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70" r:id="rId3"/>
    <p:sldId id="269" r:id="rId4"/>
    <p:sldId id="268" r:id="rId5"/>
    <p:sldId id="259" r:id="rId6"/>
    <p:sldId id="276" r:id="rId7"/>
    <p:sldId id="274" r:id="rId8"/>
    <p:sldId id="264" r:id="rId9"/>
    <p:sldId id="277" r:id="rId10"/>
    <p:sldId id="271" r:id="rId11"/>
    <p:sldId id="263" r:id="rId12"/>
    <p:sldId id="279" r:id="rId13"/>
    <p:sldId id="26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48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0540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442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4221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8780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73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59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8986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8003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3159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3/16/2024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0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3/16/2024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2352391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5D8221-549B-2CF5-04D1-F19601D25750}"/>
              </a:ext>
            </a:extLst>
          </p:cNvPr>
          <p:cNvPicPr>
            <a:picLocks noChangeAspect="1"/>
          </p:cNvPicPr>
          <p:nvPr/>
        </p:nvPicPr>
        <p:blipFill rotWithShape="1">
          <a:blip r:embed="rId2">
            <a:alphaModFix amt="50000"/>
          </a:blip>
          <a:srcRect b="6250"/>
          <a:stretch/>
        </p:blipFill>
        <p:spPr>
          <a:xfrm>
            <a:off x="-1" y="-91430"/>
            <a:ext cx="12191999" cy="6857990"/>
          </a:xfrm>
          <a:prstGeom prst="rect">
            <a:avLst/>
          </a:prstGeom>
        </p:spPr>
      </p:pic>
      <p:sp>
        <p:nvSpPr>
          <p:cNvPr id="2" name="Title 1">
            <a:extLst>
              <a:ext uri="{FF2B5EF4-FFF2-40B4-BE49-F238E27FC236}">
                <a16:creationId xmlns:a16="http://schemas.microsoft.com/office/drawing/2014/main" id="{06E2BF4F-5130-074A-5847-5CB0D7F31E7B}"/>
              </a:ext>
            </a:extLst>
          </p:cNvPr>
          <p:cNvSpPr>
            <a:spLocks noGrp="1"/>
          </p:cNvSpPr>
          <p:nvPr>
            <p:ph type="ctrTitle"/>
          </p:nvPr>
        </p:nvSpPr>
        <p:spPr>
          <a:xfrm>
            <a:off x="1429612" y="1013984"/>
            <a:ext cx="9400948" cy="3260635"/>
          </a:xfrm>
        </p:spPr>
        <p:txBody>
          <a:bodyPr>
            <a:normAutofit/>
          </a:bodyPr>
          <a:lstStyle/>
          <a:p>
            <a:r>
              <a:rPr lang="en-US" dirty="0">
                <a:solidFill>
                  <a:srgbClr val="FFFFFF"/>
                </a:solidFill>
              </a:rPr>
              <a:t>Analytical CRM Development for a Bank</a:t>
            </a:r>
            <a:br>
              <a:rPr lang="en-US" dirty="0">
                <a:solidFill>
                  <a:srgbClr val="FFFFFF"/>
                </a:solidFill>
              </a:rPr>
            </a:br>
            <a:r>
              <a:rPr lang="en-US" dirty="0">
                <a:solidFill>
                  <a:srgbClr val="FFFFFF"/>
                </a:solidFill>
              </a:rPr>
              <a:t>SQL &amp; POWER BI</a:t>
            </a:r>
          </a:p>
        </p:txBody>
      </p:sp>
      <p:sp>
        <p:nvSpPr>
          <p:cNvPr id="3" name="Subtitle 2">
            <a:extLst>
              <a:ext uri="{FF2B5EF4-FFF2-40B4-BE49-F238E27FC236}">
                <a16:creationId xmlns:a16="http://schemas.microsoft.com/office/drawing/2014/main" id="{6E1D1AFB-E3D5-9CED-1FF7-45FA59C372C3}"/>
              </a:ext>
            </a:extLst>
          </p:cNvPr>
          <p:cNvSpPr>
            <a:spLocks noGrp="1"/>
          </p:cNvSpPr>
          <p:nvPr>
            <p:ph type="subTitle" idx="1"/>
          </p:nvPr>
        </p:nvSpPr>
        <p:spPr>
          <a:xfrm>
            <a:off x="1429612" y="4848464"/>
            <a:ext cx="7714388" cy="1085849"/>
          </a:xfrm>
        </p:spPr>
        <p:txBody>
          <a:bodyPr>
            <a:normAutofit/>
          </a:bodyPr>
          <a:lstStyle/>
          <a:p>
            <a:r>
              <a:rPr lang="en-US" b="1">
                <a:solidFill>
                  <a:srgbClr val="FFFFFF"/>
                </a:solidFill>
              </a:rPr>
              <a:t>Vaibhav Prakash Gupta</a:t>
            </a:r>
          </a:p>
          <a:p>
            <a:r>
              <a:rPr lang="en-US" b="1">
                <a:solidFill>
                  <a:srgbClr val="FFFFFF"/>
                </a:solidFill>
              </a:rPr>
              <a:t>17 March 2024</a:t>
            </a:r>
          </a:p>
        </p:txBody>
      </p:sp>
      <p:cxnSp>
        <p:nvCxnSpPr>
          <p:cNvPr id="45" name="Straight Connector 4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2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2" descr="Pen placed on top of a signature line">
            <a:extLst>
              <a:ext uri="{FF2B5EF4-FFF2-40B4-BE49-F238E27FC236}">
                <a16:creationId xmlns:a16="http://schemas.microsoft.com/office/drawing/2014/main" id="{D2F64CEF-CD6E-81B3-71AF-A0DDAE5DD8CD}"/>
              </a:ext>
            </a:extLst>
          </p:cNvPr>
          <p:cNvPicPr>
            <a:picLocks noChangeAspect="1"/>
          </p:cNvPicPr>
          <p:nvPr/>
        </p:nvPicPr>
        <p:blipFill rotWithShape="1">
          <a:blip r:embed="rId2"/>
          <a:srcRect l="40645"/>
          <a:stretch/>
        </p:blipFill>
        <p:spPr>
          <a:xfrm>
            <a:off x="1" y="2520"/>
            <a:ext cx="6096000" cy="6855480"/>
          </a:xfrm>
          <a:prstGeom prst="rect">
            <a:avLst/>
          </a:prstGeom>
        </p:spPr>
      </p:pic>
      <p:sp>
        <p:nvSpPr>
          <p:cNvPr id="38" name="Oval 37">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E28AAD-EEAB-66F1-0148-7710FA25C557}"/>
              </a:ext>
            </a:extLst>
          </p:cNvPr>
          <p:cNvSpPr txBox="1"/>
          <p:nvPr/>
        </p:nvSpPr>
        <p:spPr>
          <a:xfrm>
            <a:off x="1239982" y="1742174"/>
            <a:ext cx="3629891" cy="4235114"/>
          </a:xfrm>
          <a:prstGeom prst="rect">
            <a:avLst/>
          </a:prstGeom>
        </p:spPr>
        <p:txBody>
          <a:bodyPr vert="horz" lIns="91440" tIns="45720" rIns="91440" bIns="45720" rtlCol="0" anchor="ctr">
            <a:normAutofit/>
          </a:bodyPr>
          <a:lstStyle/>
          <a:p>
            <a:pPr algn="ctr">
              <a:lnSpc>
                <a:spcPct val="120000"/>
              </a:lnSpc>
              <a:spcBef>
                <a:spcPct val="0"/>
              </a:spcBef>
              <a:spcAft>
                <a:spcPts val="600"/>
              </a:spcAft>
            </a:pPr>
            <a:endParaRPr lang="en-US" sz="2800" b="1" i="0" cap="all" spc="600" dirty="0">
              <a:solidFill>
                <a:schemeClr val="bg1"/>
              </a:solidFill>
              <a:effectLst/>
              <a:latin typeface="+mj-lt"/>
              <a:ea typeface="+mj-ea"/>
              <a:cs typeface="+mj-cs"/>
            </a:endParaRPr>
          </a:p>
          <a:p>
            <a:pPr algn="ctr">
              <a:lnSpc>
                <a:spcPct val="120000"/>
              </a:lnSpc>
              <a:spcBef>
                <a:spcPct val="0"/>
              </a:spcBef>
              <a:spcAft>
                <a:spcPts val="600"/>
              </a:spcAft>
            </a:pPr>
            <a:r>
              <a:rPr lang="en-US" sz="2800" b="1" i="0" cap="all" spc="600" dirty="0">
                <a:solidFill>
                  <a:schemeClr val="bg1"/>
                </a:solidFill>
                <a:effectLst/>
                <a:latin typeface="+mj-lt"/>
                <a:ea typeface="+mj-ea"/>
                <a:cs typeface="+mj-cs"/>
              </a:rPr>
              <a:t>Insights</a:t>
            </a:r>
          </a:p>
          <a:p>
            <a:pPr algn="ctr">
              <a:lnSpc>
                <a:spcPct val="120000"/>
              </a:lnSpc>
              <a:spcBef>
                <a:spcPct val="0"/>
              </a:spcBef>
              <a:spcAft>
                <a:spcPts val="600"/>
              </a:spcAft>
            </a:pPr>
            <a:r>
              <a:rPr lang="en-US" sz="2800" b="1" i="0" cap="all" spc="600" dirty="0">
                <a:solidFill>
                  <a:schemeClr val="bg1"/>
                </a:solidFill>
                <a:effectLst/>
                <a:latin typeface="+mj-lt"/>
                <a:ea typeface="+mj-ea"/>
                <a:cs typeface="+mj-cs"/>
              </a:rPr>
              <a:t>&amp;</a:t>
            </a:r>
          </a:p>
          <a:p>
            <a:pPr algn="ctr">
              <a:lnSpc>
                <a:spcPct val="120000"/>
              </a:lnSpc>
              <a:spcBef>
                <a:spcPct val="0"/>
              </a:spcBef>
              <a:spcAft>
                <a:spcPts val="600"/>
              </a:spcAft>
            </a:pPr>
            <a:r>
              <a:rPr lang="en-US" sz="2800" b="1" cap="all" spc="600" dirty="0">
                <a:solidFill>
                  <a:schemeClr val="bg1"/>
                </a:solidFill>
                <a:latin typeface="+mj-lt"/>
                <a:ea typeface="+mj-ea"/>
                <a:cs typeface="+mj-cs"/>
              </a:rPr>
              <a:t>RECOMMENDTION</a:t>
            </a:r>
          </a:p>
          <a:p>
            <a:pPr algn="ctr">
              <a:lnSpc>
                <a:spcPct val="120000"/>
              </a:lnSpc>
              <a:spcBef>
                <a:spcPct val="0"/>
              </a:spcBef>
              <a:spcAft>
                <a:spcPts val="600"/>
              </a:spcAft>
            </a:pPr>
            <a:endParaRPr lang="en-US" sz="2800" b="1" i="0" cap="all" spc="600" dirty="0">
              <a:solidFill>
                <a:schemeClr val="bg1"/>
              </a:solidFill>
              <a:effectLst/>
              <a:latin typeface="+mj-lt"/>
              <a:ea typeface="+mj-ea"/>
              <a:cs typeface="+mj-cs"/>
            </a:endParaRPr>
          </a:p>
          <a:p>
            <a:pPr algn="ctr">
              <a:lnSpc>
                <a:spcPct val="120000"/>
              </a:lnSpc>
              <a:spcBef>
                <a:spcPct val="0"/>
              </a:spcBef>
              <a:spcAft>
                <a:spcPts val="600"/>
              </a:spcAft>
            </a:pPr>
            <a:r>
              <a:rPr lang="en-US" sz="2800" b="1" i="0" cap="all" spc="600" dirty="0">
                <a:solidFill>
                  <a:schemeClr val="bg1"/>
                </a:solidFill>
                <a:effectLst/>
                <a:latin typeface="+mj-lt"/>
                <a:ea typeface="+mj-ea"/>
                <a:cs typeface="+mj-cs"/>
              </a:rPr>
              <a:t> </a:t>
            </a:r>
            <a:endParaRPr lang="en-US" sz="2800" b="1" cap="all" spc="600" dirty="0">
              <a:solidFill>
                <a:schemeClr val="bg1"/>
              </a:solidFill>
              <a:latin typeface="+mj-lt"/>
              <a:ea typeface="+mj-ea"/>
              <a:cs typeface="+mj-cs"/>
            </a:endParaRPr>
          </a:p>
          <a:p>
            <a:pPr algn="ctr">
              <a:lnSpc>
                <a:spcPct val="120000"/>
              </a:lnSpc>
              <a:spcBef>
                <a:spcPct val="0"/>
              </a:spcBef>
              <a:spcAft>
                <a:spcPts val="600"/>
              </a:spcAft>
            </a:pPr>
            <a:endParaRPr lang="en-US" sz="2800" b="1" cap="all" spc="600" dirty="0">
              <a:solidFill>
                <a:schemeClr val="bg1"/>
              </a:solidFill>
              <a:latin typeface="+mj-lt"/>
              <a:ea typeface="+mj-ea"/>
              <a:cs typeface="+mj-cs"/>
            </a:endParaRPr>
          </a:p>
        </p:txBody>
      </p:sp>
      <p:sp>
        <p:nvSpPr>
          <p:cNvPr id="24" name="TextBox 2">
            <a:extLst>
              <a:ext uri="{FF2B5EF4-FFF2-40B4-BE49-F238E27FC236}">
                <a16:creationId xmlns:a16="http://schemas.microsoft.com/office/drawing/2014/main" id="{CA0DCE98-D157-94CF-3A1B-C42FD67426B6}"/>
              </a:ext>
            </a:extLst>
          </p:cNvPr>
          <p:cNvSpPr txBox="1"/>
          <p:nvPr/>
        </p:nvSpPr>
        <p:spPr>
          <a:xfrm>
            <a:off x="6512559" y="294640"/>
            <a:ext cx="5130801" cy="6146800"/>
          </a:xfrm>
          <a:prstGeom prst="rect">
            <a:avLst/>
          </a:prstGeom>
        </p:spPr>
        <p:txBody>
          <a:bodyPr vert="horz" lIns="91440" tIns="45720" rIns="91440" bIns="45720" rtlCol="0" anchor="ctr">
            <a:normAutofit lnSpcReduction="10000"/>
          </a:bodyPr>
          <a:lstStyle/>
          <a:p>
            <a:pPr marL="285750" indent="-285750">
              <a:lnSpc>
                <a:spcPct val="120000"/>
              </a:lnSpc>
              <a:spcAft>
                <a:spcPts val="600"/>
              </a:spcAft>
              <a:buSzPct val="85000"/>
              <a:buFont typeface="Wingdings" panose="05000000000000000000" pitchFamily="2" charset="2"/>
              <a:buChar char="ü"/>
            </a:pPr>
            <a:r>
              <a:rPr lang="en-US" sz="1400" b="1" i="0" dirty="0">
                <a:effectLst/>
              </a:rPr>
              <a:t>Customer Segmentation: Analyzing customer data reveals distinct segments with varying needs, behaviors, and preferences. Understanding these segments allows for targeted marketing efforts and personalized engagement strategies.</a:t>
            </a:r>
          </a:p>
          <a:p>
            <a:pPr>
              <a:lnSpc>
                <a:spcPct val="120000"/>
              </a:lnSpc>
              <a:spcAft>
                <a:spcPts val="600"/>
              </a:spcAft>
              <a:buSzPct val="85000"/>
            </a:pPr>
            <a:endParaRPr lang="en-US" sz="1400" b="1" i="0" dirty="0">
              <a:effectLst/>
            </a:endParaRPr>
          </a:p>
          <a:p>
            <a:pPr marL="285750" indent="-285750">
              <a:lnSpc>
                <a:spcPct val="120000"/>
              </a:lnSpc>
              <a:spcAft>
                <a:spcPts val="600"/>
              </a:spcAft>
              <a:buSzPct val="85000"/>
              <a:buFont typeface="Wingdings" panose="05000000000000000000" pitchFamily="2" charset="2"/>
              <a:buChar char="ü"/>
            </a:pPr>
            <a:r>
              <a:rPr lang="en-US" sz="1400" b="1" i="0" dirty="0">
                <a:effectLst/>
              </a:rPr>
              <a:t>Churn Predictors: Certain customer behaviors or characteristics serve as predictors of churn, such as declining activity levels, negative feedback, or life events. Identifying these indicators early allows for proactive intervention to retain at-risk customers.</a:t>
            </a:r>
          </a:p>
          <a:p>
            <a:pPr marL="285750" indent="-285750">
              <a:lnSpc>
                <a:spcPct val="120000"/>
              </a:lnSpc>
              <a:spcAft>
                <a:spcPts val="600"/>
              </a:spcAft>
              <a:buSzPct val="85000"/>
              <a:buFont typeface="Wingdings" panose="05000000000000000000" pitchFamily="2" charset="2"/>
              <a:buChar char="ü"/>
            </a:pPr>
            <a:endParaRPr lang="en-US" sz="1400" b="1" i="0" dirty="0">
              <a:effectLst/>
            </a:endParaRPr>
          </a:p>
          <a:p>
            <a:pPr marL="285750" indent="-285750">
              <a:lnSpc>
                <a:spcPct val="120000"/>
              </a:lnSpc>
              <a:spcAft>
                <a:spcPts val="600"/>
              </a:spcAft>
              <a:buSzPct val="85000"/>
              <a:buFont typeface="Wingdings" panose="05000000000000000000" pitchFamily="2" charset="2"/>
              <a:buChar char="ü"/>
            </a:pPr>
            <a:r>
              <a:rPr lang="en-US" sz="1400" b="1" i="0" dirty="0">
                <a:effectLst/>
              </a:rPr>
              <a:t>Personalized Marketing Campaigns: Leverage customer segmentation insights to tailor marketing campaigns and promotions to specific customer segments. Deliver targeted messages and offers that resonate with each segment's preferences and needs, increasing engagement and loyalty.</a:t>
            </a:r>
          </a:p>
          <a:p>
            <a:pPr marL="285750" indent="-285750">
              <a:lnSpc>
                <a:spcPct val="120000"/>
              </a:lnSpc>
              <a:spcAft>
                <a:spcPts val="600"/>
              </a:spcAft>
              <a:buSzPct val="85000"/>
              <a:buFont typeface="Wingdings" panose="05000000000000000000" pitchFamily="2" charset="2"/>
              <a:buChar char="ü"/>
            </a:pPr>
            <a:endParaRPr lang="en-US" sz="1400" b="1" i="0" dirty="0">
              <a:effectLst/>
            </a:endParaRPr>
          </a:p>
          <a:p>
            <a:pPr marL="285750" indent="-285750">
              <a:lnSpc>
                <a:spcPct val="120000"/>
              </a:lnSpc>
              <a:spcAft>
                <a:spcPts val="600"/>
              </a:spcAft>
              <a:buSzPct val="85000"/>
              <a:buFont typeface="Wingdings" panose="05000000000000000000" pitchFamily="2" charset="2"/>
              <a:buChar char="ü"/>
            </a:pPr>
            <a:r>
              <a:rPr lang="en-US" sz="1400" b="1" i="0" dirty="0">
                <a:effectLst/>
              </a:rPr>
              <a:t>Proactive Customer Outreach: Utilize churn predictors to identify customers at risk of leaving and implement proactive outreach initiatives. Offer personalized incentives, support, or solutions to address their concerns and retain their business.</a:t>
            </a:r>
          </a:p>
          <a:p>
            <a:pPr>
              <a:lnSpc>
                <a:spcPct val="120000"/>
              </a:lnSpc>
              <a:spcAft>
                <a:spcPts val="600"/>
              </a:spcAft>
              <a:buSzPct val="85000"/>
            </a:pPr>
            <a:endParaRPr lang="en-US" sz="900" dirty="0"/>
          </a:p>
        </p:txBody>
      </p:sp>
    </p:spTree>
    <p:extLst>
      <p:ext uri="{BB962C8B-B14F-4D97-AF65-F5344CB8AC3E}">
        <p14:creationId xmlns:p14="http://schemas.microsoft.com/office/powerpoint/2010/main" val="7857907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C2C5-591C-B4BB-E391-16EAA26249DF}"/>
              </a:ext>
            </a:extLst>
          </p:cNvPr>
          <p:cNvSpPr>
            <a:spLocks noGrp="1"/>
          </p:cNvSpPr>
          <p:nvPr>
            <p:ph type="title"/>
          </p:nvPr>
        </p:nvSpPr>
        <p:spPr>
          <a:xfrm>
            <a:off x="4494998" y="172720"/>
            <a:ext cx="2963939" cy="684839"/>
          </a:xfrm>
        </p:spPr>
        <p:txBody>
          <a:bodyPr>
            <a:normAutofit fontScale="90000"/>
          </a:bodyPr>
          <a:lstStyle/>
          <a:p>
            <a:r>
              <a:rPr lang="en-US" dirty="0"/>
              <a:t>DASHBOARD-1</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CC76943-2BBC-42DE-D887-692862D371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12800" y="1030279"/>
            <a:ext cx="10566399" cy="5289241"/>
          </a:xfrm>
        </p:spPr>
      </p:pic>
    </p:spTree>
    <p:extLst>
      <p:ext uri="{BB962C8B-B14F-4D97-AF65-F5344CB8AC3E}">
        <p14:creationId xmlns:p14="http://schemas.microsoft.com/office/powerpoint/2010/main" val="1985938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C2C5-591C-B4BB-E391-16EAA26249DF}"/>
              </a:ext>
            </a:extLst>
          </p:cNvPr>
          <p:cNvSpPr>
            <a:spLocks noGrp="1"/>
          </p:cNvSpPr>
          <p:nvPr>
            <p:ph type="title"/>
          </p:nvPr>
        </p:nvSpPr>
        <p:spPr>
          <a:xfrm>
            <a:off x="4562375" y="172720"/>
            <a:ext cx="2896562" cy="684839"/>
          </a:xfrm>
        </p:spPr>
        <p:txBody>
          <a:bodyPr>
            <a:normAutofit fontScale="90000"/>
          </a:bodyPr>
          <a:lstStyle/>
          <a:p>
            <a:r>
              <a:rPr lang="en-US" dirty="0"/>
              <a:t>DASHBOARD-2</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10;&#10;Description automatically generated">
            <a:extLst>
              <a:ext uri="{FF2B5EF4-FFF2-40B4-BE49-F238E27FC236}">
                <a16:creationId xmlns:a16="http://schemas.microsoft.com/office/drawing/2014/main" id="{DB64CE94-4BA5-EB87-E1B5-5671357EF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440" y="1030279"/>
            <a:ext cx="10576560" cy="5238441"/>
          </a:xfrm>
        </p:spPr>
      </p:pic>
    </p:spTree>
    <p:extLst>
      <p:ext uri="{BB962C8B-B14F-4D97-AF65-F5344CB8AC3E}">
        <p14:creationId xmlns:p14="http://schemas.microsoft.com/office/powerpoint/2010/main" val="20531684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AD566-66EE-6AF2-00BA-C13FB237766F}"/>
              </a:ext>
            </a:extLst>
          </p:cNvPr>
          <p:cNvSpPr>
            <a:spLocks noGrp="1"/>
          </p:cNvSpPr>
          <p:nvPr>
            <p:ph type="title"/>
          </p:nvPr>
        </p:nvSpPr>
        <p:spPr>
          <a:xfrm>
            <a:off x="6096000" y="248896"/>
            <a:ext cx="3608931" cy="707796"/>
          </a:xfrm>
        </p:spPr>
        <p:txBody>
          <a:bodyPr>
            <a:normAutofit/>
          </a:bodyPr>
          <a:lstStyle/>
          <a:p>
            <a:r>
              <a:rPr lang="en-US"/>
              <a:t>CONCLUSION</a:t>
            </a:r>
            <a:endParaRPr lang="en-US" dirty="0"/>
          </a:p>
        </p:txBody>
      </p:sp>
      <p:sp>
        <p:nvSpPr>
          <p:cNvPr id="49" name="Content Placeholder 2">
            <a:extLst>
              <a:ext uri="{FF2B5EF4-FFF2-40B4-BE49-F238E27FC236}">
                <a16:creationId xmlns:a16="http://schemas.microsoft.com/office/drawing/2014/main" id="{08B203C5-55F1-B620-0274-3A35DE9F8B78}"/>
              </a:ext>
            </a:extLst>
          </p:cNvPr>
          <p:cNvSpPr>
            <a:spLocks noGrp="1"/>
          </p:cNvSpPr>
          <p:nvPr>
            <p:ph idx="1"/>
          </p:nvPr>
        </p:nvSpPr>
        <p:spPr>
          <a:xfrm>
            <a:off x="5923279" y="1114197"/>
            <a:ext cx="5496560" cy="5232400"/>
          </a:xfrm>
        </p:spPr>
        <p:txBody>
          <a:bodyPr>
            <a:normAutofit fontScale="92500"/>
          </a:bodyPr>
          <a:lstStyle/>
          <a:p>
            <a:pPr>
              <a:lnSpc>
                <a:spcPct val="120000"/>
              </a:lnSpc>
            </a:pPr>
            <a:r>
              <a:rPr lang="en-US" sz="1600" i="0">
                <a:effectLst/>
                <a:latin typeface="+mj-lt"/>
              </a:rPr>
              <a:t>In conclusion, reducing churn rate is essential for banks to maintain a loyal customer base, drive long-term profitability, and sustain growth in a competitive market. By implementing a combination of strategies focused on enhancing customer service, personalizing engagement, improving product offerings, streamlining processes, and proactive communication, banks can effectively decrease churn rate and foster lasting relationships with their customers.</a:t>
            </a:r>
          </a:p>
          <a:p>
            <a:pPr>
              <a:lnSpc>
                <a:spcPct val="120000"/>
              </a:lnSpc>
            </a:pPr>
            <a:r>
              <a:rPr lang="en-US" sz="1600" i="0">
                <a:effectLst/>
                <a:latin typeface="+mj-lt"/>
              </a:rPr>
              <a:t>It's crucial for banks to continuously monitor customer behavior, gather feedback, and adapt their strategies to meet evolving customer needs and preferences. By prioritizing customer satisfaction and loyalty, banks can differentiate themselves from competitors, build trust with their customers, and ultimately achieve sustainable success in the banking industry.</a:t>
            </a:r>
          </a:p>
          <a:p>
            <a:pPr>
              <a:lnSpc>
                <a:spcPct val="120000"/>
              </a:lnSpc>
            </a:pPr>
            <a:r>
              <a:rPr lang="en-US" sz="1600" i="0">
                <a:effectLst/>
                <a:latin typeface="+mj-lt"/>
              </a:rPr>
              <a:t>Ultimately, the journey towards reducing churn rate requires a commitment to excellence in customer service, innovation, and continuous improvement. By prioritizing the needs of their customers and delivering value at every touchpoint, banks can create meaningful connections that withstand the test of time and drive long-term success.</a:t>
            </a:r>
            <a:endParaRPr lang="en-US" sz="1600" dirty="0">
              <a:latin typeface="+mj-lt"/>
            </a:endParaRPr>
          </a:p>
        </p:txBody>
      </p:sp>
      <p:pic>
        <p:nvPicPr>
          <p:cNvPr id="12" name="Picture 11" descr="One in a crowd">
            <a:extLst>
              <a:ext uri="{FF2B5EF4-FFF2-40B4-BE49-F238E27FC236}">
                <a16:creationId xmlns:a16="http://schemas.microsoft.com/office/drawing/2014/main" id="{8BC0008C-6AC6-2FED-D7EB-1D3AFD147DFC}"/>
              </a:ext>
            </a:extLst>
          </p:cNvPr>
          <p:cNvPicPr>
            <a:picLocks noChangeAspect="1"/>
          </p:cNvPicPr>
          <p:nvPr/>
        </p:nvPicPr>
        <p:blipFill rotWithShape="1">
          <a:blip r:embed="rId2"/>
          <a:srcRect l="16893" r="8107"/>
          <a:stretch/>
        </p:blipFill>
        <p:spPr>
          <a:xfrm>
            <a:off x="772161"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301192167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E8106620-225D-429A-AAE7-CD0545EF1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56;p30" descr="A white paper with blue text&#10;&#10;Description automatically generated">
            <a:extLst>
              <a:ext uri="{FF2B5EF4-FFF2-40B4-BE49-F238E27FC236}">
                <a16:creationId xmlns:a16="http://schemas.microsoft.com/office/drawing/2014/main" id="{D1364C4F-438A-710F-11C8-2DA7FE122328}"/>
              </a:ext>
            </a:extLst>
          </p:cNvPr>
          <p:cNvPicPr preferRelativeResize="0"/>
          <p:nvPr/>
        </p:nvPicPr>
        <p:blipFill rotWithShape="1">
          <a:blip r:embed="rId2"/>
          <a:srcRect t="2012" b="9100"/>
          <a:stretch/>
        </p:blipFill>
        <p:spPr>
          <a:xfrm>
            <a:off x="762000" y="762000"/>
            <a:ext cx="10668000" cy="5334000"/>
          </a:xfrm>
          <a:prstGeom prst="rect">
            <a:avLst/>
          </a:prstGeom>
          <a:noFill/>
        </p:spPr>
      </p:pic>
    </p:spTree>
    <p:extLst>
      <p:ext uri="{BB962C8B-B14F-4D97-AF65-F5344CB8AC3E}">
        <p14:creationId xmlns:p14="http://schemas.microsoft.com/office/powerpoint/2010/main" val="48464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A6FC62-95DE-4659-0BEA-616883D3B331}"/>
              </a:ext>
            </a:extLst>
          </p:cNvPr>
          <p:cNvSpPr txBox="1"/>
          <p:nvPr/>
        </p:nvSpPr>
        <p:spPr>
          <a:xfrm>
            <a:off x="6408417" y="1510849"/>
            <a:ext cx="5210468" cy="4485690"/>
          </a:xfrm>
          <a:prstGeom prst="rect">
            <a:avLst/>
          </a:prstGeom>
        </p:spPr>
        <p:txBody>
          <a:bodyPr vert="horz" lIns="91440" tIns="45720" rIns="91440" bIns="45720" rtlCol="0">
            <a:normAutofit/>
          </a:bodyPr>
          <a:lstStyle/>
          <a:p>
            <a:pPr marL="285750" indent="-285750">
              <a:lnSpc>
                <a:spcPct val="130000"/>
              </a:lnSpc>
              <a:spcAft>
                <a:spcPts val="600"/>
              </a:spcAft>
              <a:buSzPct val="85000"/>
              <a:buFont typeface="Wingdings" panose="05000000000000000000" pitchFamily="2" charset="2"/>
              <a:buChar char="ü"/>
            </a:pPr>
            <a:r>
              <a:rPr lang="en-US" dirty="0"/>
              <a:t>INTRODUCTION</a:t>
            </a:r>
            <a:endParaRPr lang="en-US" i="0" u="none" strike="noStrike" dirty="0">
              <a:effectLst/>
            </a:endParaRPr>
          </a:p>
          <a:p>
            <a:pPr marL="285750" indent="-285750">
              <a:lnSpc>
                <a:spcPct val="130000"/>
              </a:lnSpc>
              <a:spcAft>
                <a:spcPts val="600"/>
              </a:spcAft>
              <a:buSzPct val="85000"/>
              <a:buFont typeface="Wingdings" panose="05000000000000000000" pitchFamily="2" charset="2"/>
              <a:buChar char="ü"/>
            </a:pPr>
            <a:r>
              <a:rPr lang="en-US" i="0" u="none" strike="noStrike" dirty="0">
                <a:effectLst/>
              </a:rPr>
              <a:t>OBJECTIVE WITH PROBLEM STATMENT</a:t>
            </a:r>
            <a:endParaRPr lang="en-US" dirty="0"/>
          </a:p>
          <a:p>
            <a:pPr marL="285750" indent="-285750">
              <a:lnSpc>
                <a:spcPct val="130000"/>
              </a:lnSpc>
              <a:spcAft>
                <a:spcPts val="600"/>
              </a:spcAft>
              <a:buSzPct val="85000"/>
              <a:buFont typeface="Wingdings" panose="05000000000000000000" pitchFamily="2" charset="2"/>
              <a:buChar char="ü"/>
            </a:pPr>
            <a:r>
              <a:rPr lang="en-US" dirty="0"/>
              <a:t>BANK ANALYSIS DATA SNAPSHOT</a:t>
            </a:r>
          </a:p>
          <a:p>
            <a:pPr marL="285750" indent="-285750">
              <a:lnSpc>
                <a:spcPct val="130000"/>
              </a:lnSpc>
              <a:spcAft>
                <a:spcPts val="600"/>
              </a:spcAft>
              <a:buSzPct val="85000"/>
              <a:buFont typeface="Wingdings" panose="05000000000000000000" pitchFamily="2" charset="2"/>
              <a:buChar char="ü"/>
            </a:pPr>
            <a:r>
              <a:rPr lang="en-US" dirty="0"/>
              <a:t>KEY DATA ELEMENTS</a:t>
            </a:r>
          </a:p>
          <a:p>
            <a:pPr marL="285750" indent="-285750">
              <a:lnSpc>
                <a:spcPct val="130000"/>
              </a:lnSpc>
              <a:spcAft>
                <a:spcPts val="600"/>
              </a:spcAft>
              <a:buSzPct val="85000"/>
              <a:buFont typeface="Wingdings" panose="05000000000000000000" pitchFamily="2" charset="2"/>
              <a:buChar char="ü"/>
            </a:pPr>
            <a:r>
              <a:rPr lang="en-US" dirty="0"/>
              <a:t>ANALYTICS APPROACH AND TOOLS</a:t>
            </a:r>
            <a:endParaRPr lang="en-US" b="1" i="0" dirty="0">
              <a:effectLst/>
            </a:endParaRPr>
          </a:p>
          <a:p>
            <a:pPr marL="285750" indent="-285750">
              <a:lnSpc>
                <a:spcPct val="130000"/>
              </a:lnSpc>
              <a:spcAft>
                <a:spcPts val="600"/>
              </a:spcAft>
              <a:buSzPct val="85000"/>
              <a:buFont typeface="Wingdings" panose="05000000000000000000" pitchFamily="2" charset="2"/>
              <a:buChar char="ü"/>
            </a:pPr>
            <a:r>
              <a:rPr lang="en-US" dirty="0"/>
              <a:t>STRATEGIES FOR CUSTOMERS INCREASING</a:t>
            </a:r>
          </a:p>
          <a:p>
            <a:pPr marL="285750" indent="-285750">
              <a:lnSpc>
                <a:spcPct val="130000"/>
              </a:lnSpc>
              <a:spcAft>
                <a:spcPts val="600"/>
              </a:spcAft>
              <a:buSzPct val="85000"/>
              <a:buFont typeface="Wingdings" panose="05000000000000000000" pitchFamily="2" charset="2"/>
              <a:buChar char="ü"/>
            </a:pPr>
            <a:r>
              <a:rPr lang="en-US" dirty="0"/>
              <a:t>STRATEGIES FOR  DECREASING CHURN RATE</a:t>
            </a:r>
          </a:p>
          <a:p>
            <a:pPr marL="285750" indent="-285750">
              <a:lnSpc>
                <a:spcPct val="130000"/>
              </a:lnSpc>
              <a:spcAft>
                <a:spcPts val="600"/>
              </a:spcAft>
              <a:buSzPct val="85000"/>
              <a:buFont typeface="Wingdings" panose="05000000000000000000" pitchFamily="2" charset="2"/>
              <a:buChar char="ü"/>
            </a:pPr>
            <a:r>
              <a:rPr lang="en-US" dirty="0"/>
              <a:t>INSIGHTS AND RECOMMENDATIONS</a:t>
            </a:r>
          </a:p>
          <a:p>
            <a:pPr marL="285750" indent="-285750">
              <a:lnSpc>
                <a:spcPct val="130000"/>
              </a:lnSpc>
              <a:spcAft>
                <a:spcPts val="600"/>
              </a:spcAft>
              <a:buSzPct val="85000"/>
              <a:buFont typeface="Wingdings" panose="05000000000000000000" pitchFamily="2" charset="2"/>
              <a:buChar char="ü"/>
            </a:pPr>
            <a:r>
              <a:rPr lang="en-US" dirty="0"/>
              <a:t>DASHBOARD</a:t>
            </a:r>
          </a:p>
          <a:p>
            <a:pPr marL="285750" indent="-285750">
              <a:lnSpc>
                <a:spcPct val="130000"/>
              </a:lnSpc>
              <a:spcAft>
                <a:spcPts val="600"/>
              </a:spcAft>
              <a:buSzPct val="85000"/>
              <a:buFont typeface="Wingdings" panose="05000000000000000000" pitchFamily="2" charset="2"/>
              <a:buChar char="ü"/>
            </a:pPr>
            <a:r>
              <a:rPr lang="en-US" dirty="0"/>
              <a:t>CONCLUSION</a:t>
            </a:r>
          </a:p>
          <a:p>
            <a:pPr>
              <a:lnSpc>
                <a:spcPct val="130000"/>
              </a:lnSpc>
              <a:spcAft>
                <a:spcPts val="600"/>
              </a:spcAft>
              <a:buSzPct val="85000"/>
            </a:pPr>
            <a:endParaRPr lang="en-US" dirty="0"/>
          </a:p>
          <a:p>
            <a:pPr>
              <a:lnSpc>
                <a:spcPct val="130000"/>
              </a:lnSpc>
              <a:spcAft>
                <a:spcPts val="600"/>
              </a:spcAft>
              <a:buSzPct val="85000"/>
            </a:pPr>
            <a:endParaRPr lang="en-US" dirty="0"/>
          </a:p>
          <a:p>
            <a:pPr>
              <a:lnSpc>
                <a:spcPct val="130000"/>
              </a:lnSpc>
              <a:spcAft>
                <a:spcPts val="600"/>
              </a:spcAft>
              <a:buSzPct val="85000"/>
            </a:pPr>
            <a:endParaRPr lang="en-US" i="0" u="none" strike="noStrike" dirty="0">
              <a:effectLst/>
            </a:endParaRPr>
          </a:p>
          <a:p>
            <a:pPr>
              <a:lnSpc>
                <a:spcPct val="130000"/>
              </a:lnSpc>
              <a:spcAft>
                <a:spcPts val="600"/>
              </a:spcAft>
              <a:buSzPct val="85000"/>
            </a:pPr>
            <a:endParaRPr lang="en-US" dirty="0"/>
          </a:p>
        </p:txBody>
      </p:sp>
      <p:pic>
        <p:nvPicPr>
          <p:cNvPr id="6" name="Picture 5" descr="Construction work tools">
            <a:extLst>
              <a:ext uri="{FF2B5EF4-FFF2-40B4-BE49-F238E27FC236}">
                <a16:creationId xmlns:a16="http://schemas.microsoft.com/office/drawing/2014/main" id="{8EB8640B-C3F9-0B92-E647-3AC39F49164F}"/>
              </a:ext>
            </a:extLst>
          </p:cNvPr>
          <p:cNvPicPr>
            <a:picLocks noChangeAspect="1"/>
          </p:cNvPicPr>
          <p:nvPr/>
        </p:nvPicPr>
        <p:blipFill rotWithShape="1">
          <a:blip r:embed="rId2"/>
          <a:srcRect l="18845" r="14403" b="-2"/>
          <a:stretch/>
        </p:blipFill>
        <p:spPr>
          <a:xfrm>
            <a:off x="889405" y="1114196"/>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16936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2" descr="Pen placed on top of a signature line">
            <a:extLst>
              <a:ext uri="{FF2B5EF4-FFF2-40B4-BE49-F238E27FC236}">
                <a16:creationId xmlns:a16="http://schemas.microsoft.com/office/drawing/2014/main" id="{3F959A08-D475-AAF2-4557-6F38E4A0638D}"/>
              </a:ext>
            </a:extLst>
          </p:cNvPr>
          <p:cNvPicPr>
            <a:picLocks noChangeAspect="1"/>
          </p:cNvPicPr>
          <p:nvPr/>
        </p:nvPicPr>
        <p:blipFill rotWithShape="1">
          <a:blip r:embed="rId2"/>
          <a:srcRect l="40645"/>
          <a:stretch/>
        </p:blipFill>
        <p:spPr>
          <a:xfrm>
            <a:off x="1" y="2520"/>
            <a:ext cx="6096000" cy="6855480"/>
          </a:xfrm>
          <a:prstGeom prst="rect">
            <a:avLst/>
          </a:prstGeom>
        </p:spPr>
      </p:pic>
      <p:sp>
        <p:nvSpPr>
          <p:cNvPr id="35" name="Oval 3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5EEE-8F2F-B8F7-2BF7-F482C8DD400A}"/>
              </a:ext>
            </a:extLst>
          </p:cNvPr>
          <p:cNvSpPr>
            <a:spLocks noGrp="1"/>
          </p:cNvSpPr>
          <p:nvPr>
            <p:ph type="title"/>
          </p:nvPr>
        </p:nvSpPr>
        <p:spPr>
          <a:xfrm>
            <a:off x="1239982" y="2288987"/>
            <a:ext cx="3629891" cy="2283013"/>
          </a:xfrm>
        </p:spPr>
        <p:txBody>
          <a:bodyPr vert="horz" lIns="91440" tIns="45720" rIns="91440" bIns="45720" rtlCol="0" anchor="ctr">
            <a:normAutofit/>
          </a:bodyPr>
          <a:lstStyle/>
          <a:p>
            <a:pPr algn="ctr"/>
            <a:r>
              <a:rPr lang="en-US" dirty="0">
                <a:solidFill>
                  <a:schemeClr val="bg1"/>
                </a:solidFill>
              </a:rPr>
              <a:t>Introduction</a:t>
            </a:r>
            <a:br>
              <a:rPr lang="en-US" dirty="0">
                <a:solidFill>
                  <a:schemeClr val="bg1"/>
                </a:solidFill>
              </a:rPr>
            </a:br>
            <a:endParaRPr lang="en-US" dirty="0">
              <a:solidFill>
                <a:schemeClr val="bg1"/>
              </a:solidFill>
            </a:endParaRPr>
          </a:p>
        </p:txBody>
      </p:sp>
      <p:sp>
        <p:nvSpPr>
          <p:cNvPr id="4" name="TextBox 3">
            <a:extLst>
              <a:ext uri="{FF2B5EF4-FFF2-40B4-BE49-F238E27FC236}">
                <a16:creationId xmlns:a16="http://schemas.microsoft.com/office/drawing/2014/main" id="{CC4C44C8-0AAE-24DC-181E-345408346DD6}"/>
              </a:ext>
            </a:extLst>
          </p:cNvPr>
          <p:cNvSpPr txBox="1"/>
          <p:nvPr/>
        </p:nvSpPr>
        <p:spPr>
          <a:xfrm>
            <a:off x="7188680" y="762000"/>
            <a:ext cx="3897332" cy="5334000"/>
          </a:xfrm>
          <a:prstGeom prst="rect">
            <a:avLst/>
          </a:prstGeom>
        </p:spPr>
        <p:txBody>
          <a:bodyPr vert="horz" lIns="91440" tIns="45720" rIns="91440" bIns="45720" rtlCol="0" anchor="ctr">
            <a:normAutofit/>
          </a:bodyPr>
          <a:lstStyle/>
          <a:p>
            <a:pPr>
              <a:lnSpc>
                <a:spcPct val="130000"/>
              </a:lnSpc>
              <a:spcAft>
                <a:spcPts val="600"/>
              </a:spcAft>
              <a:buSzPct val="85000"/>
            </a:pPr>
            <a:r>
              <a:rPr lang="en-US" b="0" i="0" dirty="0">
                <a:effectLst/>
              </a:rPr>
              <a:t>In today's competitive banking landscape, customer retention, service quality, and satisfaction are paramount to success. Recognizing this, [Bank Name] has embarked on a strategic initiative to reduce customer churn, enhance service delivery, and elevate overall customer satisfaction levels. As part of this endeavor, the bank has provided comprehensive datasets encompassing various facets of customer interactions, demographics, and behaviors.</a:t>
            </a:r>
            <a:endParaRPr lang="en-US" dirty="0"/>
          </a:p>
        </p:txBody>
      </p:sp>
    </p:spTree>
    <p:extLst>
      <p:ext uri="{BB962C8B-B14F-4D97-AF65-F5344CB8AC3E}">
        <p14:creationId xmlns:p14="http://schemas.microsoft.com/office/powerpoint/2010/main" val="1176880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2" descr="Pen placed on top of a signature line">
            <a:extLst>
              <a:ext uri="{FF2B5EF4-FFF2-40B4-BE49-F238E27FC236}">
                <a16:creationId xmlns:a16="http://schemas.microsoft.com/office/drawing/2014/main" id="{3F959A08-D475-AAF2-4557-6F38E4A0638D}"/>
              </a:ext>
            </a:extLst>
          </p:cNvPr>
          <p:cNvPicPr>
            <a:picLocks noChangeAspect="1"/>
          </p:cNvPicPr>
          <p:nvPr/>
        </p:nvPicPr>
        <p:blipFill rotWithShape="1">
          <a:blip r:embed="rId2"/>
          <a:srcRect l="40645"/>
          <a:stretch/>
        </p:blipFill>
        <p:spPr>
          <a:xfrm>
            <a:off x="-101599" y="-271800"/>
            <a:ext cx="6096000" cy="6855480"/>
          </a:xfrm>
          <a:prstGeom prst="rect">
            <a:avLst/>
          </a:prstGeom>
        </p:spPr>
      </p:pic>
      <p:sp>
        <p:nvSpPr>
          <p:cNvPr id="35" name="Oval 3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5EEE-8F2F-B8F7-2BF7-F482C8DD400A}"/>
              </a:ext>
            </a:extLst>
          </p:cNvPr>
          <p:cNvSpPr>
            <a:spLocks noGrp="1"/>
          </p:cNvSpPr>
          <p:nvPr>
            <p:ph type="title"/>
          </p:nvPr>
        </p:nvSpPr>
        <p:spPr>
          <a:xfrm>
            <a:off x="1239982" y="2288987"/>
            <a:ext cx="3629891" cy="2283013"/>
          </a:xfrm>
        </p:spPr>
        <p:txBody>
          <a:bodyPr vert="horz" lIns="91440" tIns="45720" rIns="91440" bIns="45720" rtlCol="0" anchor="ctr">
            <a:normAutofit/>
          </a:bodyPr>
          <a:lstStyle/>
          <a:p>
            <a:pPr algn="ctr"/>
            <a:r>
              <a:rPr lang="en-US" i="0" u="none" strike="noStrike" dirty="0">
                <a:solidFill>
                  <a:schemeClr val="bg1"/>
                </a:solidFill>
                <a:effectLst/>
              </a:rPr>
              <a:t>Objectives with Problem Statement</a:t>
            </a:r>
            <a:endParaRPr lang="en-US" dirty="0">
              <a:solidFill>
                <a:schemeClr val="bg1"/>
              </a:solidFill>
            </a:endParaRPr>
          </a:p>
        </p:txBody>
      </p:sp>
      <p:sp>
        <p:nvSpPr>
          <p:cNvPr id="4" name="TextBox 3">
            <a:extLst>
              <a:ext uri="{FF2B5EF4-FFF2-40B4-BE49-F238E27FC236}">
                <a16:creationId xmlns:a16="http://schemas.microsoft.com/office/drawing/2014/main" id="{CC4C44C8-0AAE-24DC-181E-345408346DD6}"/>
              </a:ext>
            </a:extLst>
          </p:cNvPr>
          <p:cNvSpPr txBox="1"/>
          <p:nvPr/>
        </p:nvSpPr>
        <p:spPr>
          <a:xfrm>
            <a:off x="7188680" y="762000"/>
            <a:ext cx="3897332" cy="5334000"/>
          </a:xfrm>
          <a:prstGeom prst="rect">
            <a:avLst/>
          </a:prstGeom>
        </p:spPr>
        <p:txBody>
          <a:bodyPr vert="horz" lIns="91440" tIns="45720" rIns="91440" bIns="45720" rtlCol="0" anchor="ctr">
            <a:normAutofit/>
          </a:bodyPr>
          <a:lstStyle/>
          <a:p>
            <a:pPr>
              <a:lnSpc>
                <a:spcPct val="130000"/>
              </a:lnSpc>
              <a:spcAft>
                <a:spcPts val="600"/>
              </a:spcAft>
              <a:buSzPct val="85000"/>
            </a:pPr>
            <a:r>
              <a:rPr lang="en-US" sz="2000" i="0" dirty="0">
                <a:effectLst/>
                <a:latin typeface="+mj-lt"/>
              </a:rPr>
              <a:t>Analyze historical data of bank to identify patterns, trends, and emerging issues in </a:t>
            </a:r>
            <a:r>
              <a:rPr lang="en-US" sz="2000" dirty="0">
                <a:latin typeface="+mj-lt"/>
              </a:rPr>
              <a:t>bank</a:t>
            </a:r>
            <a:r>
              <a:rPr lang="en-US" sz="2000" i="0" dirty="0">
                <a:effectLst/>
                <a:latin typeface="+mj-lt"/>
              </a:rPr>
              <a:t> activities.</a:t>
            </a:r>
          </a:p>
          <a:p>
            <a:pPr rtl="0">
              <a:spcBef>
                <a:spcPts val="0"/>
              </a:spcBef>
              <a:spcAft>
                <a:spcPts val="0"/>
              </a:spcAft>
            </a:pPr>
            <a:r>
              <a:rPr lang="en-US" sz="2000" b="0" i="0" u="none" strike="noStrike" dirty="0">
                <a:solidFill>
                  <a:srgbClr val="000000"/>
                </a:solidFill>
                <a:effectLst/>
                <a:latin typeface="+mj-lt"/>
              </a:rPr>
              <a:t>The bank aims to reduce customer churn, improve service delivery, and enhance customer satisfaction. They have provided you with datasets including customer demographics, transaction details, customer exit information, and active customer profiles.</a:t>
            </a:r>
            <a:endParaRPr lang="en-US" sz="2000" b="0" dirty="0">
              <a:effectLst/>
              <a:latin typeface="+mj-lt"/>
            </a:endParaRPr>
          </a:p>
          <a:p>
            <a:endParaRPr lang="en-US" b="1" dirty="0"/>
          </a:p>
        </p:txBody>
      </p:sp>
    </p:spTree>
    <p:extLst>
      <p:ext uri="{BB962C8B-B14F-4D97-AF65-F5344CB8AC3E}">
        <p14:creationId xmlns:p14="http://schemas.microsoft.com/office/powerpoint/2010/main" val="32562325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A9EC-A90E-BAC0-57B9-F0D213F696CE}"/>
              </a:ext>
            </a:extLst>
          </p:cNvPr>
          <p:cNvSpPr>
            <a:spLocks noGrp="1"/>
          </p:cNvSpPr>
          <p:nvPr>
            <p:ph type="title"/>
          </p:nvPr>
        </p:nvSpPr>
        <p:spPr>
          <a:xfrm>
            <a:off x="1239982" y="2288987"/>
            <a:ext cx="3629891" cy="2283013"/>
          </a:xfrm>
        </p:spPr>
        <p:txBody>
          <a:bodyPr anchor="ctr">
            <a:normAutofit/>
          </a:bodyPr>
          <a:lstStyle/>
          <a:p>
            <a:pPr algn="ctr"/>
            <a:endParaRPr lang="en-US" dirty="0">
              <a:solidFill>
                <a:schemeClr val="bg1"/>
              </a:solidFill>
            </a:endParaRPr>
          </a:p>
        </p:txBody>
      </p:sp>
      <p:sp>
        <p:nvSpPr>
          <p:cNvPr id="3" name="Content Placeholder 2">
            <a:extLst>
              <a:ext uri="{FF2B5EF4-FFF2-40B4-BE49-F238E27FC236}">
                <a16:creationId xmlns:a16="http://schemas.microsoft.com/office/drawing/2014/main" id="{6BBBFBD0-6053-865C-6B7E-7081D7CF3261}"/>
              </a:ext>
            </a:extLst>
          </p:cNvPr>
          <p:cNvSpPr>
            <a:spLocks noGrp="1"/>
          </p:cNvSpPr>
          <p:nvPr>
            <p:ph idx="1"/>
          </p:nvPr>
        </p:nvSpPr>
        <p:spPr>
          <a:xfrm>
            <a:off x="6675120" y="1660032"/>
            <a:ext cx="4978399" cy="4954128"/>
          </a:xfrm>
        </p:spPr>
        <p:txBody>
          <a:bodyPr anchor="ctr">
            <a:normAutofit/>
          </a:bodyPr>
          <a:lstStyle/>
          <a:p>
            <a:pPr>
              <a:lnSpc>
                <a:spcPct val="120000"/>
              </a:lnSpc>
              <a:buFont typeface="Wingdings" panose="05000000000000000000" pitchFamily="2" charset="2"/>
              <a:buChar char="v"/>
            </a:pPr>
            <a:r>
              <a:rPr lang="en-US" dirty="0">
                <a:latin typeface="+mj-lt"/>
              </a:rPr>
              <a:t>There are </a:t>
            </a:r>
            <a:r>
              <a:rPr lang="en-US" b="1" dirty="0">
                <a:latin typeface="+mj-lt"/>
              </a:rPr>
              <a:t>10 Thousands </a:t>
            </a:r>
            <a:r>
              <a:rPr lang="en-US" dirty="0">
                <a:latin typeface="+mj-lt"/>
              </a:rPr>
              <a:t>of customers in the bank according to data. And</a:t>
            </a:r>
            <a:r>
              <a:rPr lang="en-US" b="1" dirty="0">
                <a:latin typeface="+mj-lt"/>
              </a:rPr>
              <a:t> 7963 </a:t>
            </a:r>
            <a:r>
              <a:rPr lang="en-US" dirty="0">
                <a:latin typeface="+mj-lt"/>
              </a:rPr>
              <a:t>number of customers those retain in bank and</a:t>
            </a:r>
            <a:r>
              <a:rPr lang="en-US" b="1" dirty="0">
                <a:latin typeface="+mj-lt"/>
              </a:rPr>
              <a:t> 2037 </a:t>
            </a:r>
            <a:r>
              <a:rPr lang="en-US" dirty="0">
                <a:latin typeface="+mj-lt"/>
              </a:rPr>
              <a:t>customers exit the Bank.</a:t>
            </a:r>
            <a:endParaRPr lang="en-US" b="1" dirty="0">
              <a:latin typeface="+mj-lt"/>
            </a:endParaRPr>
          </a:p>
          <a:p>
            <a:pPr>
              <a:lnSpc>
                <a:spcPct val="120000"/>
              </a:lnSpc>
              <a:buFont typeface="Wingdings" panose="05000000000000000000" pitchFamily="2" charset="2"/>
              <a:buChar char="v"/>
            </a:pPr>
            <a:r>
              <a:rPr lang="en-GB" dirty="0">
                <a:effectLst/>
                <a:latin typeface="+mj-lt"/>
                <a:ea typeface="Arial" panose="020B0604020202020204" pitchFamily="34" charset="0"/>
                <a:cs typeface="Mangal" panose="02040503050203030202" pitchFamily="18" charset="0"/>
              </a:rPr>
              <a:t>As per the Analysis Every year the ratio of joining of customers was increases, In year 2016 joined </a:t>
            </a:r>
            <a:r>
              <a:rPr lang="en-GB" b="1" dirty="0">
                <a:effectLst/>
                <a:latin typeface="+mj-lt"/>
                <a:ea typeface="Arial" panose="020B0604020202020204" pitchFamily="34" charset="0"/>
                <a:cs typeface="Mangal" panose="02040503050203030202" pitchFamily="18" charset="0"/>
              </a:rPr>
              <a:t>1951</a:t>
            </a:r>
            <a:r>
              <a:rPr lang="en-GB" dirty="0">
                <a:effectLst/>
                <a:latin typeface="+mj-lt"/>
                <a:ea typeface="Arial" panose="020B0604020202020204" pitchFamily="34" charset="0"/>
                <a:cs typeface="Mangal" panose="02040503050203030202" pitchFamily="18" charset="0"/>
              </a:rPr>
              <a:t> customers and </a:t>
            </a:r>
            <a:r>
              <a:rPr lang="en-GB" b="1" dirty="0">
                <a:latin typeface="+mj-lt"/>
                <a:ea typeface="Arial" panose="020B0604020202020204" pitchFamily="34" charset="0"/>
                <a:cs typeface="Mangal" panose="02040503050203030202" pitchFamily="18" charset="0"/>
              </a:rPr>
              <a:t>3313</a:t>
            </a:r>
            <a:r>
              <a:rPr lang="en-GB" dirty="0">
                <a:latin typeface="+mj-lt"/>
                <a:ea typeface="Arial" panose="020B0604020202020204" pitchFamily="34" charset="0"/>
                <a:cs typeface="Mangal" panose="02040503050203030202" pitchFamily="18" charset="0"/>
              </a:rPr>
              <a:t> customers joined in year 2019 </a:t>
            </a:r>
            <a:r>
              <a:rPr lang="en-GB" dirty="0">
                <a:effectLst/>
                <a:latin typeface="+mj-lt"/>
                <a:ea typeface="Arial" panose="020B0604020202020204" pitchFamily="34" charset="0"/>
                <a:cs typeface="Mangal" panose="02040503050203030202" pitchFamily="18" charset="0"/>
              </a:rPr>
              <a:t>.</a:t>
            </a:r>
            <a:endParaRPr lang="en-US" dirty="0">
              <a:latin typeface="+mj-lt"/>
            </a:endParaRPr>
          </a:p>
          <a:p>
            <a:pPr>
              <a:lnSpc>
                <a:spcPct val="120000"/>
              </a:lnSpc>
              <a:buFont typeface="Wingdings" panose="05000000000000000000" pitchFamily="2" charset="2"/>
              <a:buChar char="v"/>
            </a:pPr>
            <a:r>
              <a:rPr lang="en-US" b="1" dirty="0">
                <a:latin typeface="+mj-lt"/>
              </a:rPr>
              <a:t>7055</a:t>
            </a:r>
            <a:r>
              <a:rPr lang="en-US" dirty="0">
                <a:latin typeface="+mj-lt"/>
              </a:rPr>
              <a:t> customers have Credit Card, and </a:t>
            </a:r>
            <a:r>
              <a:rPr lang="en-US" b="1" dirty="0">
                <a:latin typeface="+mj-lt"/>
              </a:rPr>
              <a:t>2945</a:t>
            </a:r>
            <a:r>
              <a:rPr lang="en-US" dirty="0">
                <a:latin typeface="+mj-lt"/>
              </a:rPr>
              <a:t> customers don’t have credit card From 2016 to 2019.</a:t>
            </a:r>
          </a:p>
          <a:p>
            <a:pPr>
              <a:lnSpc>
                <a:spcPct val="120000"/>
              </a:lnSpc>
              <a:buFont typeface="Wingdings" panose="05000000000000000000" pitchFamily="2" charset="2"/>
              <a:buChar char="v"/>
            </a:pPr>
            <a:r>
              <a:rPr lang="en-US" dirty="0">
                <a:latin typeface="+mj-lt"/>
              </a:rPr>
              <a:t>In Male </a:t>
            </a:r>
            <a:r>
              <a:rPr lang="en-US" b="1" dirty="0">
                <a:latin typeface="+mj-lt"/>
              </a:rPr>
              <a:t>898</a:t>
            </a:r>
            <a:r>
              <a:rPr lang="en-US" dirty="0">
                <a:latin typeface="+mj-lt"/>
              </a:rPr>
              <a:t> customers exit the bank, and in Female </a:t>
            </a:r>
            <a:r>
              <a:rPr lang="en-US" b="1" dirty="0">
                <a:latin typeface="+mj-lt"/>
              </a:rPr>
              <a:t>1139</a:t>
            </a:r>
            <a:r>
              <a:rPr lang="en-US" dirty="0">
                <a:latin typeface="+mj-lt"/>
              </a:rPr>
              <a:t> customers exit the bank.</a:t>
            </a:r>
            <a:r>
              <a:rPr lang="en-US" b="0" i="0" dirty="0">
                <a:effectLst/>
                <a:latin typeface="+mj-lt"/>
              </a:rPr>
              <a:t> </a:t>
            </a:r>
          </a:p>
          <a:p>
            <a:pPr marL="0" indent="0">
              <a:lnSpc>
                <a:spcPct val="120000"/>
              </a:lnSpc>
              <a:buNone/>
            </a:pPr>
            <a:endParaRPr lang="en-US" sz="1100" dirty="0"/>
          </a:p>
        </p:txBody>
      </p:sp>
      <p:sp>
        <p:nvSpPr>
          <p:cNvPr id="6" name="Title 1">
            <a:extLst>
              <a:ext uri="{FF2B5EF4-FFF2-40B4-BE49-F238E27FC236}">
                <a16:creationId xmlns:a16="http://schemas.microsoft.com/office/drawing/2014/main" id="{FA3F967B-49BB-F91D-40EA-F4DAC334B575}"/>
              </a:ext>
            </a:extLst>
          </p:cNvPr>
          <p:cNvSpPr txBox="1">
            <a:spLocks/>
          </p:cNvSpPr>
          <p:nvPr/>
        </p:nvSpPr>
        <p:spPr>
          <a:xfrm>
            <a:off x="6373822" y="528320"/>
            <a:ext cx="5715690" cy="1131712"/>
          </a:xfrm>
          <a:prstGeom prst="rect">
            <a:avLst/>
          </a:prstGeom>
        </p:spPr>
        <p:txBody>
          <a:bodyPr vert="horz" lIns="91440" tIns="45720" rIns="91440" bIns="45720" rtlCol="0" anchor="b">
            <a:normAutofit lnSpcReduction="10000"/>
          </a:bodyPr>
          <a:lst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a:lstStyle>
          <a:p>
            <a:pPr>
              <a:lnSpc>
                <a:spcPct val="130000"/>
              </a:lnSpc>
              <a:spcAft>
                <a:spcPts val="600"/>
              </a:spcAft>
              <a:buSzPct val="85000"/>
            </a:pPr>
            <a:r>
              <a:rPr lang="en-US" dirty="0"/>
              <a:t>Bank analysis data snapshot</a:t>
            </a:r>
          </a:p>
        </p:txBody>
      </p:sp>
      <p:pic>
        <p:nvPicPr>
          <p:cNvPr id="8" name="Picture 7" descr="A graph of a number of red rectangular bars&#10;&#10;Description automatically generated with medium confidence">
            <a:extLst>
              <a:ext uri="{FF2B5EF4-FFF2-40B4-BE49-F238E27FC236}">
                <a16:creationId xmlns:a16="http://schemas.microsoft.com/office/drawing/2014/main" id="{4410CDEA-297B-83AC-B934-4BC0C229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07" y="572613"/>
            <a:ext cx="5123608" cy="2975725"/>
          </a:xfrm>
          <a:prstGeom prst="rect">
            <a:avLst/>
          </a:prstGeom>
        </p:spPr>
      </p:pic>
      <p:pic>
        <p:nvPicPr>
          <p:cNvPr id="10" name="Picture 9" descr="A screen shot of a graph&#10;&#10;Description automatically generated">
            <a:extLst>
              <a:ext uri="{FF2B5EF4-FFF2-40B4-BE49-F238E27FC236}">
                <a16:creationId xmlns:a16="http://schemas.microsoft.com/office/drawing/2014/main" id="{221C8EAE-22A1-80B2-D189-A2534F201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07" y="3514391"/>
            <a:ext cx="5123608" cy="2711282"/>
          </a:xfrm>
          <a:prstGeom prst="rect">
            <a:avLst/>
          </a:prstGeom>
        </p:spPr>
      </p:pic>
    </p:spTree>
    <p:extLst>
      <p:ext uri="{BB962C8B-B14F-4D97-AF65-F5344CB8AC3E}">
        <p14:creationId xmlns:p14="http://schemas.microsoft.com/office/powerpoint/2010/main" val="19738258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2" descr="Pen placed on top of a signature line">
            <a:extLst>
              <a:ext uri="{FF2B5EF4-FFF2-40B4-BE49-F238E27FC236}">
                <a16:creationId xmlns:a16="http://schemas.microsoft.com/office/drawing/2014/main" id="{4B69751A-466B-5F50-4F3C-5D2967CCFAE9}"/>
              </a:ext>
            </a:extLst>
          </p:cNvPr>
          <p:cNvPicPr>
            <a:picLocks noChangeAspect="1"/>
          </p:cNvPicPr>
          <p:nvPr/>
        </p:nvPicPr>
        <p:blipFill rotWithShape="1">
          <a:blip r:embed="rId2"/>
          <a:srcRect l="40645"/>
          <a:stretch/>
        </p:blipFill>
        <p:spPr>
          <a:xfrm>
            <a:off x="0" y="2520"/>
            <a:ext cx="6096000" cy="6855480"/>
          </a:xfrm>
          <a:prstGeom prst="rect">
            <a:avLst/>
          </a:prstGeom>
        </p:spPr>
      </p:pic>
      <p:sp>
        <p:nvSpPr>
          <p:cNvPr id="19" name="Oval 18">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B3BEF-30EA-81FB-1FD5-1D8ABD5EB5AA}"/>
              </a:ext>
            </a:extLst>
          </p:cNvPr>
          <p:cNvSpPr>
            <a:spLocks noGrp="1"/>
          </p:cNvSpPr>
          <p:nvPr>
            <p:ph type="title"/>
          </p:nvPr>
        </p:nvSpPr>
        <p:spPr>
          <a:xfrm>
            <a:off x="1239982" y="2288987"/>
            <a:ext cx="3629891" cy="2283013"/>
          </a:xfrm>
        </p:spPr>
        <p:txBody>
          <a:bodyPr vert="horz" lIns="91440" tIns="45720" rIns="91440" bIns="45720" rtlCol="0" anchor="ctr">
            <a:normAutofit/>
          </a:bodyPr>
          <a:lstStyle/>
          <a:p>
            <a:pPr algn="ctr"/>
            <a:r>
              <a:rPr lang="en-US" dirty="0">
                <a:solidFill>
                  <a:schemeClr val="bg1"/>
                </a:solidFill>
              </a:rPr>
              <a:t>Key DATA ELEMENTS</a:t>
            </a:r>
          </a:p>
        </p:txBody>
      </p:sp>
      <p:sp>
        <p:nvSpPr>
          <p:cNvPr id="5" name="TextBox 4">
            <a:extLst>
              <a:ext uri="{FF2B5EF4-FFF2-40B4-BE49-F238E27FC236}">
                <a16:creationId xmlns:a16="http://schemas.microsoft.com/office/drawing/2014/main" id="{330B9B9A-1AFB-5074-D2D0-CF753175E97A}"/>
              </a:ext>
            </a:extLst>
          </p:cNvPr>
          <p:cNvSpPr txBox="1"/>
          <p:nvPr/>
        </p:nvSpPr>
        <p:spPr>
          <a:xfrm>
            <a:off x="6602785" y="762000"/>
            <a:ext cx="4776415" cy="5334000"/>
          </a:xfrm>
          <a:prstGeom prst="rect">
            <a:avLst/>
          </a:prstGeom>
        </p:spPr>
        <p:txBody>
          <a:bodyPr vert="horz" lIns="91440" tIns="45720" rIns="91440" bIns="45720" rtlCol="0" anchor="ctr">
            <a:normAutofit/>
          </a:bodyPr>
          <a:lstStyle/>
          <a:p>
            <a:pPr marL="285750" indent="-285750">
              <a:lnSpc>
                <a:spcPct val="120000"/>
              </a:lnSpc>
              <a:spcAft>
                <a:spcPts val="600"/>
              </a:spcAft>
              <a:buSzPct val="85000"/>
              <a:buFont typeface="Wingdings" panose="05000000000000000000" pitchFamily="2" charset="2"/>
              <a:buChar char="v"/>
            </a:pPr>
            <a:r>
              <a:rPr lang="en-US" sz="1500" b="1" dirty="0"/>
              <a:t>Geography</a:t>
            </a:r>
            <a:r>
              <a:rPr lang="en-US" sz="1500" b="1" i="0" dirty="0">
                <a:effectLst/>
              </a:rPr>
              <a:t>:</a:t>
            </a:r>
            <a:r>
              <a:rPr lang="en-US" sz="1500" b="0" i="0" dirty="0">
                <a:effectLst/>
              </a:rPr>
              <a:t> There are three country come in this column according to given data that was Germany, France and Spain.</a:t>
            </a:r>
          </a:p>
          <a:p>
            <a:pPr marL="285750" indent="-285750">
              <a:lnSpc>
                <a:spcPct val="120000"/>
              </a:lnSpc>
              <a:spcAft>
                <a:spcPts val="600"/>
              </a:spcAft>
              <a:buSzPct val="85000"/>
              <a:buFont typeface="Wingdings" panose="05000000000000000000" pitchFamily="2" charset="2"/>
              <a:buChar char="v"/>
            </a:pPr>
            <a:r>
              <a:rPr lang="en-US" sz="1500" b="1" i="0" dirty="0">
                <a:effectLst/>
              </a:rPr>
              <a:t>Exited:</a:t>
            </a:r>
            <a:r>
              <a:rPr lang="en-US" sz="1500" i="0" dirty="0">
                <a:effectLst/>
              </a:rPr>
              <a:t> In the Exited column 1 for those who exit the bank and 0 for those who Retain with bank continuously.</a:t>
            </a:r>
            <a:endParaRPr lang="en-US" sz="1500" b="0" i="0" dirty="0">
              <a:effectLst/>
            </a:endParaRPr>
          </a:p>
          <a:p>
            <a:pPr marL="285750" indent="-285750">
              <a:lnSpc>
                <a:spcPct val="120000"/>
              </a:lnSpc>
              <a:spcAft>
                <a:spcPts val="600"/>
              </a:spcAft>
              <a:buSzPct val="85000"/>
              <a:buFont typeface="Wingdings" panose="05000000000000000000" pitchFamily="2" charset="2"/>
              <a:buChar char="v"/>
            </a:pPr>
            <a:r>
              <a:rPr lang="en-US" sz="1500" b="1" dirty="0"/>
              <a:t>Salary</a:t>
            </a:r>
            <a:r>
              <a:rPr lang="en-US" sz="1500" b="1" i="0" dirty="0">
                <a:effectLst/>
              </a:rPr>
              <a:t>: </a:t>
            </a:r>
            <a:r>
              <a:rPr lang="en-US" sz="1500" i="0" dirty="0">
                <a:effectLst/>
              </a:rPr>
              <a:t>It indicates that salary</a:t>
            </a:r>
            <a:r>
              <a:rPr lang="en-US" sz="1500" dirty="0"/>
              <a:t> of the customers.</a:t>
            </a:r>
          </a:p>
          <a:p>
            <a:pPr marL="285750" indent="-285750">
              <a:lnSpc>
                <a:spcPct val="120000"/>
              </a:lnSpc>
              <a:spcAft>
                <a:spcPts val="600"/>
              </a:spcAft>
              <a:buSzPct val="85000"/>
              <a:buFont typeface="Wingdings" panose="05000000000000000000" pitchFamily="2" charset="2"/>
              <a:buChar char="v"/>
            </a:pPr>
            <a:r>
              <a:rPr lang="en-US" sz="1500" b="1" i="0" dirty="0">
                <a:effectLst/>
              </a:rPr>
              <a:t>Date :</a:t>
            </a:r>
            <a:r>
              <a:rPr lang="en-US" sz="1500" b="0" i="0" dirty="0">
                <a:effectLst/>
              </a:rPr>
              <a:t> Indicating the date when the customers was </a:t>
            </a:r>
            <a:r>
              <a:rPr lang="en-US" sz="1500" dirty="0"/>
              <a:t>joining the bank</a:t>
            </a:r>
            <a:r>
              <a:rPr lang="en-US" sz="1500" b="0" i="0" dirty="0">
                <a:effectLst/>
              </a:rPr>
              <a:t>, enabling temporal analysis and trend identification.</a:t>
            </a:r>
          </a:p>
          <a:p>
            <a:pPr marL="285750" indent="-285750">
              <a:lnSpc>
                <a:spcPct val="120000"/>
              </a:lnSpc>
              <a:spcAft>
                <a:spcPts val="600"/>
              </a:spcAft>
              <a:buSzPct val="85000"/>
              <a:buFont typeface="Wingdings" panose="05000000000000000000" pitchFamily="2" charset="2"/>
              <a:buChar char="v"/>
            </a:pPr>
            <a:r>
              <a:rPr lang="en-US" sz="1500" dirty="0"/>
              <a:t>Has Credit Card: This column indicating the who have credit card or not.</a:t>
            </a:r>
          </a:p>
          <a:p>
            <a:pPr marL="285750" indent="-285750">
              <a:lnSpc>
                <a:spcPct val="120000"/>
              </a:lnSpc>
              <a:spcAft>
                <a:spcPts val="600"/>
              </a:spcAft>
              <a:buSzPct val="85000"/>
              <a:buFont typeface="Wingdings" panose="05000000000000000000" pitchFamily="2" charset="2"/>
              <a:buChar char="v"/>
            </a:pPr>
            <a:r>
              <a:rPr lang="en-US" sz="1500" b="1" dirty="0"/>
              <a:t>Credit Scores</a:t>
            </a:r>
            <a:r>
              <a:rPr lang="en-US" sz="1500" b="1" i="0" dirty="0">
                <a:effectLst/>
              </a:rPr>
              <a:t>: </a:t>
            </a:r>
            <a:r>
              <a:rPr lang="en-US" sz="1500" i="0" dirty="0">
                <a:effectLst/>
              </a:rPr>
              <a:t>This column shows the who have credit card pay the EMI or Money on </a:t>
            </a:r>
            <a:r>
              <a:rPr lang="en-US" sz="1500" dirty="0"/>
              <a:t>P</a:t>
            </a:r>
            <a:r>
              <a:rPr lang="en-US" sz="1500" i="0" dirty="0">
                <a:effectLst/>
              </a:rPr>
              <a:t>articular time or not.</a:t>
            </a:r>
          </a:p>
        </p:txBody>
      </p:sp>
    </p:spTree>
    <p:extLst>
      <p:ext uri="{BB962C8B-B14F-4D97-AF65-F5344CB8AC3E}">
        <p14:creationId xmlns:p14="http://schemas.microsoft.com/office/powerpoint/2010/main" val="17651533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Pen placed on top of a signature line">
            <a:extLst>
              <a:ext uri="{FF2B5EF4-FFF2-40B4-BE49-F238E27FC236}">
                <a16:creationId xmlns:a16="http://schemas.microsoft.com/office/drawing/2014/main" id="{45940A2F-4E50-275B-7386-42845F31927A}"/>
              </a:ext>
            </a:extLst>
          </p:cNvPr>
          <p:cNvPicPr>
            <a:picLocks noChangeAspect="1"/>
          </p:cNvPicPr>
          <p:nvPr/>
        </p:nvPicPr>
        <p:blipFill rotWithShape="1">
          <a:blip r:embed="rId2"/>
          <a:srcRect l="40645"/>
          <a:stretch/>
        </p:blipFill>
        <p:spPr>
          <a:xfrm>
            <a:off x="0" y="2520"/>
            <a:ext cx="6096000" cy="6855480"/>
          </a:xfrm>
          <a:prstGeom prst="rect">
            <a:avLst/>
          </a:prstGeom>
        </p:spPr>
      </p:pic>
      <p:sp>
        <p:nvSpPr>
          <p:cNvPr id="20" name="Oval 19">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A9EC-A90E-BAC0-57B9-F0D213F696CE}"/>
              </a:ext>
            </a:extLst>
          </p:cNvPr>
          <p:cNvSpPr>
            <a:spLocks noGrp="1"/>
          </p:cNvSpPr>
          <p:nvPr>
            <p:ph type="title"/>
          </p:nvPr>
        </p:nvSpPr>
        <p:spPr>
          <a:xfrm>
            <a:off x="1239982" y="2288987"/>
            <a:ext cx="3629891" cy="2283013"/>
          </a:xfrm>
        </p:spPr>
        <p:txBody>
          <a:bodyPr anchor="ctr">
            <a:normAutofit/>
          </a:bodyPr>
          <a:lstStyle/>
          <a:p>
            <a:pPr algn="ctr"/>
            <a:r>
              <a:rPr lang="en-US" dirty="0">
                <a:solidFill>
                  <a:schemeClr val="bg1"/>
                </a:solidFill>
              </a:rPr>
              <a:t>Analytics Approach and tools</a:t>
            </a:r>
          </a:p>
        </p:txBody>
      </p:sp>
      <p:sp>
        <p:nvSpPr>
          <p:cNvPr id="3" name="Content Placeholder 2">
            <a:extLst>
              <a:ext uri="{FF2B5EF4-FFF2-40B4-BE49-F238E27FC236}">
                <a16:creationId xmlns:a16="http://schemas.microsoft.com/office/drawing/2014/main" id="{6BBBFBD0-6053-865C-6B7E-7081D7CF3261}"/>
              </a:ext>
            </a:extLst>
          </p:cNvPr>
          <p:cNvSpPr>
            <a:spLocks noGrp="1"/>
          </p:cNvSpPr>
          <p:nvPr>
            <p:ph idx="1"/>
          </p:nvPr>
        </p:nvSpPr>
        <p:spPr>
          <a:xfrm>
            <a:off x="6256421" y="762000"/>
            <a:ext cx="5823284" cy="5735053"/>
          </a:xfrm>
        </p:spPr>
        <p:txBody>
          <a:bodyPr anchor="ctr">
            <a:normAutofit lnSpcReduction="10000"/>
          </a:bodyPr>
          <a:lstStyle/>
          <a:p>
            <a:pPr>
              <a:lnSpc>
                <a:spcPct val="120000"/>
              </a:lnSpc>
              <a:buFont typeface="Wingdings" panose="05000000000000000000" pitchFamily="2" charset="2"/>
              <a:buChar char="v"/>
            </a:pPr>
            <a:r>
              <a:rPr lang="en-US" sz="2000" dirty="0">
                <a:latin typeface="+mj-lt"/>
                <a:cs typeface="Arial" panose="020B0604020202020204" pitchFamily="34" charset="0"/>
              </a:rPr>
              <a:t>Data Cleaning: Utilized functions like Split Column, Trim, and Remove Duplicate to ensure data accuracy.</a:t>
            </a:r>
          </a:p>
          <a:p>
            <a:pPr>
              <a:lnSpc>
                <a:spcPct val="120000"/>
              </a:lnSpc>
              <a:buFont typeface="Wingdings" panose="05000000000000000000" pitchFamily="2" charset="2"/>
              <a:buChar char="v"/>
            </a:pPr>
            <a:r>
              <a:rPr lang="en-US" sz="2000" dirty="0">
                <a:latin typeface="+mj-lt"/>
                <a:cs typeface="Arial" panose="020B0604020202020204" pitchFamily="34" charset="0"/>
              </a:rPr>
              <a:t>Assessing the frequency of customers : </a:t>
            </a:r>
          </a:p>
          <a:p>
            <a:pPr marL="0" indent="0">
              <a:lnSpc>
                <a:spcPct val="120000"/>
              </a:lnSpc>
              <a:buNone/>
            </a:pPr>
            <a:r>
              <a:rPr lang="en-US" sz="2000" b="1" dirty="0">
                <a:effectLst/>
                <a:latin typeface="+mj-lt"/>
                <a:ea typeface="Times New Roman" panose="02020603050405020304" pitchFamily="18" charset="0"/>
                <a:cs typeface="Arial" panose="020B0604020202020204" pitchFamily="34" charset="0"/>
              </a:rPr>
              <a:t>     Total Customers = COUNT (</a:t>
            </a:r>
            <a:r>
              <a:rPr lang="en-US" sz="2000" b="1" dirty="0">
                <a:latin typeface="+mj-lt"/>
                <a:ea typeface="Times New Roman" panose="02020603050405020304" pitchFamily="18" charset="0"/>
                <a:cs typeface="Arial" panose="020B0604020202020204" pitchFamily="34" charset="0"/>
              </a:rPr>
              <a:t>Bank</a:t>
            </a:r>
            <a:r>
              <a:rPr lang="en-US" sz="2000" b="1" dirty="0">
                <a:effectLst/>
                <a:latin typeface="+mj-lt"/>
                <a:ea typeface="Times New Roman" panose="02020603050405020304" pitchFamily="18" charset="0"/>
                <a:cs typeface="Arial" panose="020B0604020202020204" pitchFamily="34" charset="0"/>
              </a:rPr>
              <a:t>[CustomerId])</a:t>
            </a:r>
            <a:r>
              <a:rPr lang="en-US" sz="2000" b="1" dirty="0">
                <a:latin typeface="+mj-lt"/>
                <a:ea typeface="Times New Roman" panose="02020603050405020304" pitchFamily="18" charset="0"/>
                <a:cs typeface="Arial" panose="020B0604020202020204" pitchFamily="34" charset="0"/>
              </a:rPr>
              <a:t>.</a:t>
            </a:r>
          </a:p>
          <a:p>
            <a:pPr>
              <a:lnSpc>
                <a:spcPct val="120000"/>
              </a:lnSpc>
              <a:buFont typeface="Wingdings" panose="05000000000000000000" pitchFamily="2" charset="2"/>
              <a:buChar char="v"/>
            </a:pPr>
            <a:r>
              <a:rPr lang="en-GB" sz="2000" dirty="0">
                <a:latin typeface="+mj-lt"/>
                <a:ea typeface="Arial" panose="020B0604020202020204" pitchFamily="34" charset="0"/>
                <a:cs typeface="Arial" panose="020B0604020202020204" pitchFamily="34" charset="0"/>
              </a:rPr>
              <a:t>F</a:t>
            </a:r>
            <a:r>
              <a:rPr lang="en-GB" sz="2000" dirty="0">
                <a:effectLst/>
                <a:latin typeface="+mj-lt"/>
                <a:ea typeface="Arial" panose="020B0604020202020204" pitchFamily="34" charset="0"/>
                <a:cs typeface="Arial" panose="020B0604020202020204" pitchFamily="34" charset="0"/>
              </a:rPr>
              <a:t>ormula for </a:t>
            </a:r>
            <a:r>
              <a:rPr lang="en-US" sz="2000" b="0" dirty="0">
                <a:solidFill>
                  <a:srgbClr val="000000"/>
                </a:solidFill>
                <a:effectLst/>
                <a:latin typeface="+mj-lt"/>
              </a:rPr>
              <a:t>Churn Rate :</a:t>
            </a:r>
            <a:endParaRPr lang="en-US" sz="2000" dirty="0">
              <a:effectLst/>
              <a:latin typeface="+mj-lt"/>
              <a:ea typeface="Arial" panose="020B0604020202020204" pitchFamily="34" charset="0"/>
              <a:cs typeface="Arial" panose="020B0604020202020204" pitchFamily="34" charset="0"/>
            </a:endParaRPr>
          </a:p>
          <a:p>
            <a:pPr marL="0" indent="0">
              <a:buNone/>
            </a:pPr>
            <a:r>
              <a:rPr lang="en-US" sz="2000" b="1" dirty="0">
                <a:solidFill>
                  <a:srgbClr val="000000"/>
                </a:solidFill>
                <a:latin typeface="+mj-lt"/>
                <a:cs typeface="Arial" panose="020B0604020202020204" pitchFamily="34" charset="0"/>
              </a:rPr>
              <a:t>     </a:t>
            </a:r>
            <a:r>
              <a:rPr lang="en-US" sz="2000" b="1" dirty="0">
                <a:effectLst/>
                <a:latin typeface="+mj-lt"/>
              </a:rPr>
              <a:t>=DIVIDE(CALCULATE(COUNTROWS('try bank'),'try   </a:t>
            </a:r>
          </a:p>
          <a:p>
            <a:pPr marL="0" indent="0">
              <a:buNone/>
            </a:pPr>
            <a:r>
              <a:rPr lang="en-US" sz="2000" b="1" dirty="0">
                <a:effectLst/>
                <a:latin typeface="+mj-lt"/>
              </a:rPr>
              <a:t>     bank'[Exited] = "Exit"), CALCULATE(COUNTROWS</a:t>
            </a:r>
          </a:p>
          <a:p>
            <a:pPr marL="0" indent="0">
              <a:buNone/>
            </a:pPr>
            <a:r>
              <a:rPr lang="en-US" sz="2000" b="1" dirty="0">
                <a:effectLst/>
                <a:latin typeface="+mj-lt"/>
              </a:rPr>
              <a:t>     ('try customerinfo'),'try customerinfo'[Gender]=     </a:t>
            </a:r>
          </a:p>
          <a:p>
            <a:pPr marL="0" indent="0">
              <a:buNone/>
            </a:pPr>
            <a:r>
              <a:rPr lang="en-US" sz="2000" b="1" dirty="0">
                <a:latin typeface="+mj-lt"/>
              </a:rPr>
              <a:t>     </a:t>
            </a:r>
            <a:r>
              <a:rPr lang="en-US" sz="2000" b="1" dirty="0">
                <a:effectLst/>
                <a:latin typeface="+mj-lt"/>
              </a:rPr>
              <a:t>"Female" ),0)</a:t>
            </a:r>
          </a:p>
          <a:p>
            <a:pPr>
              <a:lnSpc>
                <a:spcPct val="120000"/>
              </a:lnSpc>
              <a:buFont typeface="Wingdings" panose="05000000000000000000" pitchFamily="2" charset="2"/>
              <a:buChar char="v"/>
            </a:pPr>
            <a:r>
              <a:rPr lang="en-GB" sz="2000" dirty="0">
                <a:effectLst/>
                <a:latin typeface="+mj-lt"/>
                <a:ea typeface="Arial" panose="020B0604020202020204" pitchFamily="34" charset="0"/>
                <a:cs typeface="Arial" panose="020B0604020202020204" pitchFamily="34" charset="0"/>
              </a:rPr>
              <a:t>Formula for </a:t>
            </a:r>
            <a:r>
              <a:rPr lang="fr-FR" sz="2000" b="0" dirty="0">
                <a:solidFill>
                  <a:srgbClr val="000000"/>
                </a:solidFill>
                <a:effectLst/>
                <a:latin typeface="+mj-lt"/>
              </a:rPr>
              <a:t>Outliers Range </a:t>
            </a:r>
            <a:r>
              <a:rPr lang="en-GB" sz="2000" dirty="0">
                <a:effectLst/>
                <a:latin typeface="+mj-lt"/>
                <a:ea typeface="Arial" panose="020B0604020202020204" pitchFamily="34" charset="0"/>
                <a:cs typeface="Arial" panose="020B0604020202020204" pitchFamily="34" charset="0"/>
              </a:rPr>
              <a:t>:</a:t>
            </a:r>
          </a:p>
          <a:p>
            <a:pPr marL="0" indent="0">
              <a:buNone/>
            </a:pPr>
            <a:r>
              <a:rPr lang="en-GB" sz="2000" b="1" dirty="0">
                <a:latin typeface="+mj-lt"/>
                <a:ea typeface="Times New Roman" panose="02020603050405020304" pitchFamily="18" charset="0"/>
                <a:cs typeface="Arial" panose="020B0604020202020204" pitchFamily="34" charset="0"/>
              </a:rPr>
              <a:t>     </a:t>
            </a:r>
            <a:r>
              <a:rPr lang="fr-FR" sz="2000" b="1" dirty="0">
                <a:effectLst/>
                <a:latin typeface="+mj-lt"/>
              </a:rPr>
              <a:t>Outliers Range = [Quartile Q3]+1.5*[Inter       </a:t>
            </a:r>
          </a:p>
          <a:p>
            <a:pPr marL="0" indent="0">
              <a:buNone/>
            </a:pPr>
            <a:r>
              <a:rPr lang="fr-FR" sz="2000" b="1" dirty="0">
                <a:latin typeface="+mj-lt"/>
              </a:rPr>
              <a:t>     </a:t>
            </a:r>
            <a:r>
              <a:rPr lang="fr-FR" sz="2000" b="1" dirty="0">
                <a:effectLst/>
                <a:latin typeface="+mj-lt"/>
              </a:rPr>
              <a:t>Quartile Range]</a:t>
            </a:r>
          </a:p>
        </p:txBody>
      </p:sp>
    </p:spTree>
    <p:extLst>
      <p:ext uri="{BB962C8B-B14F-4D97-AF65-F5344CB8AC3E}">
        <p14:creationId xmlns:p14="http://schemas.microsoft.com/office/powerpoint/2010/main" val="240729278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Pen placed on top of a signature line">
            <a:extLst>
              <a:ext uri="{FF2B5EF4-FFF2-40B4-BE49-F238E27FC236}">
                <a16:creationId xmlns:a16="http://schemas.microsoft.com/office/drawing/2014/main" id="{A1510A02-017B-EE91-55A7-543FFE9A579F}"/>
              </a:ext>
            </a:extLst>
          </p:cNvPr>
          <p:cNvPicPr>
            <a:picLocks noChangeAspect="1"/>
          </p:cNvPicPr>
          <p:nvPr/>
        </p:nvPicPr>
        <p:blipFill rotWithShape="1">
          <a:blip r:embed="rId2"/>
          <a:srcRect l="40645"/>
          <a:stretch/>
        </p:blipFill>
        <p:spPr>
          <a:xfrm>
            <a:off x="-21218" y="0"/>
            <a:ext cx="5694878" cy="6855480"/>
          </a:xfrm>
          <a:prstGeom prst="rect">
            <a:avLst/>
          </a:prstGeom>
        </p:spPr>
      </p:pic>
      <p:sp>
        <p:nvSpPr>
          <p:cNvPr id="45" name="Oval 4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0DECF-B6A9-B0D4-9931-5AE5E27C8139}"/>
              </a:ext>
            </a:extLst>
          </p:cNvPr>
          <p:cNvSpPr>
            <a:spLocks noGrp="1"/>
          </p:cNvSpPr>
          <p:nvPr>
            <p:ph type="title"/>
          </p:nvPr>
        </p:nvSpPr>
        <p:spPr>
          <a:xfrm>
            <a:off x="1239982" y="2288987"/>
            <a:ext cx="3629891" cy="2283013"/>
          </a:xfrm>
        </p:spPr>
        <p:txBody>
          <a:bodyPr anchor="ctr">
            <a:normAutofit/>
          </a:bodyPr>
          <a:lstStyle/>
          <a:p>
            <a:pPr algn="ctr"/>
            <a:r>
              <a:rPr lang="en-US" b="1" i="0" dirty="0">
                <a:solidFill>
                  <a:schemeClr val="bg1"/>
                </a:solidFill>
                <a:effectLst/>
              </a:rPr>
              <a:t>Strategies for Customers increasing</a:t>
            </a:r>
            <a:endParaRPr lang="en-US" dirty="0">
              <a:solidFill>
                <a:schemeClr val="bg1"/>
              </a:solidFill>
            </a:endParaRPr>
          </a:p>
        </p:txBody>
      </p:sp>
      <p:sp>
        <p:nvSpPr>
          <p:cNvPr id="3" name="Content Placeholder 2">
            <a:extLst>
              <a:ext uri="{FF2B5EF4-FFF2-40B4-BE49-F238E27FC236}">
                <a16:creationId xmlns:a16="http://schemas.microsoft.com/office/drawing/2014/main" id="{6B87F622-5057-D614-3D51-F1AAC94F76E6}"/>
              </a:ext>
            </a:extLst>
          </p:cNvPr>
          <p:cNvSpPr>
            <a:spLocks noGrp="1"/>
          </p:cNvSpPr>
          <p:nvPr>
            <p:ph idx="1"/>
          </p:nvPr>
        </p:nvSpPr>
        <p:spPr>
          <a:xfrm>
            <a:off x="6180445" y="762000"/>
            <a:ext cx="4905567" cy="5334000"/>
          </a:xfrm>
        </p:spPr>
        <p:txBody>
          <a:bodyPr anchor="ctr">
            <a:normAutofit/>
          </a:bodyPr>
          <a:lstStyle/>
          <a:p>
            <a:pPr marL="0" indent="0">
              <a:lnSpc>
                <a:spcPct val="120000"/>
              </a:lnSpc>
              <a:buNone/>
            </a:pPr>
            <a:r>
              <a:rPr lang="en-US" sz="1600" b="1" i="0" dirty="0">
                <a:effectLst/>
                <a:latin typeface="Söhne"/>
              </a:rPr>
              <a:t>Market Segmentation and Targeting:</a:t>
            </a:r>
            <a:r>
              <a:rPr lang="en-US" sz="1600" i="0" dirty="0">
                <a:effectLst/>
                <a:latin typeface="Söhne"/>
              </a:rPr>
              <a:t> Identify specific market segments with high potential for growth, such as young professionals, small business owners, or retirees. Tailor marketing efforts and product offerings to meet the needs and preferences of each segment.</a:t>
            </a:r>
            <a:endParaRPr lang="en-US" sz="1600" b="1" i="0" dirty="0">
              <a:effectLst/>
              <a:latin typeface="Söhne"/>
            </a:endParaRPr>
          </a:p>
          <a:p>
            <a:pPr>
              <a:lnSpc>
                <a:spcPct val="120000"/>
              </a:lnSpc>
              <a:buFont typeface="Wingdings" panose="05000000000000000000" pitchFamily="2" charset="2"/>
              <a:buChar char="v"/>
            </a:pPr>
            <a:r>
              <a:rPr lang="en-US" sz="1600" b="1" i="0" dirty="0">
                <a:effectLst/>
                <a:latin typeface="Söhne"/>
              </a:rPr>
              <a:t>Promotional Campaigns</a:t>
            </a:r>
          </a:p>
          <a:p>
            <a:pPr>
              <a:lnSpc>
                <a:spcPct val="120000"/>
              </a:lnSpc>
              <a:buFont typeface="Wingdings" panose="05000000000000000000" pitchFamily="2" charset="2"/>
              <a:buChar char="v"/>
            </a:pPr>
            <a:r>
              <a:rPr lang="en-US" sz="1600" b="1" i="0" dirty="0">
                <a:effectLst/>
                <a:latin typeface="Söhne"/>
              </a:rPr>
              <a:t>Enhanced Customer Experience</a:t>
            </a:r>
          </a:p>
          <a:p>
            <a:pPr>
              <a:lnSpc>
                <a:spcPct val="120000"/>
              </a:lnSpc>
              <a:buFont typeface="Wingdings" panose="05000000000000000000" pitchFamily="2" charset="2"/>
              <a:buChar char="v"/>
            </a:pPr>
            <a:r>
              <a:rPr lang="en-US" sz="1600" b="1" i="0" dirty="0">
                <a:effectLst/>
                <a:latin typeface="Söhne"/>
              </a:rPr>
              <a:t>Product Innovation</a:t>
            </a:r>
          </a:p>
          <a:p>
            <a:pPr>
              <a:lnSpc>
                <a:spcPct val="120000"/>
              </a:lnSpc>
              <a:buFont typeface="Wingdings" panose="05000000000000000000" pitchFamily="2" charset="2"/>
              <a:buChar char="v"/>
            </a:pPr>
            <a:r>
              <a:rPr lang="en-US" sz="1600" b="1" i="0" dirty="0">
                <a:effectLst/>
                <a:latin typeface="Söhne"/>
              </a:rPr>
              <a:t>Partnerships and Alliances</a:t>
            </a:r>
          </a:p>
          <a:p>
            <a:pPr>
              <a:lnSpc>
                <a:spcPct val="120000"/>
              </a:lnSpc>
              <a:buFont typeface="Wingdings" panose="05000000000000000000" pitchFamily="2" charset="2"/>
              <a:buChar char="v"/>
            </a:pPr>
            <a:r>
              <a:rPr lang="en-US" sz="1600" b="1" i="0" dirty="0">
                <a:effectLst/>
                <a:latin typeface="Söhne"/>
              </a:rPr>
              <a:t>Educational Workshops and Seminars</a:t>
            </a:r>
          </a:p>
          <a:p>
            <a:pPr>
              <a:lnSpc>
                <a:spcPct val="120000"/>
              </a:lnSpc>
              <a:buFont typeface="Wingdings" panose="05000000000000000000" pitchFamily="2" charset="2"/>
              <a:buChar char="v"/>
            </a:pPr>
            <a:r>
              <a:rPr lang="en-US" sz="1600" b="1" i="0" dirty="0">
                <a:effectLst/>
                <a:latin typeface="Söhne"/>
              </a:rPr>
              <a:t>Referral Programs</a:t>
            </a:r>
          </a:p>
          <a:p>
            <a:pPr>
              <a:lnSpc>
                <a:spcPct val="120000"/>
              </a:lnSpc>
              <a:buFont typeface="Wingdings" panose="05000000000000000000" pitchFamily="2" charset="2"/>
              <a:buChar char="v"/>
            </a:pPr>
            <a:r>
              <a:rPr lang="en-US" sz="1600" b="1" i="0" dirty="0">
                <a:effectLst/>
                <a:latin typeface="Söhne"/>
              </a:rPr>
              <a:t>Community Involvement</a:t>
            </a:r>
          </a:p>
          <a:p>
            <a:pPr>
              <a:lnSpc>
                <a:spcPct val="120000"/>
              </a:lnSpc>
              <a:buFont typeface="Wingdings" panose="05000000000000000000" pitchFamily="2" charset="2"/>
              <a:buChar char="v"/>
            </a:pPr>
            <a:r>
              <a:rPr lang="en-US" sz="1600" b="1" i="0" dirty="0">
                <a:effectLst/>
                <a:latin typeface="Söhne"/>
              </a:rPr>
              <a:t>Data Analysis and Personalization</a:t>
            </a:r>
            <a:endParaRPr lang="en-US" sz="1600" dirty="0"/>
          </a:p>
        </p:txBody>
      </p:sp>
    </p:spTree>
    <p:extLst>
      <p:ext uri="{BB962C8B-B14F-4D97-AF65-F5344CB8AC3E}">
        <p14:creationId xmlns:p14="http://schemas.microsoft.com/office/powerpoint/2010/main" val="29537783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Pen placed on top of a signature line">
            <a:extLst>
              <a:ext uri="{FF2B5EF4-FFF2-40B4-BE49-F238E27FC236}">
                <a16:creationId xmlns:a16="http://schemas.microsoft.com/office/drawing/2014/main" id="{53142DCC-E046-6EDC-B818-A4719DD7F17F}"/>
              </a:ext>
            </a:extLst>
          </p:cNvPr>
          <p:cNvPicPr>
            <a:picLocks noChangeAspect="1"/>
          </p:cNvPicPr>
          <p:nvPr/>
        </p:nvPicPr>
        <p:blipFill rotWithShape="1">
          <a:blip r:embed="rId2"/>
          <a:srcRect l="40645"/>
          <a:stretch/>
        </p:blipFill>
        <p:spPr>
          <a:xfrm>
            <a:off x="1" y="2520"/>
            <a:ext cx="6096000" cy="6855480"/>
          </a:xfrm>
          <a:prstGeom prst="rect">
            <a:avLst/>
          </a:prstGeom>
        </p:spPr>
      </p:pic>
      <p:sp>
        <p:nvSpPr>
          <p:cNvPr id="45" name="Oval 44">
            <a:extLst>
              <a:ext uri="{FF2B5EF4-FFF2-40B4-BE49-F238E27FC236}">
                <a16:creationId xmlns:a16="http://schemas.microsoft.com/office/drawing/2014/main" id="{5CA22715-D05D-465E-A9CB-5AD7BC6C9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0DECF-B6A9-B0D4-9931-5AE5E27C8139}"/>
              </a:ext>
            </a:extLst>
          </p:cNvPr>
          <p:cNvSpPr>
            <a:spLocks noGrp="1"/>
          </p:cNvSpPr>
          <p:nvPr>
            <p:ph type="title"/>
          </p:nvPr>
        </p:nvSpPr>
        <p:spPr>
          <a:xfrm>
            <a:off x="1239982" y="2288987"/>
            <a:ext cx="3629891" cy="2283013"/>
          </a:xfrm>
        </p:spPr>
        <p:txBody>
          <a:bodyPr anchor="ctr">
            <a:normAutofit/>
          </a:bodyPr>
          <a:lstStyle/>
          <a:p>
            <a:pPr algn="ctr"/>
            <a:r>
              <a:rPr lang="en-US" b="1" i="0">
                <a:solidFill>
                  <a:schemeClr val="bg1"/>
                </a:solidFill>
                <a:effectLst/>
              </a:rPr>
              <a:t>Strategies </a:t>
            </a:r>
            <a:br>
              <a:rPr lang="en-US" b="1" i="0">
                <a:solidFill>
                  <a:schemeClr val="bg1"/>
                </a:solidFill>
                <a:effectLst/>
              </a:rPr>
            </a:br>
            <a:r>
              <a:rPr lang="en-US" b="1" i="0">
                <a:solidFill>
                  <a:schemeClr val="bg1"/>
                </a:solidFill>
                <a:effectLst/>
              </a:rPr>
              <a:t>for decreasing Churn RATE </a:t>
            </a:r>
            <a:endParaRPr lang="en-US">
              <a:solidFill>
                <a:schemeClr val="bg1"/>
              </a:solidFill>
            </a:endParaRPr>
          </a:p>
        </p:txBody>
      </p:sp>
      <p:sp>
        <p:nvSpPr>
          <p:cNvPr id="3" name="Content Placeholder 2">
            <a:extLst>
              <a:ext uri="{FF2B5EF4-FFF2-40B4-BE49-F238E27FC236}">
                <a16:creationId xmlns:a16="http://schemas.microsoft.com/office/drawing/2014/main" id="{6B87F622-5057-D614-3D51-F1AAC94F76E6}"/>
              </a:ext>
            </a:extLst>
          </p:cNvPr>
          <p:cNvSpPr>
            <a:spLocks noGrp="1"/>
          </p:cNvSpPr>
          <p:nvPr>
            <p:ph idx="1"/>
          </p:nvPr>
        </p:nvSpPr>
        <p:spPr>
          <a:xfrm>
            <a:off x="6602785" y="762000"/>
            <a:ext cx="4856017" cy="5334000"/>
          </a:xfrm>
        </p:spPr>
        <p:txBody>
          <a:bodyPr anchor="ctr">
            <a:normAutofit/>
          </a:bodyPr>
          <a:lstStyle/>
          <a:p>
            <a:pPr marL="0" indent="0">
              <a:lnSpc>
                <a:spcPct val="120000"/>
              </a:lnSpc>
              <a:buNone/>
            </a:pPr>
            <a:r>
              <a:rPr lang="en-US" sz="1500" i="0" dirty="0">
                <a:effectLst/>
                <a:latin typeface="Söhne"/>
              </a:rPr>
              <a:t>Reducing churn rate, which refers to the percentage of customers who stop using a service or product over a given period, is crucial for the long-term sustainability and profitability of a bank. Here are some strategies to decrease churn rate:</a:t>
            </a:r>
            <a:endParaRPr lang="en-US" sz="1500" b="1" i="0" dirty="0">
              <a:effectLst/>
              <a:latin typeface="Söhne"/>
            </a:endParaRPr>
          </a:p>
          <a:p>
            <a:pPr>
              <a:lnSpc>
                <a:spcPct val="120000"/>
              </a:lnSpc>
              <a:buFont typeface="Wingdings" panose="05000000000000000000" pitchFamily="2" charset="2"/>
              <a:buChar char="v"/>
            </a:pPr>
            <a:r>
              <a:rPr lang="en-US" sz="1500" b="1" i="0" dirty="0">
                <a:effectLst/>
                <a:latin typeface="Söhne"/>
              </a:rPr>
              <a:t>Improve Customer Service</a:t>
            </a:r>
          </a:p>
          <a:p>
            <a:pPr>
              <a:lnSpc>
                <a:spcPct val="120000"/>
              </a:lnSpc>
              <a:buFont typeface="Wingdings" panose="05000000000000000000" pitchFamily="2" charset="2"/>
              <a:buChar char="v"/>
            </a:pPr>
            <a:r>
              <a:rPr lang="en-US" sz="1500" b="1" i="0" dirty="0">
                <a:effectLst/>
                <a:latin typeface="Söhne"/>
              </a:rPr>
              <a:t>Personalized Engagement</a:t>
            </a:r>
          </a:p>
          <a:p>
            <a:pPr>
              <a:lnSpc>
                <a:spcPct val="120000"/>
              </a:lnSpc>
              <a:buFont typeface="Wingdings" panose="05000000000000000000" pitchFamily="2" charset="2"/>
              <a:buChar char="v"/>
            </a:pPr>
            <a:r>
              <a:rPr lang="en-US" sz="1500" b="1" i="0" dirty="0">
                <a:effectLst/>
                <a:latin typeface="Söhne"/>
              </a:rPr>
              <a:t>Enhance Product and Service Offerings</a:t>
            </a:r>
          </a:p>
          <a:p>
            <a:pPr>
              <a:lnSpc>
                <a:spcPct val="120000"/>
              </a:lnSpc>
              <a:buFont typeface="Wingdings" panose="05000000000000000000" pitchFamily="2" charset="2"/>
              <a:buChar char="v"/>
            </a:pPr>
            <a:r>
              <a:rPr lang="en-US" sz="1500" b="1" i="0" dirty="0">
                <a:effectLst/>
                <a:latin typeface="Söhne"/>
              </a:rPr>
              <a:t>Streamline Onboarding Process</a:t>
            </a:r>
          </a:p>
          <a:p>
            <a:pPr>
              <a:lnSpc>
                <a:spcPct val="120000"/>
              </a:lnSpc>
              <a:buFont typeface="Wingdings" panose="05000000000000000000" pitchFamily="2" charset="2"/>
              <a:buChar char="v"/>
            </a:pPr>
            <a:r>
              <a:rPr lang="en-US" sz="1500" b="1" i="0" dirty="0">
                <a:effectLst/>
                <a:latin typeface="Söhne"/>
              </a:rPr>
              <a:t>Proactive Communication</a:t>
            </a:r>
          </a:p>
          <a:p>
            <a:pPr>
              <a:lnSpc>
                <a:spcPct val="120000"/>
              </a:lnSpc>
              <a:buFont typeface="Wingdings" panose="05000000000000000000" pitchFamily="2" charset="2"/>
              <a:buChar char="v"/>
            </a:pPr>
            <a:r>
              <a:rPr lang="en-US" sz="1500" b="1" i="0" dirty="0">
                <a:effectLst/>
                <a:latin typeface="Söhne"/>
              </a:rPr>
              <a:t>Monitor Customer Behavior</a:t>
            </a:r>
          </a:p>
          <a:p>
            <a:pPr>
              <a:lnSpc>
                <a:spcPct val="120000"/>
              </a:lnSpc>
              <a:buFont typeface="Wingdings" panose="05000000000000000000" pitchFamily="2" charset="2"/>
              <a:buChar char="v"/>
            </a:pPr>
            <a:r>
              <a:rPr lang="en-US" sz="1500" b="1" i="0" dirty="0">
                <a:effectLst/>
                <a:latin typeface="Söhne"/>
              </a:rPr>
              <a:t>Incentivize Loyalty</a:t>
            </a:r>
          </a:p>
          <a:p>
            <a:pPr>
              <a:lnSpc>
                <a:spcPct val="120000"/>
              </a:lnSpc>
              <a:buFont typeface="Wingdings" panose="05000000000000000000" pitchFamily="2" charset="2"/>
              <a:buChar char="v"/>
            </a:pPr>
            <a:r>
              <a:rPr lang="en-US" sz="1500" b="1" i="0" dirty="0">
                <a:effectLst/>
                <a:latin typeface="Söhne"/>
              </a:rPr>
              <a:t>Exit Surveys and Feedback</a:t>
            </a:r>
            <a:endParaRPr lang="en-US" sz="1500" dirty="0"/>
          </a:p>
        </p:txBody>
      </p:sp>
    </p:spTree>
    <p:extLst>
      <p:ext uri="{BB962C8B-B14F-4D97-AF65-F5344CB8AC3E}">
        <p14:creationId xmlns:p14="http://schemas.microsoft.com/office/powerpoint/2010/main" val="145041849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2561</TotalTime>
  <Words>972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Söhne</vt:lpstr>
      <vt:lpstr>Trade Gothic Next Cond</vt:lpstr>
      <vt:lpstr>Trade Gothic Next Light</vt:lpstr>
      <vt:lpstr>Wingdings</vt:lpstr>
      <vt:lpstr>PortalVTI</vt:lpstr>
      <vt:lpstr>Analytical CRM Development for a Bank SQL &amp; POWER BI</vt:lpstr>
      <vt:lpstr>PowerPoint Presentation</vt:lpstr>
      <vt:lpstr>Introduction </vt:lpstr>
      <vt:lpstr>Objectives with Problem Statement</vt:lpstr>
      <vt:lpstr>PowerPoint Presentation</vt:lpstr>
      <vt:lpstr>Key DATA ELEMENTS</vt:lpstr>
      <vt:lpstr>Analytics Approach and tools</vt:lpstr>
      <vt:lpstr>Strategies for Customers increasing</vt:lpstr>
      <vt:lpstr>Strategies  for decreasing Churn RATE </vt:lpstr>
      <vt:lpstr>PowerPoint Presentation</vt:lpstr>
      <vt:lpstr>DASHBOARD-1</vt:lpstr>
      <vt:lpstr>DASHBOARD-2</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Vaibhav Prakash Gupta</dc:creator>
  <cp:lastModifiedBy>Vaibhav Prakash Gupta</cp:lastModifiedBy>
  <cp:revision>10</cp:revision>
  <dcterms:created xsi:type="dcterms:W3CDTF">2024-02-10T18:55:54Z</dcterms:created>
  <dcterms:modified xsi:type="dcterms:W3CDTF">2024-03-16T18:19:44Z</dcterms:modified>
</cp:coreProperties>
</file>