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4" r:id="rId6"/>
    <p:sldId id="275" r:id="rId7"/>
    <p:sldId id="276" r:id="rId8"/>
    <p:sldId id="277" r:id="rId9"/>
    <p:sldId id="257" r:id="rId10"/>
    <p:sldId id="267" r:id="rId11"/>
    <p:sldId id="268" r:id="rId12"/>
    <p:sldId id="269" r:id="rId13"/>
    <p:sldId id="258" r:id="rId14"/>
    <p:sldId id="259" r:id="rId15"/>
    <p:sldId id="260" r:id="rId16"/>
    <p:sldId id="262" r:id="rId17"/>
    <p:sldId id="263" r:id="rId18"/>
    <p:sldId id="264" r:id="rId19"/>
    <p:sldId id="266" r:id="rId20"/>
    <p:sldId id="26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EC553-1228-35CA-8B3C-BCD88C9185D0}" v="4" dt="2024-02-27T17:50:40.159"/>
    <p1510:client id="{68ED19DA-28CC-BCF1-224C-90AE822E5684}" v="17" dt="2024-02-26T01:30:09.333"/>
    <p1510:client id="{6FCC80DB-1A68-F385-9E1F-1E8B542A0A25}" v="2" dt="2024-02-27T01:17:54.949"/>
    <p1510:client id="{9D011548-107B-6D8C-C785-B9FE0BD65201}" v="106" dt="2024-02-27T20:29:02.659"/>
    <p1510:client id="{C3B13E3C-5B52-9DB4-ECE3-8B5B5814D1C3}" v="784" dt="2024-02-27T17:03:49.259"/>
    <p1510:client id="{E3CB764C-503B-BEC1-111E-6694BC9246BD}" v="29" dt="2024-02-27T19:46:17.056"/>
    <p1510:client id="{F14F5DEF-AC13-5AEE-FF78-07FFD71A3E01}" v="1759" dt="2024-02-27T18:13:05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D714B-F30C-CD4E-AE0C-B22F8272B8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5F2E2-BCEB-664F-95B3-6137F756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BLAS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Default k-</a:t>
            </a:r>
            <a:r>
              <a:rPr lang="en-US" err="1"/>
              <a:t>mer</a:t>
            </a:r>
            <a:r>
              <a:rPr lang="en-US"/>
              <a:t> value is 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5F2E2-BCEB-664F-95B3-6137F7564E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there are multiple high scoring paths, the Lowest Common Ancestor of all those paths is chosen.</a:t>
            </a:r>
          </a:p>
          <a:p>
            <a:r>
              <a:rPr lang="en-US"/>
              <a:t>If no k-</a:t>
            </a:r>
            <a:r>
              <a:rPr lang="en-US" err="1"/>
              <a:t>mers</a:t>
            </a:r>
            <a:r>
              <a:rPr lang="en-US"/>
              <a:t> are found to match in the data base, the sequence is left unclassified.</a:t>
            </a:r>
          </a:p>
          <a:p>
            <a:r>
              <a:rPr lang="en-US"/>
              <a:t>If k-</a:t>
            </a:r>
            <a:r>
              <a:rPr lang="en-US" err="1"/>
              <a:t>mers</a:t>
            </a:r>
            <a:r>
              <a:rPr lang="en-US"/>
              <a:t> associate with taxa to far removed from each other, the sequence is left unclassified.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5F2E2-BCEB-664F-95B3-6137F7564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NCBI = National Center for Biotechnology Information</a:t>
            </a:r>
          </a:p>
          <a:p>
            <a:r>
              <a:rPr lang="en-US"/>
              <a:t>Create your own database using “Jellyfish”</a:t>
            </a:r>
          </a:p>
          <a:p>
            <a:r>
              <a:rPr lang="en-US"/>
              <a:t>The picture represents the searching of the database: A minimizer for each k-</a:t>
            </a:r>
            <a:r>
              <a:rPr lang="en-US" err="1"/>
              <a:t>mer</a:t>
            </a:r>
            <a:r>
              <a:rPr lang="en-US"/>
              <a:t> is found, then the database finds the substring that is the minimizer, which then groups all the k-</a:t>
            </a:r>
            <a:r>
              <a:rPr lang="en-US" err="1"/>
              <a:t>mers</a:t>
            </a:r>
            <a:r>
              <a:rPr lang="en-US"/>
              <a:t> with that substring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5F2E2-BCEB-664F-95B3-6137F7564E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PhymmBL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 </a:t>
            </a:r>
            <a:r>
              <a:rPr lang="en-US" b="1" i="0" err="1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Phymm</a:t>
            </a:r>
            <a:r>
              <a:rPr lang="en-US" b="0" i="0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, a classification approach using interpolated Markov models (IMMs) to taxonomically classify DNA sequences. </a:t>
            </a:r>
            <a:r>
              <a:rPr lang="en-US" b="1" i="0" err="1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PhymmBL</a:t>
            </a:r>
            <a:r>
              <a:rPr lang="en-US" b="0" i="0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 (rhymes with "thimble"), the hybrid classifier included in this distribution which combines analysis from both </a:t>
            </a:r>
            <a:r>
              <a:rPr lang="en-US" b="0" i="0" err="1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Phymm</a:t>
            </a:r>
            <a:r>
              <a:rPr lang="en-US" b="0" i="0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 and </a:t>
            </a:r>
            <a:r>
              <a:rPr lang="en-US" b="0" i="0" u="sng">
                <a:solidFill>
                  <a:srgbClr val="016599"/>
                </a:solidFill>
                <a:effectLst/>
                <a:latin typeface="Lucida Grande" panose="020B0600040502020204" pitchFamily="34" charset="0"/>
                <a:hlinkClick r:id="rId3"/>
              </a:rPr>
              <a:t>BLAST</a:t>
            </a:r>
            <a:r>
              <a:rPr lang="en-US" b="0" i="0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, produces even higher accuracy. https://</a:t>
            </a:r>
            <a:r>
              <a:rPr lang="en-US" b="0" i="0" err="1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www.cbcb.umd.edu</a:t>
            </a:r>
            <a:r>
              <a:rPr lang="en-US" b="0" i="0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/software/</a:t>
            </a:r>
            <a:r>
              <a:rPr lang="en-US" b="0" i="0" err="1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phymmbl</a:t>
            </a:r>
            <a:r>
              <a:rPr lang="en-US" b="0" i="0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/</a:t>
            </a:r>
            <a:r>
              <a:rPr lang="en-US" b="0" i="0" err="1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index.shtml</a:t>
            </a:r>
            <a:r>
              <a:rPr lang="en-US" b="0" i="0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 </a:t>
            </a:r>
          </a:p>
          <a:p>
            <a:r>
              <a:rPr lang="en-US" b="0" i="0">
                <a:solidFill>
                  <a:srgbClr val="515151"/>
                </a:solidFill>
                <a:effectLst/>
                <a:latin typeface="Lucida Grande" panose="020B0600040502020204" pitchFamily="34" charset="0"/>
              </a:rPr>
              <a:t>Abundance estimation programs </a:t>
            </a:r>
            <a:r>
              <a:rPr lang="en-US" b="0" i="0">
                <a:solidFill>
                  <a:srgbClr val="515151"/>
                </a:solidFill>
                <a:effectLst/>
                <a:latin typeface="Lucida Grande" panose="020B0600040502020204" pitchFamily="34" charset="0"/>
                <a:sym typeface="Wingdings" pitchFamily="2" charset="2"/>
              </a:rPr>
              <a:t> </a:t>
            </a:r>
            <a:r>
              <a:rPr lang="en-US">
                <a:sym typeface="Wingdings" pitchFamily="2" charset="2"/>
              </a:rPr>
              <a:t>instead of having whole database, use database of “marker genes” (single-copy genes present in nearly all microbes) or target genes that one is looking for</a:t>
            </a:r>
          </a:p>
          <a:p>
            <a:r>
              <a:rPr lang="en-US">
                <a:sym typeface="Wingdings" pitchFamily="2" charset="2"/>
              </a:rPr>
              <a:t>In a study done by Wood and </a:t>
            </a:r>
            <a:r>
              <a:rPr lang="en-US" err="1">
                <a:sym typeface="Wingdings" pitchFamily="2" charset="2"/>
              </a:rPr>
              <a:t>Salzberg</a:t>
            </a:r>
            <a:r>
              <a:rPr lang="en-US">
                <a:sym typeface="Wingdings" pitchFamily="2" charset="2"/>
              </a:rPr>
              <a:t>  sensitivity was always within 2.5% of </a:t>
            </a:r>
            <a:r>
              <a:rPr lang="en-US" err="1">
                <a:sym typeface="Wingdings" pitchFamily="2" charset="2"/>
              </a:rPr>
              <a:t>MegaBLAST</a:t>
            </a:r>
            <a:r>
              <a:rPr lang="en-US">
                <a:sym typeface="Wingdings" pitchFamily="2" charset="2"/>
              </a:rPr>
              <a:t>, had highest precision of all in each case, and fastest (150 to 240 times faster than competitors)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5F2E2-BCEB-664F-95B3-6137F7564E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there are paired files file one is #| and file two is |#.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5F2E2-BCEB-664F-95B3-6137F7564E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4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Also, could change report to report-zero-counts to print out all taxa not just those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5F2E2-BCEB-664F-95B3-6137F7564E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1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0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1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Langmead/aws-indexes/blob/master/docs/k2.md" TargetMode="External"/><Relationship Id="rId2" Type="http://schemas.openxmlformats.org/officeDocument/2006/relationships/hyperlink" Target="https://genomics.readthedocs.io/en/latest/ngs-taxonomic-investigation/index.html#kraken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DerrickWood/kraken2/blob/master/docs/MANUAL.markdow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CF7-6548-50AD-1525-39C67A2B7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Tutorial 9: Kraken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7A909-9BC8-749A-28EF-94239DE76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/>
              <a:t>Kevin Hang and Maitland Witmer</a:t>
            </a:r>
          </a:p>
        </p:txBody>
      </p:sp>
    </p:spTree>
    <p:extLst>
      <p:ext uri="{BB962C8B-B14F-4D97-AF65-F5344CB8AC3E}">
        <p14:creationId xmlns:p14="http://schemas.microsoft.com/office/powerpoint/2010/main" val="188935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57367F-0D64-42F0-A033-660B417F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C980A-5321-4E88-B6F7-572A3327E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9411DD-732B-4883-8431-BF67EA06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802BDA8-DBFD-4424-9577-4CECD3966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A4651DB-CA25-45C9-BB5B-490E75E1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561519A-19C4-4FAE-B4D2-9967A0285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7536EEC-CD2D-4F8D-8FCE-1B57B67C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06D071C-EBE9-493C-B2FF-C290E80E6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E43943F-3505-4459-B105-5ADD87A9B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CFA8E01-9AAA-4377-B145-D4C3BC938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D0F9B300-29E8-4013-9610-4C98C20F5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80DC548-7776-4F62-9150-EE50775DC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FB47EB33-C045-4382-BB34-C409FBFAB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799171D-9C80-4F36-854F-272AB4CB7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6853A3D-C5F1-4325-ABDD-D82962719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36C52C5-A8E2-4FDD-8C82-0B0A36ED2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AB04D6F-5C3B-4BC8-A8D0-F0F70C33F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37A064D-A403-4F71-A373-F748D44C1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408954A6-C2C2-455F-8AB9-EF03ED0E7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8954187-FB8C-4673-8481-D251884C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5DE674D7-0925-4935-B299-98744B41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D7AF2ED-2D49-4A69-BAB2-CF989B3B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67F02011-466C-4790-B052-0CB804250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1FAD6E-B62A-435F-B914-503F8B95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CBF1B1-B0BB-40C4-9870-227A638C1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C7D2A079-0082-43E4-9253-BA8D43378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DFDFEF-7A52-497B-AE56-46D446902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A4E0D8-4441-C132-440B-6D276F3B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Classification Algorithm</a:t>
            </a:r>
          </a:p>
        </p:txBody>
      </p:sp>
      <p:pic>
        <p:nvPicPr>
          <p:cNvPr id="8" name="Content Placeholder 7" descr="A close-up of a website&#10;&#10;Description automatically generated">
            <a:extLst>
              <a:ext uri="{FF2B5EF4-FFF2-40B4-BE49-F238E27FC236}">
                <a16:creationId xmlns:a16="http://schemas.microsoft.com/office/drawing/2014/main" id="{611BB83F-930A-2101-B292-53025CB8F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3401" y="6016625"/>
            <a:ext cx="3327400" cy="457200"/>
          </a:xfrm>
        </p:spPr>
      </p:pic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364F0F79-584B-0BBC-F10E-2F04BAB9E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223" r="-3" b="-3"/>
          <a:stretch/>
        </p:blipFill>
        <p:spPr>
          <a:xfrm>
            <a:off x="5115908" y="2786685"/>
            <a:ext cx="6274561" cy="3270926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A1EFF7-94D1-589C-4365-0E6B6ABE42A3}"/>
              </a:ext>
            </a:extLst>
          </p:cNvPr>
          <p:cNvSpPr txBox="1"/>
          <p:nvPr/>
        </p:nvSpPr>
        <p:spPr>
          <a:xfrm>
            <a:off x="4883152" y="239112"/>
            <a:ext cx="6740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From the initial sequence find all the possible k-</a:t>
            </a:r>
            <a:r>
              <a:rPr lang="en-US" err="1"/>
              <a:t>mers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Map each k-</a:t>
            </a:r>
            <a:r>
              <a:rPr lang="en-US" err="1"/>
              <a:t>mer</a:t>
            </a:r>
            <a:r>
              <a:rPr lang="en-US"/>
              <a:t> to the lowest common ancestor (LCA) from all the genomic data, forming a classification tree</a:t>
            </a:r>
          </a:p>
          <a:p>
            <a:pPr marL="342900" indent="-342900">
              <a:buAutoNum type="arabicPeriod"/>
            </a:pPr>
            <a:r>
              <a:rPr lang="en-US"/>
              <a:t> Each node is weighted based on the number of k-</a:t>
            </a:r>
            <a:r>
              <a:rPr lang="en-US" err="1"/>
              <a:t>mers</a:t>
            </a:r>
            <a:r>
              <a:rPr lang="en-US"/>
              <a:t> that associated to that taxonomy</a:t>
            </a:r>
          </a:p>
          <a:p>
            <a:pPr marL="342900" indent="-342900">
              <a:buAutoNum type="arabicPeriod"/>
            </a:pPr>
            <a:r>
              <a:rPr lang="en-US"/>
              <a:t>Each root to leaf (RTL) path is calculated by summing all the weighted nodes in that branch.</a:t>
            </a:r>
          </a:p>
          <a:p>
            <a:pPr marL="342900" indent="-342900">
              <a:buAutoNum type="arabicPeriod"/>
            </a:pPr>
            <a:r>
              <a:rPr lang="en-US"/>
              <a:t>The highest RTL is the classification path and is assigned to the initial sequence</a:t>
            </a:r>
          </a:p>
        </p:txBody>
      </p:sp>
    </p:spTree>
    <p:extLst>
      <p:ext uri="{BB962C8B-B14F-4D97-AF65-F5344CB8AC3E}">
        <p14:creationId xmlns:p14="http://schemas.microsoft.com/office/powerpoint/2010/main" val="415417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CD9F-1F7E-AD1E-CC57-66FB1373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D22-A61E-E912-2CE7-2C7AB276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63586"/>
            <a:ext cx="5743517" cy="245644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Default database </a:t>
            </a:r>
            <a:r>
              <a:rPr lang="en-US">
                <a:sym typeface="Wingdings" pitchFamily="2" charset="2"/>
              </a:rPr>
              <a:t> completed microbial genomes from NCBI’s </a:t>
            </a:r>
            <a:r>
              <a:rPr lang="en-US" err="1">
                <a:sym typeface="Wingdings" pitchFamily="2" charset="2"/>
              </a:rPr>
              <a:t>RefSeq</a:t>
            </a:r>
            <a:r>
              <a:rPr lang="en-US">
                <a:sym typeface="Wingdings" pitchFamily="2" charset="2"/>
              </a:rPr>
              <a:t> database</a:t>
            </a:r>
          </a:p>
          <a:p>
            <a:r>
              <a:rPr lang="en-US">
                <a:sym typeface="Wingdings" pitchFamily="2" charset="2"/>
              </a:rPr>
              <a:t>Users can create there own</a:t>
            </a:r>
          </a:p>
          <a:p>
            <a:pPr lvl="1"/>
            <a:r>
              <a:rPr lang="en-US">
                <a:sym typeface="Wingdings" pitchFamily="2" charset="2"/>
              </a:rPr>
              <a:t>Pick a k-</a:t>
            </a:r>
            <a:r>
              <a:rPr lang="en-US" err="1">
                <a:sym typeface="Wingdings" pitchFamily="2" charset="2"/>
              </a:rPr>
              <a:t>mer</a:t>
            </a:r>
            <a:r>
              <a:rPr lang="en-US">
                <a:sym typeface="Wingdings" pitchFamily="2" charset="2"/>
              </a:rPr>
              <a:t> count</a:t>
            </a:r>
          </a:p>
          <a:p>
            <a:pPr lvl="1"/>
            <a:r>
              <a:rPr lang="en-US">
                <a:sym typeface="Wingdings" pitchFamily="2" charset="2"/>
              </a:rPr>
              <a:t>Find all sequences containing distinct k-</a:t>
            </a:r>
            <a:r>
              <a:rPr lang="en-US" err="1">
                <a:sym typeface="Wingdings" pitchFamily="2" charset="2"/>
              </a:rPr>
              <a:t>mers</a:t>
            </a:r>
            <a:r>
              <a:rPr lang="en-US">
                <a:sym typeface="Wingdings" pitchFamily="2" charset="2"/>
              </a:rPr>
              <a:t> and map to its taxonomic ID of the LCA</a:t>
            </a:r>
          </a:p>
          <a:p>
            <a:r>
              <a:rPr lang="en-US">
                <a:sym typeface="Wingdings" pitchFamily="2" charset="2"/>
              </a:rPr>
              <a:t>Searching database:</a:t>
            </a:r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B265FB0A-D9CE-6168-3419-6DFF0E8F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47" y="2727265"/>
            <a:ext cx="6224546" cy="3859914"/>
          </a:xfrm>
          <a:prstGeom prst="rect">
            <a:avLst/>
          </a:prstGeom>
        </p:spPr>
      </p:pic>
      <p:pic>
        <p:nvPicPr>
          <p:cNvPr id="4" name="Content Placeholder 7" descr="A close-up of a website&#10;&#10;Description automatically generated">
            <a:extLst>
              <a:ext uri="{FF2B5EF4-FFF2-40B4-BE49-F238E27FC236}">
                <a16:creationId xmlns:a16="http://schemas.microsoft.com/office/drawing/2014/main" id="{0AE1A906-42C9-8653-D939-811A9A8B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573" y="6588028"/>
            <a:ext cx="2105427" cy="2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7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82FD8-EE2E-22FF-8CEA-2B7D4323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300"/>
              <a:t>Designed for speed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2D58-CD99-112A-C526-DB880972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Previously used BLAST, MEGAN, </a:t>
            </a:r>
            <a:r>
              <a:rPr lang="en-US" sz="1600" err="1">
                <a:solidFill>
                  <a:srgbClr val="FFFFFE"/>
                </a:solidFill>
              </a:rPr>
              <a:t>PhymmBL</a:t>
            </a:r>
            <a:r>
              <a:rPr lang="en-US" sz="1600">
                <a:solidFill>
                  <a:srgbClr val="FFFFFE"/>
                </a:solidFill>
              </a:rPr>
              <a:t>, or Naïve Bayes </a:t>
            </a:r>
            <a:r>
              <a:rPr lang="en-US" sz="1600">
                <a:solidFill>
                  <a:srgbClr val="FFFFFE"/>
                </a:solidFill>
                <a:sym typeface="Wingdings" pitchFamily="2" charset="2"/>
              </a:rPr>
              <a:t> computationally expensive and slow</a:t>
            </a:r>
          </a:p>
          <a:p>
            <a:r>
              <a:rPr lang="en-US" sz="1600">
                <a:solidFill>
                  <a:srgbClr val="FFFFFE"/>
                </a:solidFill>
                <a:sym typeface="Wingdings" pitchFamily="2" charset="2"/>
              </a:rPr>
              <a:t>Next attempt abundance estimation programs (</a:t>
            </a:r>
            <a:r>
              <a:rPr lang="en-US" sz="1600" err="1">
                <a:solidFill>
                  <a:srgbClr val="FFFFFE"/>
                </a:solidFill>
                <a:sym typeface="Wingdings" pitchFamily="2" charset="2"/>
              </a:rPr>
              <a:t>MetaPhlAn</a:t>
            </a:r>
            <a:r>
              <a:rPr lang="en-US" sz="1600">
                <a:solidFill>
                  <a:srgbClr val="FFFFFE"/>
                </a:solidFill>
                <a:sym typeface="Wingdings" pitchFamily="2" charset="2"/>
              </a:rPr>
              <a:t>)  faster and less expensive but not as accurate</a:t>
            </a:r>
          </a:p>
          <a:p>
            <a:r>
              <a:rPr lang="en-US" sz="1600">
                <a:solidFill>
                  <a:srgbClr val="FFFFFE"/>
                </a:solidFill>
                <a:sym typeface="Wingdings" pitchFamily="2" charset="2"/>
              </a:rPr>
              <a:t>Kraken  built for speed and accuracy</a:t>
            </a:r>
          </a:p>
          <a:p>
            <a:endParaRPr lang="en-US" sz="1600">
              <a:solidFill>
                <a:srgbClr val="FFFFFE"/>
              </a:solidFill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4EA8D64-6BC8-8F67-DE5B-9076CA7B6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" r="6655"/>
          <a:stretch/>
        </p:blipFill>
        <p:spPr>
          <a:xfrm>
            <a:off x="6838118" y="227"/>
            <a:ext cx="5294658" cy="6858000"/>
          </a:xfrm>
          <a:prstGeom prst="rect">
            <a:avLst/>
          </a:prstGeom>
        </p:spPr>
      </p:pic>
      <p:pic>
        <p:nvPicPr>
          <p:cNvPr id="6" name="Content Placeholder 7" descr="A close-up of a website&#10;&#10;Description automatically generated">
            <a:extLst>
              <a:ext uri="{FF2B5EF4-FFF2-40B4-BE49-F238E27FC236}">
                <a16:creationId xmlns:a16="http://schemas.microsoft.com/office/drawing/2014/main" id="{1DFD337E-8A74-74E3-E1A0-A44A005A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451" y="6568818"/>
            <a:ext cx="2105427" cy="2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E769-2CDD-3139-BCEA-C3C60152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FC4A-4FB3-0F2C-FCF4-BFCA7237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Start by logging in to </a:t>
            </a:r>
            <a:r>
              <a:rPr lang="en-US" err="1"/>
              <a:t>Picotte</a:t>
            </a:r>
            <a:endParaRPr lang="en-US"/>
          </a:p>
          <a:p>
            <a:r>
              <a:rPr lang="en-US"/>
              <a:t>Download the needed database</a:t>
            </a:r>
          </a:p>
          <a:p>
            <a:pPr marL="0" indent="0">
              <a:buNone/>
            </a:pP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wget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https://genome-idx.s3.amazonaws.com/kraken/minikraken2_v2_8GB_201904.tgz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tar -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xvzf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minikraken2_v2_8GB_201904.tgz</a:t>
            </a:r>
          </a:p>
          <a:p>
            <a:r>
              <a:rPr lang="en-US"/>
              <a:t>Copy the FASTQ files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 /ifs/groups/eces450650Grp/data/mappings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 evol1.sorted.unmapped.R1.fastq /home/maw492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 evol1.sorted.unmapped.R2.fastq /home/maw492</a:t>
            </a:r>
            <a:endParaRPr lang="en-US"/>
          </a:p>
          <a:p>
            <a:pPr lvl="1"/>
            <a:r>
              <a:rPr lang="en-US"/>
              <a:t>You can also use the –bind command instead when you start singularity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6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C2BF-DC21-22E5-24BB-6F74000B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B721-5C99-05E2-6B01-10D3285D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you should be ready to run Kraken</a:t>
            </a:r>
          </a:p>
          <a:p>
            <a:r>
              <a:rPr lang="en-US"/>
              <a:t>Go to where the container is located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 /ifs/groups/eces450650Grp/containers</a:t>
            </a:r>
          </a:p>
          <a:p>
            <a:r>
              <a:rPr lang="en-US"/>
              <a:t>Start Singularity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singularity run kraken2_latest.sif</a:t>
            </a:r>
          </a:p>
          <a:p>
            <a:r>
              <a:rPr lang="en-US"/>
              <a:t>Then run the kraken command</a:t>
            </a:r>
          </a:p>
          <a:p>
            <a:pPr marL="0" indent="0">
              <a:buNone/>
            </a:pPr>
            <a:r>
              <a:rPr lang="en-US" sz="1400">
                <a:solidFill>
                  <a:srgbClr val="40404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kraken2 --use-names --threads </a:t>
            </a:r>
            <a:r>
              <a:rPr lang="en-US" sz="1400">
                <a:solidFill>
                  <a:srgbClr val="20805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4</a:t>
            </a:r>
            <a:r>
              <a:rPr lang="en-US" sz="1400">
                <a:solidFill>
                  <a:srgbClr val="40404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--</a:t>
            </a:r>
            <a:r>
              <a:rPr lang="en-US" sz="1400" err="1">
                <a:solidFill>
                  <a:srgbClr val="40404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lang="en-US" sz="1400">
                <a:solidFill>
                  <a:srgbClr val="40404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PATH_TO_DB_DIR --report example.report.txt </a:t>
            </a:r>
            <a:r>
              <a:rPr lang="en-US" sz="1400" err="1">
                <a:solidFill>
                  <a:srgbClr val="40404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example.fa</a:t>
            </a:r>
            <a:r>
              <a:rPr lang="en-US" sz="1400">
                <a:solidFill>
                  <a:srgbClr val="40404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&gt; </a:t>
            </a:r>
            <a:r>
              <a:rPr lang="en-US" sz="1400" err="1">
                <a:solidFill>
                  <a:srgbClr val="40404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example.kraken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24A5-54A1-BA67-96BB-80057172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Breaking down the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DF7B4-F808-F6B1-E640-780C9738D074}"/>
              </a:ext>
            </a:extLst>
          </p:cNvPr>
          <p:cNvSpPr txBox="1"/>
          <p:nvPr/>
        </p:nvSpPr>
        <p:spPr>
          <a:xfrm>
            <a:off x="4999387" y="2349924"/>
            <a:ext cx="6435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kraken2 --use-names --threads 4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--</a:t>
            </a:r>
            <a:r>
              <a:rPr lang="en-US" sz="180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db</a:t>
            </a:r>
            <a:r>
              <a:rPr lang="en-US" sz="18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 minikraken2_v2_8GB_201904_UPDATE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--report evol1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--paired evol1.sorted.unmapped.R1.fastq evol1.sorted.unmapped.R2.fastq &gt; evol1.kraken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216BEE9-07EC-B41D-B856-66206E45A6D2}"/>
              </a:ext>
            </a:extLst>
          </p:cNvPr>
          <p:cNvSpPr/>
          <p:nvPr/>
        </p:nvSpPr>
        <p:spPr>
          <a:xfrm rot="5400000">
            <a:off x="5453249" y="1870095"/>
            <a:ext cx="155364" cy="90064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4338AD3-BCA0-8A78-9F4E-7F3830C3A2C9}"/>
              </a:ext>
            </a:extLst>
          </p:cNvPr>
          <p:cNvSpPr/>
          <p:nvPr/>
        </p:nvSpPr>
        <p:spPr>
          <a:xfrm rot="5400000">
            <a:off x="8492810" y="1870095"/>
            <a:ext cx="199179" cy="90064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AECFB50-F1E9-D618-7E34-7F2CFCBACB0C}"/>
              </a:ext>
            </a:extLst>
          </p:cNvPr>
          <p:cNvSpPr/>
          <p:nvPr/>
        </p:nvSpPr>
        <p:spPr>
          <a:xfrm rot="10800000">
            <a:off x="10174500" y="2614106"/>
            <a:ext cx="120567" cy="33136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15264FC6-D6A8-979B-5D4F-4253633B05C7}"/>
              </a:ext>
            </a:extLst>
          </p:cNvPr>
          <p:cNvSpPr/>
          <p:nvPr/>
        </p:nvSpPr>
        <p:spPr>
          <a:xfrm rot="10800000">
            <a:off x="7007435" y="2932583"/>
            <a:ext cx="120567" cy="33136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C522A4E-9EFF-E54A-2FC6-3BEB8A91EC3B}"/>
              </a:ext>
            </a:extLst>
          </p:cNvPr>
          <p:cNvSpPr/>
          <p:nvPr/>
        </p:nvSpPr>
        <p:spPr>
          <a:xfrm rot="16200000">
            <a:off x="7082643" y="1783722"/>
            <a:ext cx="199177" cy="420324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19465B3-83E7-DEF9-2882-138C704F8962}"/>
              </a:ext>
            </a:extLst>
          </p:cNvPr>
          <p:cNvSpPr/>
          <p:nvPr/>
        </p:nvSpPr>
        <p:spPr>
          <a:xfrm rot="16200000">
            <a:off x="10313619" y="2928379"/>
            <a:ext cx="331363" cy="1781740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7D6442-ACBD-172E-05DE-1592DC69A576}"/>
              </a:ext>
            </a:extLst>
          </p:cNvPr>
          <p:cNvSpPr txBox="1"/>
          <p:nvPr/>
        </p:nvSpPr>
        <p:spPr>
          <a:xfrm>
            <a:off x="10334466" y="2462687"/>
            <a:ext cx="196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Selected 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633C1-28F6-4B6B-FBCF-B249556F4D2C}"/>
              </a:ext>
            </a:extLst>
          </p:cNvPr>
          <p:cNvSpPr txBox="1"/>
          <p:nvPr/>
        </p:nvSpPr>
        <p:spPr>
          <a:xfrm>
            <a:off x="7897031" y="1346186"/>
            <a:ext cx="196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many threads you want to use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E1BD92-C189-7B22-3213-93F0EC36B821}"/>
              </a:ext>
            </a:extLst>
          </p:cNvPr>
          <p:cNvSpPr txBox="1"/>
          <p:nvPr/>
        </p:nvSpPr>
        <p:spPr>
          <a:xfrm>
            <a:off x="4918034" y="1939932"/>
            <a:ext cx="196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D177EB-8E4A-5C82-040C-098E9AA67943}"/>
              </a:ext>
            </a:extLst>
          </p:cNvPr>
          <p:cNvSpPr txBox="1"/>
          <p:nvPr/>
        </p:nvSpPr>
        <p:spPr>
          <a:xfrm>
            <a:off x="7128002" y="2907424"/>
            <a:ext cx="330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Summary Report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ADAA9-DB45-4516-FA9A-3434F092DD54}"/>
              </a:ext>
            </a:extLst>
          </p:cNvPr>
          <p:cNvSpPr txBox="1"/>
          <p:nvPr/>
        </p:nvSpPr>
        <p:spPr>
          <a:xfrm>
            <a:off x="9724913" y="3960952"/>
            <a:ext cx="212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Classification Report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DA6531-E7C6-4179-D457-43AA5362719B}"/>
              </a:ext>
            </a:extLst>
          </p:cNvPr>
          <p:cNvSpPr txBox="1"/>
          <p:nvPr/>
        </p:nvSpPr>
        <p:spPr>
          <a:xfrm>
            <a:off x="6019491" y="3966917"/>
            <a:ext cx="330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Files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0939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32B7-9FCD-DF62-BCA0-80E3F5C8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25BD-9AF9-140B-4C5F-23438C1A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620769"/>
            <a:ext cx="6281873" cy="3768814"/>
          </a:xfrm>
        </p:spPr>
        <p:txBody>
          <a:bodyPr/>
          <a:lstStyle/>
          <a:p>
            <a:r>
              <a:rPr lang="en-US"/>
              <a:t>First output: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Loading database information... done.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17692 sequences (0.85 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Mbp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) processed in 0.045s (23506.8 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Kseq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/m, 1125.36 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Mbp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/m).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  768 sequences classified (4.34%)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</a:rPr>
              <a:t>  16924 sequences unclassified (95.66%)</a:t>
            </a:r>
            <a:endParaRPr lang="en-US"/>
          </a:p>
          <a:p>
            <a:endParaRPr lang="en-US"/>
          </a:p>
          <a:p>
            <a:r>
              <a:rPr lang="en-US"/>
              <a:t>17692 sequences </a:t>
            </a:r>
            <a:r>
              <a:rPr lang="en-US">
                <a:sym typeface="Wingdings" pitchFamily="2" charset="2"/>
              </a:rPr>
              <a:t> overall had 850,000 base pairs</a:t>
            </a:r>
          </a:p>
          <a:p>
            <a:r>
              <a:rPr lang="en-US">
                <a:sym typeface="Wingdings" pitchFamily="2" charset="2"/>
              </a:rPr>
              <a:t>Took a fraction of a second to run</a:t>
            </a:r>
          </a:p>
          <a:p>
            <a:r>
              <a:rPr lang="en-US">
                <a:sym typeface="Wingdings" pitchFamily="2" charset="2"/>
              </a:rPr>
              <a:t>Classified verse Unclassified percentages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B11A-BE43-4EE7-2820-DAA37565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 – Classification Report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A6C25C-62DB-85A3-5940-822F9EE99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631" y="220483"/>
            <a:ext cx="6281738" cy="30478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C5A93-3029-9681-FB6D-DFEDE593B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95" b="-881"/>
          <a:stretch/>
        </p:blipFill>
        <p:spPr>
          <a:xfrm>
            <a:off x="141488" y="5499652"/>
            <a:ext cx="11909023" cy="901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6B403-C75B-89D5-D625-1323B18EF35F}"/>
              </a:ext>
            </a:extLst>
          </p:cNvPr>
          <p:cNvSpPr txBox="1"/>
          <p:nvPr/>
        </p:nvSpPr>
        <p:spPr>
          <a:xfrm>
            <a:off x="5021631" y="3429000"/>
            <a:ext cx="6281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 = unclassified or C = classified</a:t>
            </a:r>
          </a:p>
          <a:p>
            <a:r>
              <a:rPr lang="en-US"/>
              <a:t>Sequence ID from FASTQ</a:t>
            </a:r>
          </a:p>
          <a:p>
            <a:r>
              <a:rPr lang="en-US"/>
              <a:t>Taxonomy ID (NCBI </a:t>
            </a:r>
            <a:r>
              <a:rPr lang="en-US" err="1"/>
              <a:t>taxid</a:t>
            </a:r>
            <a:r>
              <a:rPr lang="en-US"/>
              <a:t>, 0 is unclassified)</a:t>
            </a:r>
          </a:p>
          <a:p>
            <a:r>
              <a:rPr lang="en-US"/>
              <a:t>Length of sequence in </a:t>
            </a:r>
            <a:r>
              <a:rPr lang="en-US" err="1"/>
              <a:t>basepairs</a:t>
            </a:r>
            <a:r>
              <a:rPr lang="en-US"/>
              <a:t> </a:t>
            </a:r>
          </a:p>
          <a:p>
            <a:r>
              <a:rPr lang="en-US"/>
              <a:t>|</a:t>
            </a:r>
            <a:r>
              <a:rPr lang="en-US">
                <a:sym typeface="Wingdings" pitchFamily="2" charset="2"/>
              </a:rPr>
              <a:t>:|  break before taxonomic tree list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9CDE6-73CB-679E-7225-61D0C0E1AEE8}"/>
              </a:ext>
            </a:extLst>
          </p:cNvPr>
          <p:cNvSpPr txBox="1"/>
          <p:nvPr/>
        </p:nvSpPr>
        <p:spPr>
          <a:xfrm>
            <a:off x="8726358" y="5176486"/>
            <a:ext cx="321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First 25 k-</a:t>
            </a:r>
            <a:r>
              <a:rPr lang="en-US" sz="1400" err="1"/>
              <a:t>mers</a:t>
            </a:r>
            <a:r>
              <a:rPr lang="en-US" sz="1400"/>
              <a:t> mapped to ambiguous nucleotide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085A23-F72E-482C-055B-D928893B4F32}"/>
              </a:ext>
            </a:extLst>
          </p:cNvPr>
          <p:cNvSpPr txBox="1"/>
          <p:nvPr/>
        </p:nvSpPr>
        <p:spPr>
          <a:xfrm>
            <a:off x="8726358" y="6153610"/>
            <a:ext cx="332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Next 5 mapped to taxonomy ID 543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6C43FB7-57E4-9600-0781-1A81042D285E}"/>
              </a:ext>
            </a:extLst>
          </p:cNvPr>
          <p:cNvSpPr/>
          <p:nvPr/>
        </p:nvSpPr>
        <p:spPr>
          <a:xfrm rot="5400000" flipV="1">
            <a:off x="8941682" y="5605892"/>
            <a:ext cx="231138" cy="385539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2EAB252-83C6-5985-7255-F5828AB29B8C}"/>
              </a:ext>
            </a:extLst>
          </p:cNvPr>
          <p:cNvSpPr/>
          <p:nvPr/>
        </p:nvSpPr>
        <p:spPr>
          <a:xfrm rot="16200000" flipV="1">
            <a:off x="9438078" y="5887826"/>
            <a:ext cx="206980" cy="477071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D792-49D2-4161-02A3-AD66E7C5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 – Summary Report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60957F-2CD0-D910-66CF-4CC8D78DF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5560" b="54484"/>
          <a:stretch/>
        </p:blipFill>
        <p:spPr>
          <a:xfrm>
            <a:off x="5019678" y="342389"/>
            <a:ext cx="6422040" cy="3659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58262-88ED-EC48-B410-FAD2A2BFC50F}"/>
              </a:ext>
            </a:extLst>
          </p:cNvPr>
          <p:cNvSpPr txBox="1"/>
          <p:nvPr/>
        </p:nvSpPr>
        <p:spPr>
          <a:xfrm>
            <a:off x="5445264" y="4350265"/>
            <a:ext cx="5996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Percentage of reads rooted to taxon</a:t>
            </a:r>
          </a:p>
          <a:p>
            <a:r>
              <a:rPr lang="en-US"/>
              <a:t>Number of reads rooted to taxon</a:t>
            </a:r>
          </a:p>
          <a:p>
            <a:r>
              <a:rPr lang="en-US"/>
              <a:t>Number of reads assigned directly to that taxon</a:t>
            </a:r>
          </a:p>
          <a:p>
            <a:r>
              <a:rPr lang="en-US"/>
              <a:t>Rank </a:t>
            </a:r>
            <a:r>
              <a:rPr lang="en-US">
                <a:sym typeface="Wingdings" pitchFamily="2" charset="2"/>
              </a:rPr>
              <a:t> (U)</a:t>
            </a:r>
            <a:r>
              <a:rPr lang="en-US" err="1">
                <a:sym typeface="Wingdings" pitchFamily="2" charset="2"/>
              </a:rPr>
              <a:t>nclassified</a:t>
            </a:r>
            <a:r>
              <a:rPr lang="en-US">
                <a:sym typeface="Wingdings" pitchFamily="2" charset="2"/>
              </a:rPr>
              <a:t>, (D)</a:t>
            </a:r>
            <a:r>
              <a:rPr lang="en-US" err="1">
                <a:sym typeface="Wingdings" pitchFamily="2" charset="2"/>
              </a:rPr>
              <a:t>omain</a:t>
            </a:r>
            <a:r>
              <a:rPr lang="en-US">
                <a:sym typeface="Wingdings" pitchFamily="2" charset="2"/>
              </a:rPr>
              <a:t>, (K)</a:t>
            </a:r>
            <a:r>
              <a:rPr lang="en-US" err="1">
                <a:sym typeface="Wingdings" pitchFamily="2" charset="2"/>
              </a:rPr>
              <a:t>ingdom</a:t>
            </a:r>
            <a:r>
              <a:rPr lang="en-US">
                <a:sym typeface="Wingdings" pitchFamily="2" charset="2"/>
              </a:rPr>
              <a:t>…</a:t>
            </a:r>
          </a:p>
          <a:p>
            <a:r>
              <a:rPr lang="en-US">
                <a:sym typeface="Wingdings" pitchFamily="2" charset="2"/>
              </a:rPr>
              <a:t>NCBI Taxonomy ID</a:t>
            </a:r>
          </a:p>
          <a:p>
            <a:r>
              <a:rPr lang="en-US">
                <a:sym typeface="Wingdings" pitchFamily="2" charset="2"/>
              </a:rPr>
              <a:t>Scientific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F85A-B319-C965-3F2A-2020EFA9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know about Kraken?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FD73-19AE-CA50-23A9-3B324E7D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Metagenomic projects produce huge amounts of data</a:t>
            </a:r>
          </a:p>
          <a:p>
            <a:pPr lvl="1"/>
            <a:r>
              <a:rPr lang="en-US"/>
              <a:t>Fast</a:t>
            </a:r>
          </a:p>
          <a:p>
            <a:pPr lvl="1"/>
            <a:r>
              <a:rPr lang="en-US"/>
              <a:t>Accurate</a:t>
            </a:r>
          </a:p>
          <a:p>
            <a:pPr lvl="1"/>
            <a:r>
              <a:rPr lang="en-US"/>
              <a:t>Fairly user friendly</a:t>
            </a:r>
          </a:p>
        </p:txBody>
      </p:sp>
    </p:spTree>
    <p:extLst>
      <p:ext uri="{BB962C8B-B14F-4D97-AF65-F5344CB8AC3E}">
        <p14:creationId xmlns:p14="http://schemas.microsoft.com/office/powerpoint/2010/main" val="35370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8308-512F-8CE7-588C-63DF8C7B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What is Kraken?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307C-4E60-3CA9-BD2A-2E761B97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715" y="3171981"/>
            <a:ext cx="6219028" cy="2746281"/>
          </a:xfrm>
        </p:spPr>
        <p:txBody>
          <a:bodyPr/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An ultrafast and highly accurate program to assign taxonomic labels to sequences.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Finds an exact match in the database of k-</a:t>
            </a:r>
            <a:r>
              <a:rPr lang="en-US" dirty="0" err="1"/>
              <a:t>mers</a:t>
            </a:r>
            <a:r>
              <a:rPr lang="en-US" dirty="0"/>
              <a:t> rather than in-exact alignments for speed gains.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Maintains both high sensitivity and precision at much faster computation times compared to other similar tools, such as </a:t>
            </a:r>
            <a:r>
              <a:rPr lang="en-US" dirty="0" err="1"/>
              <a:t>MegaBLAST</a:t>
            </a:r>
            <a:r>
              <a:rPr lang="en-US" dirty="0"/>
              <a:t> and </a:t>
            </a:r>
            <a:r>
              <a:rPr lang="en-US" dirty="0" err="1"/>
              <a:t>MetaPhlAn</a:t>
            </a:r>
            <a:r>
              <a:rPr lang="en-US" dirty="0"/>
              <a:t>.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54B2-9150-F5DF-3573-742D4EFF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7F21-9C9E-B27C-2228-FCD9FD66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the classification go up with a different database?</a:t>
            </a:r>
          </a:p>
          <a:p>
            <a:pPr lvl="1"/>
            <a:r>
              <a:rPr lang="en-US"/>
              <a:t>I don’t know, attempted with standard database</a:t>
            </a:r>
          </a:p>
          <a:p>
            <a:pPr marL="457200" lvl="1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Menlo"/>
              </a:rPr>
              <a:t>Cannot write to ‘k2_standard_20240112.tar.gz’ (No space left on device).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4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6AC5-F854-F1B3-E057-EECC2E04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80C7-D5AD-F759-F8C0-B052482E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8" y="803186"/>
            <a:ext cx="6516962" cy="5248622"/>
          </a:xfrm>
        </p:spPr>
        <p:txBody>
          <a:bodyPr/>
          <a:lstStyle/>
          <a:p>
            <a:r>
              <a:rPr lang="en-US"/>
              <a:t>Tutorial Demo guide: </a:t>
            </a:r>
            <a:r>
              <a:rPr lang="en-US">
                <a:hlinkClick r:id="rId2"/>
              </a:rPr>
              <a:t>https://genomics.readthedocs.io/en/latest/ngs-taxonomic-investigation/index.html#kraken2</a:t>
            </a:r>
            <a:r>
              <a:rPr lang="en-US"/>
              <a:t> </a:t>
            </a:r>
          </a:p>
          <a:p>
            <a:r>
              <a:rPr lang="en-US"/>
              <a:t>Databases found at: </a:t>
            </a:r>
            <a:r>
              <a:rPr lang="en-US">
                <a:hlinkClick r:id="rId3"/>
              </a:rPr>
              <a:t>https://github.com/BenLangmead/aws-indexes/blob/master/docs/k2.md</a:t>
            </a:r>
            <a:r>
              <a:rPr lang="en-US"/>
              <a:t> </a:t>
            </a:r>
          </a:p>
          <a:p>
            <a:r>
              <a:rPr lang="en-US"/>
              <a:t>Read outs and Report help found at: (Good overview manual): </a:t>
            </a:r>
            <a:r>
              <a:rPr lang="en-US">
                <a:hlinkClick r:id="rId4"/>
              </a:rPr>
              <a:t>https://github.com/DerrickWood/kraken2/blob/master/docs/MANUAL.markdown</a:t>
            </a:r>
            <a:r>
              <a:rPr lang="en-US"/>
              <a:t> </a:t>
            </a:r>
          </a:p>
          <a:p>
            <a:r>
              <a:rPr lang="en-US"/>
              <a:t>About Kraken and Program comparisons:</a:t>
            </a:r>
          </a:p>
        </p:txBody>
      </p:sp>
      <p:pic>
        <p:nvPicPr>
          <p:cNvPr id="4" name="Content Placeholder 7" descr="A close-up of a website&#10;&#10;Description automatically generated">
            <a:extLst>
              <a:ext uri="{FF2B5EF4-FFF2-40B4-BE49-F238E27FC236}">
                <a16:creationId xmlns:a16="http://schemas.microsoft.com/office/drawing/2014/main" id="{BDC45466-AC8C-7386-7F43-09E2210FC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710" y="5554713"/>
            <a:ext cx="5064438" cy="69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FC3A-C66E-D981-71AB-4E2B841A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How does the tool work?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EC7D-A994-14A1-1092-020A474FD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4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729D-EC1F-E35D-4D4D-59B91B90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Database Creation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C89C-601C-0BAE-8087-651346F3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Kraken needs to query a pre-computed database that stores a mapping of k-</a:t>
            </a:r>
            <a:r>
              <a:rPr lang="en-US" dirty="0" err="1"/>
              <a:t>mers</a:t>
            </a:r>
            <a:r>
              <a:rPr lang="en-US" dirty="0"/>
              <a:t> to taxa for efficient lookups.</a:t>
            </a:r>
          </a:p>
          <a:p>
            <a:r>
              <a:rPr lang="en-US" dirty="0"/>
              <a:t>By default, Kraken uses NCBI's </a:t>
            </a:r>
            <a:r>
              <a:rPr lang="en-US" dirty="0" err="1"/>
              <a:t>RefSeq</a:t>
            </a:r>
            <a:r>
              <a:rPr lang="en-US" dirty="0"/>
              <a:t> database to create the mappings, however users can modify.</a:t>
            </a:r>
          </a:p>
          <a:p>
            <a:r>
              <a:rPr lang="en-US" dirty="0">
                <a:solidFill>
                  <a:srgbClr val="000000"/>
                </a:solidFill>
                <a:latin typeface="Rockwell"/>
              </a:rPr>
              <a:t>Reference sequences are broken into overlapping k-</a:t>
            </a:r>
            <a:r>
              <a:rPr lang="en-US" dirty="0" err="1">
                <a:solidFill>
                  <a:srgbClr val="000000"/>
                </a:solidFill>
                <a:latin typeface="Rockwell"/>
              </a:rPr>
              <a:t>mers</a:t>
            </a:r>
            <a:r>
              <a:rPr lang="en-US" dirty="0">
                <a:solidFill>
                  <a:srgbClr val="000000"/>
                </a:solidFill>
                <a:latin typeface="Rockwell"/>
              </a:rPr>
              <a:t> (31 base pairs).</a:t>
            </a:r>
          </a:p>
          <a:p>
            <a:r>
              <a:rPr lang="en-US" dirty="0">
                <a:solidFill>
                  <a:srgbClr val="000000"/>
                </a:solidFill>
                <a:latin typeface="Rockwell"/>
              </a:rPr>
              <a:t>Each k-</a:t>
            </a:r>
            <a:r>
              <a:rPr lang="en-US" dirty="0" err="1">
                <a:solidFill>
                  <a:srgbClr val="000000"/>
                </a:solidFill>
                <a:latin typeface="Rockwell"/>
              </a:rPr>
              <a:t>mer</a:t>
            </a:r>
            <a:r>
              <a:rPr lang="en-US" dirty="0">
                <a:solidFill>
                  <a:srgbClr val="000000"/>
                </a:solidFill>
                <a:latin typeface="Rockwell"/>
              </a:rPr>
              <a:t> is mapped to the Lowest Common Ancestor (LCA) of all organisms who have the k-</a:t>
            </a:r>
            <a:r>
              <a:rPr lang="en-US" dirty="0" err="1">
                <a:solidFill>
                  <a:srgbClr val="000000"/>
                </a:solidFill>
                <a:latin typeface="Rockwell"/>
              </a:rPr>
              <a:t>mer</a:t>
            </a:r>
            <a:r>
              <a:rPr lang="en-US" dirty="0">
                <a:solidFill>
                  <a:srgbClr val="000000"/>
                </a:solidFill>
                <a:latin typeface="Rockwell"/>
              </a:rPr>
              <a:t> in their genome.</a:t>
            </a:r>
          </a:p>
        </p:txBody>
      </p:sp>
    </p:spTree>
    <p:extLst>
      <p:ext uri="{BB962C8B-B14F-4D97-AF65-F5344CB8AC3E}">
        <p14:creationId xmlns:p14="http://schemas.microsoft.com/office/powerpoint/2010/main" val="326917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93EE-0F61-1C89-37D1-8ACE49D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Sequence Classification Algorithm</a:t>
            </a:r>
            <a:endParaRPr lang="en-US"/>
          </a:p>
        </p:txBody>
      </p:sp>
      <p:pic>
        <p:nvPicPr>
          <p:cNvPr id="5" name="Content Placeholder 4" descr="A diagram of a tree sequence&#10;&#10;Description automatically generated">
            <a:extLst>
              <a:ext uri="{FF2B5EF4-FFF2-40B4-BE49-F238E27FC236}">
                <a16:creationId xmlns:a16="http://schemas.microsoft.com/office/drawing/2014/main" id="{71DF32FA-7AD3-E08A-6370-5FDE257E7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07673" y="198293"/>
            <a:ext cx="6096000" cy="35924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12ECB-5E2E-B212-B40D-4BB0194A7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Split input sequence in k-</a:t>
            </a:r>
            <a:r>
              <a:rPr lang="en-US" err="1"/>
              <a:t>mers</a:t>
            </a:r>
            <a:r>
              <a:rPr lang="en-US"/>
              <a:t> (31 base pairs)</a:t>
            </a:r>
          </a:p>
          <a:p>
            <a:r>
              <a:rPr lang="en-US"/>
              <a:t>Query pre-computed k-</a:t>
            </a:r>
            <a:r>
              <a:rPr lang="en-US" err="1"/>
              <a:t>mer</a:t>
            </a:r>
            <a:r>
              <a:rPr lang="en-US"/>
              <a:t> to LCA mapping database for an exact match.</a:t>
            </a:r>
          </a:p>
          <a:p>
            <a:r>
              <a:rPr lang="en-US"/>
              <a:t>If the input k-</a:t>
            </a:r>
            <a:r>
              <a:rPr lang="en-US" err="1"/>
              <a:t>mer</a:t>
            </a:r>
            <a:r>
              <a:rPr lang="en-US"/>
              <a:t> gets a hit, then the LCA will be part of a general taxonomy tree used for classification. If not, Kraken leaves the sequence unclassified.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93EE-0F61-1C89-37D1-8ACE49D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Sequence Classification Algorithm (cont.)</a:t>
            </a:r>
            <a:endParaRPr lang="en-US"/>
          </a:p>
        </p:txBody>
      </p:sp>
      <p:pic>
        <p:nvPicPr>
          <p:cNvPr id="5" name="Content Placeholder 4" descr="A diagram of a tree sequence&#10;&#10;Description automatically generated">
            <a:extLst>
              <a:ext uri="{FF2B5EF4-FFF2-40B4-BE49-F238E27FC236}">
                <a16:creationId xmlns:a16="http://schemas.microsoft.com/office/drawing/2014/main" id="{71DF32FA-7AD3-E08A-6370-5FDE257E7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07673" y="198293"/>
            <a:ext cx="6096000" cy="35924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12ECB-5E2E-B212-B40D-4BB0194A7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Each node in the classification tree has a weight calculated by how many k-</a:t>
            </a:r>
            <a:r>
              <a:rPr lang="en-US" dirty="0" err="1"/>
              <a:t>mers</a:t>
            </a:r>
            <a:r>
              <a:rPr lang="en-US" dirty="0"/>
              <a:t> from the sequence matched with the node's taxon.</a:t>
            </a:r>
          </a:p>
          <a:p>
            <a:r>
              <a:rPr lang="en-US" dirty="0"/>
              <a:t>Now, calculate the root-to-leaf path in the classification tree by adding up the weights.</a:t>
            </a:r>
          </a:p>
          <a:p>
            <a:r>
              <a:rPr lang="en-US" dirty="0"/>
              <a:t>Highest-sum path contains the leaf that is the classification returned for the query sequence.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CE5F-B4B1-D7EB-F9F9-536412AE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Comparing to Other Tools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0706-51F8-13DF-D29B-9381640B4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596122"/>
            <a:ext cx="6269591" cy="2589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Kraken vs. </a:t>
            </a:r>
            <a:r>
              <a:rPr lang="en-US" dirty="0" err="1"/>
              <a:t>MegaBLAST</a:t>
            </a:r>
            <a:r>
              <a:rPr lang="en-US" dirty="0"/>
              <a:t>, </a:t>
            </a:r>
            <a:r>
              <a:rPr lang="en-US" dirty="0" err="1"/>
              <a:t>PhymmBL</a:t>
            </a:r>
            <a:r>
              <a:rPr lang="en-US" dirty="0"/>
              <a:t>, NBC, </a:t>
            </a:r>
            <a:r>
              <a:rPr lang="en-US" dirty="0" err="1"/>
              <a:t>MetaPhlAn</a:t>
            </a:r>
            <a:endParaRPr lang="en-US" dirty="0"/>
          </a:p>
          <a:p>
            <a:r>
              <a:rPr lang="en-US" dirty="0"/>
              <a:t>Tested on classification speed. genus-level sensitivity (# sequences classified correctly / total # sequences) and precision (# correct classifications / classifications attempted)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027D2-51C3-9F8D-9D83-5E4BE08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7338" y="2877032"/>
            <a:ext cx="6520500" cy="3278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MegaBLAST</a:t>
            </a:r>
            <a:r>
              <a:rPr lang="en-US" dirty="0"/>
              <a:t> – fastest BLAST algorithm and uses a greedy approach</a:t>
            </a:r>
          </a:p>
          <a:p>
            <a:r>
              <a:rPr lang="en-US" dirty="0" err="1"/>
              <a:t>PhymmBL</a:t>
            </a:r>
            <a:r>
              <a:rPr lang="en-US" dirty="0"/>
              <a:t> – uses BLAST results combined with scoring from interpolated Markov models </a:t>
            </a:r>
          </a:p>
          <a:p>
            <a:r>
              <a:rPr lang="en-US" dirty="0"/>
              <a:t>Naïve Bayes Classifier (NBC) - uses Bayesian rule on predicting distributions of k-</a:t>
            </a:r>
            <a:r>
              <a:rPr lang="en-US" dirty="0" err="1"/>
              <a:t>mers</a:t>
            </a:r>
            <a:r>
              <a:rPr lang="en-US" dirty="0"/>
              <a:t> within a genome</a:t>
            </a:r>
          </a:p>
          <a:p>
            <a:r>
              <a:rPr lang="en-US" dirty="0" err="1"/>
              <a:t>MetPhlAn</a:t>
            </a:r>
            <a:r>
              <a:rPr lang="en-US" dirty="0"/>
              <a:t> – an abundance estimation program that gives results for relative abundance of different taxa</a:t>
            </a:r>
          </a:p>
        </p:txBody>
      </p:sp>
    </p:spTree>
    <p:extLst>
      <p:ext uri="{BB962C8B-B14F-4D97-AF65-F5344CB8AC3E}">
        <p14:creationId xmlns:p14="http://schemas.microsoft.com/office/powerpoint/2010/main" val="400308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8278DC-8647-227A-CDC7-FF005B68D94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5CBB38D-619D-5811-5C47-0F9F4A7B1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" r="6655"/>
          <a:stretch/>
        </p:blipFill>
        <p:spPr>
          <a:xfrm>
            <a:off x="6826213" y="227"/>
            <a:ext cx="5354187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0627CE-9099-F267-811B-6030C9301DCA}"/>
              </a:ext>
            </a:extLst>
          </p:cNvPr>
          <p:cNvSpPr txBox="1"/>
          <p:nvPr/>
        </p:nvSpPr>
        <p:spPr>
          <a:xfrm>
            <a:off x="827440" y="2283734"/>
            <a:ext cx="590792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Kraken 909x faster than </a:t>
            </a:r>
            <a:r>
              <a:rPr lang="en-US" err="1"/>
              <a:t>MegaBLAST</a:t>
            </a:r>
            <a:r>
              <a:rPr lang="en-US"/>
              <a:t> and 11x faster than </a:t>
            </a:r>
            <a:r>
              <a:rPr lang="en-US" err="1"/>
              <a:t>MetaPhlAn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Kraken has high precision and sensitivity.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Kraken wins in reads per minute by magnitudes.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Graph C uses a dataset that deleted data to simulate novel organisms in a sample. 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Kraken is not as good at classifying novel sequences.</a:t>
            </a:r>
          </a:p>
          <a:p>
            <a:pPr marL="742950" lvl="1" indent="-285750">
              <a:buFont typeface="Courier New"/>
              <a:buChar char="o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6ABA2-89EE-F5DC-6A6E-C444ECCB4018}"/>
              </a:ext>
            </a:extLst>
          </p:cNvPr>
          <p:cNvSpPr txBox="1"/>
          <p:nvPr/>
        </p:nvSpPr>
        <p:spPr>
          <a:xfrm>
            <a:off x="843989" y="1687977"/>
            <a:ext cx="59079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Comparing to Other Tools (Cont.)</a:t>
            </a:r>
          </a:p>
        </p:txBody>
      </p:sp>
    </p:spTree>
    <p:extLst>
      <p:ext uri="{BB962C8B-B14F-4D97-AF65-F5344CB8AC3E}">
        <p14:creationId xmlns:p14="http://schemas.microsoft.com/office/powerpoint/2010/main" val="63348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C7EF-AEE9-FA7F-DFF7-362C36AF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243D-C5D9-01F3-DE99-51A1CE24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Kraken?</a:t>
            </a:r>
          </a:p>
          <a:p>
            <a:pPr lvl="1"/>
            <a:r>
              <a:rPr lang="en-US"/>
              <a:t>A metagenomic sequence classifier </a:t>
            </a:r>
          </a:p>
          <a:p>
            <a:pPr lvl="1"/>
            <a:r>
              <a:rPr lang="en-US"/>
              <a:t>exact alignment using k-</a:t>
            </a:r>
            <a:r>
              <a:rPr lang="en-US" err="1"/>
              <a:t>mers</a:t>
            </a:r>
            <a:endParaRPr lang="en-US"/>
          </a:p>
          <a:p>
            <a:r>
              <a:rPr lang="en-US"/>
              <a:t>What makes it different from others (ex NBC)?</a:t>
            </a:r>
          </a:p>
          <a:p>
            <a:pPr lvl="1"/>
            <a:r>
              <a:rPr lang="en-US"/>
              <a:t>Leaves sequences unclassified if threshold is not reached</a:t>
            </a:r>
          </a:p>
        </p:txBody>
      </p:sp>
    </p:spTree>
    <p:extLst>
      <p:ext uri="{BB962C8B-B14F-4D97-AF65-F5344CB8AC3E}">
        <p14:creationId xmlns:p14="http://schemas.microsoft.com/office/powerpoint/2010/main" val="234150412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Widescreen</PresentationFormat>
  <Slides>21</Slides>
  <Notes>6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Atlas</vt:lpstr>
      <vt:lpstr>Tutorial 9: Kraken</vt:lpstr>
      <vt:lpstr>What is Kraken?</vt:lpstr>
      <vt:lpstr>How does the tool work?</vt:lpstr>
      <vt:lpstr>Database Creation</vt:lpstr>
      <vt:lpstr>Sequence Classification Algorithm</vt:lpstr>
      <vt:lpstr>Sequence Classification Algorithm (cont.)</vt:lpstr>
      <vt:lpstr>Comparing to Other Tools</vt:lpstr>
      <vt:lpstr>PowerPoint Presentation</vt:lpstr>
      <vt:lpstr>Classification</vt:lpstr>
      <vt:lpstr>Classification Algorithm</vt:lpstr>
      <vt:lpstr>Databases</vt:lpstr>
      <vt:lpstr>Designed for speed and accuracy</vt:lpstr>
      <vt:lpstr>Preparation</vt:lpstr>
      <vt:lpstr>Container</vt:lpstr>
      <vt:lpstr>Breaking down the options</vt:lpstr>
      <vt:lpstr>Outputs</vt:lpstr>
      <vt:lpstr>Outputs – Classification Report </vt:lpstr>
      <vt:lpstr>Outputs – Summary Report</vt:lpstr>
      <vt:lpstr>Why know about Kraken?</vt:lpstr>
      <vt:lpstr>Questions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Kraken 2</dc:title>
  <dc:creator>Witmer,Maitland</dc:creator>
  <cp:revision>34</cp:revision>
  <dcterms:created xsi:type="dcterms:W3CDTF">2024-02-23T21:09:01Z</dcterms:created>
  <dcterms:modified xsi:type="dcterms:W3CDTF">2024-02-27T20:30:50Z</dcterms:modified>
</cp:coreProperties>
</file>