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64" r:id="rId3"/>
    <p:sldId id="257" r:id="rId4"/>
    <p:sldId id="258" r:id="rId5"/>
    <p:sldId id="259" r:id="rId6"/>
    <p:sldId id="265" r:id="rId7"/>
    <p:sldId id="261" r:id="rId8"/>
    <p:sldId id="262" r:id="rId9"/>
    <p:sldId id="267" r:id="rId10"/>
    <p:sldId id="272" r:id="rId11"/>
    <p:sldId id="268" r:id="rId12"/>
    <p:sldId id="269" r:id="rId13"/>
    <p:sldId id="266" r:id="rId14"/>
    <p:sldId id="260" r:id="rId15"/>
    <p:sldId id="271" r:id="rId16"/>
    <p:sldId id="273" r:id="rId17"/>
    <p:sldId id="274" r:id="rId18"/>
    <p:sldId id="280" r:id="rId19"/>
    <p:sldId id="281" r:id="rId20"/>
    <p:sldId id="286" r:id="rId21"/>
    <p:sldId id="287" r:id="rId22"/>
    <p:sldId id="275" r:id="rId23"/>
    <p:sldId id="284" r:id="rId24"/>
    <p:sldId id="285" r:id="rId25"/>
    <p:sldId id="270" r:id="rId26"/>
    <p:sldId id="276" r:id="rId27"/>
    <p:sldId id="289" r:id="rId28"/>
    <p:sldId id="28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EF4AB5-E3B3-F95B-A730-ACDCE31EA1C3}" v="9" dt="2024-02-12T19:09:15.269"/>
    <p1510:client id="{0D022C4E-1B15-36B3-CAC8-2AF6E54EAB25}" v="99" dt="2024-02-12T19:09:01.166"/>
    <p1510:client id="{1E654FE4-F65B-7DEF-1FF5-3CAE637513B3}" v="183" dt="2024-02-13T02:16:53.607"/>
    <p1510:client id="{1F4E8EB7-4011-4F1B-3A98-D9316DC0C237}" v="101" dt="2024-02-13T01:59:13.645"/>
    <p1510:client id="{E522A036-7280-0175-56B8-BBB338345A3C}" v="4" dt="2024-02-13T03:07:42.715"/>
    <p1510:client id="{F7DF3C31-C0EB-5071-395C-FF3562588442}" v="29" dt="2024-02-12T00:21:50.1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DCD003-E47F-497A-A402-CBF21E10C8FB}" type="datetimeFigureOut">
              <a:t>2/13/2024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2A1D5-E16A-49FB-BD1A-C0872ED633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36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The threshold is created in part from what you pick to find the sequences, (if X% doesn't match then discard), and what you decide to pick for clustering, the default is 97%. The input sequence in the order that you have the algorithm cluster is optional.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2A1D5-E16A-49FB-BD1A-C0872ED6331A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152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The confidence levels are from bootstrapping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2A1D5-E16A-49FB-BD1A-C0872ED6331A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53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Beyond software types, there are some different </a:t>
            </a:r>
            <a:r>
              <a:rPr lang="en-US" err="1">
                <a:ea typeface="Calibri"/>
                <a:cs typeface="Calibri"/>
              </a:rPr>
              <a:t>commants</a:t>
            </a:r>
            <a:r>
              <a:rPr lang="en-US">
                <a:ea typeface="Calibri"/>
                <a:cs typeface="Calibri"/>
              </a:rPr>
              <a:t>. In our upcoming example you will see the use of </a:t>
            </a:r>
            <a:r>
              <a:rPr lang="en-US" err="1">
                <a:ea typeface="Calibri"/>
                <a:cs typeface="Calibri"/>
              </a:rPr>
              <a:t>cluster_otus</a:t>
            </a:r>
            <a:r>
              <a:rPr lang="en-US">
                <a:ea typeface="Calibri"/>
                <a:cs typeface="Calibri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2A1D5-E16A-49FB-BD1A-C0872ED6331A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63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Here is the start of the step by step guide to run the provided tutorial from </a:t>
            </a:r>
            <a:r>
              <a:rPr lang="en-US" err="1">
                <a:ea typeface="Calibri"/>
                <a:cs typeface="Calibri"/>
              </a:rPr>
              <a:t>usearch</a:t>
            </a:r>
            <a:r>
              <a:rPr lang="en-US">
                <a:ea typeface="Calibri"/>
                <a:cs typeface="Calibri"/>
              </a:rPr>
              <a:t>. Do you need to run this in </a:t>
            </a:r>
            <a:r>
              <a:rPr lang="en-US" err="1">
                <a:ea typeface="Calibri"/>
                <a:cs typeface="Calibri"/>
              </a:rPr>
              <a:t>picotte</a:t>
            </a:r>
            <a:r>
              <a:rPr lang="en-US">
                <a:ea typeface="Calibri"/>
                <a:cs typeface="Calibri"/>
              </a:rPr>
              <a:t>? Yes because in office hours we were stuck. Then I foolishly made the same mistake later.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2A1D5-E16A-49FB-BD1A-C0872ED6331A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77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I strongly suggest checking the tutorial because later, if not put in correctly causes some frustration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2A1D5-E16A-49FB-BD1A-C0872ED6331A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40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There wasn't a lot of documentation. The only place I could find it was from </a:t>
            </a:r>
            <a:r>
              <a:rPr lang="en-US" err="1">
                <a:ea typeface="Calibri"/>
                <a:cs typeface="Calibri"/>
              </a:rPr>
              <a:t>fastq_mergepairs</a:t>
            </a:r>
            <a:r>
              <a:rPr lang="en-US">
                <a:ea typeface="Calibri"/>
                <a:cs typeface="Calibri"/>
              </a:rPr>
              <a:t> command and review for problems. The too many diffs 28.64% are how many results were discarded because the they had more than 5 mismatches from the input. 113 were discarded because no results were found to compare too.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2A1D5-E16A-49FB-BD1A-C0872ED6331A}" type="slidenum"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68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There is no documentation that I could find for what the </a:t>
            </a:r>
            <a:r>
              <a:rPr lang="en-US" err="1">
                <a:ea typeface="Calibri"/>
                <a:cs typeface="Calibri"/>
              </a:rPr>
              <a:t>fastx_unique</a:t>
            </a:r>
            <a:r>
              <a:rPr lang="en-US">
                <a:ea typeface="Calibri"/>
                <a:cs typeface="Calibri"/>
              </a:rPr>
              <a:t> run shows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2A1D5-E16A-49FB-BD1A-C0872ED6331A}" type="slidenum"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553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In the sample they labeled F-3-D-zero they found 630 sequences with the </a:t>
            </a:r>
            <a:r>
              <a:rPr lang="en-US" err="1">
                <a:ea typeface="Calibri"/>
                <a:cs typeface="Calibri"/>
              </a:rPr>
              <a:t>otu</a:t>
            </a:r>
            <a:r>
              <a:rPr lang="en-US">
                <a:ea typeface="Calibri"/>
                <a:cs typeface="Calibri"/>
              </a:rPr>
              <a:t> 6 label. Then they found 426 sequences from sample F-3-D-1-4-1 with the same </a:t>
            </a:r>
            <a:r>
              <a:rPr lang="en-US" err="1">
                <a:ea typeface="Calibri"/>
                <a:cs typeface="Calibri"/>
              </a:rPr>
              <a:t>taxomic</a:t>
            </a:r>
            <a:r>
              <a:rPr lang="en-US">
                <a:ea typeface="Calibri"/>
                <a:cs typeface="Calibri"/>
              </a:rPr>
              <a:t> classification.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2A1D5-E16A-49FB-BD1A-C0872ED6331A}" type="slidenum"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6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ea typeface="Calibri"/>
                <a:cs typeface="Calibri"/>
              </a:rPr>
              <a:t>Zotu</a:t>
            </a:r>
            <a:r>
              <a:rPr lang="en-US">
                <a:ea typeface="Calibri"/>
                <a:cs typeface="Calibri"/>
              </a:rPr>
              <a:t> or zero-filter </a:t>
            </a:r>
            <a:r>
              <a:rPr lang="en-US" err="1">
                <a:ea typeface="Calibri"/>
                <a:cs typeface="Calibri"/>
              </a:rPr>
              <a:t>otu</a:t>
            </a:r>
            <a:r>
              <a:rPr lang="en-US">
                <a:ea typeface="Calibri"/>
                <a:cs typeface="Calibri"/>
              </a:rPr>
              <a:t> is for diversity analysis but the table is read similarly as </a:t>
            </a:r>
            <a:r>
              <a:rPr lang="en-US" err="1">
                <a:ea typeface="Calibri"/>
                <a:cs typeface="Calibri"/>
              </a:rPr>
              <a:t>otus</a:t>
            </a:r>
            <a:r>
              <a:rPr lang="en-US">
                <a:ea typeface="Calibri"/>
                <a:cs typeface="Calibri"/>
              </a:rPr>
              <a:t>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2A1D5-E16A-49FB-BD1A-C0872ED6331A}" type="slidenum"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0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You are going to make a scripts file with the following commands. In your ASSUMING you write it in the scripts file. This is from the </a:t>
            </a:r>
            <a:r>
              <a:rPr lang="en-US" err="1">
                <a:ea typeface="Calibri"/>
                <a:cs typeface="Calibri"/>
              </a:rPr>
              <a:t>run.bash</a:t>
            </a:r>
            <a:r>
              <a:rPr lang="en-US">
                <a:ea typeface="Calibri"/>
                <a:cs typeface="Calibri"/>
              </a:rPr>
              <a:t>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2A1D5-E16A-49FB-BD1A-C0872ED6331A}" type="slidenum"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8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5.com/downloads/usearch11.0.667_i86linux32.gz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5.com/downloads/misop_v10a.tar.gz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5075697/" TargetMode="External"/><Relationship Id="rId2" Type="http://schemas.openxmlformats.org/officeDocument/2006/relationships/hyperlink" Target="https://drive5.com/usearch/manual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pmc/articles/PMC5075697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Tutorial 5: USEARCH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Kieran Lynch and Maitland Witmer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58143-CA4B-91EF-686E-37FE6BEA5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Load in the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0034B-64E5-DDF9-FD47-A7E8F7B08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13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None/>
            </a:pPr>
            <a:r>
              <a:rPr lang="en-US" err="1">
                <a:latin typeface="Consolas"/>
                <a:ea typeface="+mn-lt"/>
                <a:cs typeface="+mn-lt"/>
              </a:rPr>
              <a:t>mkdir</a:t>
            </a:r>
            <a:r>
              <a:rPr lang="en-US">
                <a:latin typeface="Consolas"/>
                <a:ea typeface="+mn-lt"/>
                <a:cs typeface="+mn-lt"/>
              </a:rPr>
              <a:t> tutorial</a:t>
            </a:r>
            <a:endParaRPr lang="en-US">
              <a:latin typeface="Consolas"/>
            </a:endParaRPr>
          </a:p>
          <a:p>
            <a:pPr>
              <a:buNone/>
            </a:pPr>
            <a:r>
              <a:rPr lang="en-US">
                <a:latin typeface="Consolas"/>
                <a:ea typeface="+mn-lt"/>
                <a:cs typeface="+mn-lt"/>
              </a:rPr>
              <a:t>cd tutorial</a:t>
            </a:r>
            <a:endParaRPr lang="en-US">
              <a:latin typeface="Consolas"/>
            </a:endParaRPr>
          </a:p>
          <a:p>
            <a:pPr>
              <a:buNone/>
            </a:pPr>
            <a:r>
              <a:rPr lang="en-US" err="1">
                <a:latin typeface="Consolas"/>
                <a:ea typeface="+mn-lt"/>
                <a:cs typeface="+mn-lt"/>
              </a:rPr>
              <a:t>wget</a:t>
            </a:r>
            <a:r>
              <a:rPr lang="en-US">
                <a:latin typeface="Consolas"/>
                <a:ea typeface="+mn-lt"/>
                <a:cs typeface="+mn-lt"/>
              </a:rPr>
              <a:t> </a:t>
            </a:r>
            <a:r>
              <a:rPr lang="en-US">
                <a:latin typeface="Consolas"/>
                <a:ea typeface="+mn-lt"/>
                <a:cs typeface="+mn-lt"/>
                <a:hlinkClick r:id="rId3"/>
              </a:rPr>
              <a:t>https://drive5.com/downloads/usearch11.0.667_i86linux32.gz</a:t>
            </a:r>
            <a:endParaRPr lang="en-US">
              <a:latin typeface="Consolas"/>
            </a:endParaRPr>
          </a:p>
          <a:p>
            <a:pPr>
              <a:buNone/>
            </a:pPr>
            <a:r>
              <a:rPr lang="en-US" err="1">
                <a:latin typeface="Consolas"/>
                <a:ea typeface="+mn-lt"/>
                <a:cs typeface="+mn-lt"/>
              </a:rPr>
              <a:t>gunzip</a:t>
            </a:r>
            <a:r>
              <a:rPr lang="en-US">
                <a:latin typeface="Consolas"/>
                <a:ea typeface="+mn-lt"/>
                <a:cs typeface="+mn-lt"/>
              </a:rPr>
              <a:t> -d usearch11.0.667_i86linux32.gz</a:t>
            </a:r>
            <a:endParaRPr lang="en-US">
              <a:latin typeface="Consolas"/>
            </a:endParaRPr>
          </a:p>
          <a:p>
            <a:pPr>
              <a:buNone/>
            </a:pPr>
            <a:r>
              <a:rPr lang="en-US" err="1">
                <a:latin typeface="Consolas"/>
                <a:ea typeface="+mn-lt"/>
                <a:cs typeface="+mn-lt"/>
              </a:rPr>
              <a:t>chmod</a:t>
            </a:r>
            <a:r>
              <a:rPr lang="en-US">
                <a:latin typeface="Consolas"/>
                <a:ea typeface="+mn-lt"/>
                <a:cs typeface="+mn-lt"/>
              </a:rPr>
              <a:t> </a:t>
            </a:r>
            <a:r>
              <a:rPr lang="en-US" err="1">
                <a:latin typeface="Consolas"/>
                <a:ea typeface="+mn-lt"/>
                <a:cs typeface="+mn-lt"/>
              </a:rPr>
              <a:t>a+x</a:t>
            </a:r>
            <a:r>
              <a:rPr lang="en-US">
                <a:latin typeface="Consolas"/>
                <a:ea typeface="+mn-lt"/>
                <a:cs typeface="+mn-lt"/>
              </a:rPr>
              <a:t> usearch11.0.667_i86linux32</a:t>
            </a:r>
            <a:endParaRPr lang="en-US">
              <a:latin typeface="Consolas"/>
            </a:endParaRP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Check that it is in tutorial with ls.</a:t>
            </a:r>
          </a:p>
          <a:p>
            <a:pPr marL="0" indent="0">
              <a:buNone/>
            </a:pPr>
            <a:r>
              <a:rPr lang="en-US"/>
              <a:t>NOTE: for the provided example make sure tutorial is lowercased to work properly.</a:t>
            </a:r>
          </a:p>
        </p:txBody>
      </p:sp>
    </p:spTree>
    <p:extLst>
      <p:ext uri="{BB962C8B-B14F-4D97-AF65-F5344CB8AC3E}">
        <p14:creationId xmlns:p14="http://schemas.microsoft.com/office/powerpoint/2010/main" val="3802885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DF367-05EB-7BA0-BD61-C79F32393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Load in the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480D7-9592-3766-7332-E044C2A94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err="1">
                <a:latin typeface="Consolas"/>
                <a:ea typeface="+mn-lt"/>
                <a:cs typeface="+mn-lt"/>
              </a:rPr>
              <a:t>wget</a:t>
            </a:r>
            <a:r>
              <a:rPr lang="en-US">
                <a:latin typeface="Consolas"/>
                <a:ea typeface="+mn-lt"/>
                <a:cs typeface="+mn-lt"/>
              </a:rPr>
              <a:t> </a:t>
            </a:r>
            <a:r>
              <a:rPr lang="en-US">
                <a:latin typeface="Consolas"/>
                <a:ea typeface="+mn-lt"/>
                <a:cs typeface="+mn-lt"/>
                <a:hlinkClick r:id="rId2"/>
              </a:rPr>
              <a:t>https://drive5.com/downloads/misop_v10a.tar.gz</a:t>
            </a:r>
            <a:endParaRPr lang="en-US">
              <a:latin typeface="Consolas"/>
            </a:endParaRPr>
          </a:p>
          <a:p>
            <a:pPr>
              <a:buNone/>
            </a:pPr>
            <a:r>
              <a:rPr lang="en-US">
                <a:latin typeface="Consolas"/>
                <a:ea typeface="+mn-lt"/>
                <a:cs typeface="+mn-lt"/>
              </a:rPr>
              <a:t>tar -</a:t>
            </a:r>
            <a:r>
              <a:rPr lang="en-US" err="1">
                <a:latin typeface="Consolas"/>
                <a:ea typeface="+mn-lt"/>
                <a:cs typeface="+mn-lt"/>
              </a:rPr>
              <a:t>zxvf</a:t>
            </a:r>
            <a:r>
              <a:rPr lang="en-US">
                <a:latin typeface="Consolas"/>
                <a:ea typeface="+mn-lt"/>
                <a:cs typeface="+mn-lt"/>
              </a:rPr>
              <a:t> misop_v10a.tar.gz</a:t>
            </a:r>
            <a:endParaRPr lang="en-US">
              <a:latin typeface="Consolas"/>
            </a:endParaRPr>
          </a:p>
          <a:p>
            <a:pPr>
              <a:buNone/>
            </a:pPr>
            <a:r>
              <a:rPr lang="en-US">
                <a:latin typeface="Consolas"/>
                <a:ea typeface="+mn-lt"/>
                <a:cs typeface="+mn-lt"/>
              </a:rPr>
              <a:t>ls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/>
              <a:t>If you see </a:t>
            </a:r>
            <a:r>
              <a:rPr lang="en-US" err="1"/>
              <a:t>misop</a:t>
            </a:r>
            <a:r>
              <a:rPr lang="en-US"/>
              <a:t> listed you did it correctly!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92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52A15-FBD9-F9ED-2FE4-B6A5C6422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Running the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CCA75-4801-57C6-AE08-8C00C9D61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>
                <a:latin typeface="Consolas"/>
                <a:ea typeface="+mn-lt"/>
                <a:cs typeface="+mn-lt"/>
              </a:rPr>
              <a:t>Export </a:t>
            </a:r>
            <a:r>
              <a:rPr lang="en-US" err="1">
                <a:latin typeface="Consolas"/>
                <a:ea typeface="+mn-lt"/>
                <a:cs typeface="+mn-lt"/>
              </a:rPr>
              <a:t>usearch</a:t>
            </a:r>
            <a:r>
              <a:rPr lang="en-US">
                <a:latin typeface="Consolas"/>
                <a:ea typeface="+mn-lt"/>
                <a:cs typeface="+mn-lt"/>
              </a:rPr>
              <a:t>="/home/maw492/tutorial/usearch11.0.667_i86linux32"</a:t>
            </a:r>
            <a:endParaRPr lang="en-US">
              <a:latin typeface="Consolas"/>
            </a:endParaRPr>
          </a:p>
          <a:p>
            <a:pPr>
              <a:buNone/>
            </a:pPr>
            <a:r>
              <a:rPr lang="en-US">
                <a:latin typeface="Consolas"/>
                <a:ea typeface="+mn-lt"/>
                <a:cs typeface="+mn-lt"/>
              </a:rPr>
              <a:t>-&gt; </a:t>
            </a:r>
            <a:r>
              <a:rPr lang="en-US">
                <a:latin typeface="Aptos"/>
                <a:ea typeface="+mn-lt"/>
                <a:cs typeface="+mn-lt"/>
              </a:rPr>
              <a:t>sets the environment: replace with YOUR path in the beginning </a:t>
            </a:r>
            <a:endParaRPr lang="en-US">
              <a:latin typeface="Consolas"/>
              <a:ea typeface="+mn-lt"/>
              <a:cs typeface="+mn-lt"/>
            </a:endParaRPr>
          </a:p>
          <a:p>
            <a:pPr>
              <a:buNone/>
            </a:pPr>
            <a:r>
              <a:rPr lang="en-US">
                <a:latin typeface="Consolas"/>
                <a:ea typeface="+mn-lt"/>
                <a:cs typeface="+mn-lt"/>
              </a:rPr>
              <a:t>cd </a:t>
            </a:r>
            <a:r>
              <a:rPr lang="en-US" err="1">
                <a:latin typeface="Consolas"/>
                <a:ea typeface="+mn-lt"/>
                <a:cs typeface="+mn-lt"/>
              </a:rPr>
              <a:t>misop</a:t>
            </a:r>
            <a:r>
              <a:rPr lang="en-US">
                <a:latin typeface="Consolas"/>
                <a:ea typeface="+mn-lt"/>
                <a:cs typeface="+mn-lt"/>
              </a:rPr>
              <a:t>/scripts</a:t>
            </a:r>
            <a:endParaRPr lang="en-US">
              <a:latin typeface="Consolas"/>
            </a:endParaRPr>
          </a:p>
          <a:p>
            <a:pPr>
              <a:buNone/>
            </a:pPr>
            <a:r>
              <a:rPr lang="en-US">
                <a:latin typeface="Consolas"/>
                <a:ea typeface="+mn-lt"/>
                <a:cs typeface="+mn-lt"/>
              </a:rPr>
              <a:t>nano ./</a:t>
            </a:r>
            <a:r>
              <a:rPr lang="en-US" err="1">
                <a:latin typeface="Consolas"/>
                <a:ea typeface="+mn-lt"/>
                <a:cs typeface="+mn-lt"/>
              </a:rPr>
              <a:t>run.bash</a:t>
            </a:r>
            <a:endParaRPr lang="en-US" err="1">
              <a:latin typeface="Consolas"/>
            </a:endParaRPr>
          </a:p>
          <a:p>
            <a:pPr>
              <a:buNone/>
            </a:pPr>
            <a:r>
              <a:rPr lang="en-US">
                <a:latin typeface="Consolas"/>
                <a:ea typeface="+mn-lt"/>
                <a:cs typeface="+mn-lt"/>
              </a:rPr>
              <a:t>—&gt; </a:t>
            </a:r>
            <a:r>
              <a:rPr lang="en-US">
                <a:latin typeface="Aptos"/>
                <a:ea typeface="+mn-lt"/>
                <a:cs typeface="+mn-lt"/>
              </a:rPr>
              <a:t>remove the version 10 check code</a:t>
            </a:r>
            <a:endParaRPr lang="en-US">
              <a:latin typeface="Aptos"/>
            </a:endParaRPr>
          </a:p>
          <a:p>
            <a:pPr>
              <a:buNone/>
            </a:pPr>
            <a:r>
              <a:rPr lang="en-US">
                <a:latin typeface="Consolas"/>
                <a:ea typeface="+mn-lt"/>
                <a:cs typeface="+mn-lt"/>
              </a:rPr>
              <a:t>nano ./</a:t>
            </a:r>
            <a:r>
              <a:rPr lang="en-US" err="1">
                <a:latin typeface="Consolas"/>
                <a:ea typeface="+mn-lt"/>
                <a:cs typeface="+mn-lt"/>
              </a:rPr>
              <a:t>run_mock.bash</a:t>
            </a:r>
            <a:endParaRPr lang="en-US" err="1">
              <a:latin typeface="Consolas"/>
            </a:endParaRPr>
          </a:p>
          <a:p>
            <a:pPr>
              <a:buNone/>
            </a:pPr>
            <a:r>
              <a:rPr lang="en-US">
                <a:latin typeface="Consolas"/>
                <a:ea typeface="+mn-lt"/>
                <a:cs typeface="+mn-lt"/>
              </a:rPr>
              <a:t>—&gt; </a:t>
            </a:r>
            <a:r>
              <a:rPr lang="en-US">
                <a:latin typeface="Aptos"/>
                <a:ea typeface="+mn-lt"/>
                <a:cs typeface="+mn-lt"/>
              </a:rPr>
              <a:t>remove the version 10 check code</a:t>
            </a:r>
            <a:endParaRPr lang="en-US">
              <a:latin typeface="Aptos"/>
            </a:endParaRP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206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0D23A-E063-5059-F00C-EB1E2A17E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87600" cy="4073563"/>
          </a:xfrm>
        </p:spPr>
        <p:txBody>
          <a:bodyPr/>
          <a:lstStyle/>
          <a:p>
            <a:r>
              <a:rPr lang="en-US"/>
              <a:t>What removing version 10 looks like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0098F08B-D1AA-0C9C-C118-4898860BA1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6678" y="107894"/>
            <a:ext cx="6264643" cy="6526800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D491712-AA94-E7DA-47FD-447738D30E56}"/>
              </a:ext>
            </a:extLst>
          </p:cNvPr>
          <p:cNvSpPr/>
          <p:nvPr/>
        </p:nvSpPr>
        <p:spPr>
          <a:xfrm>
            <a:off x="5484000" y="1608000"/>
            <a:ext cx="5292000" cy="66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FA3413-D812-B8AE-969F-183A44CE5F4C}"/>
              </a:ext>
            </a:extLst>
          </p:cNvPr>
          <p:cNvSpPr txBox="1"/>
          <p:nvPr/>
        </p:nvSpPr>
        <p:spPr>
          <a:xfrm>
            <a:off x="798000" y="4008000"/>
            <a:ext cx="450000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Go in and use # (pound/hashtag) to comment out code.</a:t>
            </a:r>
          </a:p>
          <a:p>
            <a:r>
              <a:rPr lang="en-US" sz="2400"/>
              <a:t>-&gt; If you don't you will get "</a:t>
            </a:r>
            <a:r>
              <a:rPr lang="en-US" sz="2400" err="1"/>
              <a:t>usearch</a:t>
            </a:r>
            <a:r>
              <a:rPr lang="en-US" sz="2400"/>
              <a:t> version too old, need v10" when you are using v11</a:t>
            </a:r>
          </a:p>
        </p:txBody>
      </p:sp>
    </p:spTree>
    <p:extLst>
      <p:ext uri="{BB962C8B-B14F-4D97-AF65-F5344CB8AC3E}">
        <p14:creationId xmlns:p14="http://schemas.microsoft.com/office/powerpoint/2010/main" val="593307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D7805-5F2E-45E5-1819-475292862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Running the script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23FD1-A684-7B38-4551-09AD40DAD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>
                <a:latin typeface="Consolas"/>
                <a:ea typeface="+mn-lt"/>
                <a:cs typeface="+mn-lt"/>
              </a:rPr>
              <a:t>./</a:t>
            </a:r>
            <a:r>
              <a:rPr lang="en-US" err="1">
                <a:latin typeface="Consolas"/>
                <a:ea typeface="+mn-lt"/>
                <a:cs typeface="+mn-lt"/>
              </a:rPr>
              <a:t>run.bash</a:t>
            </a:r>
            <a:r>
              <a:rPr lang="en-US">
                <a:latin typeface="Consolas"/>
                <a:ea typeface="+mn-lt"/>
                <a:cs typeface="+mn-lt"/>
              </a:rPr>
              <a:t> </a:t>
            </a:r>
            <a:endParaRPr lang="en-US">
              <a:latin typeface="Consolas"/>
            </a:endParaRPr>
          </a:p>
          <a:p>
            <a:pPr marL="0" indent="0">
              <a:buNone/>
            </a:pPr>
            <a:r>
              <a:rPr lang="en-US">
                <a:latin typeface="Consolas"/>
              </a:rPr>
              <a:t>./</a:t>
            </a:r>
            <a:r>
              <a:rPr lang="en-US" err="1">
                <a:latin typeface="Consolas"/>
              </a:rPr>
              <a:t>run_mock.bash</a:t>
            </a:r>
            <a:endParaRPr lang="en-US">
              <a:latin typeface="Consolas"/>
            </a:endParaRPr>
          </a:p>
          <a:p>
            <a:pPr marL="0" indent="0">
              <a:buNone/>
            </a:pPr>
            <a:endParaRPr lang="en-US">
              <a:latin typeface="Consolas"/>
            </a:endParaRPr>
          </a:p>
          <a:p>
            <a:r>
              <a:rPr lang="en-US">
                <a:latin typeface="Aptos"/>
              </a:rPr>
              <a:t>When you run the command a bunch of things are going to pop up on the screen, the overall process takes about 2 minutes for each line.</a:t>
            </a:r>
          </a:p>
        </p:txBody>
      </p:sp>
    </p:spTree>
    <p:extLst>
      <p:ext uri="{BB962C8B-B14F-4D97-AF65-F5344CB8AC3E}">
        <p14:creationId xmlns:p14="http://schemas.microsoft.com/office/powerpoint/2010/main" val="1626501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8E826-956E-A869-D400-B6A6FA84A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Outputs</a:t>
            </a:r>
          </a:p>
        </p:txBody>
      </p:sp>
      <p:pic>
        <p:nvPicPr>
          <p:cNvPr id="4" name="Content Placeholder 3" descr="A close up of words&#10;&#10;Description automatically generated">
            <a:extLst>
              <a:ext uri="{FF2B5EF4-FFF2-40B4-BE49-F238E27FC236}">
                <a16:creationId xmlns:a16="http://schemas.microsoft.com/office/drawing/2014/main" id="{A83601C1-571C-FC46-F805-8E26F5CB65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1929" y="1774942"/>
            <a:ext cx="6096000" cy="774915"/>
          </a:xfrm>
        </p:spPr>
      </p:pic>
      <p:pic>
        <p:nvPicPr>
          <p:cNvPr id="5" name="Picture 4" descr="A number and numbers on a white background&#10;&#10;Description automatically generated">
            <a:extLst>
              <a:ext uri="{FF2B5EF4-FFF2-40B4-BE49-F238E27FC236}">
                <a16:creationId xmlns:a16="http://schemas.microsoft.com/office/drawing/2014/main" id="{F67B952F-2FF2-6284-EAD5-78AE09C7B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476" y="2625939"/>
            <a:ext cx="4934858" cy="13275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2C18FB-69B5-96C6-AE4C-E247BF32D5B7}"/>
              </a:ext>
            </a:extLst>
          </p:cNvPr>
          <p:cNvSpPr txBox="1"/>
          <p:nvPr/>
        </p:nvSpPr>
        <p:spPr>
          <a:xfrm>
            <a:off x="7826213" y="2827212"/>
            <a:ext cx="382209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Merging </a:t>
            </a:r>
            <a:r>
              <a:rPr lang="en-US" sz="2400" err="1"/>
              <a:t>fastq</a:t>
            </a:r>
            <a:r>
              <a:rPr lang="en-US" sz="2400"/>
              <a:t> files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1ACE77-22AB-8AFA-C4D1-1DE36A361D56}"/>
              </a:ext>
            </a:extLst>
          </p:cNvPr>
          <p:cNvSpPr txBox="1"/>
          <p:nvPr/>
        </p:nvSpPr>
        <p:spPr>
          <a:xfrm>
            <a:off x="7357770" y="1490587"/>
            <a:ext cx="437798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err="1"/>
              <a:t>Leting</a:t>
            </a:r>
            <a:r>
              <a:rPr lang="en-US" sz="2400"/>
              <a:t> you know that you started </a:t>
            </a:r>
            <a:r>
              <a:rPr lang="en-US" sz="2400" err="1"/>
              <a:t>usearch</a:t>
            </a:r>
            <a:r>
              <a:rPr lang="en-US" sz="2400"/>
              <a:t> and have 4GB to use</a:t>
            </a:r>
          </a:p>
        </p:txBody>
      </p:sp>
    </p:spTree>
    <p:extLst>
      <p:ext uri="{BB962C8B-B14F-4D97-AF65-F5344CB8AC3E}">
        <p14:creationId xmlns:p14="http://schemas.microsoft.com/office/powerpoint/2010/main" val="3325249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3DBA8-F3E1-2B29-E8B1-0E7297F3A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Outputs (continued)</a:t>
            </a:r>
          </a:p>
        </p:txBody>
      </p:sp>
      <p:pic>
        <p:nvPicPr>
          <p:cNvPr id="4" name="Content Placeholder 3" descr="A close-up of a white background&#10;&#10;Description automatically generated">
            <a:extLst>
              <a:ext uri="{FF2B5EF4-FFF2-40B4-BE49-F238E27FC236}">
                <a16:creationId xmlns:a16="http://schemas.microsoft.com/office/drawing/2014/main" id="{B73D1381-7A5D-6441-F44E-B6F7BA5D7C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9238" y="5048403"/>
            <a:ext cx="6096000" cy="1313666"/>
          </a:xfrm>
        </p:spPr>
      </p:pic>
      <p:pic>
        <p:nvPicPr>
          <p:cNvPr id="9" name="Picture 8" descr="A white text with black text&#10;&#10;Description automatically generated">
            <a:extLst>
              <a:ext uri="{FF2B5EF4-FFF2-40B4-BE49-F238E27FC236}">
                <a16:creationId xmlns:a16="http://schemas.microsoft.com/office/drawing/2014/main" id="{1859DC98-7923-D5C4-B590-DF5D7BA61B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238" y="1347241"/>
            <a:ext cx="6096000" cy="37038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6AF115-349E-735E-BD0B-61B07D7C59AD}"/>
              </a:ext>
            </a:extLst>
          </p:cNvPr>
          <p:cNvSpPr txBox="1"/>
          <p:nvPr/>
        </p:nvSpPr>
        <p:spPr>
          <a:xfrm>
            <a:off x="8080213" y="5470022"/>
            <a:ext cx="382209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Filtering 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BEC754-233C-6B28-B35B-49B4F141F790}"/>
              </a:ext>
            </a:extLst>
          </p:cNvPr>
          <p:cNvSpPr txBox="1"/>
          <p:nvPr/>
        </p:nvSpPr>
        <p:spPr>
          <a:xfrm>
            <a:off x="7620594" y="2361545"/>
            <a:ext cx="420914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Comes from </a:t>
            </a:r>
            <a:r>
              <a:rPr lang="en-US" sz="2400" err="1"/>
              <a:t>fastq_mergepairs</a:t>
            </a:r>
            <a:r>
              <a:rPr lang="en-US" sz="2400"/>
              <a:t> command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03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26490-1851-0F4B-1038-B10DF810B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Outputs (continued)</a:t>
            </a:r>
          </a:p>
        </p:txBody>
      </p:sp>
      <p:pic>
        <p:nvPicPr>
          <p:cNvPr id="4" name="Content Placeholder 3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2360ADB6-24D4-4CD3-0538-845D9E142B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6667" y="4531614"/>
            <a:ext cx="6096000" cy="1793835"/>
          </a:xfrm>
        </p:spPr>
      </p:pic>
      <p:pic>
        <p:nvPicPr>
          <p:cNvPr id="7" name="Picture 6" descr="A close up of a computer code&#10;&#10;Description automatically generated">
            <a:extLst>
              <a:ext uri="{FF2B5EF4-FFF2-40B4-BE49-F238E27FC236}">
                <a16:creationId xmlns:a16="http://schemas.microsoft.com/office/drawing/2014/main" id="{C4CEA25A-8C5A-2632-5AEA-0C7011776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381" y="1527516"/>
            <a:ext cx="6096000" cy="12750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436988-3D7E-3B21-C4D3-C937A40FB8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725" y="2935211"/>
            <a:ext cx="4303789" cy="304196"/>
          </a:xfrm>
          <a:prstGeom prst="rect">
            <a:avLst/>
          </a:prstGeom>
        </p:spPr>
      </p:pic>
      <p:pic>
        <p:nvPicPr>
          <p:cNvPr id="11" name="Picture 10" descr="A close-up of black text&#10;&#10;Description automatically generated">
            <a:extLst>
              <a:ext uri="{FF2B5EF4-FFF2-40B4-BE49-F238E27FC236}">
                <a16:creationId xmlns:a16="http://schemas.microsoft.com/office/drawing/2014/main" id="{928E3437-54D8-7EF9-A149-85A611088F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381" y="3475581"/>
            <a:ext cx="6096000" cy="8623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766D16-AD6F-77D5-D0FD-215D1BEC58C9}"/>
              </a:ext>
            </a:extLst>
          </p:cNvPr>
          <p:cNvSpPr txBox="1"/>
          <p:nvPr/>
        </p:nvSpPr>
        <p:spPr>
          <a:xfrm>
            <a:off x="7826213" y="1874712"/>
            <a:ext cx="382209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err="1"/>
              <a:t>Fastx_uniques</a:t>
            </a:r>
            <a:r>
              <a:rPr lang="en-US" sz="2400"/>
              <a:t> command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F638FF-1EA6-BA1F-761D-19CA67032E72}"/>
              </a:ext>
            </a:extLst>
          </p:cNvPr>
          <p:cNvSpPr txBox="1"/>
          <p:nvPr/>
        </p:nvSpPr>
        <p:spPr>
          <a:xfrm>
            <a:off x="7826213" y="2702654"/>
            <a:ext cx="382209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err="1"/>
              <a:t>Cluster_otu</a:t>
            </a:r>
            <a:r>
              <a:rPr lang="en-US" sz="2400"/>
              <a:t> command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AC4633-6172-6119-173C-80896481E65E}"/>
              </a:ext>
            </a:extLst>
          </p:cNvPr>
          <p:cNvSpPr txBox="1"/>
          <p:nvPr/>
        </p:nvSpPr>
        <p:spPr>
          <a:xfrm>
            <a:off x="7826213" y="5127866"/>
            <a:ext cx="382209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Writing the output files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70B534-B28A-8551-33E7-9FF5FD653D06}"/>
              </a:ext>
            </a:extLst>
          </p:cNvPr>
          <p:cNvSpPr txBox="1"/>
          <p:nvPr/>
        </p:nvSpPr>
        <p:spPr>
          <a:xfrm>
            <a:off x="7826213" y="3603866"/>
            <a:ext cx="382209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Unoise3 command</a:t>
            </a:r>
          </a:p>
        </p:txBody>
      </p:sp>
    </p:spTree>
    <p:extLst>
      <p:ext uri="{BB962C8B-B14F-4D97-AF65-F5344CB8AC3E}">
        <p14:creationId xmlns:p14="http://schemas.microsoft.com/office/powerpoint/2010/main" val="276655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9B406-E8CC-5CA0-0746-AC092A2F0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Output file: </a:t>
            </a:r>
            <a:r>
              <a:rPr lang="en-US">
                <a:ea typeface="+mj-lt"/>
                <a:cs typeface="+mj-lt"/>
              </a:rPr>
              <a:t>otutab.txt</a:t>
            </a:r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B6B5DA0-437B-8BC9-A6A6-CA8A21093F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8271" y="1426454"/>
            <a:ext cx="8744856" cy="5067571"/>
          </a:xfrm>
        </p:spPr>
      </p:pic>
      <p:pic>
        <p:nvPicPr>
          <p:cNvPr id="3" name="Picture 2" descr="A close-up of numbers&#10;&#10;Description automatically generated">
            <a:extLst>
              <a:ext uri="{FF2B5EF4-FFF2-40B4-BE49-F238E27FC236}">
                <a16:creationId xmlns:a16="http://schemas.microsoft.com/office/drawing/2014/main" id="{691F05D7-FEDE-A243-4379-5FF757394F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8097" y="3959469"/>
            <a:ext cx="4989634" cy="2338753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DCA179D2-0C64-072B-CCB9-6EC353DE4E18}"/>
              </a:ext>
            </a:extLst>
          </p:cNvPr>
          <p:cNvSpPr/>
          <p:nvPr/>
        </p:nvSpPr>
        <p:spPr>
          <a:xfrm>
            <a:off x="586153" y="1216269"/>
            <a:ext cx="1450731" cy="139211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EE1BB61-35FE-4694-9E8A-6E2BD980D3AD}"/>
              </a:ext>
            </a:extLst>
          </p:cNvPr>
          <p:cNvCxnSpPr/>
          <p:nvPr/>
        </p:nvCxnSpPr>
        <p:spPr>
          <a:xfrm>
            <a:off x="2092570" y="1652953"/>
            <a:ext cx="8622321" cy="1940169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3CC6BAF-C2E0-7461-8370-95336519037E}"/>
              </a:ext>
            </a:extLst>
          </p:cNvPr>
          <p:cNvCxnSpPr>
            <a:cxnSpLocks/>
          </p:cNvCxnSpPr>
          <p:nvPr/>
        </p:nvCxnSpPr>
        <p:spPr>
          <a:xfrm>
            <a:off x="846991" y="2568818"/>
            <a:ext cx="5940669" cy="3889129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234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9B406-E8CC-5CA0-0746-AC092A2F0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Output file: </a:t>
            </a:r>
            <a:r>
              <a:rPr lang="en-US">
                <a:ea typeface="+mj-lt"/>
                <a:cs typeface="+mj-lt"/>
              </a:rPr>
              <a:t>zotutab.txt </a:t>
            </a:r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3D6A588E-4B32-B77F-43C2-202217717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946" y="1303738"/>
            <a:ext cx="8920703" cy="542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313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FFF72-C8FF-8683-FE6E-81A04BB13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USEARCH/VSEARCH?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AF3A8-5988-FFE4-9C06-54F7F306C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USEARCH / VSEARCH are </a:t>
            </a:r>
            <a:r>
              <a:rPr lang="en-US" err="1"/>
              <a:t>softwares</a:t>
            </a:r>
            <a:r>
              <a:rPr lang="en-US"/>
              <a:t> for preparing /processing genomic data</a:t>
            </a:r>
          </a:p>
          <a:p>
            <a:r>
              <a:rPr lang="en-US"/>
              <a:t>Variety of functionality: searching, clustering, and more</a:t>
            </a:r>
          </a:p>
          <a:p>
            <a:r>
              <a:rPr lang="en-US"/>
              <a:t>VSEARCH is an open-source alternative to USEARCH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Proven to be more efficient in various problems</a:t>
            </a:r>
          </a:p>
          <a:p>
            <a:r>
              <a:rPr lang="en-US"/>
              <a:t>Optimized for memory-efficiency over large datasets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109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41CC2-BCA9-2417-D760-CCAE354BB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find an idea of what the OTUs 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174C1-2284-AF8F-AA3B-E8ED703CF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3330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>
                <a:latin typeface="Consolas"/>
                <a:ea typeface="+mn-lt"/>
                <a:cs typeface="+mn-lt"/>
              </a:rPr>
              <a:t>#!/bin/bash</a:t>
            </a:r>
            <a:endParaRPr lang="en-US" sz="2400">
              <a:latin typeface="Consolas"/>
            </a:endParaRPr>
          </a:p>
          <a:p>
            <a:pPr marL="0" indent="0">
              <a:buNone/>
            </a:pPr>
            <a:r>
              <a:rPr lang="en-US" sz="2400" err="1">
                <a:latin typeface="Consolas"/>
                <a:ea typeface="+mn-lt"/>
                <a:cs typeface="+mn-lt"/>
              </a:rPr>
              <a:t>mkdir</a:t>
            </a:r>
            <a:r>
              <a:rPr lang="en-US" sz="2400">
                <a:latin typeface="Consolas"/>
                <a:ea typeface="+mn-lt"/>
                <a:cs typeface="+mn-lt"/>
              </a:rPr>
              <a:t> –p ../</a:t>
            </a:r>
            <a:r>
              <a:rPr lang="en-US" sz="2400" err="1">
                <a:latin typeface="Consolas"/>
                <a:ea typeface="+mn-lt"/>
                <a:cs typeface="+mn-lt"/>
              </a:rPr>
              <a:t>sintax</a:t>
            </a:r>
            <a:endParaRPr lang="en-US" sz="2400">
              <a:latin typeface="Consolas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 err="1">
                <a:latin typeface="Consolas"/>
                <a:ea typeface="+mn-lt"/>
                <a:cs typeface="+mn-lt"/>
              </a:rPr>
              <a:t>mkdir</a:t>
            </a:r>
            <a:r>
              <a:rPr lang="en-US" sz="2400">
                <a:latin typeface="Consolas"/>
                <a:ea typeface="+mn-lt"/>
                <a:cs typeface="+mn-lt"/>
              </a:rPr>
              <a:t> -p ../</a:t>
            </a:r>
            <a:r>
              <a:rPr lang="en-US" sz="2400" err="1">
                <a:latin typeface="Consolas"/>
                <a:ea typeface="+mn-lt"/>
                <a:cs typeface="+mn-lt"/>
              </a:rPr>
              <a:t>exout</a:t>
            </a:r>
            <a:endParaRPr lang="en-US">
              <a:latin typeface="Consolas"/>
            </a:endParaRPr>
          </a:p>
          <a:p>
            <a:pPr marL="0" indent="0">
              <a:buNone/>
            </a:pPr>
            <a:r>
              <a:rPr lang="en-US" sz="2400" err="1">
                <a:latin typeface="Consolas"/>
                <a:ea typeface="+mn-lt"/>
                <a:cs typeface="+mn-lt"/>
              </a:rPr>
              <a:t>usearch</a:t>
            </a:r>
            <a:r>
              <a:rPr lang="en-US" sz="2400">
                <a:latin typeface="Consolas"/>
                <a:ea typeface="+mn-lt"/>
                <a:cs typeface="+mn-lt"/>
              </a:rPr>
              <a:t> -</a:t>
            </a:r>
            <a:r>
              <a:rPr lang="en-US" sz="2400" err="1">
                <a:latin typeface="Consolas"/>
                <a:ea typeface="+mn-lt"/>
                <a:cs typeface="+mn-lt"/>
              </a:rPr>
              <a:t>sintax</a:t>
            </a:r>
            <a:r>
              <a:rPr lang="en-US" sz="2400">
                <a:latin typeface="Consolas"/>
                <a:ea typeface="+mn-lt"/>
                <a:cs typeface="+mn-lt"/>
              </a:rPr>
              <a:t> ../</a:t>
            </a:r>
            <a:r>
              <a:rPr lang="en-US" sz="2400" err="1">
                <a:latin typeface="Consolas"/>
                <a:ea typeface="+mn-lt"/>
                <a:cs typeface="+mn-lt"/>
              </a:rPr>
              <a:t>fq</a:t>
            </a:r>
            <a:r>
              <a:rPr lang="en-US" sz="2400">
                <a:latin typeface="Consolas"/>
                <a:ea typeface="+mn-lt"/>
                <a:cs typeface="+mn-lt"/>
              </a:rPr>
              <a:t>/*_R1_*.</a:t>
            </a:r>
            <a:r>
              <a:rPr lang="en-US" sz="2400" err="1">
                <a:latin typeface="Consolas"/>
                <a:ea typeface="+mn-lt"/>
                <a:cs typeface="+mn-lt"/>
              </a:rPr>
              <a:t>fastq</a:t>
            </a:r>
            <a:r>
              <a:rPr lang="en-US" sz="2400">
                <a:latin typeface="Consolas"/>
                <a:ea typeface="+mn-lt"/>
                <a:cs typeface="+mn-lt"/>
              </a:rPr>
              <a:t> -</a:t>
            </a:r>
            <a:r>
              <a:rPr lang="en-US" sz="2400" err="1">
                <a:latin typeface="Consolas"/>
                <a:ea typeface="+mn-lt"/>
                <a:cs typeface="+mn-lt"/>
              </a:rPr>
              <a:t>db</a:t>
            </a:r>
            <a:r>
              <a:rPr lang="en-US" sz="2400">
                <a:latin typeface="Consolas"/>
                <a:ea typeface="+mn-lt"/>
                <a:cs typeface="+mn-lt"/>
              </a:rPr>
              <a:t> 16s.udb -</a:t>
            </a:r>
            <a:r>
              <a:rPr lang="en-US" sz="2400" err="1">
                <a:latin typeface="Consolas"/>
                <a:ea typeface="+mn-lt"/>
                <a:cs typeface="+mn-lt"/>
              </a:rPr>
              <a:t>tabbedout</a:t>
            </a:r>
            <a:r>
              <a:rPr lang="en-US" sz="2400">
                <a:latin typeface="Consolas"/>
                <a:ea typeface="+mn-lt"/>
                <a:cs typeface="+mn-lt"/>
              </a:rPr>
              <a:t> ./</a:t>
            </a:r>
            <a:r>
              <a:rPr lang="en-US" sz="2400" err="1">
                <a:latin typeface="Consolas"/>
                <a:ea typeface="+mn-lt"/>
                <a:cs typeface="+mn-lt"/>
              </a:rPr>
              <a:t>sintax</a:t>
            </a:r>
            <a:r>
              <a:rPr lang="en-US" sz="2400">
                <a:latin typeface="Consolas"/>
                <a:ea typeface="+mn-lt"/>
                <a:cs typeface="+mn-lt"/>
              </a:rPr>
              <a:t>/rdp_16s_v16.fa</a:t>
            </a:r>
            <a:endParaRPr lang="en-US" sz="2400">
              <a:latin typeface="Consolas"/>
            </a:endParaRPr>
          </a:p>
          <a:p>
            <a:pPr marL="0" indent="0">
              <a:buNone/>
            </a:pPr>
            <a:r>
              <a:rPr lang="en-US" sz="2400">
                <a:latin typeface="Consolas"/>
                <a:ea typeface="+mn-lt"/>
                <a:cs typeface="+mn-lt"/>
              </a:rPr>
              <a:t>$</a:t>
            </a:r>
            <a:r>
              <a:rPr lang="en-US" sz="2400" err="1">
                <a:latin typeface="Consolas"/>
                <a:ea typeface="+mn-lt"/>
                <a:cs typeface="+mn-lt"/>
              </a:rPr>
              <a:t>usearch</a:t>
            </a:r>
            <a:r>
              <a:rPr lang="en-US" sz="2400">
                <a:latin typeface="Consolas"/>
                <a:ea typeface="+mn-lt"/>
                <a:cs typeface="+mn-lt"/>
              </a:rPr>
              <a:t> -</a:t>
            </a:r>
            <a:r>
              <a:rPr lang="en-US" sz="2400" err="1">
                <a:latin typeface="Consolas"/>
                <a:ea typeface="+mn-lt"/>
                <a:cs typeface="+mn-lt"/>
              </a:rPr>
              <a:t>sintax</a:t>
            </a:r>
            <a:r>
              <a:rPr lang="en-US" sz="2400">
                <a:latin typeface="Consolas"/>
                <a:ea typeface="+mn-lt"/>
                <a:cs typeface="+mn-lt"/>
              </a:rPr>
              <a:t> ../out/</a:t>
            </a:r>
            <a:r>
              <a:rPr lang="en-US" sz="2400" err="1">
                <a:latin typeface="Consolas"/>
                <a:ea typeface="+mn-lt"/>
                <a:cs typeface="+mn-lt"/>
              </a:rPr>
              <a:t>otus.fa</a:t>
            </a:r>
            <a:r>
              <a:rPr lang="en-US" sz="2400">
                <a:latin typeface="Consolas"/>
                <a:ea typeface="+mn-lt"/>
                <a:cs typeface="+mn-lt"/>
              </a:rPr>
              <a:t> -</a:t>
            </a:r>
            <a:r>
              <a:rPr lang="en-US" sz="2400" err="1">
                <a:latin typeface="Consolas"/>
                <a:ea typeface="+mn-lt"/>
                <a:cs typeface="+mn-lt"/>
              </a:rPr>
              <a:t>db</a:t>
            </a:r>
            <a:r>
              <a:rPr lang="en-US" sz="2400">
                <a:latin typeface="Consolas"/>
                <a:ea typeface="+mn-lt"/>
                <a:cs typeface="+mn-lt"/>
              </a:rPr>
              <a:t> ../</a:t>
            </a:r>
            <a:r>
              <a:rPr lang="en-US" sz="2400" err="1">
                <a:latin typeface="Consolas"/>
                <a:ea typeface="+mn-lt"/>
                <a:cs typeface="+mn-lt"/>
              </a:rPr>
              <a:t>sintax</a:t>
            </a:r>
            <a:r>
              <a:rPr lang="en-US" sz="2400">
                <a:latin typeface="Consolas"/>
                <a:ea typeface="+mn-lt"/>
                <a:cs typeface="+mn-lt"/>
              </a:rPr>
              <a:t>/rdp_16s_v16.fa -strand plus -</a:t>
            </a:r>
            <a:r>
              <a:rPr lang="en-US" sz="2400" err="1">
                <a:latin typeface="Consolas"/>
                <a:ea typeface="+mn-lt"/>
                <a:cs typeface="+mn-lt"/>
              </a:rPr>
              <a:t>tabbedout</a:t>
            </a:r>
            <a:r>
              <a:rPr lang="en-US" sz="2400">
                <a:latin typeface="Consolas"/>
                <a:ea typeface="+mn-lt"/>
                <a:cs typeface="+mn-lt"/>
              </a:rPr>
              <a:t> ../</a:t>
            </a:r>
            <a:r>
              <a:rPr lang="en-US" sz="2400" err="1">
                <a:latin typeface="Consolas"/>
                <a:ea typeface="+mn-lt"/>
                <a:cs typeface="+mn-lt"/>
              </a:rPr>
              <a:t>exout</a:t>
            </a:r>
            <a:r>
              <a:rPr lang="en-US" sz="2400">
                <a:latin typeface="Consolas"/>
                <a:ea typeface="+mn-lt"/>
                <a:cs typeface="+mn-lt"/>
              </a:rPr>
              <a:t>/otus_sintax.txt</a:t>
            </a:r>
            <a:endParaRPr lang="en-US">
              <a:latin typeface="Consolas"/>
              <a:ea typeface="+mn-lt"/>
              <a:cs typeface="+mn-lt"/>
            </a:endParaRPr>
          </a:p>
        </p:txBody>
      </p:sp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A53B9D4F-E1A1-6B0B-994B-DA6F998C06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795"/>
          <a:stretch/>
        </p:blipFill>
        <p:spPr>
          <a:xfrm>
            <a:off x="1141496" y="4411523"/>
            <a:ext cx="9799818" cy="353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602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4CAB2-99E3-BA06-6905-BD3DBEE7C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Zoom in on first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4F8F9-20B7-9C13-A024-7FA4DEE1E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6036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Otu2    </a:t>
            </a:r>
            <a:r>
              <a:rPr lang="en-US" err="1">
                <a:ea typeface="+mn-lt"/>
                <a:cs typeface="+mn-lt"/>
              </a:rPr>
              <a:t>d:Bacteria</a:t>
            </a:r>
            <a:r>
              <a:rPr lang="en-US">
                <a:ea typeface="+mn-lt"/>
                <a:cs typeface="+mn-lt"/>
              </a:rPr>
              <a:t>(1.0000),</a:t>
            </a:r>
            <a:r>
              <a:rPr lang="en-US" err="1">
                <a:ea typeface="+mn-lt"/>
                <a:cs typeface="+mn-lt"/>
              </a:rPr>
              <a:t>p:"Bacteroidetes</a:t>
            </a:r>
            <a:r>
              <a:rPr lang="en-US">
                <a:ea typeface="+mn-lt"/>
                <a:cs typeface="+mn-lt"/>
              </a:rPr>
              <a:t> (1.0000),c:"</a:t>
            </a:r>
            <a:r>
              <a:rPr lang="en-US" err="1">
                <a:ea typeface="+mn-lt"/>
                <a:cs typeface="+mn-lt"/>
              </a:rPr>
              <a:t>Bacteroidia</a:t>
            </a:r>
            <a:r>
              <a:rPr lang="en-US">
                <a:ea typeface="+mn-lt"/>
                <a:cs typeface="+mn-lt"/>
              </a:rPr>
              <a:t>"(0.9500),o:"</a:t>
            </a:r>
            <a:r>
              <a:rPr lang="en-US" err="1">
                <a:ea typeface="+mn-lt"/>
                <a:cs typeface="+mn-lt"/>
              </a:rPr>
              <a:t>Bacteroidales</a:t>
            </a:r>
            <a:r>
              <a:rPr lang="en-US">
                <a:ea typeface="+mn-lt"/>
                <a:cs typeface="+mn-lt"/>
              </a:rPr>
              <a:t>"(0.9500),f:"</a:t>
            </a:r>
            <a:r>
              <a:rPr lang="en-US" err="1">
                <a:ea typeface="+mn-lt"/>
                <a:cs typeface="+mn-lt"/>
              </a:rPr>
              <a:t>Porphyromonadaceae</a:t>
            </a:r>
            <a:r>
              <a:rPr lang="en-US">
                <a:ea typeface="+mn-lt"/>
                <a:cs typeface="+mn-lt"/>
              </a:rPr>
              <a:t>"(0.8500),</a:t>
            </a:r>
            <a:r>
              <a:rPr lang="en-US" err="1">
                <a:ea typeface="+mn-lt"/>
                <a:cs typeface="+mn-lt"/>
              </a:rPr>
              <a:t>g:Parabacteroides</a:t>
            </a:r>
            <a:r>
              <a:rPr lang="en-US">
                <a:ea typeface="+mn-lt"/>
                <a:cs typeface="+mn-lt"/>
              </a:rPr>
              <a:t>(0.4600)</a:t>
            </a:r>
            <a:endParaRPr lang="en-US"/>
          </a:p>
          <a:p>
            <a:endParaRPr lang="en-US"/>
          </a:p>
          <a:p>
            <a:r>
              <a:rPr lang="en-US"/>
              <a:t>These are the how confident the algorithm is for each level of classification for the </a:t>
            </a:r>
            <a:r>
              <a:rPr lang="en-US" err="1"/>
              <a:t>otu</a:t>
            </a:r>
            <a:r>
              <a:rPr lang="en-US"/>
              <a:t>, in this case </a:t>
            </a:r>
            <a:r>
              <a:rPr lang="en-US" err="1"/>
              <a:t>otu</a:t>
            </a:r>
            <a:r>
              <a:rPr lang="en-US"/>
              <a:t> 2.</a:t>
            </a:r>
          </a:p>
          <a:p>
            <a:r>
              <a:rPr lang="en-US"/>
              <a:t>(d) Domain, (p) phylum, (c) class, (o) order, (f) family, (g) genus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Species is not included</a:t>
            </a:r>
          </a:p>
        </p:txBody>
      </p:sp>
    </p:spTree>
    <p:extLst>
      <p:ext uri="{BB962C8B-B14F-4D97-AF65-F5344CB8AC3E}">
        <p14:creationId xmlns:p14="http://schemas.microsoft.com/office/powerpoint/2010/main" val="3949454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D6519-0732-1C69-1816-738DDFD86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Inside the script files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199C0B9-2DBB-7A6F-336C-54070C312A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3905" y="1600708"/>
            <a:ext cx="7601857" cy="4087553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2E35E71-7D53-D879-6E81-90B3DC55DFDC}"/>
              </a:ext>
            </a:extLst>
          </p:cNvPr>
          <p:cNvSpPr/>
          <p:nvPr/>
        </p:nvSpPr>
        <p:spPr>
          <a:xfrm>
            <a:off x="858762" y="2007809"/>
            <a:ext cx="5672666" cy="89504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93DF48-C797-2007-BBEB-0F229E5CF903}"/>
              </a:ext>
            </a:extLst>
          </p:cNvPr>
          <p:cNvSpPr txBox="1"/>
          <p:nvPr/>
        </p:nvSpPr>
        <p:spPr>
          <a:xfrm>
            <a:off x="6591904" y="2007810"/>
            <a:ext cx="5793618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This is checking to find the environment. This was the export line earlier.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753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D6519-0732-1C69-1816-738DDFD86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Inside the script files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199C0B9-2DBB-7A6F-336C-54070C312A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3905" y="1600708"/>
            <a:ext cx="7601857" cy="4087553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6FC2879-B7AE-F68F-EA6A-BA89ABDCD3CC}"/>
              </a:ext>
            </a:extLst>
          </p:cNvPr>
          <p:cNvSpPr/>
          <p:nvPr/>
        </p:nvSpPr>
        <p:spPr>
          <a:xfrm>
            <a:off x="991809" y="2939142"/>
            <a:ext cx="7620000" cy="44752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4A0619-CC1E-4905-7179-BD300BBB2E68}"/>
              </a:ext>
            </a:extLst>
          </p:cNvPr>
          <p:cNvSpPr txBox="1"/>
          <p:nvPr/>
        </p:nvSpPr>
        <p:spPr>
          <a:xfrm>
            <a:off x="8672286" y="2933094"/>
            <a:ext cx="278190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Checks the version</a:t>
            </a:r>
          </a:p>
        </p:txBody>
      </p:sp>
    </p:spTree>
    <p:extLst>
      <p:ext uri="{BB962C8B-B14F-4D97-AF65-F5344CB8AC3E}">
        <p14:creationId xmlns:p14="http://schemas.microsoft.com/office/powerpoint/2010/main" val="2340944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D6519-0732-1C69-1816-738DDFD86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Inside the script files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199C0B9-2DBB-7A6F-336C-54070C312A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3905" y="1600708"/>
            <a:ext cx="7601857" cy="4087553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508FF3E-5808-7A74-A2F1-3D490A1DCFF7}"/>
              </a:ext>
            </a:extLst>
          </p:cNvPr>
          <p:cNvSpPr/>
          <p:nvPr/>
        </p:nvSpPr>
        <p:spPr>
          <a:xfrm>
            <a:off x="943428" y="4402667"/>
            <a:ext cx="1669142" cy="128814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9B38D6-E5E5-2DCC-FF0E-2E8C66070AA7}"/>
              </a:ext>
            </a:extLst>
          </p:cNvPr>
          <p:cNvSpPr txBox="1"/>
          <p:nvPr/>
        </p:nvSpPr>
        <p:spPr>
          <a:xfrm>
            <a:off x="3374571" y="4874380"/>
            <a:ext cx="37374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Stores the output files in </a:t>
            </a:r>
            <a:r>
              <a:rPr lang="en-US" err="1"/>
              <a:t>misop</a:t>
            </a:r>
            <a:r>
              <a:rPr lang="en-US"/>
              <a:t>/out</a:t>
            </a:r>
          </a:p>
        </p:txBody>
      </p:sp>
    </p:spTree>
    <p:extLst>
      <p:ext uri="{BB962C8B-B14F-4D97-AF65-F5344CB8AC3E}">
        <p14:creationId xmlns:p14="http://schemas.microsoft.com/office/powerpoint/2010/main" val="3106599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E8520-3F24-7409-D1E2-D9F9D40E2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Usearch</a:t>
            </a:r>
            <a:r>
              <a:rPr lang="en-US"/>
              <a:t> Commands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BEE7B9-24DD-CF9C-6F51-2A9EA292B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6667" r="83" b="29762"/>
          <a:stretch/>
        </p:blipFill>
        <p:spPr>
          <a:xfrm>
            <a:off x="193009" y="1964801"/>
            <a:ext cx="11748859" cy="439547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F75E47-0A23-19D5-7763-0B56606A11A2}"/>
              </a:ext>
            </a:extLst>
          </p:cNvPr>
          <p:cNvSpPr txBox="1"/>
          <p:nvPr/>
        </p:nvSpPr>
        <p:spPr>
          <a:xfrm>
            <a:off x="87923" y="2461845"/>
            <a:ext cx="11957537" cy="16619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Assembles paired-end reads to create consensus sequences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Wildcards and -relabel @ option can merge multiple files and add sample identifiers to the read labels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CAE1B2-2E27-CD4A-EACF-339850F0A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87" y="3783379"/>
            <a:ext cx="11754583" cy="3951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AFA7CC-25C3-199C-5EF3-5CAADE52C954}"/>
              </a:ext>
            </a:extLst>
          </p:cNvPr>
          <p:cNvSpPr txBox="1"/>
          <p:nvPr/>
        </p:nvSpPr>
        <p:spPr>
          <a:xfrm>
            <a:off x="93784" y="4284784"/>
            <a:ext cx="11965353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800">
                <a:cs typeface="Arial"/>
              </a:rPr>
              <a:t>Can convert FASTQ file to FASTA format.</a:t>
            </a:r>
            <a:endParaRPr lang="en-US" sz="2800"/>
          </a:p>
          <a:p>
            <a:pPr marL="285750" indent="-285750">
              <a:buFont typeface="Arial,Sans-Serif"/>
              <a:buChar char="•"/>
            </a:pPr>
            <a:r>
              <a:rPr lang="en-US" sz="2800">
                <a:cs typeface="Arial"/>
              </a:rPr>
              <a:t>Discard reads &gt; E total expected errors for all bases in the read 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6566B5-E912-72B8-D658-015D9AC80B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33" t="27586" r="-122" b="-1724"/>
          <a:stretch/>
        </p:blipFill>
        <p:spPr>
          <a:xfrm>
            <a:off x="194287" y="5288819"/>
            <a:ext cx="11745509" cy="4218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8A2FF6-179C-77D7-4EF7-FEC09F8AE1CB}"/>
              </a:ext>
            </a:extLst>
          </p:cNvPr>
          <p:cNvSpPr txBox="1"/>
          <p:nvPr/>
        </p:nvSpPr>
        <p:spPr>
          <a:xfrm>
            <a:off x="191476" y="5838092"/>
            <a:ext cx="11115430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,Sans-Serif"/>
              <a:buChar char="•"/>
            </a:pPr>
            <a:r>
              <a:rPr lang="en-US" sz="2800" dirty="0">
                <a:cs typeface="Arial"/>
              </a:rPr>
              <a:t>Find  set of unique sequences, also called dereplication. </a:t>
            </a:r>
            <a:endParaRPr lang="en-US" dirty="0"/>
          </a:p>
          <a:p>
            <a:pPr marL="457200" indent="-457200">
              <a:buFont typeface="Arial,Sans-Serif"/>
              <a:buChar char="•"/>
            </a:pPr>
            <a:r>
              <a:rPr lang="en-US" sz="2800" dirty="0">
                <a:cs typeface="Arial"/>
              </a:rPr>
              <a:t>-</a:t>
            </a:r>
            <a:r>
              <a:rPr lang="en-US" sz="2800" err="1">
                <a:cs typeface="Arial"/>
              </a:rPr>
              <a:t>sizeout</a:t>
            </a:r>
            <a:r>
              <a:rPr lang="en-US" sz="2800" dirty="0">
                <a:cs typeface="Arial"/>
              </a:rPr>
              <a:t> option specifies size annotations in output sequence labels.</a:t>
            </a:r>
          </a:p>
          <a:p>
            <a:pPr marL="285750" indent="-285750">
              <a:buFont typeface="Arial,Sans-Serif"/>
              <a:buChar char="•"/>
            </a:pPr>
            <a:endParaRPr lang="en-US" sz="2800">
              <a:solidFill>
                <a:srgbClr val="80808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61581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7CD4F-1A55-1370-EE3C-74A5DD354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Usearch</a:t>
            </a:r>
            <a:r>
              <a:rPr lang="en-US"/>
              <a:t> Commands Part 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45C74E-2769-50D8-0FA7-5B70E0A19C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344" y="2010570"/>
            <a:ext cx="11411926" cy="425449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893D61-4BDB-A45A-2546-76B78969E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40" y="3529135"/>
            <a:ext cx="7974135" cy="4640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F0F999-87E2-83BF-3717-D10E07ECD8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349" y="4887547"/>
            <a:ext cx="11217763" cy="4630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0D9208-8A61-256D-B7D9-842D6EA5DD30}"/>
              </a:ext>
            </a:extLst>
          </p:cNvPr>
          <p:cNvSpPr txBox="1"/>
          <p:nvPr/>
        </p:nvSpPr>
        <p:spPr>
          <a:xfrm>
            <a:off x="293076" y="2481384"/>
            <a:ext cx="11742615" cy="20928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/>
              <a:t>Defaults to 97% OTU threshold using the UPARSE-OTU algorithm.</a:t>
            </a:r>
          </a:p>
          <a:p>
            <a:pPr marL="285750" indent="-285750">
              <a:buFont typeface="Arial"/>
              <a:buChar char="•"/>
            </a:pPr>
            <a:r>
              <a:rPr lang="en-US" sz="2800"/>
              <a:t>Chimeras are filtered by this command.</a:t>
            </a:r>
          </a:p>
          <a:p>
            <a:br>
              <a:rPr lang="en-US"/>
            </a:br>
            <a:endParaRPr lang="en-US" sz="2800"/>
          </a:p>
          <a:p>
            <a:pPr marL="285750" indent="-285750">
              <a:buFont typeface="Arial"/>
              <a:buChar char="•"/>
            </a:pPr>
            <a:endParaRPr lang="en-US" sz="2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AD370B-CA85-ADD7-8C18-AD751FBFBF7C}"/>
              </a:ext>
            </a:extLst>
          </p:cNvPr>
          <p:cNvSpPr txBox="1"/>
          <p:nvPr/>
        </p:nvSpPr>
        <p:spPr>
          <a:xfrm>
            <a:off x="298939" y="4167553"/>
            <a:ext cx="1131081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/>
              <a:t>Uses the UNOISE algorithm to perform denoising (error-correction)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66389B-4049-73AB-17CE-10D50D87D02C}"/>
              </a:ext>
            </a:extLst>
          </p:cNvPr>
          <p:cNvSpPr txBox="1"/>
          <p:nvPr/>
        </p:nvSpPr>
        <p:spPr>
          <a:xfrm>
            <a:off x="289170" y="5476629"/>
            <a:ext cx="11310814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err="1">
                <a:solidFill>
                  <a:srgbClr val="000000"/>
                </a:solidFill>
                <a:latin typeface="Aptos"/>
              </a:rPr>
              <a:t>otutab</a:t>
            </a:r>
            <a:r>
              <a:rPr lang="en-US" sz="2800">
                <a:solidFill>
                  <a:srgbClr val="000000"/>
                </a:solidFill>
                <a:latin typeface="Aptos"/>
              </a:rPr>
              <a:t> command generates an OTU table by mapping reads to OTUs.</a:t>
            </a:r>
          </a:p>
          <a:p>
            <a:pPr marL="457200" indent="-457200">
              <a:buFont typeface="Arial"/>
              <a:buChar char="•"/>
            </a:pPr>
            <a:r>
              <a:rPr lang="en-US" sz="2800"/>
              <a:t>Database is specified with -</a:t>
            </a:r>
            <a:r>
              <a:rPr lang="en-US" sz="2800" err="1"/>
              <a:t>otus</a:t>
            </a:r>
            <a:r>
              <a:rPr lang="en-US" sz="2800"/>
              <a:t> / -</a:t>
            </a:r>
            <a:r>
              <a:rPr lang="en-US" sz="2800" err="1"/>
              <a:t>zotus</a:t>
            </a:r>
            <a:endParaRPr lang="en-US" sz="2800"/>
          </a:p>
          <a:p>
            <a:pPr marL="457200" indent="-457200">
              <a:buFont typeface="Arial"/>
              <a:buChar char="•"/>
            </a:pPr>
            <a:r>
              <a:rPr lang="en-US" sz="2800"/>
              <a:t>-strand searches both sequences</a:t>
            </a:r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7553610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3C1A0-11B5-57E9-00FB-686FDD727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is VSEARCH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32B8A-FFCD-855C-F5DB-05B84964D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VSEARCH's open-source nature in conjunction with its excellent performance benefits development</a:t>
            </a:r>
          </a:p>
          <a:p>
            <a:r>
              <a:rPr lang="en-US"/>
              <a:t>All the capabilities in the VSEARCH tool makes it very convenient to process FASTQ/FASTA files</a:t>
            </a:r>
          </a:p>
          <a:p>
            <a:r>
              <a:rPr lang="en-US"/>
              <a:t>Searching &amp; Clustering are  fundamental techniques to identify patterns in sequences</a:t>
            </a:r>
          </a:p>
          <a:p>
            <a:r>
              <a:rPr lang="en-US"/>
              <a:t>Allows for better transparency into microbiome analysis pipelines (i.e. QIIME)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505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3EA9B-FDBB-9F69-70DA-7AD7D0F50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066B8-9574-F148-E191-48B79568B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  <a:hlinkClick r:id="rId2"/>
              </a:rPr>
              <a:t>https://drive5.com/usearch/manual/</a:t>
            </a:r>
            <a:endParaRPr lang="en-US">
              <a:ea typeface="+mn-lt"/>
              <a:cs typeface="+mn-lt"/>
            </a:endParaRPr>
          </a:p>
          <a:p>
            <a:pPr>
              <a:buNone/>
            </a:pPr>
            <a:r>
              <a:rPr lang="en-US">
                <a:latin typeface="Arial"/>
                <a:cs typeface="Arial"/>
                <a:hlinkClick r:id="rId3"/>
              </a:rPr>
              <a:t>https://www.ncbi.nlm.nih.gov/pmc/articles/PMC5075697/</a:t>
            </a:r>
            <a:endParaRPr lang="en-US">
              <a:solidFill>
                <a:srgbClr val="80808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45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2BC93-88DB-2F7B-A41C-6220231D1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Opening VSEARCH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4FEB7-31C0-1FA6-A3EA-0B5D13CBE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Reads FASTA and FASTQ files</a:t>
            </a:r>
          </a:p>
          <a:p>
            <a:r>
              <a:rPr lang="en-US">
                <a:ea typeface="+mn-lt"/>
                <a:cs typeface="+mn-lt"/>
              </a:rPr>
              <a:t>VSEARCH: 64-bit program and is only limited by the amount of memory available</a:t>
            </a:r>
            <a:endParaRPr lang="en-US"/>
          </a:p>
          <a:p>
            <a:r>
              <a:rPr lang="en-US">
                <a:ea typeface="+mn-lt"/>
                <a:cs typeface="+mn-lt"/>
              </a:rPr>
              <a:t>USEARCH (Free version): 32-bit program with less than 4GB of memory </a:t>
            </a:r>
            <a:endParaRPr lang="en-US"/>
          </a:p>
          <a:p>
            <a:r>
              <a:rPr lang="en-US">
                <a:ea typeface="+mn-lt"/>
                <a:cs typeface="+mn-lt"/>
              </a:rPr>
              <a:t>Result files can be in the form of FASTA, FASTQ, tables, alignments, and SAM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09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5D489-514D-A851-69EE-08545CF45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D0A59-70A2-1E1E-9D27-2C103CDA9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247" y="1843554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sz="2800"/>
              <a:t>Heuristics identify sets in database with k-length sequence subsets in common with the search sequence</a:t>
            </a:r>
          </a:p>
          <a:p>
            <a:pPr lvl="1"/>
            <a:r>
              <a:rPr lang="en-US" sz="2800"/>
              <a:t>Index of all 4^k words is created</a:t>
            </a:r>
          </a:p>
          <a:p>
            <a:pPr lvl="1"/>
            <a:r>
              <a:rPr lang="en-US" sz="2800"/>
              <a:t>Frequency of words in each sequence is calculated</a:t>
            </a:r>
          </a:p>
          <a:p>
            <a:pPr lvl="1"/>
            <a:r>
              <a:rPr lang="en-US" sz="2800"/>
              <a:t>Sequences are sorted by frequency and the optimal global alignment is computed</a:t>
            </a:r>
          </a:p>
          <a:p>
            <a:pPr lvl="1"/>
            <a:r>
              <a:rPr lang="en-US" sz="2800"/>
              <a:t>Accepted sequences are sorted by similarity and returned</a:t>
            </a:r>
          </a:p>
          <a:p>
            <a:pPr marL="457200" lvl="1" indent="0">
              <a:buNone/>
            </a:pPr>
            <a:endParaRPr lang="en-US" sz="28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B22BDA-DD8C-43BA-9DD7-0A759B89F059}"/>
              </a:ext>
            </a:extLst>
          </p:cNvPr>
          <p:cNvSpPr/>
          <p:nvPr/>
        </p:nvSpPr>
        <p:spPr>
          <a:xfrm>
            <a:off x="174172" y="5086829"/>
            <a:ext cx="2241176" cy="16136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Enumerate all 4^k possibilities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3C0521F-FECB-8FDE-D299-6AB38F8A4B6E}"/>
              </a:ext>
            </a:extLst>
          </p:cNvPr>
          <p:cNvSpPr/>
          <p:nvPr/>
        </p:nvSpPr>
        <p:spPr>
          <a:xfrm>
            <a:off x="2612571" y="5659290"/>
            <a:ext cx="640336" cy="5250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D0841F-9060-C9B4-AFB2-1D7237077EF6}"/>
              </a:ext>
            </a:extLst>
          </p:cNvPr>
          <p:cNvSpPr/>
          <p:nvPr/>
        </p:nvSpPr>
        <p:spPr>
          <a:xfrm>
            <a:off x="3464219" y="5113723"/>
            <a:ext cx="2241176" cy="16136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Frequency of words in each sequence calculated and sort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00631FF-0C66-1629-3937-DC0341B52455}"/>
              </a:ext>
            </a:extLst>
          </p:cNvPr>
          <p:cNvSpPr/>
          <p:nvPr/>
        </p:nvSpPr>
        <p:spPr>
          <a:xfrm>
            <a:off x="5911582" y="5632396"/>
            <a:ext cx="640336" cy="5250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BAD23C-297E-195B-2B47-20F3300187B8}"/>
              </a:ext>
            </a:extLst>
          </p:cNvPr>
          <p:cNvSpPr/>
          <p:nvPr/>
        </p:nvSpPr>
        <p:spPr>
          <a:xfrm>
            <a:off x="6754265" y="5113723"/>
            <a:ext cx="2241176" cy="16136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Compute optimal global alignment via SWIPE in descending frequency order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2EF39B1-8D65-0CB6-8898-CB9B5321DC15}"/>
              </a:ext>
            </a:extLst>
          </p:cNvPr>
          <p:cNvSpPr/>
          <p:nvPr/>
        </p:nvSpPr>
        <p:spPr>
          <a:xfrm>
            <a:off x="9129911" y="5632396"/>
            <a:ext cx="640336" cy="5250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B0B416-3004-F2A3-1515-7B7B99EC843E}"/>
              </a:ext>
            </a:extLst>
          </p:cNvPr>
          <p:cNvSpPr/>
          <p:nvPr/>
        </p:nvSpPr>
        <p:spPr>
          <a:xfrm>
            <a:off x="9891912" y="5113723"/>
            <a:ext cx="2241176" cy="16136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Return sequences with similarity above given threshold</a:t>
            </a:r>
          </a:p>
        </p:txBody>
      </p:sp>
    </p:spTree>
    <p:extLst>
      <p:ext uri="{BB962C8B-B14F-4D97-AF65-F5344CB8AC3E}">
        <p14:creationId xmlns:p14="http://schemas.microsoft.com/office/powerpoint/2010/main" val="2286355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858F1-856F-4BB9-84A8-92F47FE2D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86364-D824-7CC4-CC12-AF1BA6483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225" y="1095642"/>
            <a:ext cx="11424877" cy="46074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1500">
              <a:solidFill>
                <a:srgbClr val="212121"/>
              </a:solidFill>
              <a:ea typeface="+mn-lt"/>
              <a:cs typeface="+mn-lt"/>
            </a:endParaRPr>
          </a:p>
          <a:p>
            <a:r>
              <a:rPr lang="en-US">
                <a:solidFill>
                  <a:srgbClr val="212121"/>
                </a:solidFill>
                <a:ea typeface="+mn-lt"/>
                <a:cs typeface="+mn-lt"/>
              </a:rPr>
              <a:t>The input sequence is clustered with the first centroid (found) sequence at above or equal provided threshold</a:t>
            </a:r>
          </a:p>
          <a:p>
            <a:r>
              <a:rPr lang="en-US">
                <a:ea typeface="+mn-lt"/>
                <a:cs typeface="+mn-lt"/>
              </a:rPr>
              <a:t>Input sequence order based on the ID that the user puts in: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User supplied order – </a:t>
            </a:r>
            <a:r>
              <a:rPr lang="en-US" err="1">
                <a:ea typeface="+mn-lt"/>
                <a:cs typeface="+mn-lt"/>
              </a:rPr>
              <a:t>cluster_smallmem</a:t>
            </a:r>
            <a:endParaRPr lang="en-US" err="1"/>
          </a:p>
          <a:p>
            <a:pPr lvl="1"/>
            <a:r>
              <a:rPr lang="en-US">
                <a:ea typeface="+mn-lt"/>
                <a:cs typeface="+mn-lt"/>
              </a:rPr>
              <a:t>Pre-sorted based on length – </a:t>
            </a:r>
            <a:r>
              <a:rPr lang="en-US" err="1">
                <a:ea typeface="+mn-lt"/>
                <a:cs typeface="+mn-lt"/>
              </a:rPr>
              <a:t>cluster_fast</a:t>
            </a:r>
            <a:endParaRPr lang="en-US" err="1"/>
          </a:p>
          <a:p>
            <a:pPr lvl="1"/>
            <a:r>
              <a:rPr lang="en-US">
                <a:ea typeface="+mn-lt"/>
                <a:cs typeface="+mn-lt"/>
              </a:rPr>
              <a:t>Abundance – </a:t>
            </a:r>
            <a:r>
              <a:rPr lang="en-US" err="1">
                <a:ea typeface="+mn-lt"/>
                <a:cs typeface="+mn-lt"/>
              </a:rPr>
              <a:t>cluser_size</a:t>
            </a:r>
            <a:endParaRPr lang="en-US" err="1"/>
          </a:p>
          <a:p>
            <a:r>
              <a:rPr lang="en-US">
                <a:ea typeface="+mn-lt"/>
                <a:cs typeface="+mn-lt"/>
              </a:rPr>
              <a:t>Starts with empty database of centroid sequences then uses </a:t>
            </a:r>
            <a:r>
              <a:rPr lang="en-US">
                <a:solidFill>
                  <a:srgbClr val="212121"/>
                </a:solidFill>
                <a:ea typeface="+mn-lt"/>
                <a:cs typeface="+mn-lt"/>
              </a:rPr>
              <a:t>heuristic approach (most similar) for clustering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FAD23E-F918-1174-F3C6-50BD3125FAF8}"/>
              </a:ext>
            </a:extLst>
          </p:cNvPr>
          <p:cNvSpPr/>
          <p:nvPr/>
        </p:nvSpPr>
        <p:spPr>
          <a:xfrm>
            <a:off x="729984" y="4898570"/>
            <a:ext cx="2241176" cy="16136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Empty Database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06DE91-F16F-0AD3-605E-3DD93FA2384B}"/>
              </a:ext>
            </a:extLst>
          </p:cNvPr>
          <p:cNvSpPr/>
          <p:nvPr/>
        </p:nvSpPr>
        <p:spPr>
          <a:xfrm>
            <a:off x="4034117" y="4898569"/>
            <a:ext cx="3688335" cy="7299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Centroid sequence is added when at or above provided threshold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F06746-88C6-00E5-B5B9-41D6FFA6E1AF}"/>
              </a:ext>
            </a:extLst>
          </p:cNvPr>
          <p:cNvSpPr/>
          <p:nvPr/>
        </p:nvSpPr>
        <p:spPr>
          <a:xfrm>
            <a:off x="8907075" y="4898569"/>
            <a:ext cx="2241176" cy="16136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Cluster of centroid sequences based on the query sequence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069A74-2DED-3765-8628-1185E1C844C6}"/>
              </a:ext>
            </a:extLst>
          </p:cNvPr>
          <p:cNvSpPr/>
          <p:nvPr/>
        </p:nvSpPr>
        <p:spPr>
          <a:xfrm>
            <a:off x="4034116" y="5820652"/>
            <a:ext cx="3688335" cy="7299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>
                <a:solidFill>
                  <a:schemeClr val="bg1"/>
                </a:solidFill>
                <a:ea typeface="+mn-lt"/>
                <a:cs typeface="+mn-lt"/>
              </a:rPr>
              <a:t>If no matches are found, the query sequence becomes the centroid of a new cluster and is added to the database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17F4A42-C7D9-0CC8-3169-BA8C33CD6A66}"/>
              </a:ext>
            </a:extLst>
          </p:cNvPr>
          <p:cNvSpPr/>
          <p:nvPr/>
        </p:nvSpPr>
        <p:spPr>
          <a:xfrm>
            <a:off x="3240100" y="5506890"/>
            <a:ext cx="640336" cy="5250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0DAC925-89EF-4583-2DA0-AF673D6FB074}"/>
              </a:ext>
            </a:extLst>
          </p:cNvPr>
          <p:cNvSpPr/>
          <p:nvPr/>
        </p:nvSpPr>
        <p:spPr>
          <a:xfrm>
            <a:off x="8042620" y="5442855"/>
            <a:ext cx="640336" cy="5250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63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9899C-BA90-987A-5FC4-1ADF44E9C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Capabilities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F22A8-5DCB-29BB-7488-50281450D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There are many other things that the USEARCH can do, if you are interested, please refer to the provided documentation: </a:t>
            </a:r>
            <a:r>
              <a:rPr lang="en-US">
                <a:ea typeface="+mn-lt"/>
                <a:cs typeface="+mn-lt"/>
                <a:hlinkClick r:id="rId2"/>
              </a:rPr>
              <a:t>https://www.ncbi.nlm.nih.gov/pmc/articles/PMC5075697/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Chimera Detection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Dereplication / </a:t>
            </a:r>
            <a:r>
              <a:rPr lang="en-US" err="1"/>
              <a:t>Rereplication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Low-complexity sequence masking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Merging of Paired-Ends Read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Sorting &amp; Shuffling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33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E4E0C-CECB-7B41-7C1D-BF42150DB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Differences between VSESARCH and USEARCH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4AF64-A77C-64B1-0A78-9883031CB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Most USEARCH commands are in VSEARCH but of course there are some additional ones and some that are missing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Additional:</a:t>
            </a:r>
            <a:endParaRPr lang="en-US"/>
          </a:p>
          <a:p>
            <a:pPr lvl="2"/>
            <a:r>
              <a:rPr lang="en-US" err="1">
                <a:ea typeface="+mn-lt"/>
                <a:cs typeface="+mn-lt"/>
              </a:rPr>
              <a:t>Cluster_size</a:t>
            </a:r>
            <a:endParaRPr lang="en-US" err="1"/>
          </a:p>
          <a:p>
            <a:pPr lvl="2"/>
            <a:r>
              <a:rPr lang="en-US" err="1">
                <a:ea typeface="+mn-lt"/>
                <a:cs typeface="+mn-lt"/>
              </a:rPr>
              <a:t>Fastq_convert</a:t>
            </a:r>
            <a:endParaRPr lang="en-US" err="1"/>
          </a:p>
          <a:p>
            <a:pPr lvl="1"/>
            <a:r>
              <a:rPr lang="en-US">
                <a:ea typeface="+mn-lt"/>
                <a:cs typeface="+mn-lt"/>
              </a:rPr>
              <a:t>Missing:</a:t>
            </a:r>
            <a:endParaRPr lang="en-US"/>
          </a:p>
          <a:p>
            <a:pPr lvl="2"/>
            <a:r>
              <a:rPr lang="en-US" err="1">
                <a:ea typeface="+mn-lt"/>
                <a:cs typeface="+mn-lt"/>
              </a:rPr>
              <a:t>Findorfs</a:t>
            </a:r>
            <a:endParaRPr lang="en-US" err="1"/>
          </a:p>
          <a:p>
            <a:pPr lvl="2"/>
            <a:r>
              <a:rPr lang="en-US" err="1">
                <a:ea typeface="+mn-lt"/>
                <a:cs typeface="+mn-lt"/>
              </a:rPr>
              <a:t>Makeudb_ublast</a:t>
            </a:r>
            <a:endParaRPr lang="en-US" err="1"/>
          </a:p>
          <a:p>
            <a:pPr lvl="2"/>
            <a:r>
              <a:rPr lang="en-US" err="1">
                <a:ea typeface="+mn-lt"/>
                <a:cs typeface="+mn-lt"/>
              </a:rPr>
              <a:t>Cluster_otus</a:t>
            </a:r>
            <a:endParaRPr lang="en-US" err="1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92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1F75C-4A38-34FC-A54A-0EBEE8A22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5A89E-6F47-A7B6-9005-48D5FD86F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sz="3200">
                <a:ea typeface="+mn-lt"/>
                <a:cs typeface="+mn-lt"/>
              </a:rPr>
              <a:t>When searching for the same input query</a:t>
            </a:r>
            <a:endParaRPr lang="en-US"/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2800">
                <a:ea typeface="+mn-lt"/>
                <a:cs typeface="+mn-lt"/>
              </a:rPr>
              <a:t>USEARCH 7 – 5min 29s</a:t>
            </a:r>
            <a:endParaRPr lang="en-US" sz="3200">
              <a:ea typeface="+mn-lt"/>
              <a:cs typeface="+mn-lt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2800">
                <a:ea typeface="+mn-lt"/>
                <a:cs typeface="+mn-lt"/>
              </a:rPr>
              <a:t> USEARCH 8 – 5 min 57s</a:t>
            </a:r>
            <a:endParaRPr lang="en-US" sz="3200">
              <a:ea typeface="+mn-lt"/>
              <a:cs typeface="+mn-lt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2800">
                <a:ea typeface="+mn-lt"/>
                <a:cs typeface="+mn-lt"/>
              </a:rPr>
              <a:t>VSEARCH - 5min 26s </a:t>
            </a:r>
            <a:endParaRPr lang="en-US" sz="3200">
              <a:ea typeface="+mn-lt"/>
              <a:cs typeface="+mn-lt"/>
            </a:endParaRPr>
          </a:p>
          <a:p>
            <a:pPr lvl="1"/>
            <a:r>
              <a:rPr lang="en-US" sz="3600">
                <a:ea typeface="+mn-lt"/>
                <a:cs typeface="+mn-lt"/>
              </a:rPr>
              <a:t>USEARCH and VSEARCH are comparable for clustering</a:t>
            </a:r>
            <a:endParaRPr lang="en-US" sz="3600"/>
          </a:p>
          <a:p>
            <a:pPr lvl="1"/>
            <a:r>
              <a:rPr lang="en-US" sz="3200">
                <a:ea typeface="+mn-lt"/>
                <a:cs typeface="+mn-lt"/>
              </a:rPr>
              <a:t>Chimera detection: USEARCH outperformed VSEARCH 4/99 cases. </a:t>
            </a:r>
            <a:endParaRPr lang="en-US" sz="32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60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4A688-8277-4677-F2BA-1B7E77861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 run USEARCH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AF2F3-E650-49AD-16E5-1C6473A1F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Go to </a:t>
            </a:r>
            <a:r>
              <a:rPr lang="en-US">
                <a:ea typeface="+mn-lt"/>
                <a:cs typeface="+mn-lt"/>
              </a:rPr>
              <a:t>https://drive5.com/usearch/download.html</a:t>
            </a:r>
            <a:endParaRPr lang="en-US"/>
          </a:p>
          <a:p>
            <a:r>
              <a:rPr lang="en-US"/>
              <a:t>Save this link for when you get to Picotte</a:t>
            </a:r>
          </a:p>
          <a:p>
            <a:r>
              <a:rPr lang="en-US"/>
              <a:t>Go and log in to Picotte</a:t>
            </a:r>
          </a:p>
          <a:p>
            <a:endParaRPr lang="en-US"/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E3B2FB1-D938-19CB-9854-E63046427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5377" y="3428620"/>
            <a:ext cx="6096000" cy="2924432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0AE215E-D540-10DE-EC78-5F13DB100EF6}"/>
              </a:ext>
            </a:extLst>
          </p:cNvPr>
          <p:cNvCxnSpPr/>
          <p:nvPr/>
        </p:nvCxnSpPr>
        <p:spPr>
          <a:xfrm>
            <a:off x="2222292" y="3521438"/>
            <a:ext cx="864433" cy="2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B7504A8-4787-A938-FC00-237039B05577}"/>
              </a:ext>
            </a:extLst>
          </p:cNvPr>
          <p:cNvCxnSpPr>
            <a:cxnSpLocks/>
          </p:cNvCxnSpPr>
          <p:nvPr/>
        </p:nvCxnSpPr>
        <p:spPr>
          <a:xfrm>
            <a:off x="2222291" y="3652601"/>
            <a:ext cx="864433" cy="2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458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28</Slides>
  <Notes>10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Tutorial 5: USEARCH </vt:lpstr>
      <vt:lpstr>What is USEARCH/VSEARCH?</vt:lpstr>
      <vt:lpstr>Opening VSEARCH</vt:lpstr>
      <vt:lpstr>Searching</vt:lpstr>
      <vt:lpstr>Clustering</vt:lpstr>
      <vt:lpstr>Other Capabilities</vt:lpstr>
      <vt:lpstr>Differences between VSESARCH and USEARCH</vt:lpstr>
      <vt:lpstr>Performance</vt:lpstr>
      <vt:lpstr>To run USEARCH</vt:lpstr>
      <vt:lpstr>Load in the software</vt:lpstr>
      <vt:lpstr>Load in the example</vt:lpstr>
      <vt:lpstr>Running the example</vt:lpstr>
      <vt:lpstr>What removing version 10 looks like</vt:lpstr>
      <vt:lpstr>Running the script file</vt:lpstr>
      <vt:lpstr>Outputs</vt:lpstr>
      <vt:lpstr>Outputs (continued)</vt:lpstr>
      <vt:lpstr>Outputs (continued)</vt:lpstr>
      <vt:lpstr>Output file: otutab.txt</vt:lpstr>
      <vt:lpstr>Output file: zotutab.txt </vt:lpstr>
      <vt:lpstr>How find an idea of what the OTUs are</vt:lpstr>
      <vt:lpstr>Zoom in on first line</vt:lpstr>
      <vt:lpstr>Inside the script files</vt:lpstr>
      <vt:lpstr>Inside the script files</vt:lpstr>
      <vt:lpstr>Inside the script files</vt:lpstr>
      <vt:lpstr>Usearch Commands</vt:lpstr>
      <vt:lpstr>Usearch Commands Part 2</vt:lpstr>
      <vt:lpstr>Why is VSEARCH important?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5</cp:revision>
  <dcterms:created xsi:type="dcterms:W3CDTF">2024-02-02T18:41:48Z</dcterms:created>
  <dcterms:modified xsi:type="dcterms:W3CDTF">2024-02-13T16:48:24Z</dcterms:modified>
</cp:coreProperties>
</file>