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70" r:id="rId2"/>
    <p:sldId id="271" r:id="rId3"/>
    <p:sldId id="256" r:id="rId4"/>
    <p:sldId id="266" r:id="rId5"/>
    <p:sldId id="272" r:id="rId6"/>
    <p:sldId id="269" r:id="rId7"/>
    <p:sldId id="273" r:id="rId8"/>
    <p:sldId id="274" r:id="rId9"/>
    <p:sldId id="276" r:id="rId10"/>
    <p:sldId id="264" r:id="rId11"/>
    <p:sldId id="265" r:id="rId12"/>
    <p:sldId id="275" r:id="rId13"/>
    <p:sldId id="277" r:id="rId14"/>
    <p:sldId id="278" r:id="rId15"/>
    <p:sldId id="279" r:id="rId16"/>
    <p:sldId id="280" r:id="rId17"/>
    <p:sldId id="259" r:id="rId18"/>
    <p:sldId id="288" r:id="rId19"/>
    <p:sldId id="281" r:id="rId20"/>
    <p:sldId id="282" r:id="rId21"/>
    <p:sldId id="284" r:id="rId22"/>
    <p:sldId id="283" r:id="rId23"/>
    <p:sldId id="289" r:id="rId24"/>
    <p:sldId id="295" r:id="rId25"/>
    <p:sldId id="285" r:id="rId26"/>
    <p:sldId id="290" r:id="rId27"/>
    <p:sldId id="291" r:id="rId28"/>
    <p:sldId id="292" r:id="rId29"/>
    <p:sldId id="293" r:id="rId30"/>
    <p:sldId id="286" r:id="rId31"/>
    <p:sldId id="262" r:id="rId32"/>
    <p:sldId id="294" r:id="rId33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349927-FE56-FF4F-8E7B-EB0F2A931456}" v="10" dt="2025-10-15T10:30:23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4"/>
    <p:restoredTop sz="94799"/>
  </p:normalViewPr>
  <p:slideViewPr>
    <p:cSldViewPr snapToGrid="0">
      <p:cViewPr varScale="1">
        <p:scale>
          <a:sx n="120" d="100"/>
          <a:sy n="120" d="100"/>
        </p:scale>
        <p:origin x="20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8936C-A665-D643-82B2-FBEEA565F87D}" type="datetimeFigureOut">
              <a:rPr lang="en-PL" smtClean="0"/>
              <a:t>22/10/2025</a:t>
            </a:fld>
            <a:endParaRPr lang="en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63E6A-0AE7-3244-B105-59B2DE698F05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229853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63E6A-0AE7-3244-B105-59B2DE698F05}" type="slidenum">
              <a:rPr lang="en-PL" smtClean="0"/>
              <a:t>17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857860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63E6A-0AE7-3244-B105-59B2DE698F05}" type="slidenum">
              <a:rPr lang="en-PL" smtClean="0"/>
              <a:t>23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181577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D1633-A57B-1C0E-BD40-2C07C1BC9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C46BB-F23D-7B03-6C47-90596712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5D68E-3891-EA51-4E3B-14FBAC50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405D-6549-0F4F-BB25-72B97A11A2DB}" type="datetimeFigureOut">
              <a:rPr lang="en-PL" smtClean="0"/>
              <a:t>22/10/2025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B3DA3-E225-EFAE-72BA-83FDD9DA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39F49-8AFF-5F74-A9A2-344BE3B9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29C9-9B37-4741-AD46-34DFE9FE5290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3291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2D0A-06AA-F718-5B4B-D0473D79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40073-965D-2D20-D594-38EE00B4B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4AD65-5E66-6824-4EBF-462CE800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405D-6549-0F4F-BB25-72B97A11A2DB}" type="datetimeFigureOut">
              <a:rPr lang="en-PL" smtClean="0"/>
              <a:t>22/10/2025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9103A-8F31-B8A1-819F-73821F45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08B63-9A91-76E8-F51B-B7AFDE1C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29C9-9B37-4741-AD46-34DFE9FE5290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79057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87CA7-BEFB-755D-C0CC-4DB994176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EDE6A-859E-0CF0-52D1-137D507FD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3A4FE-0C4F-8E9D-8DAA-C381E33D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405D-6549-0F4F-BB25-72B97A11A2DB}" type="datetimeFigureOut">
              <a:rPr lang="en-PL" smtClean="0"/>
              <a:t>22/10/2025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1B117-60E2-12E4-FEC3-BC4A3B8A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D5443-2074-C103-3B8A-26F09709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29C9-9B37-4741-AD46-34DFE9FE5290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93281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6B597-F193-F99A-F6CD-7386EBB7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B49E-85FB-07DB-5CDF-BB5A5438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8B250-5CD7-9344-EBED-5EAF1504F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405D-6549-0F4F-BB25-72B97A11A2DB}" type="datetimeFigureOut">
              <a:rPr lang="en-PL" smtClean="0"/>
              <a:t>22/10/2025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354B6-9E71-57A4-B01F-4FE102A0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529D2-6B36-8B0E-5633-74C52F9A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29C9-9B37-4741-AD46-34DFE9FE5290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46597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1247-DC34-5B36-8F35-877F2A4A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6FC1-9300-2412-DF9E-B1F326D68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2AFC5-733C-178F-62C4-A8B7E3EF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405D-6549-0F4F-BB25-72B97A11A2DB}" type="datetimeFigureOut">
              <a:rPr lang="en-PL" smtClean="0"/>
              <a:t>22/10/2025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DBD23-BC66-5DC3-CA21-69B1799A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81CD8-B00B-5FE1-E90D-4D988DFF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29C9-9B37-4741-AD46-34DFE9FE5290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57053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140D-6436-3649-7405-2C6A61DF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74C5A-A042-AAAE-C25B-6BE36E50E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273DC-4C01-9AB7-4C0A-4B6230BA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04E40-7405-A098-6244-E6E7DB994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405D-6549-0F4F-BB25-72B97A11A2DB}" type="datetimeFigureOut">
              <a:rPr lang="en-PL" smtClean="0"/>
              <a:t>22/10/2025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AAC56-F133-279E-8241-8208A9B5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9F69E-4A17-3CA5-8017-01E1C478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29C9-9B37-4741-AD46-34DFE9FE5290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05784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43F7-6F88-1FE6-7F19-168AAFE3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EBF1A-3357-FAD3-1B58-FD7E2CE08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9F2B0-7828-3AFD-7432-0ECE76F7F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6597A-3560-D16E-E7A0-95FA10C37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477B8A-6EA8-C3F5-8D68-06AF0FCD3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029AB-BBB0-4D2D-14D6-7B3F68C7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405D-6549-0F4F-BB25-72B97A11A2DB}" type="datetimeFigureOut">
              <a:rPr lang="en-PL" smtClean="0"/>
              <a:t>22/10/2025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F60712-1529-6AA8-794C-1C27EA73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BECEB0-5BA2-1879-F62B-D4E81F3D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29C9-9B37-4741-AD46-34DFE9FE5290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99514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BF3CD-6A06-4CE4-9399-B79F78C3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CC819-9330-079B-D06E-70E1F01F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405D-6549-0F4F-BB25-72B97A11A2DB}" type="datetimeFigureOut">
              <a:rPr lang="en-PL" smtClean="0"/>
              <a:t>22/10/2025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31D23-A48C-CD60-EEA7-CBC572EA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F0283-9883-AB2F-D8D4-280EE6AF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29C9-9B37-4741-AD46-34DFE9FE5290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7781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9891CB-246C-1E46-0511-ED2F604F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405D-6549-0F4F-BB25-72B97A11A2DB}" type="datetimeFigureOut">
              <a:rPr lang="en-PL" smtClean="0"/>
              <a:t>22/10/2025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6C6CE-0A07-5F8D-7302-A6C83CFE9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95679-BF6E-54DB-A923-E5D4AA85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29C9-9B37-4741-AD46-34DFE9FE5290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74746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9A6F-CFF2-ADFE-8451-EED7E3EFC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22F3C-366A-6CD6-5DE0-1EDAE8108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1DC6A-F4FD-1668-D5E9-D34F92C1A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A2B40-1E2F-B071-C99F-E56F8BE78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405D-6549-0F4F-BB25-72B97A11A2DB}" type="datetimeFigureOut">
              <a:rPr lang="en-PL" smtClean="0"/>
              <a:t>22/10/2025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AFADB-DA0D-12DE-0E4B-99BF7023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F82DE-37CB-B73A-0CB4-BFE5C4D0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29C9-9B37-4741-AD46-34DFE9FE5290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24556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CAA1-D177-669A-18CA-CC394215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288117-6284-EC1F-4061-140CD3895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AFB09-DE9D-F6C2-CAB1-0179233BA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5D1DD-C387-5A51-6BB8-AE1111D9A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405D-6549-0F4F-BB25-72B97A11A2DB}" type="datetimeFigureOut">
              <a:rPr lang="en-PL" smtClean="0"/>
              <a:t>22/10/2025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51B38-1EF8-F432-45BF-D061DAE8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8FE07-BFDA-69B2-D5F4-CF13B635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29C9-9B37-4741-AD46-34DFE9FE5290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81471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6138A-FC1A-B64B-8C50-74BEE0FF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489AF-0C18-56BC-CCA0-2B32FBA2F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880E3-ED60-A7EC-4949-9E64D1A47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3B405D-6549-0F4F-BB25-72B97A11A2DB}" type="datetimeFigureOut">
              <a:rPr lang="en-PL" smtClean="0"/>
              <a:t>22/10/2025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47A0D-F891-E44B-8F8A-A88279BB2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6A6EF-528F-E13E-D17B-81C801F22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E729C9-9B37-4741-AD46-34DFE9FE5290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07687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workloads/pod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kg.go.dev/text/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kg.go.dev/github.com/Masterminds/sprig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acomcbs/devops-helm-tenants/blob/77e430a51a12d5ea31aa7a020f8474890b574952/templates/eu-west-1.ya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iacomcbs/up-k8s-applications/blob/main/applications/us-east-1/accounts.yaml" TargetMode="External"/><Relationship Id="rId5" Type="http://schemas.openxmlformats.org/officeDocument/2006/relationships/hyperlink" Target="https://github.com/viacomcbs/devops-helm-environments/blob/main/templates/environments.yaml" TargetMode="External"/><Relationship Id="rId4" Type="http://schemas.openxmlformats.org/officeDocument/2006/relationships/hyperlink" Target="https://github.com/viacomcbs/up-k8s-applications/tree/main/applications/us-east-1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rgocd.tools.paramount.tech/applications/argocd/use1-up-stream-concurrency-q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CDBD-9789-DB2C-34FF-20A631A90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458686"/>
            <a:ext cx="9144000" cy="1779134"/>
          </a:xfrm>
        </p:spPr>
        <p:txBody>
          <a:bodyPr>
            <a:normAutofit/>
          </a:bodyPr>
          <a:lstStyle/>
          <a:p>
            <a:r>
              <a:rPr lang="en-PL" sz="8000" dirty="0"/>
              <a:t>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F909C-BD75-51D1-10AA-D6F8F8342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3429000"/>
            <a:ext cx="9144000" cy="1970314"/>
          </a:xfrm>
        </p:spPr>
        <p:txBody>
          <a:bodyPr>
            <a:normAutofit/>
          </a:bodyPr>
          <a:lstStyle/>
          <a:p>
            <a:r>
              <a:rPr lang="en-PL" dirty="0"/>
              <a:t>“</a:t>
            </a:r>
            <a:r>
              <a:rPr lang="en-GB" dirty="0"/>
              <a:t> a method for </a:t>
            </a:r>
            <a:r>
              <a:rPr lang="en-GB" b="1" dirty="0">
                <a:solidFill>
                  <a:srgbClr val="FF0000"/>
                </a:solidFill>
              </a:rPr>
              <a:t>exposing</a:t>
            </a:r>
            <a:r>
              <a:rPr lang="en-GB" dirty="0"/>
              <a:t> a network application that is running as one or more </a:t>
            </a:r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Pods</a:t>
            </a:r>
            <a:r>
              <a:rPr lang="en-GB" dirty="0"/>
              <a:t> in your cluster</a:t>
            </a:r>
            <a:r>
              <a:rPr lang="en-PL" dirty="0"/>
              <a:t>”</a:t>
            </a:r>
            <a:br>
              <a:rPr lang="en-PL" dirty="0"/>
            </a:b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3625537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AD47-1CE1-70A1-4A6D-62DC5B6E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L" b="1" dirty="0"/>
              <a:t>IRSA = </a:t>
            </a:r>
            <a:r>
              <a:rPr lang="en-GB" b="1" dirty="0">
                <a:solidFill>
                  <a:srgbClr val="FF0000"/>
                </a:solidFill>
              </a:rPr>
              <a:t>I</a:t>
            </a:r>
            <a:r>
              <a:rPr lang="en-GB" b="1" dirty="0"/>
              <a:t>AM </a:t>
            </a:r>
            <a:r>
              <a:rPr lang="en-GB" b="1" dirty="0">
                <a:solidFill>
                  <a:srgbClr val="FF0000"/>
                </a:solidFill>
              </a:rPr>
              <a:t>R</a:t>
            </a:r>
            <a:r>
              <a:rPr lang="en-GB" b="1" dirty="0"/>
              <a:t>oles for </a:t>
            </a:r>
            <a:r>
              <a:rPr lang="en-GB" b="1" dirty="0">
                <a:solidFill>
                  <a:srgbClr val="FF0000"/>
                </a:solidFill>
              </a:rPr>
              <a:t>S</a:t>
            </a:r>
            <a:r>
              <a:rPr lang="en-GB" b="1" dirty="0"/>
              <a:t>ervice </a:t>
            </a:r>
            <a:r>
              <a:rPr lang="en-GB" b="1" dirty="0">
                <a:solidFill>
                  <a:srgbClr val="FF0000"/>
                </a:solidFill>
              </a:rPr>
              <a:t>A</a:t>
            </a:r>
            <a:r>
              <a:rPr lang="en-GB" b="1" dirty="0"/>
              <a:t>ccounts</a:t>
            </a:r>
            <a:endParaRPr lang="en-PL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360831-753B-F228-6DD4-78DB1CAC0E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598" y="1825625"/>
            <a:ext cx="773080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D5D4D1B-6929-0FFB-9CA5-EB1BAAA76E26}"/>
              </a:ext>
            </a:extLst>
          </p:cNvPr>
          <p:cNvSpPr txBox="1">
            <a:spLocks/>
          </p:cNvSpPr>
          <p:nvPr/>
        </p:nvSpPr>
        <p:spPr>
          <a:xfrm>
            <a:off x="9644742" y="6040380"/>
            <a:ext cx="1415143" cy="543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L" sz="1200" dirty="0"/>
              <a:t>Source: [Diagram1]</a:t>
            </a:r>
          </a:p>
        </p:txBody>
      </p:sp>
    </p:spTree>
    <p:extLst>
      <p:ext uri="{BB962C8B-B14F-4D97-AF65-F5344CB8AC3E}">
        <p14:creationId xmlns:p14="http://schemas.microsoft.com/office/powerpoint/2010/main" val="3413444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6A49-B703-A17D-64FC-699F210F0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b="1" dirty="0"/>
              <a:t>Amazon EKS Pod Identity Webhook</a:t>
            </a:r>
            <a:endParaRPr lang="en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4ED79-F8CB-09AE-EF16-14FF1D42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5657"/>
            <a:ext cx="10341429" cy="55081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ServiceAccount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GB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-test) annotated with:</a:t>
            </a:r>
          </a:p>
          <a:p>
            <a:pPr marL="0" indent="0">
              <a:buNone/>
            </a:pP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eks.amazonaws.com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/role-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arn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arn:aws:iam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::{account-id}:role/{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iam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-role}"</a:t>
            </a:r>
            <a:endParaRPr lang="en-GB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(new) Pod using:</a:t>
            </a:r>
          </a:p>
          <a:p>
            <a:pPr marL="0" indent="0">
              <a:buNone/>
            </a:pP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spec.serviceAccountName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sa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-test</a:t>
            </a:r>
          </a:p>
          <a:p>
            <a:pPr marL="0" indent="0">
              <a:buNone/>
            </a:pPr>
            <a:b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Injections (by web hook):</a:t>
            </a: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Environment variables: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- AWS_DEFAULT_REGION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- AWS_REGION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- AWS_ROLE_ARN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- AWS_WEB_IDENTITY_TOKEN_FILE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- AWS_STS_REGIONAL_ENDPOINTS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Volumes: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- var/run/secrets/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eks.amazonaws.com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serviceaccount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/token</a:t>
            </a:r>
          </a:p>
          <a:p>
            <a:endParaRPr lang="en-P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979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9AEAE0-23B0-2E36-7497-538BA5EC74AE}"/>
              </a:ext>
            </a:extLst>
          </p:cNvPr>
          <p:cNvSpPr txBox="1"/>
          <p:nvPr/>
        </p:nvSpPr>
        <p:spPr>
          <a:xfrm>
            <a:off x="740228" y="977988"/>
            <a:ext cx="10189029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800" dirty="0" err="1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1800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 = S3Client</a:t>
            </a:r>
            <a:b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.builder().</a:t>
            </a:r>
            <a:r>
              <a:rPr lang="en-GB" sz="1800" dirty="0" err="1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credentialsProvider</a:t>
            </a: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800" dirty="0" err="1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StsAssumeRoleWithWebIdentityCredentialsProvider.builder</a:t>
            </a: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().build()</a:t>
            </a:r>
            <a:b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)</a:t>
            </a:r>
            <a:b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.region(</a:t>
            </a:r>
            <a:r>
              <a:rPr lang="en-GB" sz="1800" i="1" dirty="0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US_EAST_1</a:t>
            </a: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.build()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DB96C3-043F-2A07-5EFE-216F567621F4}"/>
              </a:ext>
            </a:extLst>
          </p:cNvPr>
          <p:cNvSpPr txBox="1"/>
          <p:nvPr/>
        </p:nvSpPr>
        <p:spPr>
          <a:xfrm>
            <a:off x="370114" y="3777344"/>
            <a:ext cx="10711542" cy="13849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400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1400" dirty="0" err="1">
                <a:solidFill>
                  <a:srgbClr val="56A8F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StsWebIdentityTokenFileCredentialsProvider</a:t>
            </a:r>
            <a:r>
              <a:rPr lang="en-GB" sz="14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(Builder builder) {</a:t>
            </a:r>
            <a:br>
              <a:rPr lang="en-GB" sz="14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GB" sz="14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(builder, </a:t>
            </a:r>
            <a:r>
              <a:rPr lang="en-GB" sz="1400" dirty="0">
                <a:solidFill>
                  <a:srgbClr val="6AAB7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sz="1400" dirty="0" err="1">
                <a:solidFill>
                  <a:srgbClr val="6AAB7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sts</a:t>
            </a:r>
            <a:r>
              <a:rPr lang="en-GB" sz="1400" dirty="0">
                <a:solidFill>
                  <a:srgbClr val="6AAB7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-assume-role-with-web-identity-credentials-provider"</a:t>
            </a:r>
            <a:r>
              <a:rPr lang="en-GB" sz="14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4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Path </a:t>
            </a:r>
            <a:r>
              <a:rPr lang="en-GB" sz="1400" dirty="0" err="1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webIdentityTokenFile</a:t>
            </a:r>
            <a:r>
              <a:rPr lang="en-GB" sz="14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br>
              <a:rPr lang="en-GB" sz="14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 err="1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builder.</a:t>
            </a:r>
            <a:r>
              <a:rPr lang="en-GB" sz="1400" dirty="0" err="1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webIdentityTokenFile</a:t>
            </a:r>
            <a:r>
              <a:rPr lang="en-GB" sz="1400" dirty="0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!= </a:t>
            </a:r>
            <a:r>
              <a:rPr lang="en-GB" sz="1400" dirty="0">
                <a:solidFill>
                  <a:srgbClr val="CF8E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>
              <a:buNone/>
            </a:pPr>
            <a:r>
              <a:rPr lang="en-GB" sz="14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? </a:t>
            </a:r>
            <a:r>
              <a:rPr lang="en-GB" sz="1400" dirty="0" err="1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builder.</a:t>
            </a:r>
            <a:r>
              <a:rPr lang="en-GB" sz="1400" dirty="0" err="1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webIdentityTokenFile</a:t>
            </a:r>
            <a:br>
              <a:rPr lang="en-GB" sz="1400" dirty="0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4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400" dirty="0" err="1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Paths.</a:t>
            </a:r>
            <a:r>
              <a:rPr lang="en-GB" sz="1400" i="1" dirty="0" err="1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GB" sz="14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i="1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trim</a:t>
            </a:r>
            <a:r>
              <a:rPr lang="en-GB" sz="14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(SdkSystemSetting.</a:t>
            </a:r>
            <a:r>
              <a:rPr lang="en-GB" sz="1400" i="1" dirty="0">
                <a:solidFill>
                  <a:srgbClr val="C77D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AWS_WEB_IDENTITY_TOKEN_FILE</a:t>
            </a:r>
            <a:r>
              <a:rPr lang="en-GB" sz="1400" dirty="0">
                <a:solidFill>
                  <a:srgbClr val="BCBE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.getStringValueOrThrow()));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3363FB-0A55-C4A5-CB77-62D861B5972C}"/>
              </a:ext>
            </a:extLst>
          </p:cNvPr>
          <p:cNvCxnSpPr/>
          <p:nvPr/>
        </p:nvCxnSpPr>
        <p:spPr>
          <a:xfrm>
            <a:off x="5834742" y="2993571"/>
            <a:ext cx="0" cy="522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540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040E8-06B6-8D1F-FF4E-48877E6D0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7F03-118F-AFE0-4131-FEF7F8077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228" y="1977231"/>
            <a:ext cx="7663543" cy="2903537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PL" sz="4800" dirty="0">
                <a:latin typeface="Consolas" panose="020B0609020204030204" pitchFamily="49" charset="0"/>
                <a:cs typeface="Consolas" panose="020B0609020204030204" pitchFamily="49" charset="0"/>
              </a:rPr>
              <a:t>emo</a:t>
            </a:r>
            <a:br>
              <a:rPr lang="en-PL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PL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aws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/create/7_setup_irsa.sh</a:t>
            </a:r>
            <a:b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PL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k8s/05_irsa</a:t>
            </a:r>
            <a:endParaRPr lang="en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588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59C8C-7FCD-87D5-1F23-238823B66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2025-06DB-4257-202D-97BF8F476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8686"/>
            <a:ext cx="9144000" cy="1681163"/>
          </a:xfrm>
        </p:spPr>
        <p:txBody>
          <a:bodyPr>
            <a:normAutofit/>
          </a:bodyPr>
          <a:lstStyle/>
          <a:p>
            <a:r>
              <a:rPr lang="en-PL" sz="8000" dirty="0"/>
              <a:t>Helm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AE9A7-5757-1660-5A28-9374A0C27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3429000"/>
            <a:ext cx="9144000" cy="1970314"/>
          </a:xfrm>
        </p:spPr>
        <p:txBody>
          <a:bodyPr>
            <a:normAutofit/>
          </a:bodyPr>
          <a:lstStyle/>
          <a:p>
            <a:br>
              <a:rPr lang="en-PL" dirty="0"/>
            </a:br>
            <a:r>
              <a:rPr lang="en-GB" dirty="0"/>
              <a:t>package manager for Kubernetes</a:t>
            </a: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2353385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0C0A7-2A2E-F63E-AC33-16BE47423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74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 </a:t>
            </a:r>
            <a:r>
              <a:rPr lang="en-GB" i="1" u="sng" dirty="0"/>
              <a:t>Chart</a:t>
            </a:r>
            <a:r>
              <a:rPr lang="en-GB" dirty="0"/>
              <a:t> is a Helm </a:t>
            </a:r>
            <a:r>
              <a:rPr lang="en-GB" b="1" dirty="0">
                <a:solidFill>
                  <a:srgbClr val="FF0000"/>
                </a:solidFill>
              </a:rPr>
              <a:t>package</a:t>
            </a:r>
          </a:p>
          <a:p>
            <a:pPr marL="0" indent="0">
              <a:buNone/>
            </a:pPr>
            <a:r>
              <a:rPr lang="en-GB" sz="2000" b="1" dirty="0"/>
              <a:t>(</a:t>
            </a:r>
            <a:r>
              <a:rPr lang="en-GB" sz="2000" dirty="0"/>
              <a:t>Helm uses a </a:t>
            </a:r>
            <a:r>
              <a:rPr lang="en-GB" sz="2000" b="1" dirty="0">
                <a:solidFill>
                  <a:srgbClr val="FF0000"/>
                </a:solidFill>
              </a:rPr>
              <a:t>packaging format </a:t>
            </a:r>
            <a:r>
              <a:rPr lang="en-GB" sz="2000" dirty="0"/>
              <a:t>called </a:t>
            </a:r>
            <a:r>
              <a:rPr lang="en-GB" sz="2000" i="1" dirty="0"/>
              <a:t>charts</a:t>
            </a:r>
            <a:r>
              <a:rPr lang="en-GB" sz="2000" dirty="0"/>
              <a:t>. A chart is a collection of files that describe a related set of Kubernetes resources.</a:t>
            </a:r>
            <a:r>
              <a:rPr lang="en-GB" sz="2000" b="1" dirty="0"/>
              <a:t>)</a:t>
            </a:r>
          </a:p>
          <a:p>
            <a:pPr marL="0" indent="0">
              <a:buNone/>
            </a:pPr>
            <a:r>
              <a:rPr lang="en-GB" sz="2000" b="1" dirty="0"/>
              <a:t>[used by UP]</a:t>
            </a:r>
          </a:p>
          <a:p>
            <a:pPr marL="0" indent="0">
              <a:buNone/>
            </a:pPr>
            <a:endParaRPr lang="en-GB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A </a:t>
            </a:r>
            <a:r>
              <a:rPr lang="en-GB" i="1" u="sng" dirty="0"/>
              <a:t>Repository</a:t>
            </a:r>
            <a:r>
              <a:rPr lang="en-GB" dirty="0"/>
              <a:t> is the place where charts can be collected and shared</a:t>
            </a:r>
          </a:p>
          <a:p>
            <a:pPr marL="0" indent="0">
              <a:buNone/>
            </a:pPr>
            <a:r>
              <a:rPr lang="en-GB" sz="2200" b="1" dirty="0"/>
              <a:t>[not used by UP]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 </a:t>
            </a:r>
            <a:r>
              <a:rPr lang="en-GB" i="1" u="sng" dirty="0"/>
              <a:t>Release</a:t>
            </a:r>
            <a:r>
              <a:rPr lang="en-GB" dirty="0"/>
              <a:t> is an </a:t>
            </a:r>
            <a:r>
              <a:rPr lang="en-GB" b="1" dirty="0">
                <a:solidFill>
                  <a:srgbClr val="FF0000"/>
                </a:solidFill>
              </a:rPr>
              <a:t>instance of a chart </a:t>
            </a:r>
            <a:r>
              <a:rPr lang="en-GB" dirty="0"/>
              <a:t>running in a Kubernetes cluster.</a:t>
            </a:r>
          </a:p>
          <a:p>
            <a:pPr marL="0" indent="0">
              <a:buNone/>
            </a:pPr>
            <a:r>
              <a:rPr lang="en-GB" sz="2200" b="1" dirty="0"/>
              <a:t>[not used by UP]</a:t>
            </a:r>
          </a:p>
          <a:p>
            <a:pPr marL="0" indent="0">
              <a:buNone/>
            </a:pPr>
            <a:endParaRPr lang="en-GB" dirty="0"/>
          </a:p>
          <a:p>
            <a:endParaRPr lang="en-PL" dirty="0"/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74E10CB1-868E-5F34-FE91-F1483742DB52}"/>
              </a:ext>
            </a:extLst>
          </p:cNvPr>
          <p:cNvSpPr/>
          <p:nvPr/>
        </p:nvSpPr>
        <p:spPr>
          <a:xfrm>
            <a:off x="2873826" y="3685609"/>
            <a:ext cx="424543" cy="391885"/>
          </a:xfrm>
          <a:prstGeom prst="noSmoking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>
              <a:solidFill>
                <a:schemeClr val="tx1"/>
              </a:solidFill>
            </a:endParaRPr>
          </a:p>
        </p:txBody>
      </p:sp>
      <p:sp>
        <p:nvSpPr>
          <p:cNvPr id="7" name="&quot;No&quot; Symbol 6">
            <a:extLst>
              <a:ext uri="{FF2B5EF4-FFF2-40B4-BE49-F238E27FC236}">
                <a16:creationId xmlns:a16="http://schemas.microsoft.com/office/drawing/2014/main" id="{C45177DB-5D4B-FE85-C1C7-F545C539CA63}"/>
              </a:ext>
            </a:extLst>
          </p:cNvPr>
          <p:cNvSpPr/>
          <p:nvPr/>
        </p:nvSpPr>
        <p:spPr>
          <a:xfrm>
            <a:off x="2873826" y="5393193"/>
            <a:ext cx="424543" cy="391885"/>
          </a:xfrm>
          <a:prstGeom prst="noSmoking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8718EF-5E47-5DFB-EB47-74C9E6D57677}"/>
              </a:ext>
            </a:extLst>
          </p:cNvPr>
          <p:cNvSpPr txBox="1"/>
          <p:nvPr/>
        </p:nvSpPr>
        <p:spPr>
          <a:xfrm>
            <a:off x="9720944" y="5965763"/>
            <a:ext cx="2079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L" sz="1800" dirty="0"/>
              <a:t>Source: [Docs2]</a:t>
            </a:r>
          </a:p>
        </p:txBody>
      </p:sp>
    </p:spTree>
    <p:extLst>
      <p:ext uri="{BB962C8B-B14F-4D97-AF65-F5344CB8AC3E}">
        <p14:creationId xmlns:p14="http://schemas.microsoft.com/office/powerpoint/2010/main" val="1031136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FD164-F9CA-E7F1-86BD-450441DC0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PL" dirty="0"/>
              <a:t>User Platform facilitates only one command of Helm</a:t>
            </a:r>
            <a:br>
              <a:rPr lang="en-PL" dirty="0"/>
            </a:br>
            <a:r>
              <a:rPr lang="en-PL" sz="1400" dirty="0"/>
              <a:t>(under the hood – it is called by ArgoCD):</a:t>
            </a:r>
          </a:p>
          <a:p>
            <a:pPr marL="0" indent="0" algn="ctr">
              <a:buNone/>
            </a:pPr>
            <a:endParaRPr lang="en-PL" dirty="0"/>
          </a:p>
          <a:p>
            <a:pPr marL="0" indent="0" algn="ctr">
              <a:buNone/>
            </a:pPr>
            <a:r>
              <a:rPr lang="en-GB" sz="4000" dirty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PL" sz="4000" dirty="0">
                <a:latin typeface="Consolas" panose="020B0609020204030204" pitchFamily="49" charset="0"/>
                <a:cs typeface="Consolas" panose="020B0609020204030204" pitchFamily="49" charset="0"/>
              </a:rPr>
              <a:t>elm template</a:t>
            </a:r>
          </a:p>
        </p:txBody>
      </p:sp>
    </p:spTree>
    <p:extLst>
      <p:ext uri="{BB962C8B-B14F-4D97-AF65-F5344CB8AC3E}">
        <p14:creationId xmlns:p14="http://schemas.microsoft.com/office/powerpoint/2010/main" val="4715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848B9-DEE5-157E-827D-C8696FFB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L" dirty="0"/>
              <a:t>GO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2A33F-BF07-8245-7988-2142E8534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https://pkg.go.dev/text/template</a:t>
            </a:r>
            <a:r>
              <a:rPr lang="en-GB" dirty="0"/>
              <a:t> (engine)</a:t>
            </a:r>
          </a:p>
          <a:p>
            <a:r>
              <a:rPr lang="en-GB" dirty="0">
                <a:hlinkClick r:id="rId4"/>
              </a:rPr>
              <a:t>https://pkg.go.dev/github.com/Masterminds/sprig</a:t>
            </a:r>
            <a:r>
              <a:rPr lang="en-GB" dirty="0"/>
              <a:t> (extra template functions - supported out of the box)</a:t>
            </a:r>
          </a:p>
          <a:p>
            <a:endParaRPr lang="en-GB" dirty="0"/>
          </a:p>
          <a:p>
            <a:r>
              <a:rPr lang="en-GB" dirty="0"/>
              <a:t>"</a:t>
            </a:r>
            <a:r>
              <a:rPr lang="en-GB" b="1" dirty="0">
                <a:solidFill>
                  <a:srgbClr val="FF0000"/>
                </a:solidFill>
              </a:rPr>
              <a:t>Actions</a:t>
            </a:r>
            <a:r>
              <a:rPr lang="en-GB" dirty="0"/>
              <a:t>"--data evaluations or control structures--are delimited by "</a:t>
            </a:r>
            <a:r>
              <a:rPr lang="en-GB" b="1" dirty="0">
                <a:solidFill>
                  <a:srgbClr val="FF0000"/>
                </a:solidFill>
              </a:rPr>
              <a:t>{{</a:t>
            </a:r>
            <a:r>
              <a:rPr lang="en-GB" dirty="0"/>
              <a:t>" and "</a:t>
            </a:r>
            <a:r>
              <a:rPr lang="en-GB" b="1" dirty="0">
                <a:solidFill>
                  <a:srgbClr val="FF0000"/>
                </a:solidFill>
              </a:rPr>
              <a:t>}}</a:t>
            </a:r>
            <a:r>
              <a:rPr lang="en-GB" dirty="0"/>
              <a:t>"; </a:t>
            </a:r>
          </a:p>
          <a:p>
            <a:r>
              <a:rPr lang="en-GB" dirty="0"/>
              <a:t>all text </a:t>
            </a:r>
            <a:r>
              <a:rPr lang="en-GB" b="1" dirty="0">
                <a:solidFill>
                  <a:srgbClr val="FF0000"/>
                </a:solidFill>
              </a:rPr>
              <a:t>outside actions </a:t>
            </a:r>
            <a:r>
              <a:rPr lang="en-GB" dirty="0"/>
              <a:t>is copied to the output </a:t>
            </a:r>
            <a:r>
              <a:rPr lang="en-GB" b="1" dirty="0">
                <a:solidFill>
                  <a:srgbClr val="FF0000"/>
                </a:solidFill>
              </a:rPr>
              <a:t>unchanged</a:t>
            </a:r>
            <a:r>
              <a:rPr lang="en-GB" dirty="0"/>
              <a:t>. </a:t>
            </a:r>
          </a:p>
          <a:p>
            <a:endParaRPr lang="en-GB" dirty="0"/>
          </a:p>
          <a:p>
            <a:endParaRPr lang="en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803E5B-C36D-1E78-E1C1-386D4AFC95A1}"/>
              </a:ext>
            </a:extLst>
          </p:cNvPr>
          <p:cNvSpPr txBox="1"/>
          <p:nvPr/>
        </p:nvSpPr>
        <p:spPr>
          <a:xfrm>
            <a:off x="9720944" y="5965763"/>
            <a:ext cx="2079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L" sz="1800" dirty="0"/>
              <a:t>Source: [Docs2]</a:t>
            </a:r>
          </a:p>
        </p:txBody>
      </p:sp>
    </p:spTree>
    <p:extLst>
      <p:ext uri="{BB962C8B-B14F-4D97-AF65-F5344CB8AC3E}">
        <p14:creationId xmlns:p14="http://schemas.microsoft.com/office/powerpoint/2010/main" val="3117201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AC503-8D79-C1CC-D07E-BD9718A01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8DD5-B3D0-E772-8104-E4AA09D11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228" y="1977231"/>
            <a:ext cx="7663543" cy="2903537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PL" sz="4800" dirty="0">
                <a:latin typeface="Consolas" panose="020B0609020204030204" pitchFamily="49" charset="0"/>
                <a:cs typeface="Consolas" panose="020B0609020204030204" pitchFamily="49" charset="0"/>
              </a:rPr>
              <a:t>emo</a:t>
            </a:r>
            <a:br>
              <a:rPr lang="en-PL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aws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/create/5_create_ingress_controller.sh</a:t>
            </a:r>
            <a:b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aws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/create/8_install_keda.sh</a:t>
            </a:r>
            <a:b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(as regular package manager: helm install)</a:t>
            </a:r>
            <a:endParaRPr lang="en-PL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222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EF1E0-7491-7FC9-85C9-6258D2F01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DB67-628C-AF37-76F7-B4800D6D4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228" y="1977231"/>
            <a:ext cx="7663543" cy="2903537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PL" sz="4800" dirty="0">
                <a:latin typeface="Consolas" panose="020B0609020204030204" pitchFamily="49" charset="0"/>
                <a:cs typeface="Consolas" panose="020B0609020204030204" pitchFamily="49" charset="0"/>
              </a:rPr>
              <a:t>emo</a:t>
            </a:r>
            <a:br>
              <a:rPr lang="en-PL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PL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k8s/06_helm</a:t>
            </a:r>
            <a:b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(helm template)</a:t>
            </a:r>
            <a:endParaRPr lang="en-PL" sz="1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71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D5AC-0A0B-DC8B-BE80-443C7D4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228" y="1977231"/>
            <a:ext cx="7663543" cy="2903537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D</a:t>
            </a:r>
            <a:r>
              <a:rPr lang="en-PL" dirty="0"/>
              <a:t>emo</a:t>
            </a:r>
            <a:br>
              <a:rPr lang="en-PL" dirty="0"/>
            </a:br>
            <a:br>
              <a:rPr lang="en-PL" dirty="0"/>
            </a:b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k8s/03_service/02_multiple_services.yaml</a:t>
            </a:r>
            <a:endParaRPr lang="en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270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E7A11-C14A-5471-D069-542C8B273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A13C-3448-8013-E83C-CFAC810BA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8686"/>
            <a:ext cx="9144000" cy="1681163"/>
          </a:xfrm>
        </p:spPr>
        <p:txBody>
          <a:bodyPr>
            <a:normAutofit/>
          </a:bodyPr>
          <a:lstStyle/>
          <a:p>
            <a:r>
              <a:rPr lang="en-PL" sz="8000" dirty="0"/>
              <a:t>ArgoCD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F728E-B94A-562E-3127-EFE8320FF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3429000"/>
            <a:ext cx="9144000" cy="1970314"/>
          </a:xfrm>
        </p:spPr>
        <p:txBody>
          <a:bodyPr>
            <a:normAutofit/>
          </a:bodyPr>
          <a:lstStyle/>
          <a:p>
            <a:br>
              <a:rPr lang="en-PL" dirty="0"/>
            </a:br>
            <a:r>
              <a:rPr lang="en-GB" dirty="0"/>
              <a:t>continuous delivery tool for Kubernetes</a:t>
            </a: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1015289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4676DA-A08E-F3DC-2CD0-67AE7A3DC7A8}"/>
              </a:ext>
            </a:extLst>
          </p:cNvPr>
          <p:cNvSpPr/>
          <p:nvPr/>
        </p:nvSpPr>
        <p:spPr>
          <a:xfrm>
            <a:off x="1928388" y="2121905"/>
            <a:ext cx="3132499" cy="26141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L" sz="3600" dirty="0"/>
              <a:t>Target state</a:t>
            </a:r>
            <a:br>
              <a:rPr lang="en-PL" sz="3600" dirty="0"/>
            </a:br>
            <a:r>
              <a:rPr lang="en-PL" sz="2000" dirty="0"/>
              <a:t>(github)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0BC0DC-D2D3-6D93-EA24-BCC512E30DB3}"/>
              </a:ext>
            </a:extLst>
          </p:cNvPr>
          <p:cNvSpPr/>
          <p:nvPr/>
        </p:nvSpPr>
        <p:spPr>
          <a:xfrm>
            <a:off x="7087355" y="2121906"/>
            <a:ext cx="3197381" cy="2614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L" sz="3600" dirty="0"/>
              <a:t>Live state</a:t>
            </a:r>
            <a:br>
              <a:rPr lang="en-PL" sz="3600" dirty="0"/>
            </a:br>
            <a:r>
              <a:rPr lang="en-PL" sz="2000" dirty="0"/>
              <a:t>(kubernetes cluster)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7521FB-55B4-99C2-A05D-9E55D1EB11B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060887" y="3429000"/>
            <a:ext cx="202646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90FDAD-D6F7-7BCC-8163-13688C4B2C7B}"/>
              </a:ext>
            </a:extLst>
          </p:cNvPr>
          <p:cNvSpPr txBox="1"/>
          <p:nvPr/>
        </p:nvSpPr>
        <p:spPr>
          <a:xfrm>
            <a:off x="5513910" y="2649526"/>
            <a:ext cx="1152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L" sz="3600" dirty="0">
                <a:solidFill>
                  <a:schemeClr val="accent2">
                    <a:lumMod val="75000"/>
                  </a:schemeClr>
                </a:solidFill>
              </a:rPr>
              <a:t>Sync</a:t>
            </a:r>
          </a:p>
        </p:txBody>
      </p:sp>
    </p:spTree>
    <p:extLst>
      <p:ext uri="{BB962C8B-B14F-4D97-AF65-F5344CB8AC3E}">
        <p14:creationId xmlns:p14="http://schemas.microsoft.com/office/powerpoint/2010/main" val="1456726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5B941-FFF2-4A96-C026-CCBBE5F47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344D-2FDD-EF89-8DBE-F86D5B708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228" y="1977231"/>
            <a:ext cx="7663543" cy="2903537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PL" sz="4800" dirty="0">
                <a:latin typeface="Consolas" panose="020B0609020204030204" pitchFamily="49" charset="0"/>
                <a:cs typeface="Consolas" panose="020B0609020204030204" pitchFamily="49" charset="0"/>
              </a:rPr>
              <a:t>emo</a:t>
            </a:r>
            <a:br>
              <a:rPr lang="en-PL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PL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k8s/07_argo</a:t>
            </a:r>
            <a:endParaRPr lang="en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412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90E3-EC0F-B587-8120-AD600DA67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757011"/>
            <a:ext cx="7315200" cy="1325563"/>
          </a:xfrm>
        </p:spPr>
        <p:txBody>
          <a:bodyPr/>
          <a:lstStyle/>
          <a:p>
            <a:r>
              <a:rPr lang="en-PL" dirty="0"/>
              <a:t>UP applications setup in 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F5F7E-11E1-F248-45A2-7C60618FD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924" y="2281473"/>
            <a:ext cx="6666152" cy="3290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hlinkClick r:id="rId3"/>
              </a:rPr>
              <a:t>ApplicationSet – generator #1 (tenants)</a:t>
            </a:r>
            <a:endParaRPr lang="en-GB" dirty="0"/>
          </a:p>
          <a:p>
            <a:pPr marL="0" indent="0">
              <a:buNone/>
            </a:pPr>
            <a:r>
              <a:rPr lang="en-GB" sz="1800" dirty="0"/>
              <a:t>	(line 23: - path: "applications/eu-west-1/*.</a:t>
            </a:r>
            <a:r>
              <a:rPr lang="en-GB" sz="1800" dirty="0" err="1"/>
              <a:t>yaml</a:t>
            </a:r>
            <a:r>
              <a:rPr lang="en-GB" sz="1800" dirty="0"/>
              <a:t>” )</a:t>
            </a:r>
          </a:p>
          <a:p>
            <a:pPr marL="0" indent="0">
              <a:buNone/>
            </a:pPr>
            <a:r>
              <a:rPr lang="en-GB" sz="1800" dirty="0"/>
              <a:t>	</a:t>
            </a:r>
            <a:r>
              <a:rPr lang="en-GB" sz="1800" dirty="0">
                <a:hlinkClick r:id="rId4"/>
              </a:rPr>
              <a:t>UP applications - input to #1 generator</a:t>
            </a:r>
            <a:endParaRPr lang="en-GB" sz="1800" dirty="0"/>
          </a:p>
          <a:p>
            <a:pPr marL="0" indent="0">
              <a:buNone/>
            </a:pPr>
            <a:endParaRPr lang="en-GB" dirty="0">
              <a:hlinkClick r:id="rId5"/>
            </a:endParaRPr>
          </a:p>
          <a:p>
            <a:pPr marL="0" indent="0">
              <a:buNone/>
            </a:pPr>
            <a:r>
              <a:rPr lang="en-GB" dirty="0">
                <a:hlinkClick r:id="rId5"/>
              </a:rPr>
              <a:t>ApplicationSet – generator #2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	</a:t>
            </a:r>
            <a:r>
              <a:rPr lang="en-GB" sz="1800" dirty="0"/>
              <a:t>(line 18: {{- range $d := .</a:t>
            </a:r>
            <a:r>
              <a:rPr lang="en-GB" sz="1800" dirty="0" err="1"/>
              <a:t>Values.destinations</a:t>
            </a:r>
            <a:r>
              <a:rPr lang="en-GB" sz="1800" dirty="0"/>
              <a:t> }} )</a:t>
            </a:r>
          </a:p>
          <a:p>
            <a:pPr marL="0" indent="0">
              <a:buNone/>
            </a:pPr>
            <a:r>
              <a:rPr lang="en-GB" sz="1800" dirty="0"/>
              <a:t>	</a:t>
            </a:r>
            <a:r>
              <a:rPr lang="en-GB" sz="1800" dirty="0">
                <a:hlinkClick r:id="rId6"/>
              </a:rPr>
              <a:t>UP environments – input to #2 generator</a:t>
            </a:r>
            <a:endParaRPr lang="en-GB" sz="1800" dirty="0"/>
          </a:p>
          <a:p>
            <a:pPr marL="0" indent="0">
              <a:buNone/>
            </a:pPr>
            <a:endParaRPr lang="en-GB" sz="1600" dirty="0"/>
          </a:p>
          <a:p>
            <a:endParaRPr lang="en-GB" sz="1600" dirty="0"/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2111105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F281F5-4A1F-3B48-8326-7B5475DFD75A}"/>
              </a:ext>
            </a:extLst>
          </p:cNvPr>
          <p:cNvSpPr/>
          <p:nvPr/>
        </p:nvSpPr>
        <p:spPr>
          <a:xfrm>
            <a:off x="1756372" y="463364"/>
            <a:ext cx="8030424" cy="6147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PL" dirty="0"/>
              <a:t>ApplicationSet</a:t>
            </a:r>
          </a:p>
          <a:p>
            <a:r>
              <a:rPr lang="en-PL" dirty="0"/>
              <a:t>(</a:t>
            </a:r>
            <a:r>
              <a:rPr lang="en-GB" dirty="0"/>
              <a:t>use1-up</a:t>
            </a:r>
            <a:r>
              <a:rPr lang="en-PL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B25924-0C65-6EF8-7B63-F6D9A2FB73CB}"/>
              </a:ext>
            </a:extLst>
          </p:cNvPr>
          <p:cNvSpPr/>
          <p:nvPr/>
        </p:nvSpPr>
        <p:spPr>
          <a:xfrm>
            <a:off x="3742853" y="819340"/>
            <a:ext cx="5573162" cy="25892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PL" sz="1200" dirty="0"/>
              <a:t>Application</a:t>
            </a:r>
          </a:p>
          <a:p>
            <a:r>
              <a:rPr lang="en-PL" sz="1200" dirty="0"/>
              <a:t>(use1-up-stream-concurrency)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FCAE39-5743-5E1C-6B73-39BCF0C93A9D}"/>
              </a:ext>
            </a:extLst>
          </p:cNvPr>
          <p:cNvSpPr/>
          <p:nvPr/>
        </p:nvSpPr>
        <p:spPr>
          <a:xfrm>
            <a:off x="5144253" y="1371602"/>
            <a:ext cx="4035959" cy="19374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PL" sz="1200" dirty="0"/>
              <a:t>ApplicationSet</a:t>
            </a:r>
          </a:p>
          <a:p>
            <a:r>
              <a:rPr lang="en-PL" sz="1000" dirty="0"/>
              <a:t>(</a:t>
            </a:r>
            <a:r>
              <a:rPr lang="en-GB" sz="1000" dirty="0"/>
              <a:t>use1-up-stream-concurrency-environments</a:t>
            </a:r>
            <a:r>
              <a:rPr lang="en-PL" sz="1000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4F7687-94AD-DD69-7E45-6DB1B2694BC8}"/>
              </a:ext>
            </a:extLst>
          </p:cNvPr>
          <p:cNvSpPr/>
          <p:nvPr/>
        </p:nvSpPr>
        <p:spPr>
          <a:xfrm>
            <a:off x="6312528" y="1785071"/>
            <a:ext cx="2777150" cy="38925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PL" sz="1000" dirty="0"/>
              <a:t>Application</a:t>
            </a:r>
          </a:p>
          <a:p>
            <a:r>
              <a:rPr lang="en-PL" sz="1000" dirty="0"/>
              <a:t>(</a:t>
            </a:r>
            <a:r>
              <a:rPr lang="en-GB" sz="1000" dirty="0"/>
              <a:t>use1-up-stream-concurrency-qa)</a:t>
            </a:r>
            <a:endParaRPr lang="en-PL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4BF3CE-01AD-F69D-6C2B-0743252AFE87}"/>
              </a:ext>
            </a:extLst>
          </p:cNvPr>
          <p:cNvSpPr/>
          <p:nvPr/>
        </p:nvSpPr>
        <p:spPr>
          <a:xfrm>
            <a:off x="6312528" y="2337333"/>
            <a:ext cx="2777150" cy="38925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PL" sz="1000" dirty="0"/>
              <a:t>Application</a:t>
            </a:r>
          </a:p>
          <a:p>
            <a:r>
              <a:rPr lang="en-PL" sz="1000" dirty="0"/>
              <a:t>(</a:t>
            </a:r>
            <a:r>
              <a:rPr lang="en-GB" sz="1000" dirty="0"/>
              <a:t>use1-up-stream-concurrency-perf</a:t>
            </a:r>
            <a:r>
              <a:rPr lang="en-PL" sz="1000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AB718E-723E-4A02-8981-B08A2129D4C9}"/>
              </a:ext>
            </a:extLst>
          </p:cNvPr>
          <p:cNvSpPr/>
          <p:nvPr/>
        </p:nvSpPr>
        <p:spPr>
          <a:xfrm>
            <a:off x="6312528" y="2844327"/>
            <a:ext cx="2777150" cy="38925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PL" sz="1000" dirty="0"/>
              <a:t>Application</a:t>
            </a:r>
          </a:p>
          <a:p>
            <a:r>
              <a:rPr lang="en-PL" sz="1000" dirty="0"/>
              <a:t>(</a:t>
            </a:r>
            <a:r>
              <a:rPr lang="en-GB" sz="1000" dirty="0"/>
              <a:t>use1-up-stream-concurrency-prod</a:t>
            </a:r>
            <a:r>
              <a:rPr lang="en-PL" sz="1000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96A044-33D3-A824-BD7B-571A972950BE}"/>
              </a:ext>
            </a:extLst>
          </p:cNvPr>
          <p:cNvSpPr/>
          <p:nvPr/>
        </p:nvSpPr>
        <p:spPr>
          <a:xfrm>
            <a:off x="3742853" y="3490112"/>
            <a:ext cx="5573162" cy="225146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PL" sz="1200" dirty="0"/>
              <a:t>Application</a:t>
            </a:r>
          </a:p>
          <a:p>
            <a:r>
              <a:rPr lang="en-PL" sz="1200" dirty="0"/>
              <a:t>(use1-up-synthetic-monitor)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F47418-8EC6-61CD-C784-91C5E573CD3A}"/>
              </a:ext>
            </a:extLst>
          </p:cNvPr>
          <p:cNvSpPr/>
          <p:nvPr/>
        </p:nvSpPr>
        <p:spPr>
          <a:xfrm>
            <a:off x="5144253" y="4042375"/>
            <a:ext cx="4035959" cy="1518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PL" sz="1200" dirty="0"/>
              <a:t>ApplicationSet</a:t>
            </a:r>
          </a:p>
          <a:p>
            <a:r>
              <a:rPr lang="en-PL" sz="1000" dirty="0"/>
              <a:t>(</a:t>
            </a:r>
            <a:r>
              <a:rPr lang="en-GB" sz="1000" dirty="0"/>
              <a:t>use1-up-</a:t>
            </a:r>
            <a:r>
              <a:rPr lang="en-PL" sz="1000" dirty="0"/>
              <a:t>synthetic-monitor</a:t>
            </a:r>
            <a:r>
              <a:rPr lang="en-GB" sz="1000" dirty="0"/>
              <a:t>-environments</a:t>
            </a:r>
            <a:r>
              <a:rPr lang="en-PL" sz="1000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437B74-793C-C8FF-43B9-7B09ACFDCA13}"/>
              </a:ext>
            </a:extLst>
          </p:cNvPr>
          <p:cNvSpPr/>
          <p:nvPr/>
        </p:nvSpPr>
        <p:spPr>
          <a:xfrm>
            <a:off x="6312528" y="4499668"/>
            <a:ext cx="2777150" cy="38925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PL" sz="1000" dirty="0"/>
              <a:t>Application</a:t>
            </a:r>
          </a:p>
          <a:p>
            <a:r>
              <a:rPr lang="en-PL" sz="1000" dirty="0"/>
              <a:t>(</a:t>
            </a:r>
            <a:r>
              <a:rPr lang="en-GB" sz="1000" dirty="0"/>
              <a:t>use1-up-</a:t>
            </a:r>
            <a:r>
              <a:rPr lang="en-PL" sz="1000" dirty="0"/>
              <a:t> synthetic-monitor</a:t>
            </a:r>
            <a:r>
              <a:rPr lang="en-GB" sz="1000" dirty="0"/>
              <a:t>-</a:t>
            </a:r>
            <a:r>
              <a:rPr lang="en-GB" sz="1000" dirty="0" err="1"/>
              <a:t>qa</a:t>
            </a:r>
            <a:r>
              <a:rPr lang="en-PL" sz="1000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2B4181-052C-5BEE-9446-2038F24AD880}"/>
              </a:ext>
            </a:extLst>
          </p:cNvPr>
          <p:cNvSpPr/>
          <p:nvPr/>
        </p:nvSpPr>
        <p:spPr>
          <a:xfrm>
            <a:off x="6312528" y="4989793"/>
            <a:ext cx="2777150" cy="38925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PL" sz="1000" dirty="0"/>
              <a:t>Application</a:t>
            </a:r>
          </a:p>
          <a:p>
            <a:r>
              <a:rPr lang="en-PL" sz="1000" dirty="0"/>
              <a:t>(</a:t>
            </a:r>
            <a:r>
              <a:rPr lang="en-GB" sz="1000" dirty="0"/>
              <a:t>use1-up-</a:t>
            </a:r>
            <a:r>
              <a:rPr lang="en-PL" sz="1000" dirty="0"/>
              <a:t> synthetic-monitor</a:t>
            </a:r>
            <a:r>
              <a:rPr lang="en-GB" sz="1000" dirty="0"/>
              <a:t>-prod</a:t>
            </a:r>
            <a:r>
              <a:rPr lang="en-PL" sz="1000" dirty="0"/>
              <a:t>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F03838-106A-6F5D-6B71-4A1268A4B713}"/>
              </a:ext>
            </a:extLst>
          </p:cNvPr>
          <p:cNvCxnSpPr>
            <a:cxnSpLocks/>
          </p:cNvCxnSpPr>
          <p:nvPr/>
        </p:nvCxnSpPr>
        <p:spPr>
          <a:xfrm>
            <a:off x="2502153" y="1213164"/>
            <a:ext cx="1112817" cy="8238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AC1DD5-2259-7E59-E93A-83FE041C591C}"/>
              </a:ext>
            </a:extLst>
          </p:cNvPr>
          <p:cNvCxnSpPr>
            <a:cxnSpLocks/>
          </p:cNvCxnSpPr>
          <p:nvPr/>
        </p:nvCxnSpPr>
        <p:spPr>
          <a:xfrm>
            <a:off x="2502153" y="1213164"/>
            <a:ext cx="1112817" cy="30238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604296-235E-A23A-44B6-107442DD913E}"/>
              </a:ext>
            </a:extLst>
          </p:cNvPr>
          <p:cNvCxnSpPr>
            <a:cxnSpLocks/>
          </p:cNvCxnSpPr>
          <p:nvPr/>
        </p:nvCxnSpPr>
        <p:spPr>
          <a:xfrm>
            <a:off x="2502153" y="1213164"/>
            <a:ext cx="1112817" cy="49537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163D276-A1ED-A308-1671-5F130B07D945}"/>
              </a:ext>
            </a:extLst>
          </p:cNvPr>
          <p:cNvCxnSpPr>
            <a:cxnSpLocks/>
          </p:cNvCxnSpPr>
          <p:nvPr/>
        </p:nvCxnSpPr>
        <p:spPr>
          <a:xfrm>
            <a:off x="5719151" y="1798654"/>
            <a:ext cx="593377" cy="2330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015B92-51EC-A4AC-EEE7-50F2B99B39F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771584" y="1798654"/>
            <a:ext cx="540944" cy="7333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B3D3C78-0F65-4D17-05F7-ADE5D12B8A38}"/>
              </a:ext>
            </a:extLst>
          </p:cNvPr>
          <p:cNvCxnSpPr>
            <a:cxnSpLocks/>
          </p:cNvCxnSpPr>
          <p:nvPr/>
        </p:nvCxnSpPr>
        <p:spPr>
          <a:xfrm>
            <a:off x="5719151" y="1817881"/>
            <a:ext cx="593377" cy="13080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F300D5A-7547-5D7E-A1F0-DB58A19809CB}"/>
              </a:ext>
            </a:extLst>
          </p:cNvPr>
          <p:cNvCxnSpPr>
            <a:cxnSpLocks/>
          </p:cNvCxnSpPr>
          <p:nvPr/>
        </p:nvCxnSpPr>
        <p:spPr>
          <a:xfrm>
            <a:off x="5719151" y="4480441"/>
            <a:ext cx="593377" cy="2330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D8485D6-6A0B-D1CF-6BD4-F852DB96264D}"/>
              </a:ext>
            </a:extLst>
          </p:cNvPr>
          <p:cNvCxnSpPr>
            <a:cxnSpLocks/>
          </p:cNvCxnSpPr>
          <p:nvPr/>
        </p:nvCxnSpPr>
        <p:spPr>
          <a:xfrm>
            <a:off x="5771584" y="4480441"/>
            <a:ext cx="540944" cy="7333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B3A2E92-2C91-69D1-00F3-7DE862EA0336}"/>
              </a:ext>
            </a:extLst>
          </p:cNvPr>
          <p:cNvSpPr/>
          <p:nvPr/>
        </p:nvSpPr>
        <p:spPr>
          <a:xfrm>
            <a:off x="3742853" y="5878815"/>
            <a:ext cx="5573162" cy="60514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PL" sz="1200" dirty="0"/>
              <a:t>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BA21A1-C27D-3EA9-36CC-0510F05916D1}"/>
              </a:ext>
            </a:extLst>
          </p:cNvPr>
          <p:cNvSpPr txBox="1"/>
          <p:nvPr/>
        </p:nvSpPr>
        <p:spPr>
          <a:xfrm>
            <a:off x="5271624" y="2165308"/>
            <a:ext cx="895053" cy="553998"/>
          </a:xfrm>
          <a:prstGeom prst="rect">
            <a:avLst/>
          </a:prstGeom>
          <a:solidFill>
            <a:schemeClr val="lt1">
              <a:alpha val="25586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PL" sz="1000" dirty="0"/>
              <a:t>Generates</a:t>
            </a:r>
            <a:br>
              <a:rPr lang="en-PL" sz="1000" dirty="0"/>
            </a:br>
            <a:r>
              <a:rPr lang="en-PL" sz="1000" dirty="0"/>
              <a:t>3</a:t>
            </a:r>
            <a:br>
              <a:rPr lang="en-PL" sz="1000" dirty="0"/>
            </a:br>
            <a:r>
              <a:rPr lang="en-PL" sz="1000" dirty="0"/>
              <a:t>Applications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446F80-70E0-D0E1-2F82-411B630171A7}"/>
              </a:ext>
            </a:extLst>
          </p:cNvPr>
          <p:cNvSpPr txBox="1"/>
          <p:nvPr/>
        </p:nvSpPr>
        <p:spPr>
          <a:xfrm>
            <a:off x="5260116" y="4784757"/>
            <a:ext cx="895053" cy="553998"/>
          </a:xfrm>
          <a:prstGeom prst="rect">
            <a:avLst/>
          </a:prstGeom>
          <a:solidFill>
            <a:schemeClr val="lt1">
              <a:alpha val="25586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PL" sz="1000" dirty="0"/>
              <a:t>Generates</a:t>
            </a:r>
            <a:br>
              <a:rPr lang="en-PL" sz="1000" dirty="0"/>
            </a:br>
            <a:r>
              <a:rPr lang="en-PL" sz="1000" dirty="0"/>
              <a:t>2</a:t>
            </a:r>
            <a:br>
              <a:rPr lang="en-PL" sz="1000" dirty="0"/>
            </a:br>
            <a:r>
              <a:rPr lang="en-PL" sz="1000" dirty="0"/>
              <a:t>Applications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123A3F-3C0E-0032-9F7A-6D60A904240F}"/>
              </a:ext>
            </a:extLst>
          </p:cNvPr>
          <p:cNvSpPr txBox="1"/>
          <p:nvPr/>
        </p:nvSpPr>
        <p:spPr>
          <a:xfrm>
            <a:off x="1990685" y="3260016"/>
            <a:ext cx="895053" cy="553998"/>
          </a:xfrm>
          <a:prstGeom prst="rect">
            <a:avLst/>
          </a:prstGeom>
          <a:solidFill>
            <a:schemeClr val="lt1">
              <a:alpha val="25586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PL" sz="1000" dirty="0"/>
              <a:t>Generates</a:t>
            </a:r>
            <a:br>
              <a:rPr lang="en-PL" sz="1000" dirty="0"/>
            </a:br>
            <a:r>
              <a:rPr lang="en-PL" sz="1000" dirty="0"/>
              <a:t>41</a:t>
            </a:r>
            <a:br>
              <a:rPr lang="en-PL" sz="1000" dirty="0"/>
            </a:br>
            <a:r>
              <a:rPr lang="en-PL" sz="1000" dirty="0"/>
              <a:t>Applications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83FBA5F-B02A-5CA9-E0A7-80CBB41D0702}"/>
              </a:ext>
            </a:extLst>
          </p:cNvPr>
          <p:cNvSpPr txBox="1"/>
          <p:nvPr/>
        </p:nvSpPr>
        <p:spPr>
          <a:xfrm>
            <a:off x="10128787" y="1795034"/>
            <a:ext cx="165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L</a:t>
            </a:r>
            <a:r>
              <a:rPr lang="en-PL" dirty="0">
                <a:hlinkClick r:id="rId2"/>
              </a:rPr>
              <a:t>ink to ArgoCD</a:t>
            </a:r>
            <a:endParaRPr lang="en-PL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F267F74-8497-F5C8-F9D9-6F25061B355B}"/>
              </a:ext>
            </a:extLst>
          </p:cNvPr>
          <p:cNvCxnSpPr>
            <a:cxnSpLocks/>
            <a:stCxn id="8" idx="3"/>
            <a:endCxn id="59" idx="1"/>
          </p:cNvCxnSpPr>
          <p:nvPr/>
        </p:nvCxnSpPr>
        <p:spPr>
          <a:xfrm flipV="1">
            <a:off x="9089678" y="1979700"/>
            <a:ext cx="103910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204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2560D-9DC7-D53A-33D3-705BE4520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0EF9-4AB6-9E58-6066-8702A710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228" y="1977231"/>
            <a:ext cx="7663543" cy="2903537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PL" sz="4800" dirty="0">
                <a:latin typeface="Consolas" panose="020B0609020204030204" pitchFamily="49" charset="0"/>
                <a:cs typeface="Consolas" panose="020B0609020204030204" pitchFamily="49" charset="0"/>
              </a:rPr>
              <a:t>emo</a:t>
            </a:r>
            <a:br>
              <a:rPr lang="en-PL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PL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apply change in GH repo 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(source) 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and see changes reflected in k8s cluster 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(target)</a:t>
            </a:r>
            <a:endParaRPr lang="en-PL" sz="24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782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1EC8-0AA8-B3D6-A517-AADB5221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UP pull request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873DA-5CBC-C801-AACF-A3C70EA23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1092976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766A-D5B7-292F-B2C3-E0575136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UP service restart</a:t>
            </a:r>
            <a:br>
              <a:rPr lang="en-PL" dirty="0"/>
            </a:br>
            <a:r>
              <a:rPr lang="en-PL" dirty="0"/>
              <a:t>(e.g. after configuration change)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2D6FD-C1B8-8D58-B987-57AAB1E63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1796784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D1DA-CF6D-4B47-86DF-968B96E2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UP service horizontal scaling up/down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DAD32-3404-EF53-8E8F-E50C6BA1D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823978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BB1E-7B18-1D57-9112-EE47A569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UP autoscaling (Keda)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F714-33F4-9598-24BC-32DB60166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53480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EEDC-E3DC-27E5-BD67-7571D9835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L" dirty="0"/>
              <a:t>Service vs Deployment</a:t>
            </a:r>
          </a:p>
        </p:txBody>
      </p:sp>
    </p:spTree>
    <p:extLst>
      <p:ext uri="{BB962C8B-B14F-4D97-AF65-F5344CB8AC3E}">
        <p14:creationId xmlns:p14="http://schemas.microsoft.com/office/powerpoint/2010/main" val="4161032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49778-AC65-6D05-C9E0-C4F99BE05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0C95-F61A-B419-7FEC-D1B328A72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8686"/>
            <a:ext cx="9144000" cy="1681163"/>
          </a:xfrm>
        </p:spPr>
        <p:txBody>
          <a:bodyPr>
            <a:normAutofit/>
          </a:bodyPr>
          <a:lstStyle/>
          <a:p>
            <a:r>
              <a:rPr lang="en-PL" sz="8000" dirty="0"/>
              <a:t>Keda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F780A-FC9E-84A1-030D-A0284D4AB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3429000"/>
            <a:ext cx="9144000" cy="1970314"/>
          </a:xfrm>
        </p:spPr>
        <p:txBody>
          <a:bodyPr>
            <a:normAutofit/>
          </a:bodyPr>
          <a:lstStyle/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2150785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5CC79-8E1A-4F51-563A-BEB7F4DD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00A5-57CA-EC57-2BCF-B1DD4988C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L" dirty="0"/>
              <a:t>Docs1 - </a:t>
            </a:r>
            <a:r>
              <a:rPr lang="en-GB" dirty="0"/>
              <a:t>https://</a:t>
            </a:r>
            <a:r>
              <a:rPr lang="en-GB" dirty="0" err="1"/>
              <a:t>kubernetes.io</a:t>
            </a:r>
            <a:r>
              <a:rPr lang="en-GB" dirty="0"/>
              <a:t>/docs/home/</a:t>
            </a:r>
            <a:endParaRPr lang="en-PL" dirty="0"/>
          </a:p>
          <a:p>
            <a:r>
              <a:rPr lang="en-PL" dirty="0"/>
              <a:t>Docs2 - </a:t>
            </a:r>
            <a:r>
              <a:rPr lang="en-GB" dirty="0"/>
              <a:t>https://</a:t>
            </a:r>
            <a:r>
              <a:rPr lang="en-GB" dirty="0" err="1"/>
              <a:t>helm.sh</a:t>
            </a:r>
            <a:r>
              <a:rPr lang="en-GB" dirty="0"/>
              <a:t>/docs/topics/charts/</a:t>
            </a:r>
            <a:endParaRPr lang="en-PL" dirty="0"/>
          </a:p>
          <a:p>
            <a:endParaRPr lang="en-PL" dirty="0"/>
          </a:p>
          <a:p>
            <a:r>
              <a:rPr lang="en-GB" dirty="0"/>
              <a:t>Diagram</a:t>
            </a:r>
            <a:r>
              <a:rPr lang="en-PL" dirty="0"/>
              <a:t>1 [IRSA] - </a:t>
            </a:r>
            <a:r>
              <a:rPr lang="en-GB" dirty="0"/>
              <a:t>https://mohaamer5.medium.com/iam-roles-for-service-accounts-with-eks-irsa-good-bye-aws-credentials-1cdf1fa5192</a:t>
            </a: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1092334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B9CF-FF85-DC08-65AF-3D580939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Terraform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69295-AA95-05AD-6F6C-475DD6758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128258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90BF1-D079-B8D3-BCDE-B7789B1CD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077686"/>
            <a:ext cx="9383486" cy="5099277"/>
          </a:xfrm>
        </p:spPr>
        <p:txBody>
          <a:bodyPr/>
          <a:lstStyle/>
          <a:p>
            <a:r>
              <a:rPr lang="en-PL" dirty="0"/>
              <a:t>DevOps perspective:</a:t>
            </a:r>
          </a:p>
          <a:p>
            <a:pPr marL="0" indent="0">
              <a:buNone/>
            </a:pPr>
            <a:r>
              <a:rPr lang="en-PL" dirty="0"/>
              <a:t>	 microservice = k8s Service</a:t>
            </a:r>
          </a:p>
          <a:p>
            <a:pPr marL="0" indent="0">
              <a:buNone/>
            </a:pPr>
            <a:endParaRPr lang="en-PL" dirty="0"/>
          </a:p>
          <a:p>
            <a:r>
              <a:rPr lang="en-PL" dirty="0"/>
              <a:t>Developer perspective:</a:t>
            </a:r>
          </a:p>
          <a:p>
            <a:pPr marL="0" indent="0">
              <a:buNone/>
            </a:pPr>
            <a:r>
              <a:rPr lang="en-PL" dirty="0"/>
              <a:t>	 microservice = k8s Deployment</a:t>
            </a:r>
          </a:p>
          <a:p>
            <a:pPr marL="0" indent="0">
              <a:buNone/>
            </a:pPr>
            <a:endParaRPr lang="en-PL" dirty="0"/>
          </a:p>
          <a:p>
            <a:pPr marL="0" indent="0">
              <a:buNone/>
            </a:pPr>
            <a:r>
              <a:rPr lang="en-PL" dirty="0"/>
              <a:t>Service = it’s mainly about </a:t>
            </a:r>
            <a:r>
              <a:rPr lang="en-PL" b="1" dirty="0">
                <a:solidFill>
                  <a:srgbClr val="FF0000"/>
                </a:solidFill>
              </a:rPr>
              <a:t>networking</a:t>
            </a:r>
          </a:p>
          <a:p>
            <a:pPr marL="0" indent="0">
              <a:buNone/>
            </a:pPr>
            <a:r>
              <a:rPr lang="en-PL" dirty="0"/>
              <a:t>Deployment = it’s mainly about a </a:t>
            </a:r>
            <a:r>
              <a:rPr lang="en-PL" b="1" dirty="0">
                <a:solidFill>
                  <a:srgbClr val="FF0000"/>
                </a:solidFill>
              </a:rPr>
              <a:t>workload</a:t>
            </a:r>
          </a:p>
        </p:txBody>
      </p:sp>
    </p:spTree>
    <p:extLst>
      <p:ext uri="{BB962C8B-B14F-4D97-AF65-F5344CB8AC3E}">
        <p14:creationId xmlns:p14="http://schemas.microsoft.com/office/powerpoint/2010/main" val="19566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95C70-AE27-CA56-DAA3-96EAE7620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5E30-4F76-CE0C-9DBC-598376264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8686"/>
            <a:ext cx="9144000" cy="1681163"/>
          </a:xfrm>
        </p:spPr>
        <p:txBody>
          <a:bodyPr>
            <a:normAutofit/>
          </a:bodyPr>
          <a:lstStyle/>
          <a:p>
            <a:r>
              <a:rPr lang="en-PL" sz="8000" dirty="0"/>
              <a:t>Ingress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41810-6A5E-CC58-12B1-D885843EE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3429000"/>
            <a:ext cx="9144000" cy="1970314"/>
          </a:xfrm>
        </p:spPr>
        <p:txBody>
          <a:bodyPr>
            <a:normAutofit/>
          </a:bodyPr>
          <a:lstStyle/>
          <a:p>
            <a:endParaRPr lang="en-PL" dirty="0"/>
          </a:p>
          <a:p>
            <a:r>
              <a:rPr lang="en-PL" dirty="0"/>
              <a:t>“</a:t>
            </a:r>
            <a:r>
              <a:rPr lang="en-GB" dirty="0"/>
              <a:t>lets you map traffic to </a:t>
            </a:r>
            <a:r>
              <a:rPr lang="en-GB" b="1" dirty="0">
                <a:solidFill>
                  <a:srgbClr val="FF0000"/>
                </a:solidFill>
              </a:rPr>
              <a:t>different backends</a:t>
            </a:r>
            <a:r>
              <a:rPr lang="en-PL" dirty="0"/>
              <a:t>”</a:t>
            </a:r>
            <a:br>
              <a:rPr lang="en-PL" dirty="0"/>
            </a:b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236833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15E98-433C-71BF-BEBE-72055A849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590D9-540E-E047-F103-C64FC2A54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4629" y="2416629"/>
            <a:ext cx="9862457" cy="3760334"/>
          </a:xfrm>
        </p:spPr>
        <p:txBody>
          <a:bodyPr/>
          <a:lstStyle/>
          <a:p>
            <a:r>
              <a:rPr lang="en-PL" dirty="0"/>
              <a:t>Service = handles just </a:t>
            </a:r>
            <a:r>
              <a:rPr lang="en-PL" b="1" dirty="0">
                <a:solidFill>
                  <a:srgbClr val="FF0000"/>
                </a:solidFill>
              </a:rPr>
              <a:t>1 Deployment</a:t>
            </a:r>
          </a:p>
          <a:p>
            <a:pPr marL="0" indent="0">
              <a:buNone/>
            </a:pPr>
            <a:endParaRPr lang="en-PL" dirty="0"/>
          </a:p>
          <a:p>
            <a:r>
              <a:rPr lang="en-PL" dirty="0"/>
              <a:t>Ingress – handles </a:t>
            </a:r>
            <a:r>
              <a:rPr lang="en-PL" b="1" dirty="0">
                <a:solidFill>
                  <a:srgbClr val="FF0000"/>
                </a:solidFill>
              </a:rPr>
              <a:t>1..N Deployments </a:t>
            </a:r>
            <a:r>
              <a:rPr lang="en-PL" dirty="0"/>
              <a:t>(via Services)</a:t>
            </a:r>
          </a:p>
        </p:txBody>
      </p:sp>
    </p:spTree>
    <p:extLst>
      <p:ext uri="{BB962C8B-B14F-4D97-AF65-F5344CB8AC3E}">
        <p14:creationId xmlns:p14="http://schemas.microsoft.com/office/powerpoint/2010/main" val="102791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CFC0F37E-2064-D5F1-BE1A-73F9DF077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8207" y="4433137"/>
            <a:ext cx="6677536" cy="2251954"/>
          </a:xfrm>
        </p:spPr>
      </p:pic>
      <p:pic>
        <p:nvPicPr>
          <p:cNvPr id="11" name="Picture 10" descr="A diagram of service and service&#10;&#10;AI-generated content may be incorrect.">
            <a:extLst>
              <a:ext uri="{FF2B5EF4-FFF2-40B4-BE49-F238E27FC236}">
                <a16:creationId xmlns:a16="http://schemas.microsoft.com/office/drawing/2014/main" id="{C4F07CCE-9A6E-DD4A-1BB9-7F8901821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829" y="1944251"/>
            <a:ext cx="5517821" cy="236649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1D30B51-0B06-F57C-F8ED-04587F7B3880}"/>
              </a:ext>
            </a:extLst>
          </p:cNvPr>
          <p:cNvSpPr txBox="1">
            <a:spLocks/>
          </p:cNvSpPr>
          <p:nvPr/>
        </p:nvSpPr>
        <p:spPr>
          <a:xfrm>
            <a:off x="4180114" y="718457"/>
            <a:ext cx="5312229" cy="90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L" dirty="0"/>
              <a:t>Service vs Ingress</a:t>
            </a:r>
          </a:p>
        </p:txBody>
      </p:sp>
    </p:spTree>
    <p:extLst>
      <p:ext uri="{BB962C8B-B14F-4D97-AF65-F5344CB8AC3E}">
        <p14:creationId xmlns:p14="http://schemas.microsoft.com/office/powerpoint/2010/main" val="1611745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E9ED9-CFB4-57A4-A31B-DAA141A94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2E3B-3B22-2B3D-B07F-8350E35A7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228" y="1977231"/>
            <a:ext cx="7663543" cy="2903537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D</a:t>
            </a:r>
            <a:r>
              <a:rPr lang="en-PL" dirty="0"/>
              <a:t>emo</a:t>
            </a:r>
            <a:br>
              <a:rPr lang="en-PL" dirty="0"/>
            </a:br>
            <a:br>
              <a:rPr lang="en-PL" dirty="0"/>
            </a:b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k8s/04_ingress/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two_services.yaml</a:t>
            </a:r>
            <a:endParaRPr lang="en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623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00825-E8F3-401F-DDC3-9975FC8F8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91DF9-4C07-3CB5-8D12-F6E5CD538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8686"/>
            <a:ext cx="9144000" cy="1681163"/>
          </a:xfrm>
        </p:spPr>
        <p:txBody>
          <a:bodyPr>
            <a:normAutofit/>
          </a:bodyPr>
          <a:lstStyle/>
          <a:p>
            <a:r>
              <a:rPr lang="en-PL" sz="8000" dirty="0"/>
              <a:t>Service Accounts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F6731-323F-A2CD-5F4B-3FA3A70DE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3429000"/>
            <a:ext cx="9144000" cy="1970314"/>
          </a:xfrm>
        </p:spPr>
        <p:txBody>
          <a:bodyPr>
            <a:normAutofit/>
          </a:bodyPr>
          <a:lstStyle/>
          <a:p>
            <a:r>
              <a:rPr lang="en-PL" dirty="0"/>
              <a:t>“</a:t>
            </a:r>
            <a:r>
              <a:rPr lang="en-GB" dirty="0"/>
              <a:t>Application Pods, system components, […] can use a specific </a:t>
            </a:r>
            <a:r>
              <a:rPr lang="en-GB" dirty="0" err="1"/>
              <a:t>ServiceAccount's</a:t>
            </a:r>
            <a:r>
              <a:rPr lang="en-GB" dirty="0"/>
              <a:t> credentials </a:t>
            </a:r>
            <a:r>
              <a:rPr lang="en-GB" b="1" dirty="0">
                <a:solidFill>
                  <a:srgbClr val="FF0000"/>
                </a:solidFill>
              </a:rPr>
              <a:t>to identify as that </a:t>
            </a:r>
            <a:r>
              <a:rPr lang="en-GB" b="1" dirty="0" err="1">
                <a:solidFill>
                  <a:srgbClr val="FF0000"/>
                </a:solidFill>
              </a:rPr>
              <a:t>ServiceAccount</a:t>
            </a:r>
            <a:r>
              <a:rPr lang="en-GB" dirty="0"/>
              <a:t>.</a:t>
            </a:r>
            <a:r>
              <a:rPr lang="en-PL" dirty="0"/>
              <a:t>”</a:t>
            </a:r>
            <a:br>
              <a:rPr lang="en-PL" dirty="0"/>
            </a:br>
            <a:br>
              <a:rPr lang="en-PL" dirty="0"/>
            </a:br>
            <a:r>
              <a:rPr lang="en-PL" dirty="0"/>
              <a:t>i.e Pods can identify as a specific ServiceAccount</a:t>
            </a:r>
          </a:p>
        </p:txBody>
      </p:sp>
    </p:spTree>
    <p:extLst>
      <p:ext uri="{BB962C8B-B14F-4D97-AF65-F5344CB8AC3E}">
        <p14:creationId xmlns:p14="http://schemas.microsoft.com/office/powerpoint/2010/main" val="120059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15746</TotalTime>
  <Words>892</Words>
  <Application>Microsoft Macintosh PowerPoint</Application>
  <PresentationFormat>Widescreen</PresentationFormat>
  <Paragraphs>122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Aptos</vt:lpstr>
      <vt:lpstr>Aptos Display</vt:lpstr>
      <vt:lpstr>Arial</vt:lpstr>
      <vt:lpstr>Consolas</vt:lpstr>
      <vt:lpstr>Office Theme</vt:lpstr>
      <vt:lpstr>Service</vt:lpstr>
      <vt:lpstr>Demo  k8s/03_service/02_multiple_services.yaml</vt:lpstr>
      <vt:lpstr>Service vs Deployment</vt:lpstr>
      <vt:lpstr>PowerPoint Presentation</vt:lpstr>
      <vt:lpstr>Ingress</vt:lpstr>
      <vt:lpstr>PowerPoint Presentation</vt:lpstr>
      <vt:lpstr>PowerPoint Presentation</vt:lpstr>
      <vt:lpstr>Demo  k8s/04_ingress/two_services.yaml</vt:lpstr>
      <vt:lpstr>Service Accounts</vt:lpstr>
      <vt:lpstr>IRSA = IAM Roles for Service Accounts</vt:lpstr>
      <vt:lpstr>Amazon EKS Pod Identity Webhook</vt:lpstr>
      <vt:lpstr>PowerPoint Presentation</vt:lpstr>
      <vt:lpstr>Demo  aws/create/7_setup_irsa.sh  k8s/05_irsa</vt:lpstr>
      <vt:lpstr>Helm</vt:lpstr>
      <vt:lpstr>PowerPoint Presentation</vt:lpstr>
      <vt:lpstr>PowerPoint Presentation</vt:lpstr>
      <vt:lpstr>GO templates</vt:lpstr>
      <vt:lpstr>Demo  aws/create/5_create_ingress_controller.sh aws/create/8_install_keda.sh  (as regular package manager: helm install)</vt:lpstr>
      <vt:lpstr>Demo  k8s/06_helm (helm template)</vt:lpstr>
      <vt:lpstr>ArgoCD</vt:lpstr>
      <vt:lpstr>PowerPoint Presentation</vt:lpstr>
      <vt:lpstr>Demo  k8s/07_argo</vt:lpstr>
      <vt:lpstr>UP applications setup in EKS</vt:lpstr>
      <vt:lpstr>PowerPoint Presentation</vt:lpstr>
      <vt:lpstr>Demo  apply change in GH repo (source) and see changes reflected in k8s cluster (target)</vt:lpstr>
      <vt:lpstr>UP pull request merge</vt:lpstr>
      <vt:lpstr>UP service restart (e.g. after configuration change)</vt:lpstr>
      <vt:lpstr>UP service horizontal scaling up/down</vt:lpstr>
      <vt:lpstr>UP autoscaling (Keda)</vt:lpstr>
      <vt:lpstr>Keda</vt:lpstr>
      <vt:lpstr>Sources</vt:lpstr>
      <vt:lpstr>Terraform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Wit, Michal</dc:creator>
  <cp:lastModifiedBy>Wit, Michal</cp:lastModifiedBy>
  <cp:revision>11</cp:revision>
  <dcterms:created xsi:type="dcterms:W3CDTF">2025-10-09T14:39:58Z</dcterms:created>
  <dcterms:modified xsi:type="dcterms:W3CDTF">2025-10-24T08:16:06Z</dcterms:modified>
</cp:coreProperties>
</file>