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0" r:id="rId2"/>
    <p:sldId id="271" r:id="rId3"/>
    <p:sldId id="256" r:id="rId4"/>
    <p:sldId id="266" r:id="rId5"/>
    <p:sldId id="272" r:id="rId6"/>
    <p:sldId id="269" r:id="rId7"/>
    <p:sldId id="273" r:id="rId8"/>
    <p:sldId id="274" r:id="rId9"/>
    <p:sldId id="276" r:id="rId10"/>
    <p:sldId id="264" r:id="rId11"/>
    <p:sldId id="265" r:id="rId12"/>
    <p:sldId id="275" r:id="rId13"/>
    <p:sldId id="277" r:id="rId14"/>
    <p:sldId id="278" r:id="rId15"/>
    <p:sldId id="279" r:id="rId16"/>
    <p:sldId id="280" r:id="rId17"/>
    <p:sldId id="259" r:id="rId18"/>
    <p:sldId id="288" r:id="rId19"/>
    <p:sldId id="287" r:id="rId20"/>
    <p:sldId id="281" r:id="rId21"/>
    <p:sldId id="282" r:id="rId22"/>
    <p:sldId id="284" r:id="rId23"/>
    <p:sldId id="283" r:id="rId24"/>
    <p:sldId id="285" r:id="rId25"/>
    <p:sldId id="286" r:id="rId26"/>
    <p:sldId id="262" r:id="rId27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49927-FE56-FF4F-8E7B-EB0F2A931456}" v="10" dt="2025-10-15T10:30:23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5"/>
    <p:restoredTop sz="94825"/>
  </p:normalViewPr>
  <p:slideViewPr>
    <p:cSldViewPr snapToGrid="0">
      <p:cViewPr varScale="1">
        <p:scale>
          <a:sx n="118" d="100"/>
          <a:sy n="118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8936C-A665-D643-82B2-FBEEA565F87D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63E6A-0AE7-3244-B105-59B2DE698F0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2985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3E6A-0AE7-3244-B105-59B2DE698F05}" type="slidenum">
              <a:rPr lang="en-PL" smtClean="0"/>
              <a:t>17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5786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1633-A57B-1C0E-BD40-2C07C1BC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C46BB-F23D-7B03-6C47-90596712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D68E-3891-EA51-4E3B-14FBAC50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3DA3-E225-EFAE-72BA-83FDD9DA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9F49-8AFF-5F74-A9A2-344BE3B9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291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2D0A-06AA-F718-5B4B-D0473D79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40073-965D-2D20-D594-38EE00B4B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D65-5E66-6824-4EBF-462CE800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103A-8F31-B8A1-819F-73821F45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8B63-9A91-76E8-F51B-B7AFDE1C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9057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7CA7-BEFB-755D-C0CC-4DB994176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EDE6A-859E-0CF0-52D1-137D507F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3A4FE-0C4F-8E9D-8DAA-C381E33D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B117-60E2-12E4-FEC3-BC4A3B8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5443-2074-C103-3B8A-26F09709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328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B597-F193-F99A-F6CD-7386EBB7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B49E-85FB-07DB-5CDF-BB5A5438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8B250-5CD7-9344-EBED-5EAF1504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54B6-9E71-57A4-B01F-4FE102A0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29D2-6B36-8B0E-5633-74C52F9A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659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247-DC34-5B36-8F35-877F2A4A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6FC1-9300-2412-DF9E-B1F326D6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AFC5-733C-178F-62C4-A8B7E3EF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BD23-BC66-5DC3-CA21-69B1799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1CD8-B00B-5FE1-E90D-4D988DFF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705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140D-6436-3649-7405-2C6A61DF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4C5A-A042-AAAE-C25B-6BE36E50E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73DC-4C01-9AB7-4C0A-4B6230BA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4E40-7405-A098-6244-E6E7DB99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AAC56-F133-279E-8241-8208A9B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9F69E-4A17-3CA5-8017-01E1C478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57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43F7-6F88-1FE6-7F19-168AAFE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BF1A-3357-FAD3-1B58-FD7E2CE0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F2B0-7828-3AFD-7432-0ECE76F7F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6597A-3560-D16E-E7A0-95FA10C37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77B8A-6EA8-C3F5-8D68-06AF0FCD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029AB-BBB0-4D2D-14D6-7B3F68C7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60712-1529-6AA8-794C-1C27EA73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ECEB0-5BA2-1879-F62B-D4E81F3D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951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F3CD-6A06-4CE4-9399-B79F78C3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CC819-9330-079B-D06E-70E1F01F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31D23-A48C-CD60-EEA7-CBC572EA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0283-9883-AB2F-D8D4-280EE6AF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78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891CB-246C-1E46-0511-ED2F604F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6C6CE-0A07-5F8D-7302-A6C83CFE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5679-BF6E-54DB-A923-E5D4AA8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4746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A6F-CFF2-ADFE-8451-EED7E3E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2F3C-366A-6CD6-5DE0-1EDAE810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DC6A-F4FD-1668-D5E9-D34F92C1A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2B40-1E2F-B071-C99F-E56F8BE7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AFADB-DA0D-12DE-0E4B-99BF7023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82DE-37CB-B73A-0CB4-BFE5C4D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455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AA1-D177-669A-18CA-CC394215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88117-6284-EC1F-4061-140CD3895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AFB09-DE9D-F6C2-CAB1-0179233BA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5D1DD-C387-5A51-6BB8-AE1111D9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1B38-1EF8-F432-45BF-D061DAE8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FE07-BFDA-69B2-D5F4-CF13B635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14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6138A-FC1A-B64B-8C50-74BEE0FF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489AF-0C18-56BC-CCA0-2B32FBA2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880E3-ED60-A7EC-4949-9E64D1A47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7A0D-F891-E44B-8F8A-A88279BB2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A6EF-528F-E13E-D17B-81C801F22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768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text/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kg.go.dev/github.com/Masterminds/spri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CDBD-9789-DB2C-34FF-20A631A90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458686"/>
            <a:ext cx="9144000" cy="1779134"/>
          </a:xfrm>
        </p:spPr>
        <p:txBody>
          <a:bodyPr>
            <a:normAutofit/>
          </a:bodyPr>
          <a:lstStyle/>
          <a:p>
            <a:r>
              <a:rPr lang="en-PL" sz="8000" dirty="0"/>
              <a:t>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F909C-BD75-51D1-10AA-D6F8F834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r>
              <a:rPr lang="en-PL" dirty="0"/>
              <a:t>“</a:t>
            </a:r>
            <a:r>
              <a:rPr lang="en-GB" dirty="0"/>
              <a:t> a method for </a:t>
            </a:r>
            <a:r>
              <a:rPr lang="en-GB" b="1" dirty="0">
                <a:solidFill>
                  <a:srgbClr val="FF0000"/>
                </a:solidFill>
              </a:rPr>
              <a:t>exposing</a:t>
            </a:r>
            <a:r>
              <a:rPr lang="en-GB" dirty="0"/>
              <a:t> a network application that is running as one or more 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Pods</a:t>
            </a:r>
            <a:r>
              <a:rPr lang="en-GB" dirty="0"/>
              <a:t> in your cluster</a:t>
            </a:r>
            <a:r>
              <a:rPr lang="en-PL" dirty="0"/>
              <a:t>”</a:t>
            </a:r>
            <a:br>
              <a:rPr lang="en-PL" dirty="0"/>
            </a:b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62553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AD47-1CE1-70A1-4A6D-62DC5B6E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L" b="1" dirty="0"/>
              <a:t>IRSA = </a:t>
            </a:r>
            <a:r>
              <a:rPr lang="en-GB" b="1" dirty="0">
                <a:solidFill>
                  <a:srgbClr val="FF0000"/>
                </a:solidFill>
              </a:rPr>
              <a:t>I</a:t>
            </a:r>
            <a:r>
              <a:rPr lang="en-GB" b="1" dirty="0"/>
              <a:t>AM </a:t>
            </a:r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GB" b="1" dirty="0"/>
              <a:t>oles for </a:t>
            </a:r>
            <a:r>
              <a:rPr lang="en-GB" b="1" dirty="0">
                <a:solidFill>
                  <a:srgbClr val="FF0000"/>
                </a:solidFill>
              </a:rPr>
              <a:t>S</a:t>
            </a:r>
            <a:r>
              <a:rPr lang="en-GB" b="1" dirty="0"/>
              <a:t>ervice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b="1" dirty="0"/>
              <a:t>ccounts</a:t>
            </a:r>
            <a:endParaRPr lang="en-PL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360831-753B-F228-6DD4-78DB1CAC0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98" y="1825625"/>
            <a:ext cx="77308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5D4D1B-6929-0FFB-9CA5-EB1BAAA76E26}"/>
              </a:ext>
            </a:extLst>
          </p:cNvPr>
          <p:cNvSpPr txBox="1">
            <a:spLocks/>
          </p:cNvSpPr>
          <p:nvPr/>
        </p:nvSpPr>
        <p:spPr>
          <a:xfrm>
            <a:off x="9644742" y="6040380"/>
            <a:ext cx="1415143" cy="54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L" sz="1200" dirty="0"/>
              <a:t>Source: [Diagram1]</a:t>
            </a:r>
          </a:p>
        </p:txBody>
      </p:sp>
    </p:spTree>
    <p:extLst>
      <p:ext uri="{BB962C8B-B14F-4D97-AF65-F5344CB8AC3E}">
        <p14:creationId xmlns:p14="http://schemas.microsoft.com/office/powerpoint/2010/main" val="341344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6A49-B703-A17D-64FC-699F210F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Amazon EKS Pod Identity Webhook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ED79-F8CB-09AE-EF16-14FF1D42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341429" cy="55081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ServiceAccount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-test) annotated with: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eks.amazonaws.com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/role-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arn:aws:iam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::{account-id}:role/{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iam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-role}"</a:t>
            </a:r>
            <a:endParaRPr lang="en-GB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(new) Pod using: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spec.serviceAccountName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-test</a:t>
            </a:r>
          </a:p>
          <a:p>
            <a:pPr marL="0" indent="0">
              <a:buNone/>
            </a:pPr>
            <a:b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Injections (by web hook):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Environment variables: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AWS_DEFAULT_REGION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AWS_REGION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AWS_ROLE_ARN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AWS_WEB_IDENTITY_TOKEN_FILE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AWS_STS_REGIONAL_ENDPOINTS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Volumes: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- var/run/secrets/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eks.amazonaws.com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serviceaccount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/token</a:t>
            </a:r>
          </a:p>
          <a:p>
            <a:endParaRPr lang="en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7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9AEAE0-23B0-2E36-7497-538BA5EC74AE}"/>
              </a:ext>
            </a:extLst>
          </p:cNvPr>
          <p:cNvSpPr txBox="1"/>
          <p:nvPr/>
        </p:nvSpPr>
        <p:spPr>
          <a:xfrm>
            <a:off x="740228" y="977988"/>
            <a:ext cx="10189029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800" dirty="0" err="1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 = S3Client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.builder().</a:t>
            </a:r>
            <a:r>
              <a:rPr lang="en-GB" sz="18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credentialsProvider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StsAssumeRoleWithWebIdentityCredentialsProvider.builder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().build()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.region(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US_EAST_1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.build()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B96C3-043F-2A07-5EFE-216F567621F4}"/>
              </a:ext>
            </a:extLst>
          </p:cNvPr>
          <p:cNvSpPr txBox="1"/>
          <p:nvPr/>
        </p:nvSpPr>
        <p:spPr>
          <a:xfrm>
            <a:off x="370114" y="3777344"/>
            <a:ext cx="10711542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dirty="0" err="1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StsWebIdentityTokenFileCredentialsProvider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(Builder builder) {</a:t>
            </a:r>
            <a:b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(builder, </a:t>
            </a:r>
            <a:r>
              <a:rPr lang="en-GB" sz="14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sts</a:t>
            </a:r>
            <a:r>
              <a:rPr lang="en-GB" sz="14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-assume-role-with-web-identity-credentials-provider"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Path </a:t>
            </a:r>
            <a:r>
              <a:rPr lang="en-GB" sz="14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webIdentityTokenFile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builder.</a:t>
            </a:r>
            <a:r>
              <a:rPr lang="en-GB" sz="1400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webIdentityTokenFile</a:t>
            </a:r>
            <a:r>
              <a:rPr lang="en-GB" sz="14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GB" sz="14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buNone/>
            </a:pP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? </a:t>
            </a:r>
            <a:r>
              <a:rPr lang="en-GB" sz="14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builder.</a:t>
            </a:r>
            <a:r>
              <a:rPr lang="en-GB" sz="1400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webIdentityTokenFile</a:t>
            </a:r>
            <a:br>
              <a:rPr lang="en-GB" sz="14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Paths.</a:t>
            </a:r>
            <a:r>
              <a:rPr lang="en-GB" sz="1400" i="1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i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(SdkSystemSetting.</a:t>
            </a:r>
            <a:r>
              <a:rPr lang="en-GB" sz="14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AWS_WEB_IDENTITY_TOKEN_FILE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.getStringValueOrThrow()));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363FB-0A55-C4A5-CB77-62D861B5972C}"/>
              </a:ext>
            </a:extLst>
          </p:cNvPr>
          <p:cNvCxnSpPr/>
          <p:nvPr/>
        </p:nvCxnSpPr>
        <p:spPr>
          <a:xfrm>
            <a:off x="5834742" y="2993571"/>
            <a:ext cx="0" cy="522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4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40E8-06B6-8D1F-FF4E-48877E6D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7F03-118F-AFE0-4131-FEF7F807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/create/7_setup_irsa.sh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k8s/05_irsa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8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59C8C-7FCD-87D5-1F23-238823B6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2025-06DB-4257-202D-97BF8F476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Helm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AE9A7-5757-1660-5A28-9374A0C27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br>
              <a:rPr lang="en-PL" dirty="0"/>
            </a:br>
            <a:r>
              <a:rPr lang="en-GB" dirty="0"/>
              <a:t>package manager for Kubernetes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533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C0A7-2A2E-F63E-AC33-16BE4742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 </a:t>
            </a:r>
            <a:r>
              <a:rPr lang="en-GB" i="1" u="sng" dirty="0"/>
              <a:t>Chart</a:t>
            </a:r>
            <a:r>
              <a:rPr lang="en-GB" dirty="0"/>
              <a:t> is a Helm </a:t>
            </a:r>
            <a:r>
              <a:rPr lang="en-GB" b="1" dirty="0">
                <a:solidFill>
                  <a:srgbClr val="FF0000"/>
                </a:solidFill>
              </a:rPr>
              <a:t>package</a:t>
            </a:r>
          </a:p>
          <a:p>
            <a:pPr marL="0" indent="0">
              <a:buNone/>
            </a:pPr>
            <a:r>
              <a:rPr lang="en-GB" sz="2000" b="1" dirty="0"/>
              <a:t>(</a:t>
            </a:r>
            <a:r>
              <a:rPr lang="en-GB" sz="2000" dirty="0"/>
              <a:t>Helm uses a </a:t>
            </a:r>
            <a:r>
              <a:rPr lang="en-GB" sz="2000" b="1" dirty="0">
                <a:solidFill>
                  <a:srgbClr val="FF0000"/>
                </a:solidFill>
              </a:rPr>
              <a:t>packaging format </a:t>
            </a:r>
            <a:r>
              <a:rPr lang="en-GB" sz="2000" dirty="0"/>
              <a:t>called </a:t>
            </a:r>
            <a:r>
              <a:rPr lang="en-GB" sz="2000" i="1" dirty="0"/>
              <a:t>charts</a:t>
            </a:r>
            <a:r>
              <a:rPr lang="en-GB" sz="2000" dirty="0"/>
              <a:t>. A chart is a collection of files that describe a related set of Kubernetes resources.</a:t>
            </a:r>
            <a:r>
              <a:rPr lang="en-GB" sz="2000" b="1" dirty="0"/>
              <a:t>)</a:t>
            </a:r>
          </a:p>
          <a:p>
            <a:pPr marL="0" indent="0">
              <a:buNone/>
            </a:pPr>
            <a:r>
              <a:rPr lang="en-GB" sz="2000" b="1" dirty="0"/>
              <a:t>[used by UP]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A </a:t>
            </a:r>
            <a:r>
              <a:rPr lang="en-GB" i="1" u="sng" dirty="0"/>
              <a:t>Repository</a:t>
            </a:r>
            <a:r>
              <a:rPr lang="en-GB" dirty="0"/>
              <a:t> is the place where charts can be collected and shared</a:t>
            </a:r>
          </a:p>
          <a:p>
            <a:pPr marL="0" indent="0">
              <a:buNone/>
            </a:pPr>
            <a:r>
              <a:rPr lang="en-GB" sz="2200" b="1" dirty="0"/>
              <a:t>[not used by UP]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 </a:t>
            </a:r>
            <a:r>
              <a:rPr lang="en-GB" i="1" u="sng" dirty="0"/>
              <a:t>Release</a:t>
            </a:r>
            <a:r>
              <a:rPr lang="en-GB" dirty="0"/>
              <a:t> is an </a:t>
            </a:r>
            <a:r>
              <a:rPr lang="en-GB" b="1" dirty="0">
                <a:solidFill>
                  <a:srgbClr val="FF0000"/>
                </a:solidFill>
              </a:rPr>
              <a:t>instance of a chart </a:t>
            </a:r>
            <a:r>
              <a:rPr lang="en-GB" dirty="0"/>
              <a:t>running in a Kubernetes cluster.</a:t>
            </a:r>
          </a:p>
          <a:p>
            <a:pPr marL="0" indent="0">
              <a:buNone/>
            </a:pPr>
            <a:r>
              <a:rPr lang="en-GB" sz="2200" b="1" dirty="0"/>
              <a:t>[not used by UP]</a:t>
            </a:r>
          </a:p>
          <a:p>
            <a:pPr marL="0" indent="0">
              <a:buNone/>
            </a:pPr>
            <a:endParaRPr lang="en-GB" dirty="0"/>
          </a:p>
          <a:p>
            <a:endParaRPr lang="en-PL" dirty="0"/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74E10CB1-868E-5F34-FE91-F1483742DB52}"/>
              </a:ext>
            </a:extLst>
          </p:cNvPr>
          <p:cNvSpPr/>
          <p:nvPr/>
        </p:nvSpPr>
        <p:spPr>
          <a:xfrm>
            <a:off x="2873826" y="3685609"/>
            <a:ext cx="424543" cy="391885"/>
          </a:xfrm>
          <a:prstGeom prst="noSmoking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>
              <a:solidFill>
                <a:schemeClr val="tx1"/>
              </a:solidFill>
            </a:endParaRP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C45177DB-5D4B-FE85-C1C7-F545C539CA63}"/>
              </a:ext>
            </a:extLst>
          </p:cNvPr>
          <p:cNvSpPr/>
          <p:nvPr/>
        </p:nvSpPr>
        <p:spPr>
          <a:xfrm>
            <a:off x="2873826" y="5393193"/>
            <a:ext cx="424543" cy="391885"/>
          </a:xfrm>
          <a:prstGeom prst="noSmoking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718EF-5E47-5DFB-EB47-74C9E6D57677}"/>
              </a:ext>
            </a:extLst>
          </p:cNvPr>
          <p:cNvSpPr txBox="1"/>
          <p:nvPr/>
        </p:nvSpPr>
        <p:spPr>
          <a:xfrm>
            <a:off x="9720944" y="5965763"/>
            <a:ext cx="207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L" sz="1800" dirty="0"/>
              <a:t>Source: [Docs2]</a:t>
            </a:r>
          </a:p>
        </p:txBody>
      </p:sp>
    </p:spTree>
    <p:extLst>
      <p:ext uri="{BB962C8B-B14F-4D97-AF65-F5344CB8AC3E}">
        <p14:creationId xmlns:p14="http://schemas.microsoft.com/office/powerpoint/2010/main" val="103113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D164-F9CA-E7F1-86BD-450441DC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PL" dirty="0"/>
              <a:t>User Platform facilitates only one command of Helm</a:t>
            </a:r>
            <a:br>
              <a:rPr lang="en-PL" dirty="0"/>
            </a:br>
            <a:r>
              <a:rPr lang="en-PL" sz="1400" dirty="0"/>
              <a:t>(under the hood – it is called by ArgoCD):</a:t>
            </a:r>
          </a:p>
          <a:p>
            <a:pPr marL="0" indent="0" algn="ctr">
              <a:buNone/>
            </a:pPr>
            <a:endParaRPr lang="en-PL" dirty="0"/>
          </a:p>
          <a:p>
            <a:pPr marL="0" indent="0" algn="ctr">
              <a:buNone/>
            </a:pP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PL" sz="4000" dirty="0">
                <a:latin typeface="Consolas" panose="020B0609020204030204" pitchFamily="49" charset="0"/>
                <a:cs typeface="Consolas" panose="020B0609020204030204" pitchFamily="49" charset="0"/>
              </a:rPr>
              <a:t>elm template</a:t>
            </a:r>
          </a:p>
        </p:txBody>
      </p:sp>
    </p:spTree>
    <p:extLst>
      <p:ext uri="{BB962C8B-B14F-4D97-AF65-F5344CB8AC3E}">
        <p14:creationId xmlns:p14="http://schemas.microsoft.com/office/powerpoint/2010/main" val="471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48B9-DEE5-157E-827D-C8696FF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L" dirty="0"/>
              <a:t>GO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A33F-BF07-8245-7988-2142E853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https://pkg.go.dev/text/template</a:t>
            </a:r>
            <a:r>
              <a:rPr lang="en-GB" dirty="0"/>
              <a:t> (engine)</a:t>
            </a:r>
          </a:p>
          <a:p>
            <a:r>
              <a:rPr lang="en-GB" dirty="0">
                <a:hlinkClick r:id="rId4"/>
              </a:rPr>
              <a:t>https://pkg.go.dev/github.com/Masterminds/sprig</a:t>
            </a:r>
            <a:r>
              <a:rPr lang="en-GB" dirty="0"/>
              <a:t> (extra template functions - supported out of the box)</a:t>
            </a:r>
          </a:p>
          <a:p>
            <a:endParaRPr lang="en-GB" dirty="0"/>
          </a:p>
          <a:p>
            <a:r>
              <a:rPr lang="en-GB" dirty="0"/>
              <a:t>"</a:t>
            </a:r>
            <a:r>
              <a:rPr lang="en-GB" b="1" dirty="0">
                <a:solidFill>
                  <a:srgbClr val="FF0000"/>
                </a:solidFill>
              </a:rPr>
              <a:t>Actions</a:t>
            </a:r>
            <a:r>
              <a:rPr lang="en-GB" dirty="0"/>
              <a:t>"--data evaluations or control structures--are delimited by "</a:t>
            </a:r>
            <a:r>
              <a:rPr lang="en-GB" b="1" dirty="0">
                <a:solidFill>
                  <a:srgbClr val="FF0000"/>
                </a:solidFill>
              </a:rPr>
              <a:t>{{</a:t>
            </a:r>
            <a:r>
              <a:rPr lang="en-GB" dirty="0"/>
              <a:t>" and "</a:t>
            </a:r>
            <a:r>
              <a:rPr lang="en-GB" b="1" dirty="0">
                <a:solidFill>
                  <a:srgbClr val="FF0000"/>
                </a:solidFill>
              </a:rPr>
              <a:t>}}</a:t>
            </a:r>
            <a:r>
              <a:rPr lang="en-GB" dirty="0"/>
              <a:t>"; </a:t>
            </a:r>
          </a:p>
          <a:p>
            <a:r>
              <a:rPr lang="en-GB" dirty="0"/>
              <a:t>all text </a:t>
            </a:r>
            <a:r>
              <a:rPr lang="en-GB" b="1" dirty="0">
                <a:solidFill>
                  <a:srgbClr val="FF0000"/>
                </a:solidFill>
              </a:rPr>
              <a:t>outside actions </a:t>
            </a:r>
            <a:r>
              <a:rPr lang="en-GB" dirty="0"/>
              <a:t>is copied to the output </a:t>
            </a:r>
            <a:r>
              <a:rPr lang="en-GB" b="1" dirty="0">
                <a:solidFill>
                  <a:srgbClr val="FF0000"/>
                </a:solidFill>
              </a:rPr>
              <a:t>unchanged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03E5B-C36D-1E78-E1C1-386D4AFC95A1}"/>
              </a:ext>
            </a:extLst>
          </p:cNvPr>
          <p:cNvSpPr txBox="1"/>
          <p:nvPr/>
        </p:nvSpPr>
        <p:spPr>
          <a:xfrm>
            <a:off x="9720944" y="5965763"/>
            <a:ext cx="207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L" sz="1800" dirty="0"/>
              <a:t>Source: [Docs2]</a:t>
            </a:r>
          </a:p>
        </p:txBody>
      </p:sp>
    </p:spTree>
    <p:extLst>
      <p:ext uri="{BB962C8B-B14F-4D97-AF65-F5344CB8AC3E}">
        <p14:creationId xmlns:p14="http://schemas.microsoft.com/office/powerpoint/2010/main" val="311720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AC503-8D79-C1CC-D07E-BD9718A0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8DD5-B3D0-E772-8104-E4AA09D1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/create/5_create_ingress_controller.sh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/create/8_install_keda.sh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(as regular package manager: helm install)</a:t>
            </a:r>
            <a:endParaRPr lang="en-PL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2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C2B3-5228-245C-A4BA-F93E5B08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1939-0107-43E3-6B23-756EC148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aws</a:t>
            </a:r>
            <a:r>
              <a:rPr lang="en-GB" dirty="0"/>
              <a:t>/create/5_create_ingress_controller.sh</a:t>
            </a:r>
          </a:p>
          <a:p>
            <a:r>
              <a:rPr lang="en-GB" dirty="0" err="1"/>
              <a:t>aws</a:t>
            </a:r>
            <a:r>
              <a:rPr lang="en-GB" dirty="0"/>
              <a:t>/create/8_install_keda.sh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74229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D5AC-0A0B-DC8B-BE80-443C7D4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</a:t>
            </a:r>
            <a:r>
              <a:rPr lang="en-PL" dirty="0"/>
              <a:t>emo</a:t>
            </a:r>
            <a:br>
              <a:rPr lang="en-PL" dirty="0"/>
            </a:br>
            <a:br>
              <a:rPr lang="en-PL" dirty="0"/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k8s/03_service/02_multiple_services.yaml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7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F1E0-7491-7FC9-85C9-6258D2F01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DB67-628C-AF37-76F7-B4800D6D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k8s/06_helm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(helm template)</a:t>
            </a:r>
            <a:endParaRPr lang="en-PL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1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E7A11-C14A-5471-D069-542C8B27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A13C-3448-8013-E83C-CFAC810B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ArgoCD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728E-B94A-562E-3127-EFE8320F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br>
              <a:rPr lang="en-PL" dirty="0"/>
            </a:br>
            <a:r>
              <a:rPr lang="en-GB" dirty="0"/>
              <a:t>continuous delivery tool for Kubernetes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01528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4676DA-A08E-F3DC-2CD0-67AE7A3DC7A8}"/>
              </a:ext>
            </a:extLst>
          </p:cNvPr>
          <p:cNvSpPr/>
          <p:nvPr/>
        </p:nvSpPr>
        <p:spPr>
          <a:xfrm>
            <a:off x="1928388" y="2121905"/>
            <a:ext cx="3132499" cy="2614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3600" dirty="0"/>
              <a:t>Target state</a:t>
            </a:r>
            <a:br>
              <a:rPr lang="en-PL" sz="3600" dirty="0"/>
            </a:br>
            <a:r>
              <a:rPr lang="en-PL" sz="2000" dirty="0"/>
              <a:t>(github)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BC0DC-D2D3-6D93-EA24-BCC512E30DB3}"/>
              </a:ext>
            </a:extLst>
          </p:cNvPr>
          <p:cNvSpPr/>
          <p:nvPr/>
        </p:nvSpPr>
        <p:spPr>
          <a:xfrm>
            <a:off x="7087355" y="2121906"/>
            <a:ext cx="3197381" cy="2614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3600" dirty="0"/>
              <a:t>Live state</a:t>
            </a:r>
            <a:br>
              <a:rPr lang="en-PL" sz="3600" dirty="0"/>
            </a:br>
            <a:r>
              <a:rPr lang="en-PL" sz="2000" dirty="0"/>
              <a:t>(kubernetes cluster)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7521FB-55B4-99C2-A05D-9E55D1EB11B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60887" y="3429000"/>
            <a:ext cx="20264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90FDAD-D6F7-7BCC-8163-13688C4B2C7B}"/>
              </a:ext>
            </a:extLst>
          </p:cNvPr>
          <p:cNvSpPr txBox="1"/>
          <p:nvPr/>
        </p:nvSpPr>
        <p:spPr>
          <a:xfrm>
            <a:off x="5513910" y="2649526"/>
            <a:ext cx="1152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3600" dirty="0">
                <a:solidFill>
                  <a:schemeClr val="accent2">
                    <a:lumMod val="75000"/>
                  </a:schemeClr>
                </a:solidFill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456726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5B941-FFF2-4A96-C026-CCBBE5F4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344D-2FDD-EF89-8DBE-F86D5B70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k8s/07_argo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1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2560D-9DC7-D53A-33D3-705BE452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0EF9-4AB6-9E58-6066-8702A710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apply change in GH repo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(source)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and see changes reflected in k8s cluster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(target)</a:t>
            </a:r>
            <a:endParaRPr lang="en-PL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82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49778-AC65-6D05-C9E0-C4F99BE05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0C95-F61A-B419-7FEC-D1B328A72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Keda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F780A-FC9E-84A1-030D-A0284D4A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15078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CC79-8E1A-4F51-563A-BEB7F4DD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00A5-57CA-EC57-2BCF-B1DD4988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Docs1 - </a:t>
            </a:r>
            <a:r>
              <a:rPr lang="en-GB" dirty="0"/>
              <a:t>https://</a:t>
            </a:r>
            <a:r>
              <a:rPr lang="en-GB" dirty="0" err="1"/>
              <a:t>kubernetes.io</a:t>
            </a:r>
            <a:r>
              <a:rPr lang="en-GB" dirty="0"/>
              <a:t>/docs/home/</a:t>
            </a:r>
            <a:endParaRPr lang="en-PL" dirty="0"/>
          </a:p>
          <a:p>
            <a:r>
              <a:rPr lang="en-PL" dirty="0"/>
              <a:t>Docs2 - </a:t>
            </a:r>
            <a:r>
              <a:rPr lang="en-GB" dirty="0"/>
              <a:t>https://</a:t>
            </a:r>
            <a:r>
              <a:rPr lang="en-GB" dirty="0" err="1"/>
              <a:t>helm.sh</a:t>
            </a:r>
            <a:r>
              <a:rPr lang="en-GB" dirty="0"/>
              <a:t>/docs/topics/charts/</a:t>
            </a:r>
            <a:endParaRPr lang="en-PL" dirty="0"/>
          </a:p>
          <a:p>
            <a:endParaRPr lang="en-PL" dirty="0"/>
          </a:p>
          <a:p>
            <a:r>
              <a:rPr lang="en-GB" dirty="0"/>
              <a:t>Diagram</a:t>
            </a:r>
            <a:r>
              <a:rPr lang="en-PL" dirty="0"/>
              <a:t>1 [IRSA] - </a:t>
            </a:r>
            <a:r>
              <a:rPr lang="en-GB" dirty="0"/>
              <a:t>https://mohaamer5.medium.com/iam-roles-for-service-accounts-with-eks-irsa-good-bye-aws-credentials-1cdf1fa5192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09233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EEDC-E3DC-27E5-BD67-7571D983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L" dirty="0"/>
              <a:t>Service vs Deployment</a:t>
            </a:r>
          </a:p>
        </p:txBody>
      </p:sp>
    </p:spTree>
    <p:extLst>
      <p:ext uri="{BB962C8B-B14F-4D97-AF65-F5344CB8AC3E}">
        <p14:creationId xmlns:p14="http://schemas.microsoft.com/office/powerpoint/2010/main" val="416103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0BF1-D079-B8D3-BCDE-B7789B1C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077686"/>
            <a:ext cx="9383486" cy="5099277"/>
          </a:xfrm>
        </p:spPr>
        <p:txBody>
          <a:bodyPr/>
          <a:lstStyle/>
          <a:p>
            <a:r>
              <a:rPr lang="en-PL" dirty="0"/>
              <a:t>DevOps perspective:</a:t>
            </a:r>
          </a:p>
          <a:p>
            <a:pPr marL="0" indent="0">
              <a:buNone/>
            </a:pPr>
            <a:r>
              <a:rPr lang="en-PL" dirty="0"/>
              <a:t>	 microservice = k8s Service</a:t>
            </a:r>
          </a:p>
          <a:p>
            <a:pPr marL="0" indent="0">
              <a:buNone/>
            </a:pPr>
            <a:endParaRPr lang="en-PL" dirty="0"/>
          </a:p>
          <a:p>
            <a:r>
              <a:rPr lang="en-PL" dirty="0"/>
              <a:t>Developer perspective:</a:t>
            </a:r>
          </a:p>
          <a:p>
            <a:pPr marL="0" indent="0">
              <a:buNone/>
            </a:pPr>
            <a:r>
              <a:rPr lang="en-PL" dirty="0"/>
              <a:t>	 microservice = k8s Deployment</a:t>
            </a:r>
          </a:p>
          <a:p>
            <a:pPr marL="0" indent="0">
              <a:buNone/>
            </a:pPr>
            <a:endParaRPr lang="en-PL" dirty="0"/>
          </a:p>
          <a:p>
            <a:pPr marL="0" indent="0">
              <a:buNone/>
            </a:pPr>
            <a:r>
              <a:rPr lang="en-PL" dirty="0"/>
              <a:t>Service = it’s mainly about </a:t>
            </a:r>
            <a:r>
              <a:rPr lang="en-PL" b="1" dirty="0">
                <a:solidFill>
                  <a:srgbClr val="FF0000"/>
                </a:solidFill>
              </a:rPr>
              <a:t>networking</a:t>
            </a:r>
          </a:p>
          <a:p>
            <a:pPr marL="0" indent="0">
              <a:buNone/>
            </a:pPr>
            <a:r>
              <a:rPr lang="en-PL" dirty="0"/>
              <a:t>Deployment = it’s mainly about a </a:t>
            </a:r>
            <a:r>
              <a:rPr lang="en-PL" b="1" dirty="0">
                <a:solidFill>
                  <a:srgbClr val="FF0000"/>
                </a:solidFill>
              </a:rPr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19566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95C70-AE27-CA56-DAA3-96EAE762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5E30-4F76-CE0C-9DBC-59837626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Ingress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41810-6A5E-CC58-12B1-D885843E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endParaRPr lang="en-PL" dirty="0"/>
          </a:p>
          <a:p>
            <a:r>
              <a:rPr lang="en-PL" dirty="0"/>
              <a:t>“</a:t>
            </a:r>
            <a:r>
              <a:rPr lang="en-GB" dirty="0"/>
              <a:t>lets you map traffic to </a:t>
            </a:r>
            <a:r>
              <a:rPr lang="en-GB" b="1" dirty="0">
                <a:solidFill>
                  <a:srgbClr val="FF0000"/>
                </a:solidFill>
              </a:rPr>
              <a:t>different backends</a:t>
            </a:r>
            <a:r>
              <a:rPr lang="en-PL" dirty="0"/>
              <a:t>”</a:t>
            </a:r>
            <a:br>
              <a:rPr lang="en-PL" dirty="0"/>
            </a:b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6833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15E98-433C-71BF-BEBE-72055A849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90D9-540E-E047-F103-C64FC2A5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9" y="2416629"/>
            <a:ext cx="9862457" cy="3760334"/>
          </a:xfrm>
        </p:spPr>
        <p:txBody>
          <a:bodyPr/>
          <a:lstStyle/>
          <a:p>
            <a:r>
              <a:rPr lang="en-PL" dirty="0"/>
              <a:t>Service = handles just </a:t>
            </a:r>
            <a:r>
              <a:rPr lang="en-PL" b="1" dirty="0">
                <a:solidFill>
                  <a:srgbClr val="FF0000"/>
                </a:solidFill>
              </a:rPr>
              <a:t>1 Deployment</a:t>
            </a:r>
          </a:p>
          <a:p>
            <a:pPr marL="0" indent="0">
              <a:buNone/>
            </a:pPr>
            <a:endParaRPr lang="en-PL" dirty="0"/>
          </a:p>
          <a:p>
            <a:r>
              <a:rPr lang="en-PL" dirty="0"/>
              <a:t>Ingress – handles </a:t>
            </a:r>
            <a:r>
              <a:rPr lang="en-PL" b="1" dirty="0">
                <a:solidFill>
                  <a:srgbClr val="FF0000"/>
                </a:solidFill>
              </a:rPr>
              <a:t>1..N Deployments </a:t>
            </a:r>
            <a:r>
              <a:rPr lang="en-PL" dirty="0"/>
              <a:t>(via Services)</a:t>
            </a:r>
          </a:p>
        </p:txBody>
      </p:sp>
    </p:spTree>
    <p:extLst>
      <p:ext uri="{BB962C8B-B14F-4D97-AF65-F5344CB8AC3E}">
        <p14:creationId xmlns:p14="http://schemas.microsoft.com/office/powerpoint/2010/main" val="102791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CFC0F37E-2064-D5F1-BE1A-73F9DF077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207" y="4433137"/>
            <a:ext cx="6677536" cy="2251954"/>
          </a:xfrm>
        </p:spPr>
      </p:pic>
      <p:pic>
        <p:nvPicPr>
          <p:cNvPr id="11" name="Picture 10" descr="A diagram of service and service&#10;&#10;AI-generated content may be incorrect.">
            <a:extLst>
              <a:ext uri="{FF2B5EF4-FFF2-40B4-BE49-F238E27FC236}">
                <a16:creationId xmlns:a16="http://schemas.microsoft.com/office/drawing/2014/main" id="{C4F07CCE-9A6E-DD4A-1BB9-7F890182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829" y="1944251"/>
            <a:ext cx="5517821" cy="236649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D30B51-0B06-F57C-F8ED-04587F7B3880}"/>
              </a:ext>
            </a:extLst>
          </p:cNvPr>
          <p:cNvSpPr txBox="1">
            <a:spLocks/>
          </p:cNvSpPr>
          <p:nvPr/>
        </p:nvSpPr>
        <p:spPr>
          <a:xfrm>
            <a:off x="4180114" y="718457"/>
            <a:ext cx="5312229" cy="90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L" dirty="0"/>
              <a:t>Service vs Ingress</a:t>
            </a:r>
          </a:p>
        </p:txBody>
      </p:sp>
    </p:spTree>
    <p:extLst>
      <p:ext uri="{BB962C8B-B14F-4D97-AF65-F5344CB8AC3E}">
        <p14:creationId xmlns:p14="http://schemas.microsoft.com/office/powerpoint/2010/main" val="161174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E9ED9-CFB4-57A4-A31B-DAA141A94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2E3B-3B22-2B3D-B07F-8350E35A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</a:t>
            </a:r>
            <a:r>
              <a:rPr lang="en-PL" dirty="0"/>
              <a:t>emo</a:t>
            </a:r>
            <a:br>
              <a:rPr lang="en-PL" dirty="0"/>
            </a:br>
            <a:br>
              <a:rPr lang="en-PL" dirty="0"/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k8s/04_ingress/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two_services.yaml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0825-E8F3-401F-DDC3-9975FC8F8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1DF9-4C07-3CB5-8D12-F6E5CD53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Service Accounts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F6731-323F-A2CD-5F4B-3FA3A70DE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r>
              <a:rPr lang="en-PL" dirty="0"/>
              <a:t>“</a:t>
            </a:r>
            <a:r>
              <a:rPr lang="en-GB" dirty="0"/>
              <a:t>Application Pods, system components, […] can use a specific </a:t>
            </a:r>
            <a:r>
              <a:rPr lang="en-GB" dirty="0" err="1"/>
              <a:t>ServiceAccount's</a:t>
            </a:r>
            <a:r>
              <a:rPr lang="en-GB" dirty="0"/>
              <a:t> credentials </a:t>
            </a:r>
            <a:r>
              <a:rPr lang="en-GB" b="1" dirty="0">
                <a:solidFill>
                  <a:srgbClr val="FF0000"/>
                </a:solidFill>
              </a:rPr>
              <a:t>to identify as that </a:t>
            </a:r>
            <a:r>
              <a:rPr lang="en-GB" b="1" dirty="0" err="1">
                <a:solidFill>
                  <a:srgbClr val="FF0000"/>
                </a:solidFill>
              </a:rPr>
              <a:t>ServiceAccount</a:t>
            </a:r>
            <a:r>
              <a:rPr lang="en-GB" dirty="0"/>
              <a:t>.</a:t>
            </a:r>
            <a:r>
              <a:rPr lang="en-PL" dirty="0"/>
              <a:t>”</a:t>
            </a:r>
            <a:br>
              <a:rPr lang="en-PL" dirty="0"/>
            </a:br>
            <a:br>
              <a:rPr lang="en-PL" dirty="0"/>
            </a:br>
            <a:r>
              <a:rPr lang="en-PL" dirty="0"/>
              <a:t>i.e Pods can identify as a specific ServiceAccount</a:t>
            </a:r>
          </a:p>
        </p:txBody>
      </p:sp>
    </p:spTree>
    <p:extLst>
      <p:ext uri="{BB962C8B-B14F-4D97-AF65-F5344CB8AC3E}">
        <p14:creationId xmlns:p14="http://schemas.microsoft.com/office/powerpoint/2010/main" val="120059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14471</TotalTime>
  <Words>751</Words>
  <Application>Microsoft Macintosh PowerPoint</Application>
  <PresentationFormat>Widescreen</PresentationFormat>
  <Paragraphs>84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Office Theme</vt:lpstr>
      <vt:lpstr>Service</vt:lpstr>
      <vt:lpstr>Demo  k8s/03_service/02_multiple_services.yaml</vt:lpstr>
      <vt:lpstr>Service vs Deployment</vt:lpstr>
      <vt:lpstr>PowerPoint Presentation</vt:lpstr>
      <vt:lpstr>Ingress</vt:lpstr>
      <vt:lpstr>PowerPoint Presentation</vt:lpstr>
      <vt:lpstr>PowerPoint Presentation</vt:lpstr>
      <vt:lpstr>Demo  k8s/04_ingress/two_services.yaml</vt:lpstr>
      <vt:lpstr>Service Accounts</vt:lpstr>
      <vt:lpstr>IRSA = IAM Roles for Service Accounts</vt:lpstr>
      <vt:lpstr>Amazon EKS Pod Identity Webhook</vt:lpstr>
      <vt:lpstr>PowerPoint Presentation</vt:lpstr>
      <vt:lpstr>Demo  aws/create/7_setup_irsa.sh  k8s/05_irsa</vt:lpstr>
      <vt:lpstr>Helm</vt:lpstr>
      <vt:lpstr>PowerPoint Presentation</vt:lpstr>
      <vt:lpstr>PowerPoint Presentation</vt:lpstr>
      <vt:lpstr>GO templates</vt:lpstr>
      <vt:lpstr>Demo  aws/create/5_create_ingress_controller.sh aws/create/8_install_keda.sh  (as regular package manager: helm install)</vt:lpstr>
      <vt:lpstr>PowerPoint Presentation</vt:lpstr>
      <vt:lpstr>Demo  k8s/06_helm (helm template)</vt:lpstr>
      <vt:lpstr>ArgoCD</vt:lpstr>
      <vt:lpstr>PowerPoint Presentation</vt:lpstr>
      <vt:lpstr>Demo  k8s/07_argo</vt:lpstr>
      <vt:lpstr>Demo  apply change in GH repo (source) and see changes reflected in k8s cluster (target)</vt:lpstr>
      <vt:lpstr>Keda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Wit, Michal</dc:creator>
  <cp:lastModifiedBy>Wit, Michal</cp:lastModifiedBy>
  <cp:revision>8</cp:revision>
  <dcterms:created xsi:type="dcterms:W3CDTF">2025-10-09T14:39:58Z</dcterms:created>
  <dcterms:modified xsi:type="dcterms:W3CDTF">2025-10-23T11:01:53Z</dcterms:modified>
</cp:coreProperties>
</file>