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70" r:id="rId2"/>
    <p:sldId id="271" r:id="rId3"/>
    <p:sldId id="256" r:id="rId4"/>
    <p:sldId id="266" r:id="rId5"/>
    <p:sldId id="272" r:id="rId6"/>
    <p:sldId id="269" r:id="rId7"/>
    <p:sldId id="273" r:id="rId8"/>
    <p:sldId id="274" r:id="rId9"/>
    <p:sldId id="276" r:id="rId10"/>
    <p:sldId id="264" r:id="rId11"/>
    <p:sldId id="265" r:id="rId12"/>
    <p:sldId id="275" r:id="rId13"/>
    <p:sldId id="259" r:id="rId14"/>
    <p:sldId id="260" r:id="rId15"/>
    <p:sldId id="261" r:id="rId16"/>
    <p:sldId id="262" r:id="rId17"/>
  </p:sldIdLst>
  <p:sldSz cx="12192000" cy="6858000"/>
  <p:notesSz cx="6858000" cy="9144000"/>
  <p:defaultTextStyle>
    <a:defPPr>
      <a:defRPr lang="en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349927-FE56-FF4F-8E7B-EB0F2A931456}" v="10" dt="2025-10-15T10:30:23.55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94825"/>
  </p:normalViewPr>
  <p:slideViewPr>
    <p:cSldViewPr snapToGrid="0">
      <p:cViewPr varScale="1">
        <p:scale>
          <a:sx n="118" d="100"/>
          <a:sy n="118" d="100"/>
        </p:scale>
        <p:origin x="4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8936C-A665-D643-82B2-FBEEA565F87D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963E6A-0AE7-3244-B105-59B2DE698F05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229853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3E6A-0AE7-3244-B105-59B2DE698F05}" type="slidenum">
              <a:rPr lang="en-PL" smtClean="0"/>
              <a:t>13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8578601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963E6A-0AE7-3244-B105-59B2DE698F05}" type="slidenum">
              <a:rPr lang="en-PL" smtClean="0"/>
              <a:t>14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8722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D1633-A57B-1C0E-BD40-2C07C1BC9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BC46BB-F23D-7B03-6C47-905967121B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A5D68E-3891-EA51-4E3B-14FBAC508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B3DA3-E225-EFAE-72BA-83FDD9DA8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039F49-8AFF-5F74-A9A2-344BE3B9B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329113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B2D0A-06AA-F718-5B4B-D0473D79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B40073-965D-2D20-D594-38EE00B4BC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54AD65-5E66-6824-4EBF-462CE800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9103A-8F31-B8A1-819F-73821F45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308B63-9A91-76E8-F51B-B7AFDE1C1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9057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7CA7-BEFB-755D-C0CC-4DB994176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CEDE6A-859E-0CF0-52D1-137D507FD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3A4FE-0C4F-8E9D-8DAA-C381E33D8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1B117-60E2-12E4-FEC3-BC4A3B8A8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DD5443-2074-C103-3B8A-26F09709F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32812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6B597-F193-F99A-F6CD-7386EBB767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B49E-85FB-07DB-5CDF-BB5A54381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8B250-5CD7-9344-EBED-5EAF1504F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354B6-9E71-57A4-B01F-4FE102A0F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529D2-6B36-8B0E-5633-74C52F9A6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65978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21247-DC34-5B36-8F35-877F2A4A2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B6FC1-9300-2412-DF9E-B1F326D68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B2AFC5-733C-178F-62C4-A8B7E3EF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DBD23-BC66-5DC3-CA21-69B1799A7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81CD8-B00B-5FE1-E90D-4D988DFF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570530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D140D-6436-3649-7405-2C6A61DF6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74C5A-A042-AAAE-C25B-6BE36E50E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5273DC-4C01-9AB7-4C0A-4B6230BA9F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304E40-7405-A098-6244-E6E7DB994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AAC56-F133-279E-8241-8208A9B5E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9F69E-4A17-3CA5-8017-01E1C478B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057847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343F7-6F88-1FE6-7F19-168AAFE37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EEBF1A-3357-FAD3-1B58-FD7E2CE08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F2B0-7828-3AFD-7432-0ECE76F7F5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F6597A-3560-D16E-E7A0-95FA10C37E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477B8A-6EA8-C3F5-8D68-06AF0FCD33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F029AB-BBB0-4D2D-14D6-7B3F68C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F60712-1529-6AA8-794C-1C27EA73B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BECEB0-5BA2-1879-F62B-D4E81F3DE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9951488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BF3CD-6A06-4CE4-9399-B79F78C3B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ECC819-9330-079B-D06E-70E1F01F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D31D23-A48C-CD60-EEA7-CBC572EA5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F0283-9883-AB2F-D8D4-280EE6AFC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77814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9891CB-246C-1E46-0511-ED2F604FC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66C6CE-0A07-5F8D-7302-A6C83CFE9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95679-BF6E-54DB-A923-E5D4AA85A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747469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9A6F-CFF2-ADFE-8451-EED7E3EFC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22F3C-366A-6CD6-5DE0-1EDAE81083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A1DC6A-F4FD-1668-D5E9-D34F92C1AA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6A2B40-1E2F-B071-C99F-E56F8BE78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AFADB-DA0D-12DE-0E4B-99BF70231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F82DE-37CB-B73A-0CB4-BFE5C4D09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245566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DCAA1-D177-669A-18CA-CC3942155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288117-6284-EC1F-4061-140CD38950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AAFB09-DE9D-F6C2-CAB1-0179233BA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5D1DD-C387-5A51-6BB8-AE1111D9A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51B38-1EF8-F432-45BF-D061DAE8C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68FE07-BFDA-69B2-D5F4-CF13B635B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814713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6138A-FC1A-B64B-8C50-74BEE0FF2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4489AF-0C18-56BC-CCA0-2B32FBA2F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5880E3-ED60-A7EC-4949-9E64D1A47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3B405D-6549-0F4F-BB25-72B97A11A2DB}" type="datetimeFigureOut">
              <a:rPr lang="en-PL" smtClean="0"/>
              <a:t>20/10/2025</a:t>
            </a:fld>
            <a:endParaRPr lang="en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C47A0D-F891-E44B-8F8A-A88279BB2A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6A6EF-528F-E13E-D17B-81C801F22D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E729C9-9B37-4741-AD46-34DFE9FE5290}" type="slidenum">
              <a:rPr lang="en-PL" smtClean="0"/>
              <a:t>‹#›</a:t>
            </a:fld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2076877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concepts/workloads/pods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kg.go.dev/text/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kg.go.dev/github.com/Masterminds/sprig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iacomcbs/up-pluto-api-service/blob/a7c19e9322268936ee864666a70ff84639f98418/deploy/helm/v2/ups-pluto-api-service/templates/secret.ya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CDBD-9789-DB2C-34FF-20A631A906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458686"/>
            <a:ext cx="9144000" cy="1779134"/>
          </a:xfrm>
        </p:spPr>
        <p:txBody>
          <a:bodyPr/>
          <a:lstStyle/>
          <a:p>
            <a:r>
              <a:rPr lang="en-PL" dirty="0"/>
              <a:t>Service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5F909C-BD75-51D1-10AA-D6F8F8342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 a method for </a:t>
            </a:r>
            <a:r>
              <a:rPr lang="en-GB" b="1" dirty="0">
                <a:solidFill>
                  <a:srgbClr val="FF0000"/>
                </a:solidFill>
              </a:rPr>
              <a:t>exposing</a:t>
            </a:r>
            <a:r>
              <a:rPr lang="en-GB" dirty="0"/>
              <a:t> a network application that is running as one or more </a:t>
            </a:r>
            <a:r>
              <a:rPr lang="en-GB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Pods</a:t>
            </a:r>
            <a:r>
              <a:rPr lang="en-GB" dirty="0"/>
              <a:t> in your cluster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625537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AD47-1CE1-70A1-4A6D-62DC5B6E6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Service Accounts / IRSA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11457-3509-8E6A-43DA-5FBC486F5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4134443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6A49-B703-A17D-64FC-699F210F0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34ED79-F8CB-09AE-EF16-14FF1D423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4489799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AD80-9719-1CA8-C9C7-6BEA2E6E5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2D87A-4160-607D-7AC0-DB6731117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41505405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848B9-DEE5-157E-827D-C8696FFBC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GO templates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62A33F-BF07-8245-7988-2142E85341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https://pkg.go.dev/text/template</a:t>
            </a:r>
            <a:r>
              <a:rPr lang="en-GB" dirty="0"/>
              <a:t> (engine)</a:t>
            </a:r>
          </a:p>
          <a:p>
            <a:r>
              <a:rPr lang="en-GB" dirty="0">
                <a:hlinkClick r:id="rId4"/>
              </a:rPr>
              <a:t>https://pkg.go.dev/github.com/Masterminds/sprig</a:t>
            </a:r>
            <a:r>
              <a:rPr lang="en-GB" dirty="0"/>
              <a:t> (extra template functions - supported out of the box)</a:t>
            </a:r>
          </a:p>
          <a:p>
            <a:endParaRPr lang="en-GB" dirty="0"/>
          </a:p>
          <a:p>
            <a:r>
              <a:rPr lang="en-GB" dirty="0"/>
              <a:t>The input text for a template is UTF-8-encoded text in any format.</a:t>
            </a:r>
          </a:p>
          <a:p>
            <a:r>
              <a:rPr lang="en-GB" dirty="0"/>
              <a:t> "</a:t>
            </a:r>
            <a:r>
              <a:rPr lang="en-GB" b="1" dirty="0">
                <a:solidFill>
                  <a:srgbClr val="FF0000"/>
                </a:solidFill>
              </a:rPr>
              <a:t>Actions</a:t>
            </a:r>
            <a:r>
              <a:rPr lang="en-GB" dirty="0"/>
              <a:t>"--data evaluations or control structures--are delimited by "</a:t>
            </a:r>
            <a:r>
              <a:rPr lang="en-GB" b="1" dirty="0">
                <a:solidFill>
                  <a:srgbClr val="FF0000"/>
                </a:solidFill>
              </a:rPr>
              <a:t>{{</a:t>
            </a:r>
            <a:r>
              <a:rPr lang="en-GB" dirty="0"/>
              <a:t>" and "</a:t>
            </a:r>
            <a:r>
              <a:rPr lang="en-GB" b="1" dirty="0">
                <a:solidFill>
                  <a:srgbClr val="FF0000"/>
                </a:solidFill>
              </a:rPr>
              <a:t>}}</a:t>
            </a:r>
            <a:r>
              <a:rPr lang="en-GB" dirty="0"/>
              <a:t>"; </a:t>
            </a:r>
          </a:p>
          <a:p>
            <a:r>
              <a:rPr lang="en-GB" dirty="0"/>
              <a:t>all text </a:t>
            </a:r>
            <a:r>
              <a:rPr lang="en-GB" b="1" dirty="0">
                <a:solidFill>
                  <a:srgbClr val="FF0000"/>
                </a:solidFill>
              </a:rPr>
              <a:t>outside actions </a:t>
            </a:r>
            <a:r>
              <a:rPr lang="en-GB" dirty="0"/>
              <a:t>is copied to the output </a:t>
            </a:r>
            <a:r>
              <a:rPr lang="en-GB" b="1" dirty="0">
                <a:solidFill>
                  <a:srgbClr val="FF0000"/>
                </a:solidFill>
              </a:rPr>
              <a:t>unchanged</a:t>
            </a:r>
            <a:r>
              <a:rPr lang="en-GB" dirty="0"/>
              <a:t>. </a:t>
            </a:r>
          </a:p>
          <a:p>
            <a:endParaRPr lang="en-GB" dirty="0"/>
          </a:p>
          <a:p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3117201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8BDD9-FB97-A71E-3C12-51EA704D2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L" dirty="0"/>
              <a:t>Helm webooks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8CC5A-26AC-8B86-34BE-44B7F9844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906403"/>
          </a:xfrm>
        </p:spPr>
        <p:txBody>
          <a:bodyPr/>
          <a:lstStyle/>
          <a:p>
            <a:r>
              <a:rPr lang="en-GB" dirty="0"/>
              <a:t>U</a:t>
            </a:r>
            <a:r>
              <a:rPr lang="en-PL" dirty="0"/>
              <a:t>sed by devops</a:t>
            </a:r>
          </a:p>
          <a:p>
            <a:r>
              <a:rPr lang="en-GB" dirty="0"/>
              <a:t>I</a:t>
            </a:r>
            <a:r>
              <a:rPr lang="en-PL" dirty="0"/>
              <a:t>n UP were used in pluto-api-service </a:t>
            </a:r>
            <a:br>
              <a:rPr lang="en-PL" dirty="0"/>
            </a:br>
            <a:r>
              <a:rPr lang="en-GB" sz="1400" dirty="0">
                <a:hlinkClick r:id="rId3"/>
              </a:rPr>
              <a:t>https://github.com/viacomcbs/up-pluto-api-service/blob/a7c19e9322268936ee864666a70ff84639f98418/deploy/helm/v2/ups-pluto-api-service/templates/secret.yaml</a:t>
            </a:r>
            <a:endParaRPr lang="en-GB" sz="1400" dirty="0"/>
          </a:p>
          <a:p>
            <a:endParaRPr lang="en-GB" sz="1400" dirty="0"/>
          </a:p>
          <a:p>
            <a:pPr marL="0" indent="0">
              <a:buNone/>
            </a:pPr>
            <a:endParaRPr lang="en-PL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538817-0D3C-0371-2ACB-7CD7C688768D}"/>
              </a:ext>
            </a:extLst>
          </p:cNvPr>
          <p:cNvSpPr txBox="1"/>
          <p:nvPr/>
        </p:nvSpPr>
        <p:spPr>
          <a:xfrm>
            <a:off x="1158948" y="3221665"/>
            <a:ext cx="938854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{{- if not .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Values.serviceAccount.forceDisabled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| default false }}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---</a:t>
            </a:r>
          </a:p>
          <a:p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apiVersion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: v1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kind: Secret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type: 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kubernetes.io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/service-account-token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metadata: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name: {{ include "k8s.secretServiceAccountTokenName" . }}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annotations: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  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helm.sh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/hook: "pre-install, pre-upgrade"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  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helm.sh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/hook-delete-policy: "before-hook-creation"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  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helm.sh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/hook-weight: "-5"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    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kubernetes.io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/service-</a:t>
            </a:r>
            <a:r>
              <a:rPr lang="en-GB" sz="1600" dirty="0" err="1">
                <a:latin typeface="Source Code Pro" panose="020F0502020204030204" pitchFamily="34" charset="0"/>
                <a:cs typeface="Source Code Pro" panose="020F0502020204030204" pitchFamily="34" charset="0"/>
              </a:rPr>
              <a:t>account.name</a:t>
            </a:r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: {{ include "k8s.serviceAccountName" . }}</a:t>
            </a:r>
          </a:p>
          <a:p>
            <a:r>
              <a:rPr lang="en-GB" sz="1600" dirty="0">
                <a:latin typeface="Source Code Pro" panose="020F0502020204030204" pitchFamily="34" charset="0"/>
                <a:cs typeface="Source Code Pro" panose="020F0502020204030204" pitchFamily="34" charset="0"/>
              </a:rPr>
              <a:t>{{- end }}</a:t>
            </a:r>
            <a:endParaRPr lang="en-PL" sz="1600" dirty="0">
              <a:latin typeface="Source Code Pro" panose="020F0502020204030204" pitchFamily="34" charset="0"/>
              <a:cs typeface="Source Code Pro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4832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4ADC9-A7E3-9359-DADB-01CE8C4DA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3204-0343-681C-EAA7-F4E737809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5CC79-8E1A-4F51-563A-BEB7F4DDD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B200A5-57CA-EC57-2BCF-B1DD4988C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L"/>
          </a:p>
        </p:txBody>
      </p:sp>
    </p:spTree>
    <p:extLst>
      <p:ext uri="{BB962C8B-B14F-4D97-AF65-F5344CB8AC3E}">
        <p14:creationId xmlns:p14="http://schemas.microsoft.com/office/powerpoint/2010/main" val="1092334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9D5AC-0A0B-DC8B-BE80-443C7D4BE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k8s/03_service/02_multiple_services.yaml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270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EEDC-E3DC-27E5-BD67-7571D9835E8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PL" dirty="0"/>
              <a:t>Service vs Deployment</a:t>
            </a:r>
          </a:p>
        </p:txBody>
      </p:sp>
    </p:spTree>
    <p:extLst>
      <p:ext uri="{BB962C8B-B14F-4D97-AF65-F5344CB8AC3E}">
        <p14:creationId xmlns:p14="http://schemas.microsoft.com/office/powerpoint/2010/main" val="4161032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90BF1-D079-B8D3-BCDE-B7789B1CDB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0" y="1077686"/>
            <a:ext cx="9383486" cy="5099277"/>
          </a:xfrm>
        </p:spPr>
        <p:txBody>
          <a:bodyPr/>
          <a:lstStyle/>
          <a:p>
            <a:r>
              <a:rPr lang="en-PL" dirty="0"/>
              <a:t>DevOps perspective:</a:t>
            </a:r>
          </a:p>
          <a:p>
            <a:pPr marL="0" indent="0">
              <a:buNone/>
            </a:pPr>
            <a:r>
              <a:rPr lang="en-PL" dirty="0"/>
              <a:t>	 microservice = k8s Service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Developer perspective:</a:t>
            </a:r>
          </a:p>
          <a:p>
            <a:pPr marL="0" indent="0">
              <a:buNone/>
            </a:pPr>
            <a:r>
              <a:rPr lang="en-PL" dirty="0"/>
              <a:t>	 microservice = k8s Deployment</a:t>
            </a:r>
          </a:p>
          <a:p>
            <a:pPr marL="0" indent="0">
              <a:buNone/>
            </a:pPr>
            <a:endParaRPr lang="en-PL" dirty="0"/>
          </a:p>
          <a:p>
            <a:pPr marL="0" indent="0">
              <a:buNone/>
            </a:pPr>
            <a:r>
              <a:rPr lang="en-PL" dirty="0"/>
              <a:t>Service = it’s mainly about </a:t>
            </a:r>
            <a:r>
              <a:rPr lang="en-PL" b="1" dirty="0">
                <a:solidFill>
                  <a:srgbClr val="FF0000"/>
                </a:solidFill>
              </a:rPr>
              <a:t>networking</a:t>
            </a:r>
          </a:p>
          <a:p>
            <a:pPr marL="0" indent="0">
              <a:buNone/>
            </a:pPr>
            <a:r>
              <a:rPr lang="en-PL" dirty="0"/>
              <a:t>Deployment = it’s mainly about a </a:t>
            </a:r>
            <a:r>
              <a:rPr lang="en-PL" b="1" dirty="0">
                <a:solidFill>
                  <a:srgbClr val="FF0000"/>
                </a:solidFill>
              </a:rPr>
              <a:t>workload</a:t>
            </a:r>
          </a:p>
        </p:txBody>
      </p:sp>
    </p:spTree>
    <p:extLst>
      <p:ext uri="{BB962C8B-B14F-4D97-AF65-F5344CB8AC3E}">
        <p14:creationId xmlns:p14="http://schemas.microsoft.com/office/powerpoint/2010/main" val="19566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95C70-AE27-CA56-DAA3-96EAE7620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65E30-4F76-CE0C-9DBC-5983762640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/>
          <a:lstStyle/>
          <a:p>
            <a:r>
              <a:rPr lang="en-PL" dirty="0"/>
              <a:t>Ingress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841810-6A5E-CC58-12B1-D885843EEB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endParaRPr lang="en-PL" dirty="0"/>
          </a:p>
          <a:p>
            <a:r>
              <a:rPr lang="en-PL" dirty="0"/>
              <a:t>“</a:t>
            </a:r>
            <a:r>
              <a:rPr lang="en-GB" dirty="0"/>
              <a:t>lets you map traffic to </a:t>
            </a:r>
            <a:r>
              <a:rPr lang="en-GB" b="1" dirty="0">
                <a:solidFill>
                  <a:srgbClr val="FF0000"/>
                </a:solidFill>
              </a:rPr>
              <a:t>different backends</a:t>
            </a:r>
            <a:r>
              <a:rPr lang="en-PL" dirty="0"/>
              <a:t>”</a:t>
            </a:r>
            <a:br>
              <a:rPr lang="en-PL" dirty="0"/>
            </a:br>
            <a:endParaRPr lang="en-PL" dirty="0"/>
          </a:p>
        </p:txBody>
      </p:sp>
    </p:spTree>
    <p:extLst>
      <p:ext uri="{BB962C8B-B14F-4D97-AF65-F5344CB8AC3E}">
        <p14:creationId xmlns:p14="http://schemas.microsoft.com/office/powerpoint/2010/main" val="23683346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15E98-433C-71BF-BEBE-72055A849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590D9-540E-E047-F103-C64FC2A541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4629" y="2416629"/>
            <a:ext cx="9862457" cy="3760334"/>
          </a:xfrm>
        </p:spPr>
        <p:txBody>
          <a:bodyPr/>
          <a:lstStyle/>
          <a:p>
            <a:r>
              <a:rPr lang="en-PL" dirty="0"/>
              <a:t>Service = handles just </a:t>
            </a:r>
            <a:r>
              <a:rPr lang="en-PL" b="1" dirty="0">
                <a:solidFill>
                  <a:srgbClr val="FF0000"/>
                </a:solidFill>
              </a:rPr>
              <a:t>1 Deployment</a:t>
            </a:r>
          </a:p>
          <a:p>
            <a:pPr marL="0" indent="0">
              <a:buNone/>
            </a:pPr>
            <a:endParaRPr lang="en-PL" dirty="0"/>
          </a:p>
          <a:p>
            <a:r>
              <a:rPr lang="en-PL" dirty="0"/>
              <a:t>Ingress – handles </a:t>
            </a:r>
            <a:r>
              <a:rPr lang="en-PL" b="1" dirty="0">
                <a:solidFill>
                  <a:srgbClr val="FF0000"/>
                </a:solidFill>
              </a:rPr>
              <a:t>1..N Deployments </a:t>
            </a:r>
            <a:r>
              <a:rPr lang="en-PL" dirty="0"/>
              <a:t>(via Services)</a:t>
            </a:r>
          </a:p>
        </p:txBody>
      </p:sp>
    </p:spTree>
    <p:extLst>
      <p:ext uri="{BB962C8B-B14F-4D97-AF65-F5344CB8AC3E}">
        <p14:creationId xmlns:p14="http://schemas.microsoft.com/office/powerpoint/2010/main" val="10279126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diagram of a diagram&#10;&#10;AI-generated content may be incorrect.">
            <a:extLst>
              <a:ext uri="{FF2B5EF4-FFF2-40B4-BE49-F238E27FC236}">
                <a16:creationId xmlns:a16="http://schemas.microsoft.com/office/drawing/2014/main" id="{CFC0F37E-2064-D5F1-BE1A-73F9DF0772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8207" y="4433137"/>
            <a:ext cx="6677536" cy="2251954"/>
          </a:xfrm>
        </p:spPr>
      </p:pic>
      <p:pic>
        <p:nvPicPr>
          <p:cNvPr id="11" name="Picture 10" descr="A diagram of service and service&#10;&#10;AI-generated content may be incorrect.">
            <a:extLst>
              <a:ext uri="{FF2B5EF4-FFF2-40B4-BE49-F238E27FC236}">
                <a16:creationId xmlns:a16="http://schemas.microsoft.com/office/drawing/2014/main" id="{C4F07CCE-9A6E-DD4A-1BB9-7F89018214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4829" y="1944251"/>
            <a:ext cx="5517821" cy="2366492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1D30B51-0B06-F57C-F8ED-04587F7B3880}"/>
              </a:ext>
            </a:extLst>
          </p:cNvPr>
          <p:cNvSpPr txBox="1">
            <a:spLocks/>
          </p:cNvSpPr>
          <p:nvPr/>
        </p:nvSpPr>
        <p:spPr>
          <a:xfrm>
            <a:off x="4180114" y="718457"/>
            <a:ext cx="5312229" cy="9058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L" dirty="0"/>
              <a:t>Service vs Ingress</a:t>
            </a:r>
          </a:p>
        </p:txBody>
      </p:sp>
    </p:spTree>
    <p:extLst>
      <p:ext uri="{BB962C8B-B14F-4D97-AF65-F5344CB8AC3E}">
        <p14:creationId xmlns:p14="http://schemas.microsoft.com/office/powerpoint/2010/main" val="1611745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E9ED9-CFB4-57A4-A31B-DAA141A94C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B2E3B-3B22-2B3D-B07F-8350E35A7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4228" y="1977231"/>
            <a:ext cx="7663543" cy="2903537"/>
          </a:xfrm>
        </p:spPr>
        <p:txBody>
          <a:bodyPr>
            <a:normAutofit/>
          </a:bodyPr>
          <a:lstStyle/>
          <a:p>
            <a:pPr algn="ctr"/>
            <a:r>
              <a:rPr lang="en-GB" dirty="0"/>
              <a:t>D</a:t>
            </a:r>
            <a:r>
              <a:rPr lang="en-PL" dirty="0"/>
              <a:t>emo</a:t>
            </a:r>
            <a:br>
              <a:rPr lang="en-PL" dirty="0"/>
            </a:br>
            <a:br>
              <a:rPr lang="en-PL" dirty="0"/>
            </a:br>
            <a:r>
              <a:rPr lang="en-GB" sz="2400" dirty="0">
                <a:latin typeface="Consolas" panose="020B0609020204030204" pitchFamily="49" charset="0"/>
                <a:cs typeface="Consolas" panose="020B0609020204030204" pitchFamily="49" charset="0"/>
              </a:rPr>
              <a:t>k8s/04_ingress/</a:t>
            </a:r>
            <a:r>
              <a:rPr lang="en-GB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two_services.yaml</a:t>
            </a:r>
            <a:endParaRPr lang="en-PL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8623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0825-E8F3-401F-DDC3-9975FC8F8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91DF9-4C07-3CB5-8D12-F6E5CD5382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58686"/>
            <a:ext cx="9144000" cy="1681163"/>
          </a:xfrm>
        </p:spPr>
        <p:txBody>
          <a:bodyPr/>
          <a:lstStyle/>
          <a:p>
            <a:r>
              <a:rPr lang="en-PL" dirty="0"/>
              <a:t>Service Accounts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7F6731-323F-A2CD-5F4B-3FA3A70DE5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3429000"/>
            <a:ext cx="9144000" cy="1970314"/>
          </a:xfrm>
        </p:spPr>
        <p:txBody>
          <a:bodyPr>
            <a:normAutofit/>
          </a:bodyPr>
          <a:lstStyle/>
          <a:p>
            <a:r>
              <a:rPr lang="en-PL" dirty="0"/>
              <a:t>“</a:t>
            </a:r>
            <a:r>
              <a:rPr lang="en-GB" dirty="0"/>
              <a:t>Application Pods, system components, […] can use a specific </a:t>
            </a:r>
            <a:r>
              <a:rPr lang="en-GB" dirty="0" err="1"/>
              <a:t>ServiceAccount's</a:t>
            </a:r>
            <a:r>
              <a:rPr lang="en-GB" dirty="0"/>
              <a:t> credentials to identify as that </a:t>
            </a:r>
            <a:r>
              <a:rPr lang="en-GB" dirty="0" err="1"/>
              <a:t>ServiceAccount</a:t>
            </a:r>
            <a:r>
              <a:rPr lang="en-GB" dirty="0"/>
              <a:t>.</a:t>
            </a:r>
            <a:r>
              <a:rPr lang="en-PL" dirty="0"/>
              <a:t>”</a:t>
            </a:r>
            <a:br>
              <a:rPr lang="en-PL" dirty="0"/>
            </a:br>
            <a:br>
              <a:rPr lang="en-PL" dirty="0"/>
            </a:br>
            <a:r>
              <a:rPr lang="en-PL" dirty="0"/>
              <a:t>i.e Pods can identify as a specific ServiceAccount</a:t>
            </a:r>
          </a:p>
        </p:txBody>
      </p:sp>
    </p:spTree>
    <p:extLst>
      <p:ext uri="{BB962C8B-B14F-4D97-AF65-F5344CB8AC3E}">
        <p14:creationId xmlns:p14="http://schemas.microsoft.com/office/powerpoint/2010/main" val="12005932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10412</TotalTime>
  <Words>381</Words>
  <Application>Microsoft Macintosh PowerPoint</Application>
  <PresentationFormat>Widescreen</PresentationFormat>
  <Paragraphs>49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Consolas</vt:lpstr>
      <vt:lpstr>Source Code Pro</vt:lpstr>
      <vt:lpstr>Office Theme</vt:lpstr>
      <vt:lpstr>Service</vt:lpstr>
      <vt:lpstr>Demo  k8s/03_service/02_multiple_services.yaml</vt:lpstr>
      <vt:lpstr>Service vs Deployment</vt:lpstr>
      <vt:lpstr>PowerPoint Presentation</vt:lpstr>
      <vt:lpstr>Ingress</vt:lpstr>
      <vt:lpstr>PowerPoint Presentation</vt:lpstr>
      <vt:lpstr>PowerPoint Presentation</vt:lpstr>
      <vt:lpstr>Demo  k8s/04_ingress/two_services.yaml</vt:lpstr>
      <vt:lpstr>Service Accounts</vt:lpstr>
      <vt:lpstr>Service Accounts / IRSA</vt:lpstr>
      <vt:lpstr>TODO</vt:lpstr>
      <vt:lpstr>PowerPoint Presentation</vt:lpstr>
      <vt:lpstr>GO templates</vt:lpstr>
      <vt:lpstr>Helm webooks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Wit, Michal</dc:creator>
  <cp:lastModifiedBy>Wit, Michal</cp:lastModifiedBy>
  <cp:revision>4</cp:revision>
  <dcterms:created xsi:type="dcterms:W3CDTF">2025-10-09T14:39:58Z</dcterms:created>
  <dcterms:modified xsi:type="dcterms:W3CDTF">2025-10-20T15:20:54Z</dcterms:modified>
</cp:coreProperties>
</file>