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3876" r:id="rId2"/>
    <p:sldMasterId id="2147483877" r:id="rId3"/>
  </p:sldMasterIdLst>
  <p:notesMasterIdLst>
    <p:notesMasterId r:id="rId58"/>
  </p:notesMasterIdLst>
  <p:sldIdLst>
    <p:sldId id="304" r:id="rId4"/>
    <p:sldId id="322" r:id="rId5"/>
    <p:sldId id="300" r:id="rId6"/>
    <p:sldId id="301" r:id="rId7"/>
    <p:sldId id="302" r:id="rId8"/>
    <p:sldId id="323" r:id="rId9"/>
    <p:sldId id="272" r:id="rId10"/>
    <p:sldId id="329" r:id="rId11"/>
    <p:sldId id="330" r:id="rId12"/>
    <p:sldId id="309" r:id="rId13"/>
    <p:sldId id="263" r:id="rId14"/>
    <p:sldId id="264" r:id="rId15"/>
    <p:sldId id="260" r:id="rId16"/>
    <p:sldId id="273" r:id="rId17"/>
    <p:sldId id="318" r:id="rId18"/>
    <p:sldId id="315" r:id="rId19"/>
    <p:sldId id="265" r:id="rId20"/>
    <p:sldId id="274" r:id="rId21"/>
    <p:sldId id="331" r:id="rId22"/>
    <p:sldId id="332" r:id="rId23"/>
    <p:sldId id="285" r:id="rId24"/>
    <p:sldId id="275" r:id="rId25"/>
    <p:sldId id="319" r:id="rId26"/>
    <p:sldId id="261" r:id="rId27"/>
    <p:sldId id="267" r:id="rId28"/>
    <p:sldId id="268" r:id="rId29"/>
    <p:sldId id="307" r:id="rId30"/>
    <p:sldId id="276" r:id="rId31"/>
    <p:sldId id="316" r:id="rId32"/>
    <p:sldId id="324" r:id="rId33"/>
    <p:sldId id="269" r:id="rId34"/>
    <p:sldId id="270" r:id="rId35"/>
    <p:sldId id="320" r:id="rId36"/>
    <p:sldId id="277" r:id="rId37"/>
    <p:sldId id="290" r:id="rId38"/>
    <p:sldId id="266" r:id="rId39"/>
    <p:sldId id="291" r:id="rId40"/>
    <p:sldId id="278" r:id="rId41"/>
    <p:sldId id="292" r:id="rId42"/>
    <p:sldId id="293" r:id="rId43"/>
    <p:sldId id="294" r:id="rId44"/>
    <p:sldId id="321" r:id="rId45"/>
    <p:sldId id="279" r:id="rId46"/>
    <p:sldId id="311" r:id="rId47"/>
    <p:sldId id="328" r:id="rId48"/>
    <p:sldId id="317" r:id="rId49"/>
    <p:sldId id="280" r:id="rId50"/>
    <p:sldId id="325" r:id="rId51"/>
    <p:sldId id="326" r:id="rId52"/>
    <p:sldId id="327" r:id="rId53"/>
    <p:sldId id="281" r:id="rId54"/>
    <p:sldId id="312" r:id="rId55"/>
    <p:sldId id="313" r:id="rId56"/>
    <p:sldId id="282" r:id="rId57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1243" y="0"/>
      </p:cViewPr>
      <p:guideLst>
        <p:guide orient="horz" pos="2159"/>
        <p:guide pos="287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xmlns="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xmlns="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xmlns="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xmlns="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859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5829989"/>
      </p:ext>
    </p:extLst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bg>
          <p:bgPr>
            <a:solidFill>
              <a:srgbClr val="FFFFFF"/>
            </a:solidFill>
            <a:effectLst/>
          </p:bgPr>
        </p:bg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8194" name="Rectangle 8193"/>
              <p:cNvSpPr txBox="1">
                <a:spLocks noGrp="1"/>
              </p:cNvSpPr>
              <p:nvPr>
                <p:ph type="dt"/>
              </p:nvPr>
            </p:nvSpPr>
            <p:spPr>
              <a:xfrm>
                <a:off x="3778250" y="0"/>
                <a:ext cx="2888615" cy="495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0170" tIns="46990" rIns="90170" bIns="46990" numCol="1" anchor="t">
                <a:noAutofit/>
              </a:bodyPr>
              <a:lstStyle>
                <a:lvl1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1pPr>
                <a:lvl2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2pPr>
                <a:lvl3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3pPr>
                <a:lvl4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4pPr>
                <a:lvl5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5pPr>
                <a:lvl6pPr marL="25146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6pPr>
                <a:lvl7pPr marL="29718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7pPr>
                <a:lvl8pPr marL="34290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8pPr>
                <a:lvl9pPr marL="38862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9pPr>
              </a:lstStyle>
              <a:p>
                <a:pPr marL="0" indent="0" defTabSz="508000">
                  <a:buFontTx/>
                  <a:buNone/>
                </a:pPr>
                <a:r>
                  <a:rPr lang="ko-KR" altLang="ko-KR" sz="1200">
                    <a:solidFill>
                      <a:srgbClr val="000000"/>
                    </a:solidFill>
                    <a:latin typeface="굴림" charset="0"/>
                    <a:ea typeface="굴림" charset="0"/>
                  </a:rPr>
                  <a:t>20年 1月 15日</a:t>
                </a:r>
              </a:p>
            </p:txBody>
          </p:sp>
          <p:sp>
            <p:nvSpPr>
              <p:cNvPr id="8195" name="Rectangle 819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778250" y="9429750"/>
                <a:ext cx="2888615" cy="495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0170" tIns="46990" rIns="90170" bIns="46990" numCol="1" anchor="b">
                <a:noAutofit/>
              </a:bodyPr>
              <a:lstStyle>
                <a:lvl1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1pPr>
                <a:lvl2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2pPr>
                <a:lvl3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3pPr>
                <a:lvl4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4pPr>
                <a:lvl5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5pPr>
                <a:lvl6pPr marL="25146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6pPr>
                <a:lvl7pPr marL="29718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7pPr>
                <a:lvl8pPr marL="34290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8pPr>
                <a:lvl9pPr marL="38862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9pPr>
              </a:lstStyle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rgbClr val="000000"/>
                    </a:solidFill>
                    <a:latin typeface="굴림" charset="0"/>
                    <a:ea typeface="굴림" charset="0"/>
                  </a:rPr>
                  <a:t>10</a:t>
                </a:fld>
                <a:endParaRPr lang="en-US" altLang="ko-KR" sz="120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8196" name="Rectangle 8195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646113" y="744538"/>
                <a:ext cx="5376862" cy="3722687"/>
              </a:xfrm>
              <a:prstGeom prst="rect">
                <a:avLst/>
              </a:prstGeom>
              <a:solidFill>
                <a:srgbClr val="FFFFFF"/>
              </a:solidFill>
              <a:ln w="0" cap="flat" cmpd="sng">
                <a:prstDash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8197" name="Rectangle 819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6750" y="4716780"/>
                <a:ext cx="5336540" cy="446786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none" lIns="90170" tIns="46990" rIns="90170" bIns="46990" numCol="1" anchor="ctr">
                <a:noAutofit/>
              </a:bodyPr>
              <a:lstStyle/>
              <a:p>
                <a:pPr marL="0" indent="0" defTabSz="50800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289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512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9899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122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807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8053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972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807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0612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852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24562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45828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2573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5124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9933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289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9899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45828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583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1007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16305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63841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673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39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2894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8726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64712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93"/>
          <p:cNvSpPr txBox="1">
            <a:spLocks noGrp="1"/>
          </p:cNvSpPr>
          <p:nvPr>
            <p:ph type="dt"/>
          </p:nvPr>
        </p:nvSpPr>
        <p:spPr>
          <a:xfrm>
            <a:off x="3778250" y="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t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20年 1月 15日</a:t>
            </a:r>
          </a:p>
        </p:txBody>
      </p:sp>
      <p:sp>
        <p:nvSpPr>
          <p:cNvPr id="8195" name="Rectangle 8194"/>
          <p:cNvSpPr txBox="1">
            <a:spLocks noGrp="1"/>
          </p:cNvSpPr>
          <p:nvPr>
            <p:ph type="sldNum"/>
          </p:nvPr>
        </p:nvSpPr>
        <p:spPr>
          <a:xfrm>
            <a:off x="3778250" y="942975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b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B9320F77-B9A0-41C5-862A-B4B631284C64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r" defTabSz="508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8196" name="Rectangle 8195"/>
          <p:cNvSpPr txBox="1"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solidFill>
            <a:srgbClr val="FFFFFF"/>
          </a:solidFill>
          <a:ln w="0" cap="flat" cmpd="sng"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8197" name="Rectangle 8196"/>
          <p:cNvSpPr txBox="1">
            <a:spLocks noGrp="1"/>
          </p:cNvSpPr>
          <p:nvPr>
            <p:ph type="body" idx="1"/>
          </p:nvPr>
        </p:nvSpPr>
        <p:spPr>
          <a:xfrm>
            <a:off x="666750" y="4716780"/>
            <a:ext cx="5336540" cy="4467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defTabSz="508000"/>
            <a:endParaRPr/>
          </a:p>
        </p:txBody>
      </p:sp>
    </p:spTree>
  </p:cSld>
  <p:clrMapOvr>
    <a:masterClrMapping/>
  </p:clrMapOvr>
</p:notes>
</file>

<file path=ppt/notesSlides/notesSlide4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bg>
          <p:bgPr>
            <a:solidFill>
              <a:srgbClr val="FFFFFF"/>
            </a:solidFill>
            <a:effectLst/>
          </p:bgPr>
        </p:bg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8194" name="Rectangle 8193"/>
              <p:cNvSpPr txBox="1">
                <a:spLocks noGrp="1"/>
              </p:cNvSpPr>
              <p:nvPr>
                <p:ph type="dt"/>
              </p:nvPr>
            </p:nvSpPr>
            <p:spPr>
              <a:xfrm>
                <a:off x="3778250" y="0"/>
                <a:ext cx="2889250" cy="4965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0170" tIns="46990" rIns="90170" bIns="46990" numCol="1" anchor="t">
                <a:noAutofit/>
              </a:bodyPr>
              <a:lstStyle>
                <a:lvl1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1pPr>
                <a:lvl2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2pPr>
                <a:lvl3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3pPr>
                <a:lvl4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4pPr>
                <a:lvl5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5pPr>
                <a:lvl6pPr marL="25146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6pPr>
                <a:lvl7pPr marL="29718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7pPr>
                <a:lvl8pPr marL="34290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8pPr>
                <a:lvl9pPr marL="38862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9pPr>
              </a:lstStyle>
              <a:p>
                <a:pPr marL="0" indent="0" algn="r" defTabSz="508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tabLst>
                    <a:tab pos="723900" algn="l"/>
                    <a:tab pos="1447800" algn="l"/>
                    <a:tab pos="2171700" algn="l"/>
                  </a:tabLst>
                  <a:defRPr/>
                </a:pPr>
                <a:r>
                  <a:rPr lang="ko-KR" altLang="ko-KR" sz="1200" b="0" i="0" strike="noStrike" cap="non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굴림" charset="0"/>
                    <a:ea typeface="굴림" charset="0"/>
                    <a:cs typeface="+mn-cs"/>
                  </a:rPr>
                  <a:t>20年 1月 15日</a:t>
                </a:r>
              </a:p>
            </p:txBody>
          </p:sp>
          <p:sp>
            <p:nvSpPr>
              <p:cNvPr id="8195" name="Rectangle 819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778250" y="9429750"/>
                <a:ext cx="2889250" cy="4965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0170" tIns="46990" rIns="90170" bIns="46990" numCol="1" anchor="b">
                <a:noAutofit/>
              </a:bodyPr>
              <a:lstStyle>
                <a:lvl1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1pPr>
                <a:lvl2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2pPr>
                <a:lvl3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3pPr>
                <a:lvl4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4pPr>
                <a:lvl5pPr marL="0" indent="0" defTabSz="508000"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5pPr>
                <a:lvl6pPr marL="25146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6pPr>
                <a:lvl7pPr marL="29718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7pPr>
                <a:lvl8pPr marL="34290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8pPr>
                <a:lvl9pPr marL="3886200" indent="-228600" defTabSz="44958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800">
                    <a:solidFill>
                      <a:schemeClr val="bg1"/>
                    </a:solidFill>
                    <a:latin typeface="맑은 고딕" charset="0"/>
                    <a:ea typeface="맑은 고딕" charset="0"/>
                  </a:defRPr>
                </a:lvl9pPr>
              </a:lstStyle>
              <a:p>
                <a:pPr marL="0" indent="0" algn="r" defTabSz="508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tabLst>
                    <a:tab pos="723900" algn="l"/>
                    <a:tab pos="1447800" algn="l"/>
                    <a:tab pos="2171700" algn="l"/>
                  </a:tabLst>
                  <a:defRPr/>
                </a:pPr>
                <a:fld id="{B9320F77-B9A0-41C5-862A-B4B631284C64}" type="slidenum">
                  <a:rPr lang="en-US" altLang="ko-KR" sz="1200" b="0" i="0" strike="noStrike" cap="non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굴림" charset="0"/>
                    <a:ea typeface="굴림" charset="0"/>
                    <a:cs typeface="+mn-cs"/>
                  </a:rPr>
                  <a:t>45</a:t>
                </a:fld>
                <a:endParaRPr lang="en-US" altLang="ko-KR" sz="12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굴림" charset="0"/>
                  <a:ea typeface="굴림" charset="0"/>
                  <a:cs typeface="+mn-cs"/>
                </a:endParaRPr>
              </a:p>
            </p:txBody>
          </p:sp>
          <p:sp>
            <p:nvSpPr>
              <p:cNvPr id="8196" name="Rectangle 8195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646430" y="744855"/>
                <a:ext cx="5377180" cy="3723005"/>
              </a:xfrm>
              <a:prstGeom prst="rect">
                <a:avLst/>
              </a:prstGeom>
              <a:solidFill>
                <a:srgbClr val="FFFFFF"/>
              </a:solidFill>
              <a:ln w="0" cap="flat" cmpd="sng">
                <a:prstDash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8197" name="Rectangle 819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6750" y="4716780"/>
                <a:ext cx="5337175" cy="446849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none" lIns="90170" tIns="46990" rIns="90170" bIns="46990" numCol="1" anchor="ctr">
                <a:noAutofit/>
              </a:bodyPr>
              <a:lstStyle/>
              <a:p>
                <a:pPr marL="0" indent="0" defTabSz="50800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80537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8667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25736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58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51246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1007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4782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93"/>
          <p:cNvSpPr txBox="1">
            <a:spLocks noGrp="1"/>
          </p:cNvSpPr>
          <p:nvPr>
            <p:ph type="dt"/>
          </p:nvPr>
        </p:nvSpPr>
        <p:spPr>
          <a:xfrm>
            <a:off x="3778250" y="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t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20年 1月 15日</a:t>
            </a:r>
          </a:p>
        </p:txBody>
      </p:sp>
      <p:sp>
        <p:nvSpPr>
          <p:cNvPr id="8195" name="Rectangle 8194"/>
          <p:cNvSpPr txBox="1">
            <a:spLocks noGrp="1"/>
          </p:cNvSpPr>
          <p:nvPr>
            <p:ph type="sldNum"/>
          </p:nvPr>
        </p:nvSpPr>
        <p:spPr>
          <a:xfrm>
            <a:off x="3778250" y="942975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b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B9320F77-B9A0-41C5-862A-B4B631284C64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r" defTabSz="508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8196" name="Rectangle 8195"/>
          <p:cNvSpPr txBox="1"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solidFill>
            <a:srgbClr val="FFFFFF"/>
          </a:solidFill>
          <a:ln w="0" cap="flat" cmpd="sng"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8197" name="Rectangle 8196"/>
          <p:cNvSpPr txBox="1">
            <a:spLocks noGrp="1"/>
          </p:cNvSpPr>
          <p:nvPr>
            <p:ph type="body" idx="1"/>
          </p:nvPr>
        </p:nvSpPr>
        <p:spPr>
          <a:xfrm>
            <a:off x="666750" y="4716780"/>
            <a:ext cx="5336540" cy="4467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defTabSz="508000"/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93"/>
          <p:cNvSpPr txBox="1">
            <a:spLocks noGrp="1"/>
          </p:cNvSpPr>
          <p:nvPr>
            <p:ph type="dt"/>
          </p:nvPr>
        </p:nvSpPr>
        <p:spPr>
          <a:xfrm>
            <a:off x="3778250" y="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t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20年 1月 15日</a:t>
            </a:r>
          </a:p>
        </p:txBody>
      </p:sp>
      <p:sp>
        <p:nvSpPr>
          <p:cNvPr id="8195" name="Rectangle 8194"/>
          <p:cNvSpPr txBox="1">
            <a:spLocks noGrp="1"/>
          </p:cNvSpPr>
          <p:nvPr>
            <p:ph type="sldNum"/>
          </p:nvPr>
        </p:nvSpPr>
        <p:spPr>
          <a:xfrm>
            <a:off x="3778250" y="9429750"/>
            <a:ext cx="2888615" cy="495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b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B9320F77-B9A0-41C5-862A-B4B631284C64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r" defTabSz="508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8196" name="Rectangle 8195"/>
          <p:cNvSpPr txBox="1"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solidFill>
            <a:srgbClr val="FFFFFF"/>
          </a:solidFill>
          <a:ln w="0" cap="flat" cmpd="sng"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8197" name="Rectangle 8196"/>
          <p:cNvSpPr txBox="1">
            <a:spLocks noGrp="1"/>
          </p:cNvSpPr>
          <p:nvPr>
            <p:ph type="body" idx="1"/>
          </p:nvPr>
        </p:nvSpPr>
        <p:spPr>
          <a:xfrm>
            <a:off x="666750" y="4716780"/>
            <a:ext cx="5336540" cy="4467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defTabSz="508000"/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54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8320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805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CE718E2C-BE9D-4F2B-BF6F-4495784D1E7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03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xmlns="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19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112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861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xmlns="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xmlns="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xmlns="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241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7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4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5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149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14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591F75DC-07FA-4826-BBC7-E7563793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F82DF1F5-9356-4931-AF2D-6E175F4A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3DA72673-4FAB-4334-AABC-C6D0815BE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xmlns="" id="{FE7E8D56-4CE1-4967-81C5-EAF6B45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10363"/>
            <a:ext cx="4129088" cy="109537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buSzPct val="100000"/>
              <a:defRPr/>
            </a:pPr>
            <a:r>
              <a:rPr lang="en-US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All Rights Reserved </a:t>
            </a:r>
            <a:r>
              <a:rPr lang="ko-KR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㈜환경과학기술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xmlns="" id="{E1610B0D-0633-466F-9751-D1A57B40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624638"/>
            <a:ext cx="549275" cy="220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400" tIns="34200" rIns="68400" bIns="342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fld id="{8106B1B0-246E-4AC4-91DA-5DB5FBE336C9}" type="slidenum">
              <a:rPr lang="ko-KR" altLang="ko-KR" sz="1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buSzPct val="100000"/>
                <a:defRPr/>
              </a:pPr>
              <a:t>‹#›</a:t>
            </a:fld>
            <a:endParaRPr lang="ko-KR" altLang="ko-KR" sz="10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xmlns="" id="{36024CB6-1738-4E17-AFB2-5B3B1635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xmlns="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xmlns="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xmlns="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구인구직 시스템 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xmlns="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xmlns="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xmlns="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xmlns="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xmlns="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황기현</a:t>
              </a: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xmlns="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xmlns="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xmlns="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xmlns="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xmlns="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xmlns="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xmlns="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2019.08.15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xmlns="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xmlns="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xmlns="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xmlns="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xmlns="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xmlns="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xmlns="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xmlns="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xmlns="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xmlns="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xmlns="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xmlns="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xmlns="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xmlns="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xmlns="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xmlns="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xmlns="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xmlns="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xmlns="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xmlns="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xmlns="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xmlns="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05"/>
            <a:ext cx="3456940" cy="34480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:p14="http://schemas.microsoft.com/office/powerpoint/2010/main" xmlns="" id="{46D70179-ECE3-4220-8735-0826EDEF9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5" y="9525"/>
            <a:ext cx="2894965" cy="304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:p14="http://schemas.microsoft.com/office/powerpoint/2010/main" xmlns="" id="{D01A7AFB-DEAD-4227-A01D-4ACED97F0BA4}"/>
              </a:ext>
            </a:extLst>
          </p:cNvPr>
          <p:cNvSpPr txBox="1"/>
          <p:nvPr/>
        </p:nvSpPr>
        <p:spPr>
          <a:xfrm>
            <a:off x="1929765" y="2060575"/>
            <a:ext cx="6192520" cy="86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tx1"/>
                </a:solidFill>
              </a:rPr>
              <a:t>기본화면</a:t>
            </a:r>
          </a:p>
        </p:txBody>
      </p:sp>
    </p:spTree>
    <p:extLst>
      <p:ext uri="{BB962C8B-B14F-4D97-AF65-F5344CB8AC3E}">
        <p14:creationId xmlns:p14="http://schemas.microsoft.com/office/powerpoint/2010/main" val="2584804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0" name="그림 7199" descr="C:/Users/kosmo-13/AppData/Roaming/PolarisOffice/ETemp/10828_13817688/fImage45445198437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" y="1378585"/>
            <a:ext cx="6792595" cy="4244340"/>
          </a:xfrm>
          <a:prstGeom prst="rect">
            <a:avLst/>
          </a:prstGeom>
          <a:noFill/>
        </p:spPr>
      </p:pic>
      <p:sp>
        <p:nvSpPr>
          <p:cNvPr id="7170" name="텍스트 상자 7169"/>
          <p:cNvSpPr txBox="1">
            <a:spLocks/>
          </p:cNvSpPr>
          <p:nvPr/>
        </p:nvSpPr>
        <p:spPr bwMode="auto">
          <a:xfrm>
            <a:off x="180975" y="1905"/>
            <a:ext cx="3458210" cy="346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charset="0"/>
                <a:ea typeface="HY견고딕" charset="0"/>
              </a:rPr>
              <a:t>LMS</a:t>
            </a:r>
            <a:endParaRPr lang="ko-KR" altLang="en-US" sz="16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7172" name="그룹 7171"/>
          <p:cNvGrpSpPr/>
          <p:nvPr/>
        </p:nvGrpSpPr>
        <p:grpSpPr bwMode="auto">
          <a:xfrm>
            <a:off x="7337425" y="1310005"/>
            <a:ext cx="2501265" cy="1181735"/>
            <a:chOff x="7337425" y="1310005"/>
            <a:chExt cx="2501265" cy="1181735"/>
          </a:xfrm>
        </p:grpSpPr>
        <p:sp>
          <p:nvSpPr>
            <p:cNvPr id="7175" name="도형 7174"/>
            <p:cNvSpPr>
              <a:spLocks/>
            </p:cNvSpPr>
            <p:nvPr/>
          </p:nvSpPr>
          <p:spPr bwMode="auto">
            <a:xfrm>
              <a:off x="7337425" y="1310005"/>
              <a:ext cx="245110" cy="60198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hangingPunct="1">
                <a:spcBef>
                  <a:spcPts val="200"/>
                </a:spcBef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76" name="도형 7175"/>
            <p:cNvSpPr>
              <a:spLocks/>
            </p:cNvSpPr>
            <p:nvPr/>
          </p:nvSpPr>
          <p:spPr bwMode="auto">
            <a:xfrm>
              <a:off x="7583170" y="1310005"/>
              <a:ext cx="2254885" cy="6019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defTabSz="508000" eaLnBrk="1" hangingPunct="1">
                <a:spcBef>
                  <a:spcPts val="20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77" name="도형 7176"/>
            <p:cNvSpPr>
              <a:spLocks/>
            </p:cNvSpPr>
            <p:nvPr/>
          </p:nvSpPr>
          <p:spPr bwMode="auto">
            <a:xfrm>
              <a:off x="7337425" y="1913255"/>
              <a:ext cx="245110" cy="57848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hangingPunct="1">
                <a:spcBef>
                  <a:spcPts val="200"/>
                </a:spcBef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78" name="도형 7177"/>
            <p:cNvSpPr>
              <a:spLocks/>
            </p:cNvSpPr>
            <p:nvPr/>
          </p:nvSpPr>
          <p:spPr bwMode="auto">
            <a:xfrm>
              <a:off x="7583170" y="1913255"/>
              <a:ext cx="2254885" cy="5784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defTabSz="50800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179" name="도형 7178"/>
            <p:cNvCxnSpPr/>
            <p:nvPr/>
          </p:nvCxnSpPr>
          <p:spPr bwMode="auto">
            <a:xfrm>
              <a:off x="7583170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도형 7179"/>
            <p:cNvCxnSpPr/>
            <p:nvPr/>
          </p:nvCxnSpPr>
          <p:spPr bwMode="auto">
            <a:xfrm>
              <a:off x="7337425" y="191325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도형 7180"/>
            <p:cNvCxnSpPr/>
            <p:nvPr/>
          </p:nvCxnSpPr>
          <p:spPr bwMode="auto">
            <a:xfrm>
              <a:off x="73374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도형 7181"/>
            <p:cNvCxnSpPr/>
            <p:nvPr/>
          </p:nvCxnSpPr>
          <p:spPr bwMode="auto">
            <a:xfrm>
              <a:off x="98393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도형 7182"/>
            <p:cNvCxnSpPr/>
            <p:nvPr/>
          </p:nvCxnSpPr>
          <p:spPr bwMode="auto">
            <a:xfrm>
              <a:off x="7337425" y="131000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도형 7183"/>
            <p:cNvCxnSpPr/>
            <p:nvPr/>
          </p:nvCxnSpPr>
          <p:spPr bwMode="auto">
            <a:xfrm>
              <a:off x="7337425" y="249237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3" name="텍스트 상자 7172"/>
          <p:cNvSpPr txBox="1">
            <a:spLocks/>
          </p:cNvSpPr>
          <p:nvPr/>
        </p:nvSpPr>
        <p:spPr bwMode="auto">
          <a:xfrm>
            <a:off x="3288030" y="863600"/>
            <a:ext cx="287210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algn="r" defTabSz="508000" eaLnBrk="1" hangingPunct="1">
              <a:spcBef>
                <a:spcPts val="200"/>
              </a:spcBef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74" name="텍스트 상자 7173"/>
          <p:cNvSpPr txBox="1">
            <a:spLocks/>
          </p:cNvSpPr>
          <p:nvPr/>
        </p:nvSpPr>
        <p:spPr bwMode="auto">
          <a:xfrm>
            <a:off x="1065530" y="863600"/>
            <a:ext cx="151193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algn="r" defTabSz="508000" eaLnBrk="1" hangingPunct="1">
              <a:spcBef>
                <a:spcPts val="200"/>
              </a:spcBef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85" name="도형 7184"/>
          <p:cNvSpPr>
            <a:spLocks/>
          </p:cNvSpPr>
          <p:nvPr/>
        </p:nvSpPr>
        <p:spPr>
          <a:xfrm>
            <a:off x="1122045" y="673100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6" name="도형 7185"/>
          <p:cNvSpPr>
            <a:spLocks/>
          </p:cNvSpPr>
          <p:nvPr/>
        </p:nvSpPr>
        <p:spPr>
          <a:xfrm>
            <a:off x="8251825" y="669925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7" name="도형 7186"/>
          <p:cNvSpPr>
            <a:spLocks/>
          </p:cNvSpPr>
          <p:nvPr/>
        </p:nvSpPr>
        <p:spPr>
          <a:xfrm>
            <a:off x="8265160" y="881380"/>
            <a:ext cx="1014730" cy="177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8" name="텍스트 상자 7187"/>
          <p:cNvSpPr txBox="1">
            <a:spLocks/>
          </p:cNvSpPr>
          <p:nvPr/>
        </p:nvSpPr>
        <p:spPr>
          <a:xfrm>
            <a:off x="1038860" y="640080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수강신청사이트(KOSMO)</a:t>
            </a:r>
            <a:endParaRPr lang="ko-KR" altLang="en-US" sz="9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9" name="텍스트 상자 7188"/>
          <p:cNvSpPr txBox="1">
            <a:spLocks/>
          </p:cNvSpPr>
          <p:nvPr/>
        </p:nvSpPr>
        <p:spPr>
          <a:xfrm>
            <a:off x="1035685" y="86169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학습지원 - 학생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0" name="텍스트 상자 7189"/>
          <p:cNvSpPr txBox="1">
            <a:spLocks/>
          </p:cNvSpPr>
          <p:nvPr/>
        </p:nvSpPr>
        <p:spPr>
          <a:xfrm>
            <a:off x="8206740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박지호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1" name="텍스트 상자 7190"/>
          <p:cNvSpPr txBox="1">
            <a:spLocks/>
          </p:cNvSpPr>
          <p:nvPr/>
        </p:nvSpPr>
        <p:spPr>
          <a:xfrm>
            <a:off x="8203565" y="86423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2020. 03. 19.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3" name="텍스트 상자 7192"/>
          <p:cNvSpPr txBox="1">
            <a:spLocks/>
          </p:cNvSpPr>
          <p:nvPr/>
        </p:nvSpPr>
        <p:spPr>
          <a:xfrm>
            <a:off x="3293745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수강신청 목록 조회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5" name="도형 7194"/>
          <p:cNvSpPr>
            <a:spLocks/>
          </p:cNvSpPr>
          <p:nvPr/>
        </p:nvSpPr>
        <p:spPr>
          <a:xfrm>
            <a:off x="1538605" y="1423670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hangingPunct="0">
              <a:buFontTx/>
              <a:buNone/>
            </a:pPr>
            <a:r>
              <a:rPr sz="800">
                <a:solidFill>
                  <a:schemeClr val="tx1"/>
                </a:solidFill>
                <a:latin typeface="Lucida Sans" charset="0"/>
                <a:ea typeface="Lucida Sans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196" name="텍스트 상자 7195"/>
          <p:cNvSpPr txBox="1">
            <a:spLocks/>
          </p:cNvSpPr>
          <p:nvPr/>
        </p:nvSpPr>
        <p:spPr>
          <a:xfrm>
            <a:off x="7589520" y="1313180"/>
            <a:ext cx="224536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hangingPunct="1"/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 신청이 가능한 리스트를 </a:t>
            </a:r>
            <a:r>
              <a:rPr lang="ko-KR" altLang="ko-KR" sz="1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강의명과</a:t>
            </a: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강사명으로</a:t>
            </a: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8" name="도형 7197"/>
          <p:cNvSpPr>
            <a:spLocks/>
          </p:cNvSpPr>
          <p:nvPr/>
        </p:nvSpPr>
        <p:spPr>
          <a:xfrm>
            <a:off x="1624965" y="2833370"/>
            <a:ext cx="5105400" cy="16700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7" name="도형 7196"/>
          <p:cNvSpPr>
            <a:spLocks/>
          </p:cNvSpPr>
          <p:nvPr/>
        </p:nvSpPr>
        <p:spPr>
          <a:xfrm>
            <a:off x="1540510" y="2717165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hangingPunct="0">
              <a:buFontTx/>
              <a:buNone/>
            </a:pPr>
            <a:r>
              <a:rPr lang="ko-KR" sz="800">
                <a:solidFill>
                  <a:schemeClr val="tx1"/>
                </a:solidFill>
                <a:latin typeface="Lucida Sans" charset="0"/>
                <a:ea typeface="Lucida Sans" charset="0"/>
              </a:rPr>
              <a:t>2</a:t>
            </a:r>
            <a:endParaRPr lang="ko-KR" altLang="en-US" sz="800">
              <a:solidFill>
                <a:schemeClr val="tx1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199" name="텍스트 상자 7198"/>
          <p:cNvSpPr txBox="1">
            <a:spLocks/>
          </p:cNvSpPr>
          <p:nvPr/>
        </p:nvSpPr>
        <p:spPr>
          <a:xfrm>
            <a:off x="7586345" y="1900555"/>
            <a:ext cx="224599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강의를 클릭 시 강의 상세 내용 드랍다운형식으로 나타남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201" name="그룹 7200"/>
          <p:cNvGrpSpPr/>
          <p:nvPr/>
        </p:nvGrpSpPr>
        <p:grpSpPr bwMode="auto">
          <a:xfrm>
            <a:off x="7331075" y="2488565"/>
            <a:ext cx="2503170" cy="1183640"/>
            <a:chOff x="7331075" y="2488565"/>
            <a:chExt cx="2503170" cy="1183640"/>
          </a:xfrm>
        </p:grpSpPr>
        <p:sp>
          <p:nvSpPr>
            <p:cNvPr id="7202" name="도형 7201"/>
            <p:cNvSpPr>
              <a:spLocks/>
            </p:cNvSpPr>
            <p:nvPr/>
          </p:nvSpPr>
          <p:spPr bwMode="auto">
            <a:xfrm>
              <a:off x="7331075" y="2488565"/>
              <a:ext cx="245745" cy="60134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hangingPunct="1">
                <a:spcBef>
                  <a:spcPts val="200"/>
                </a:spcBef>
                <a:buFontTx/>
                <a:buNone/>
              </a:pPr>
              <a:r>
                <a:rPr lang="ko-KR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03" name="도형 7202"/>
            <p:cNvSpPr>
              <a:spLocks/>
            </p:cNvSpPr>
            <p:nvPr/>
          </p:nvSpPr>
          <p:spPr bwMode="auto">
            <a:xfrm>
              <a:off x="7576820" y="2488565"/>
              <a:ext cx="2256155" cy="6026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defTabSz="508000" eaLnBrk="1" hangingPunct="1">
                <a:spcBef>
                  <a:spcPts val="20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04" name="도형 7203"/>
            <p:cNvSpPr>
              <a:spLocks/>
            </p:cNvSpPr>
            <p:nvPr/>
          </p:nvSpPr>
          <p:spPr bwMode="auto">
            <a:xfrm>
              <a:off x="7331075" y="3093085"/>
              <a:ext cx="245745" cy="57785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hangingPunct="1">
                <a:spcBef>
                  <a:spcPts val="200"/>
                </a:spcBef>
                <a:buFontTx/>
                <a:buNone/>
              </a:pPr>
              <a:r>
                <a:rPr lang="ko-KR" altLang="ko-KR">
                  <a:solidFill>
                    <a:schemeClr val="tx1"/>
                  </a:solidFill>
                </a:rPr>
                <a:t>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05" name="도형 7204"/>
            <p:cNvSpPr>
              <a:spLocks/>
            </p:cNvSpPr>
            <p:nvPr/>
          </p:nvSpPr>
          <p:spPr bwMode="auto">
            <a:xfrm>
              <a:off x="7576820" y="3091815"/>
              <a:ext cx="2255520" cy="5791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defTabSz="508000">
                <a:buFontTx/>
                <a:buNone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206" name="도형 7205"/>
            <p:cNvCxnSpPr/>
            <p:nvPr/>
          </p:nvCxnSpPr>
          <p:spPr bwMode="auto">
            <a:xfrm>
              <a:off x="7576820" y="248856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도형 7206"/>
            <p:cNvCxnSpPr/>
            <p:nvPr/>
          </p:nvCxnSpPr>
          <p:spPr bwMode="auto">
            <a:xfrm>
              <a:off x="7331075" y="309181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도형 7207"/>
            <p:cNvCxnSpPr/>
            <p:nvPr/>
          </p:nvCxnSpPr>
          <p:spPr bwMode="auto">
            <a:xfrm>
              <a:off x="7331075" y="248856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도형 7208"/>
            <p:cNvCxnSpPr/>
            <p:nvPr/>
          </p:nvCxnSpPr>
          <p:spPr bwMode="auto">
            <a:xfrm>
              <a:off x="9832975" y="248856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0" name="도형 7209"/>
            <p:cNvCxnSpPr/>
            <p:nvPr/>
          </p:nvCxnSpPr>
          <p:spPr bwMode="auto">
            <a:xfrm>
              <a:off x="7331075" y="248856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1" name="도형 7210"/>
            <p:cNvCxnSpPr/>
            <p:nvPr/>
          </p:nvCxnSpPr>
          <p:spPr bwMode="auto">
            <a:xfrm>
              <a:off x="7331075" y="367093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12" name="도형 7211"/>
          <p:cNvSpPr>
            <a:spLocks/>
          </p:cNvSpPr>
          <p:nvPr/>
        </p:nvSpPr>
        <p:spPr>
          <a:xfrm>
            <a:off x="1733550" y="4245610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hangingPunct="0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Lucida Sans" charset="0"/>
                <a:ea typeface="Lucida Sans" charset="0"/>
              </a:rPr>
              <a:t>3</a:t>
            </a:r>
            <a:endParaRPr lang="ko-KR" altLang="en-US" sz="800">
              <a:solidFill>
                <a:srgbClr val="FF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13" name="도형 7212"/>
          <p:cNvSpPr>
            <a:spLocks/>
          </p:cNvSpPr>
          <p:nvPr/>
        </p:nvSpPr>
        <p:spPr>
          <a:xfrm>
            <a:off x="6069330" y="2723515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hangingPunct="0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Lucida Sans" charset="0"/>
                <a:ea typeface="Lucida Sans" charset="0"/>
              </a:rPr>
              <a:t>4</a:t>
            </a:r>
            <a:endParaRPr lang="ko-KR" altLang="en-US" sz="800">
              <a:solidFill>
                <a:srgbClr val="FF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14" name="텍스트 상자 7213"/>
          <p:cNvSpPr txBox="1">
            <a:spLocks/>
          </p:cNvSpPr>
          <p:nvPr/>
        </p:nvSpPr>
        <p:spPr>
          <a:xfrm>
            <a:off x="7597775" y="2491105"/>
            <a:ext cx="224599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강의에 대한 커리큘럼을 클릭을 통하여 다운받을 수 있음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15" name="텍스트 상자 7214"/>
          <p:cNvSpPr txBox="1">
            <a:spLocks/>
          </p:cNvSpPr>
          <p:nvPr/>
        </p:nvSpPr>
        <p:spPr>
          <a:xfrm>
            <a:off x="7595235" y="3133725"/>
            <a:ext cx="2245995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수강 신청 버튼으로 수강 신청 가능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-. 버튼 클릭시 수강신청 완료 메시지 출력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:p14="http://schemas.microsoft.com/office/powerpoint/2010/main" xmlns="" id="{FC609A4A-880D-405A-949B-C9EBDE42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2204720"/>
            <a:ext cx="6085840" cy="194437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학습지원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학습자료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수강목록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en-US" dirty="0">
                  <a:solidFill>
                    <a:srgbClr val="000000"/>
                  </a:solidFill>
                </a:rPr>
                <a:t>과정 </a:t>
              </a:r>
              <a:r>
                <a:rPr lang="en-US" altLang="ko-KR" dirty="0">
                  <a:solidFill>
                    <a:srgbClr val="000000"/>
                  </a:solidFill>
                </a:rPr>
                <a:t>or </a:t>
              </a:r>
              <a:r>
                <a:rPr lang="ko-KR" altLang="en-US" dirty="0">
                  <a:solidFill>
                    <a:srgbClr val="000000"/>
                  </a:solidFill>
                </a:rPr>
                <a:t>작성자명 으로 검색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검색된 강의</a:t>
              </a:r>
              <a:r>
                <a:rPr lang="ko-KR" altLang="ko-KR" dirty="0">
                  <a:solidFill>
                    <a:srgbClr val="000000"/>
                  </a:solidFill>
                </a:rPr>
                <a:t> 정보</a:t>
              </a:r>
              <a:r>
                <a:rPr lang="ko-KR" altLang="en-US" dirty="0">
                  <a:solidFill>
                    <a:srgbClr val="000000"/>
                  </a:solidFill>
                </a:rPr>
                <a:t>를 </a:t>
              </a:r>
              <a:r>
                <a:rPr lang="en-US" altLang="ko-KR" dirty="0">
                  <a:solidFill>
                    <a:srgbClr val="000000"/>
                  </a:solidFill>
                </a:rPr>
                <a:t>Table</a:t>
              </a:r>
              <a:r>
                <a:rPr lang="ko-KR" altLang="en-US" dirty="0">
                  <a:solidFill>
                    <a:srgbClr val="000000"/>
                  </a:solidFill>
                </a:rPr>
                <a:t>로 출력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 사이트</a:t>
            </a:r>
            <a:r>
              <a:rPr lang="en-US" altLang="ko-KR" dirty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학생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305935" y="249301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:p14="http://schemas.microsoft.com/office/powerpoint/2010/main" xmlns="" id="{B79D9A3C-62D5-4DD9-8895-C5A9DEB837BE}"/>
              </a:ext>
            </a:extLst>
          </p:cNvPr>
          <p:cNvSpPr/>
          <p:nvPr/>
        </p:nvSpPr>
        <p:spPr bwMode="auto">
          <a:xfrm>
            <a:off x="637540" y="340233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75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학습지원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학습자료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다운로드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강의 </a:t>
              </a:r>
              <a:r>
                <a:rPr lang="ko-KR" altLang="en-US" dirty="0" err="1">
                  <a:solidFill>
                    <a:srgbClr val="000000"/>
                  </a:solidFill>
                </a:rPr>
                <a:t>학습</a:t>
              </a:r>
              <a:r>
                <a:rPr lang="ko-KR" altLang="ko-KR" dirty="0" err="1">
                  <a:solidFill>
                    <a:srgbClr val="000000"/>
                  </a:solidFill>
                </a:rPr>
                <a:t>상세</a:t>
              </a:r>
              <a:r>
                <a:rPr lang="ko-KR" altLang="ko-KR" dirty="0">
                  <a:solidFill>
                    <a:srgbClr val="000000"/>
                  </a:solidFill>
                </a:rPr>
                <a:t>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 사이트</a:t>
            </a:r>
            <a:r>
              <a:rPr lang="en-US" altLang="ko-KR" dirty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학생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3472180" y="32194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:p14="http://schemas.microsoft.com/office/powerpoint/2010/main" xmlns="" id="{45E9ECEB-1BC4-41C9-8D00-E9F55A56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493010"/>
            <a:ext cx="5461635" cy="21082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:p14="http://schemas.microsoft.com/office/powerpoint/2010/main" xmlns="" id="{175395A5-D5F8-4B9C-9947-2B86C36039EA}"/>
              </a:ext>
            </a:extLst>
          </p:cNvPr>
          <p:cNvSpPr/>
          <p:nvPr/>
        </p:nvSpPr>
        <p:spPr bwMode="auto">
          <a:xfrm>
            <a:off x="690880" y="26257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:p14="http://schemas.microsoft.com/office/powerpoint/2010/main" xmlns="" id="{91083A95-18FD-4DB0-B217-358CC43C9D36}"/>
              </a:ext>
            </a:extLst>
          </p:cNvPr>
          <p:cNvSpPr/>
          <p:nvPr/>
        </p:nvSpPr>
        <p:spPr bwMode="auto">
          <a:xfrm>
            <a:off x="4059555" y="42932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459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:p14="http://schemas.microsoft.com/office/powerpoint/2010/main" xmlns="" id="{0BEB1271-9C5B-4A78-935D-5C3D99E95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886585"/>
            <a:ext cx="5861050" cy="232791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학습지원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학습자료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수강신청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수강</a:t>
              </a:r>
              <a:r>
                <a:rPr lang="ko-KR" altLang="ko-KR" dirty="0">
                  <a:solidFill>
                    <a:srgbClr val="000000"/>
                  </a:solidFill>
                </a:rPr>
                <a:t>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내용 확인 후 </a:t>
              </a:r>
              <a:r>
                <a:rPr lang="ko-KR" altLang="ko-KR" b="1" dirty="0">
                  <a:solidFill>
                    <a:srgbClr val="000000"/>
                  </a:solidFill>
                </a:rPr>
                <a:t>수강 신청 가능</a:t>
              </a: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 사이트</a:t>
            </a:r>
            <a:r>
              <a:rPr lang="en-US" altLang="ko-KR" dirty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학생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15315" y="199580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:p14="http://schemas.microsoft.com/office/powerpoint/2010/main" xmlns="" id="{555A01A8-2B35-4FB6-9F0C-B0490FCA6F4F}"/>
              </a:ext>
            </a:extLst>
          </p:cNvPr>
          <p:cNvSpPr/>
          <p:nvPr/>
        </p:nvSpPr>
        <p:spPr bwMode="auto">
          <a:xfrm>
            <a:off x="4161790" y="373316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:p14="http://schemas.microsoft.com/office/powerpoint/2010/main" xmlns="" id="{A1BBC9BC-8D8C-43F1-AE0C-BC70C6B3DE25}"/>
              </a:ext>
            </a:extLst>
          </p:cNvPr>
          <p:cNvSpPr/>
          <p:nvPr/>
        </p:nvSpPr>
        <p:spPr bwMode="auto">
          <a:xfrm>
            <a:off x="5850890" y="3891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B45D8B14-F8F8-4615-9D4E-3ACEA350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Lec_SupList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01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학습관리</a:t>
            </a:r>
          </a:p>
        </p:txBody>
      </p:sp>
    </p:spTree>
    <p:extLst>
      <p:ext uri="{BB962C8B-B14F-4D97-AF65-F5344CB8AC3E}">
        <p14:creationId xmlns:p14="http://schemas.microsoft.com/office/powerpoint/2010/main" val="1543238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1052830"/>
            <a:ext cx="9907905" cy="5472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7555" y="632460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수강목록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및 진도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9650" y="8578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학습관리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8194040" y="641985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4040" y="858520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90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임동철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8790" y="84264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2020-03-19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135"/>
            <a:ext cx="7320280" cy="5422265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과제 제출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과제목록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리스트</a:t>
              </a: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리스트에서 선택된 과제 상세정보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PopUp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Open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86614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윤원태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학습관리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학생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글쓰기 클릭 시 과제 작성 상세 정보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Popup Open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48" name="타원 47"/>
          <p:cNvSpPr/>
          <p:nvPr/>
        </p:nvSpPr>
        <p:spPr bwMode="auto">
          <a:xfrm>
            <a:off x="2555240" y="25450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86050" y="455676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2073275" y="1224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35" y="851535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45605" y="8578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554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:p14="http://schemas.microsoft.com/office/powerpoint/2010/main" xmlns="" id="{1A9D955E-9B03-4B12-BA6C-4A10A3B70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" y="1932940"/>
            <a:ext cx="6141085" cy="60579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학습지원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설문조사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수강목록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r>
              <a:rPr lang="ko-KR" altLang="en-US" dirty="0">
                <a:solidFill>
                  <a:srgbClr val="000000"/>
                </a:solidFill>
              </a:rPr>
              <a:t>설문지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설문조사 메뉴 누르면 </a:t>
              </a:r>
              <a:r>
                <a:rPr lang="en-US" altLang="ko-KR" dirty="0">
                  <a:solidFill>
                    <a:srgbClr val="000000"/>
                  </a:solidFill>
                </a:rPr>
                <a:t/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ko-KR" altLang="en-US" dirty="0">
                  <a:solidFill>
                    <a:srgbClr val="000000"/>
                  </a:solidFill>
                </a:rPr>
                <a:t>로그인 되어 있던 학생의</a:t>
              </a:r>
              <a:r>
                <a:rPr lang="en-US" altLang="ko-KR" dirty="0">
                  <a:solidFill>
                    <a:srgbClr val="000000"/>
                  </a:solidFill>
                </a:rPr>
                <a:t/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ko-KR" altLang="en-US" dirty="0">
                  <a:solidFill>
                    <a:srgbClr val="000000"/>
                  </a:solidFill>
                </a:rPr>
                <a:t>수강중인 과목 표시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설문조사 페이지로 이동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 사이트</a:t>
            </a:r>
            <a:r>
              <a:rPr lang="en-US" altLang="ko-KR" dirty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학생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436245" y="20415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:p14="http://schemas.microsoft.com/office/powerpoint/2010/main" xmlns="" id="{ACEC5111-4297-4E68-B8D1-C7D366CDE96D}"/>
              </a:ext>
            </a:extLst>
          </p:cNvPr>
          <p:cNvSpPr/>
          <p:nvPr/>
        </p:nvSpPr>
        <p:spPr bwMode="auto">
          <a:xfrm>
            <a:off x="383540" y="134429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:p14="http://schemas.microsoft.com/office/powerpoint/2010/main" xmlns="" id="{B736E961-FF99-4179-9507-95F015415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" y="2646680"/>
            <a:ext cx="6623685" cy="2676525"/>
          </a:xfrm>
          <a:prstGeom prst="rect">
            <a:avLst/>
          </a:prstGeom>
        </p:spPr>
      </p:pic>
      <p:grpSp>
        <p:nvGrpSpPr>
          <p:cNvPr id="63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12DB13DD-6C4C-4324-B925-7099B375796D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64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CEA63E6-F213-4E40-9DE7-728A747DC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65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7A8DE68-3ECF-4F97-A1BE-DBA1BA07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설문지를 결과 테이블 밑에 출력</a:t>
              </a:r>
              <a:endParaRPr kumimoji="0" lang="ko-KR" altLang="ko-KR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6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B9ACB71-3DF7-46C8-A107-A605A2A22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DF3A752-7469-47F4-9475-53051BFB8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9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148DDE8-FF1A-44CB-AC42-C971F50E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B31FCF8-293A-4D67-999B-7D1EEFEF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1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EDA29F0-D2C5-4589-A39F-35243A67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72" name="Group 42">
            <a:extLst>
              <a:ext uri="{FF2B5EF4-FFF2-40B4-BE49-F238E27FC236}">
                <a16:creationId xmlns:a16="http://schemas.microsoft.com/office/drawing/2014/main" xmlns:p14="http://schemas.microsoft.com/office/powerpoint/2010/main" xmlns="" id="{405C54C5-A1C5-4194-BF79-3E8E95A75B6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530"/>
            <a:chOff x="7337425" y="3390900"/>
            <a:chExt cx="2508250" cy="684530"/>
          </a:xfrm>
        </p:grpSpPr>
        <p:sp>
          <p:nvSpPr>
            <p:cNvPr id="73" name="Rectangle 4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3CC7216-CDD0-457E-9274-5E015BA6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3390900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</a:p>
          </p:txBody>
        </p:sp>
        <p:sp>
          <p:nvSpPr>
            <p:cNvPr id="74" name="Rectangle 4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B5F4EBF-BF89-481C-8775-4AD158F9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3390900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ko-KR" altLang="en-US" b="1" dirty="0">
                  <a:solidFill>
                    <a:srgbClr val="000000"/>
                  </a:solidFill>
                </a:rPr>
                <a:t>설문지 다 작성시 완료 버튼 활성화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5" name="Line 4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1D87148-6598-4181-AA8A-91C53B91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6" name="Line 4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B9DC2E1-42D3-47BD-9CAD-8804D2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7" name="Line 4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20F52F7-526C-472C-8C36-A9A0F725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8" name="Line 4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CB39840-AD20-42F6-9F99-0073642DA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090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9" name="Line 4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FA31B33-9881-47C5-A39B-7CB3F0068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407670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xmlns:p14="http://schemas.microsoft.com/office/powerpoint/2010/main" xmlns="" id="{7EA45FA0-4568-47A3-B77F-9CBB81B4502C}"/>
              </a:ext>
            </a:extLst>
          </p:cNvPr>
          <p:cNvSpPr/>
          <p:nvPr/>
        </p:nvSpPr>
        <p:spPr bwMode="auto">
          <a:xfrm>
            <a:off x="383540" y="282067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:p14="http://schemas.microsoft.com/office/powerpoint/2010/main" xmlns="" id="{9E45DAD3-1649-40B2-A371-E9A9D23290F1}"/>
              </a:ext>
            </a:extLst>
          </p:cNvPr>
          <p:cNvSpPr/>
          <p:nvPr/>
        </p:nvSpPr>
        <p:spPr bwMode="auto">
          <a:xfrm>
            <a:off x="3204210" y="47250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4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399440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학습관리</a:t>
            </a:r>
            <a:r>
              <a:rPr lang="en-US" altLang="ko-KR" dirty="0" smtClean="0">
                <a:solidFill>
                  <a:srgbClr val="000000"/>
                </a:solidFill>
              </a:rPr>
              <a:t>/Q&amp;A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988840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학습관리의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Q&amp;A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페이지는 로그인한 학생이 작성한 페이지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검색조건 없이 제목으로 검색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리스트 클릭 시 해당 상세페이지 이동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87427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글 작성시 파일을 등록했다면 아이콘 출력 하지 않았다면 아무것도 출력 하지 않음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8" name="Group 42">
            <a:extLst>
              <a:ext uri="{FF2B5EF4-FFF2-40B4-BE49-F238E27FC236}">
                <a16:creationId xmlns:a16="http://schemas.microsoft.com/office/drawing/2014/main" xmlns="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077072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xmlns="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xmlns="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글쓰기 페이지 이동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xmlns="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xmlns="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xmlns="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xmlns="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xmlns="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993" y="639991"/>
            <a:ext cx="1512168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 사이트</a:t>
            </a:r>
            <a:r>
              <a:rPr lang="en-US" altLang="ko-KR" dirty="0" smtClean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8938" y="641806"/>
            <a:ext cx="59055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153" y="641806"/>
            <a:ext cx="165310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조성기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153" y="862013"/>
            <a:ext cx="1651522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3" y="851839"/>
            <a:ext cx="151216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학생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" y="2171675"/>
            <a:ext cx="6259390" cy="31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 bwMode="auto">
          <a:xfrm>
            <a:off x="3369618" y="3429527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5673874" y="3443700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6465962" y="5085184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6549154" y="2723459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Group 42">
            <a:extLst>
              <a:ext uri="{FF2B5EF4-FFF2-40B4-BE49-F238E27FC236}">
                <a16:creationId xmlns:a16="http://schemas.microsoft.com/office/drawing/2014/main" xmlns="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0058" y="1304627"/>
            <a:ext cx="2508250" cy="684213"/>
            <a:chOff x="4622" y="2136"/>
            <a:chExt cx="1580" cy="431"/>
          </a:xfrm>
        </p:grpSpPr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xmlns="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44">
              <a:extLst>
                <a:ext uri="{FF2B5EF4-FFF2-40B4-BE49-F238E27FC236}">
                  <a16:creationId xmlns:a16="http://schemas.microsoft.com/office/drawing/2014/main" xmlns="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모든 학생이 남긴 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Q&amp;A 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출력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Line 45">
              <a:extLst>
                <a:ext uri="{FF2B5EF4-FFF2-40B4-BE49-F238E27FC236}">
                  <a16:creationId xmlns:a16="http://schemas.microsoft.com/office/drawing/2014/main" xmlns="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xmlns="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xmlns="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Line 48">
              <a:extLst>
                <a:ext uri="{FF2B5EF4-FFF2-40B4-BE49-F238E27FC236}">
                  <a16:creationId xmlns:a16="http://schemas.microsoft.com/office/drawing/2014/main" xmlns="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xmlns="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218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메인 페이지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리스트 불러와서 목록 뜨게 처리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목록 클릭 시 상세목록화면이 뜸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메인 페이지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1373505"/>
            <a:ext cx="6628130" cy="477774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 bwMode="auto">
          <a:xfrm>
            <a:off x="489585" y="253809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9585" y="31305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808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학습지원</a:t>
            </a:r>
            <a:r>
              <a:rPr lang="en-US" altLang="ko-KR" dirty="0" smtClean="0">
                <a:solidFill>
                  <a:srgbClr val="000000"/>
                </a:solidFill>
              </a:rPr>
              <a:t>/Q&amp;A/</a:t>
            </a:r>
            <a:r>
              <a:rPr lang="ko-KR" altLang="en-US" dirty="0" smtClean="0">
                <a:solidFill>
                  <a:srgbClr val="000000"/>
                </a:solidFill>
              </a:rPr>
              <a:t>상세보기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수정페이지이동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작성자가 들어왔을 시 수정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삭제 표현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.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해당 </a:t>
              </a:r>
              <a:r>
                <a:rPr lang="ko-KR" altLang="en-US" dirty="0" err="1" smtClean="0">
                  <a:solidFill>
                    <a:srgbClr val="000000"/>
                  </a:solidFill>
                </a:rPr>
                <a:t>댓글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 클릭 시 </a:t>
              </a:r>
              <a:r>
                <a:rPr lang="ko-KR" altLang="en-US" dirty="0" err="1" smtClean="0">
                  <a:solidFill>
                    <a:srgbClr val="000000"/>
                  </a:solidFill>
                </a:rPr>
                <a:t>대댓글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 기능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.</a:t>
              </a: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깊이는 </a:t>
              </a:r>
              <a:r>
                <a:rPr lang="en-US" altLang="ko-KR" dirty="0">
                  <a:solidFill>
                    <a:srgbClr val="000000"/>
                  </a:solidFill>
                </a:rPr>
                <a:t>1 , 2  </a:t>
              </a:r>
              <a:r>
                <a:rPr lang="ko-KR" altLang="en-US" dirty="0">
                  <a:solidFill>
                    <a:srgbClr val="000000"/>
                  </a:solidFill>
                </a:rPr>
                <a:t>로 구분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1: </a:t>
              </a:r>
              <a:r>
                <a:rPr lang="ko-KR" altLang="en-US" dirty="0">
                  <a:solidFill>
                    <a:srgbClr val="000000"/>
                  </a:solidFill>
                </a:rPr>
                <a:t>일반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2:</a:t>
              </a:r>
              <a:r>
                <a:rPr lang="ko-KR" altLang="en-US" dirty="0">
                  <a:solidFill>
                    <a:srgbClr val="000000"/>
                  </a:solidFill>
                </a:rPr>
                <a:t> 일반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댓글의</a:t>
              </a:r>
              <a:r>
                <a:rPr lang="ko-KR" altLang="en-US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오늘 등록 된 </a:t>
              </a:r>
              <a:r>
                <a:rPr lang="ko-KR" altLang="en-US" b="1" dirty="0" err="1" smtClean="0">
                  <a:solidFill>
                    <a:srgbClr val="000000"/>
                  </a:solidFill>
                </a:rPr>
                <a:t>댓글은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 시간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: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분 형식으로 표현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하루가 지난 </a:t>
              </a:r>
              <a:r>
                <a:rPr lang="ko-KR" altLang="en-US" b="1" dirty="0" err="1" smtClean="0">
                  <a:solidFill>
                    <a:srgbClr val="000000"/>
                  </a:solidFill>
                </a:rPr>
                <a:t>댓글은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 연도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: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월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: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일 형식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.?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 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8" name="Group 42">
            <a:extLst>
              <a:ext uri="{FF2B5EF4-FFF2-40B4-BE49-F238E27FC236}">
                <a16:creationId xmlns:a16="http://schemas.microsoft.com/office/drawing/2014/main" xmlns="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xmlns="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xmlns="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err="1" smtClean="0">
                  <a:solidFill>
                    <a:srgbClr val="000000"/>
                  </a:solidFill>
                </a:rPr>
                <a:t>댓글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 등록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xmlns="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xmlns="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xmlns="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xmlns="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xmlns="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993" y="639991"/>
            <a:ext cx="1512168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 사이트</a:t>
            </a:r>
            <a:r>
              <a:rPr lang="en-US" altLang="ko-KR" dirty="0" smtClean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8938" y="641806"/>
            <a:ext cx="59055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153" y="641806"/>
            <a:ext cx="165310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조성기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153" y="862013"/>
            <a:ext cx="1651522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3" y="851839"/>
            <a:ext cx="151216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학생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0" y="1421316"/>
            <a:ext cx="6930253" cy="457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 bwMode="auto">
          <a:xfrm>
            <a:off x="6465962" y="4653136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555161" y="5148092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31" y="4950048"/>
            <a:ext cx="5488932" cy="92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 bwMode="auto">
          <a:xfrm>
            <a:off x="6432336" y="5230392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6655745" y="5564800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2464064" y="5149504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857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23695"/>
            <a:ext cx="6424930" cy="39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/Q&amp;A/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글쓰기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학생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217420" y="47974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문서 클릭 시 파일업로드 기능 실행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완료 버튼 클릭 시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save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기능 수행 후 목록 페이지 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37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취소 버튼 클릭 시 아무 작업 하지 않고 목록 출력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65" name="타원 64"/>
          <p:cNvSpPr/>
          <p:nvPr/>
        </p:nvSpPr>
        <p:spPr bwMode="auto">
          <a:xfrm>
            <a:off x="3801745" y="52292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305935" y="522668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806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학습지원</a:t>
            </a:r>
          </a:p>
        </p:txBody>
      </p:sp>
    </p:spTree>
    <p:extLst>
      <p:ext uri="{BB962C8B-B14F-4D97-AF65-F5344CB8AC3E}">
        <p14:creationId xmlns:p14="http://schemas.microsoft.com/office/powerpoint/2010/main" val="2211140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pic>
        <p:nvPicPr>
          <p:cNvPr id="2" name="그림 1" descr="C:/Users/kosmo-13/AppData/Roaming/PolarisOffice/ETemp/10828_13817688/image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985" y="1090930"/>
            <a:ext cx="9908540" cy="54527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97555" y="632460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강의계획서 및 공지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50" y="8578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학습지원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194040" y="641985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194040" y="858520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990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임동철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8790" y="84264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2020-03-19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10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" y="1082040"/>
            <a:ext cx="9809480" cy="5443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650" y="8578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학습지원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755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강의계획서 및 공지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194040" y="641985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194040" y="858520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990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임동철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8790" y="84264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2020-03-19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50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:p14="http://schemas.microsoft.com/office/powerpoint/2010/main" xmlns="" id="{D92C7638-4130-425C-A523-E0D46F2E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" y="2172970"/>
            <a:ext cx="6282690" cy="909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:p14="http://schemas.microsoft.com/office/powerpoint/2010/main" xmlns="" id="{FE7EB28F-1516-4A94-B493-BB82163F8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4025265"/>
            <a:ext cx="6473190" cy="822325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학습자료관리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검색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r>
              <a:rPr lang="ko-KR" altLang="en-US" dirty="0">
                <a:solidFill>
                  <a:srgbClr val="000000"/>
                </a:solidFill>
              </a:rPr>
              <a:t>결과조회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검색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조건을 입력하여 검색하기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조건에 해당하는 목록 표시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5911850" y="23647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:p14="http://schemas.microsoft.com/office/powerpoint/2010/main" xmlns="" id="{92C22B2D-AD32-40F0-96C9-3FFDDD12CC1B}"/>
              </a:ext>
            </a:extLst>
          </p:cNvPr>
          <p:cNvSpPr/>
          <p:nvPr/>
        </p:nvSpPr>
        <p:spPr bwMode="auto">
          <a:xfrm>
            <a:off x="5892165" y="402526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:p14="http://schemas.microsoft.com/office/powerpoint/2010/main" xmlns="" id="{DCF97B3A-FB23-42CB-9292-3745429FC814}"/>
              </a:ext>
            </a:extLst>
          </p:cNvPr>
          <p:cNvSpPr/>
          <p:nvPr/>
        </p:nvSpPr>
        <p:spPr bwMode="auto">
          <a:xfrm>
            <a:off x="1632585" y="45745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913A5020-9463-4B59-9801-F57A786D3B5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080F6A-8564-450A-83F9-FC1F6B9F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64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930FD9-A147-4AAF-8205-1BA2010F6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en-US" dirty="0">
                  <a:solidFill>
                    <a:srgbClr val="000000"/>
                  </a:solidFill>
                </a:rPr>
                <a:t>자료 등록</a:t>
              </a:r>
              <a:r>
                <a:rPr lang="en-US" altLang="ko-KR" dirty="0">
                  <a:solidFill>
                    <a:srgbClr val="000000"/>
                  </a:solidFill>
                </a:rPr>
                <a:t/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ko-KR" altLang="en-US" dirty="0">
                  <a:solidFill>
                    <a:srgbClr val="000000"/>
                  </a:solidFill>
                </a:rPr>
                <a:t>버튼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등록할 수 있는 화면으로 전환</a:t>
              </a:r>
              <a:endParaRPr kumimoji="0" lang="ko-KR" altLang="ko-KR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5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CE566F7-74E8-4C16-B1DE-2A515F051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6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B063E63-B0B1-45D8-AB34-8CA9D1BA3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DE71A-BFD4-43CE-B2FD-D41F7634B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9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7F9F925-D501-409F-A845-16F7A993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39AEA28-E89A-4CB5-B94A-6281435E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84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:p14="http://schemas.microsoft.com/office/powerpoint/2010/main" xmlns="" id="{F3084EB1-20EE-440C-8BF5-28CCC1083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1902460"/>
            <a:ext cx="6337300" cy="318262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학습자료관리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자료등록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자료 등록할 수 있는 화면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파일 업로드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수업용 파일을 업로드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313690" y="182181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:p14="http://schemas.microsoft.com/office/powerpoint/2010/main" xmlns="" id="{E302CF04-23D4-4A90-8490-CA187790A84D}"/>
              </a:ext>
            </a:extLst>
          </p:cNvPr>
          <p:cNvSpPr/>
          <p:nvPr/>
        </p:nvSpPr>
        <p:spPr bwMode="auto">
          <a:xfrm>
            <a:off x="4305935" y="45091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341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1080135"/>
            <a:ext cx="7307580" cy="5433695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공지사항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공지사항 목록을 조회하기 위한 검색 조건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공지사항목록을 검색하기 위해 </a:t>
              </a:r>
              <a:r>
                <a:rPr kumimoji="0" lang="ko-KR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검색어</a:t>
              </a: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범위(</a:t>
              </a:r>
              <a:r>
                <a:rPr kumimoji="0" lang="ko-KR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제목,내용</a:t>
              </a: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)</a:t>
              </a:r>
              <a:r>
                <a:rPr kumimoji="0" lang="ko-KR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를</a:t>
              </a: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입력하여 검색</a:t>
              </a: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등록일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컬럼</a:t>
              </a: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부분 </a:t>
              </a:r>
              <a:r>
                <a:rPr kumimoji="0" lang="ko-KR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클릭시</a:t>
              </a: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, 오름차순 혹은 내림차순 조정하여 조회 가능.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윤원태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40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목록보기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버튼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목록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페이지로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48" name="Group 42">
            <a:extLst>
              <a:ext uri="{FF2B5EF4-FFF2-40B4-BE49-F238E27FC236}">
                <a16:creationId xmlns:a16="http://schemas.microsoft.com/office/drawing/2014/main" xmlns:p14="http://schemas.microsoft.com/office/powerpoint/2010/main" xmlns="" id="{405C54C5-A1C5-4194-BF79-3E8E95A75B6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530"/>
            <a:chOff x="7337425" y="3390900"/>
            <a:chExt cx="2508250" cy="684530"/>
          </a:xfrm>
        </p:grpSpPr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3CC7216-CDD0-457E-9274-5E015BA6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3390900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B5F4EBF-BF89-481C-8775-4AD158F9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3390900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제목과 작성자, 등록일, 조회수 출력,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제목 부분은 수정 가능</a:t>
              </a:r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1D87148-6598-4181-AA8A-91C53B91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B9DC2E1-42D3-47BD-9CAD-8804D2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20F52F7-526C-472C-8C36-A9A0F725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339090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CB39840-AD20-42F6-9F99-0073642DA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090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FA31B33-9881-47C5-A39B-7CB3F0068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407670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9" name="타원 58"/>
          <p:cNvSpPr/>
          <p:nvPr/>
        </p:nvSpPr>
        <p:spPr bwMode="auto">
          <a:xfrm>
            <a:off x="6901180" y="131000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5869305" y="220281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2472055" y="63525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121025" y="47974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313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학습관리</a:t>
            </a:r>
          </a:p>
        </p:txBody>
      </p:sp>
    </p:spTree>
    <p:extLst>
      <p:ext uri="{BB962C8B-B14F-4D97-AF65-F5344CB8AC3E}">
        <p14:creationId xmlns:p14="http://schemas.microsoft.com/office/powerpoint/2010/main" val="1275181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565"/>
            <a:ext cx="7327900" cy="540639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수강인원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강의목록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·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학생명이나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제목을 조건으로 검색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 시 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학셍애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대한 상세페이지 출력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윤원태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학습관리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6908800" y="19272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909445" y="36163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7350" y="868680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21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20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로그인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아이디 찾기 기능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비밀번호 찾기 기능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회원가입 기능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로그인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" y="1432560"/>
            <a:ext cx="6558915" cy="4613275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 bwMode="auto">
          <a:xfrm>
            <a:off x="2721610" y="414909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319145" y="41554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916045" y="414909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8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설문결과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검색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조건을 입력하여 검색하기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조건에 해당하는 목록 표시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919480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학습관리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설문결과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62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913A5020-9463-4B59-9801-F57A786D3B5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080F6A-8564-450A-83F9-FC1F6B9F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64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930FD9-A147-4AAF-8205-1BA2010F6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조건에 해당하는 목록 클릭 시 학생들 강사 평가 목록 출력</a:t>
              </a:r>
              <a:endParaRPr kumimoji="0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5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CE566F7-74E8-4C16-B1DE-2A515F051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6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B063E63-B0B1-45D8-AB34-8CA9D1BA3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DE71A-BFD4-43CE-B2FD-D41F7634B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9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7F9F925-D501-409F-A845-16F7A993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39AEA28-E89A-4CB5-B94A-6281435E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440815"/>
            <a:ext cx="6132830" cy="442087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 bwMode="auto">
          <a:xfrm>
            <a:off x="5153025" y="256095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583555" y="32308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472180" y="34893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:p14="http://schemas.microsoft.com/office/powerpoint/2010/main" xmlns="" id="{EA170B6D-1548-4703-9AF5-026AAACB0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851025"/>
            <a:ext cx="6014720" cy="855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:p14="http://schemas.microsoft.com/office/powerpoint/2010/main" xmlns="" id="{A903798B-7892-4EEA-9BC9-F884AF17B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" y="3515360"/>
            <a:ext cx="6642100" cy="771525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과제관리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검색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결과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검색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학생명</a:t>
              </a:r>
              <a:r>
                <a:rPr lang="en-US" altLang="ko-KR" dirty="0">
                  <a:solidFill>
                    <a:srgbClr val="000000"/>
                  </a:solidFill>
                </a:rPr>
                <a:t> or </a:t>
              </a:r>
              <a:r>
                <a:rPr lang="ko-KR" altLang="en-US" dirty="0">
                  <a:solidFill>
                    <a:srgbClr val="000000"/>
                  </a:solidFill>
                </a:rPr>
                <a:t>날짜로 검색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	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목록 </a:t>
              </a:r>
              <a:r>
                <a:rPr kumimoji="0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클릭시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상세페이지로 </a:t>
              </a:r>
              <a:r>
                <a:rPr kumimoji="0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넘어감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245225" y="20002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:p14="http://schemas.microsoft.com/office/powerpoint/2010/main" xmlns="" id="{1AD36019-867C-43CC-B964-6FAB68283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0" y="1955165"/>
            <a:ext cx="1755775" cy="41402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:p14="http://schemas.microsoft.com/office/powerpoint/2010/main" xmlns="" id="{E8AEA351-DD91-4A4A-989C-E6454CBED48C}"/>
              </a:ext>
            </a:extLst>
          </p:cNvPr>
          <p:cNvSpPr/>
          <p:nvPr/>
        </p:nvSpPr>
        <p:spPr bwMode="auto">
          <a:xfrm>
            <a:off x="4953635" y="386778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:p14="http://schemas.microsoft.com/office/powerpoint/2010/main" xmlns="" id="{06CC07B4-0E4C-4049-94B2-E1C5FBDBB48F}"/>
              </a:ext>
            </a:extLst>
          </p:cNvPr>
          <p:cNvSpPr/>
          <p:nvPr/>
        </p:nvSpPr>
        <p:spPr>
          <a:xfrm>
            <a:off x="7559040" y="2063115"/>
            <a:ext cx="2270760" cy="21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파일 </a:t>
            </a:r>
            <a:r>
              <a:rPr lang="ko-KR" altLang="en-US" dirty="0" err="1">
                <a:solidFill>
                  <a:srgbClr val="000000"/>
                </a:solidFill>
              </a:rPr>
              <a:t>클릭시</a:t>
            </a:r>
            <a:r>
              <a:rPr lang="ko-KR" altLang="en-US" dirty="0">
                <a:solidFill>
                  <a:srgbClr val="000000"/>
                </a:solidFill>
              </a:rPr>
              <a:t> 다운로드 가능 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:p14="http://schemas.microsoft.com/office/powerpoint/2010/main" xmlns="" id="{B74DBB1F-F5BA-4B8A-B48F-CA82E6B5E33B}"/>
              </a:ext>
            </a:extLst>
          </p:cNvPr>
          <p:cNvSpPr/>
          <p:nvPr/>
        </p:nvSpPr>
        <p:spPr bwMode="auto">
          <a:xfrm>
            <a:off x="275590" y="386778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:p14="http://schemas.microsoft.com/office/powerpoint/2010/main" xmlns="" id="{9C0E04D4-7D43-4A26-BC47-3758B846B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917065"/>
            <a:ext cx="6087745" cy="318135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과제관리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과제등록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학생만 업로드 할 수 있도록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리스트에서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클릭시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상세페이지로 전환된 </a:t>
              </a:r>
              <a:r>
                <a:rPr lang="ko-KR" altLang="en-US" dirty="0">
                  <a:solidFill>
                    <a:srgbClr val="000000"/>
                  </a:solidFill>
                </a:rPr>
                <a:t>화면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김태균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4089400" y="44373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:p14="http://schemas.microsoft.com/office/powerpoint/2010/main" xmlns="" id="{1E40BDD0-129F-4026-98E2-9067A9FF9491}"/>
              </a:ext>
            </a:extLst>
          </p:cNvPr>
          <p:cNvSpPr/>
          <p:nvPr/>
        </p:nvSpPr>
        <p:spPr bwMode="auto">
          <a:xfrm>
            <a:off x="427990" y="172212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260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1070610"/>
            <a:ext cx="9907905" cy="5380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7555" y="632460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평가 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50" y="8578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 학습관리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194040" y="641985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194040" y="858520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990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임동철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8790" y="84264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2020-03-19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00116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커뮤니티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/Q&amp;A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" y="2022475"/>
            <a:ext cx="6508115" cy="327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 bwMode="auto">
          <a:xfrm>
            <a:off x="6655435" y="498665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04925"/>
            <a:ext cx="2508250" cy="684530"/>
            <a:chOff x="7329805" y="1304925"/>
            <a:chExt cx="2508250" cy="684530"/>
          </a:xfrm>
        </p:grpSpPr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0492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0492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글쓰기 페이지 이동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0492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0492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960" y="130492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0492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99072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255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커뮤니티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상세보기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" y="1748155"/>
            <a:ext cx="653034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30" y="5100955"/>
            <a:ext cx="5403850" cy="92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문서 클릭 시 파일다운로드 기능 실행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댓글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클릭시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대댓글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기능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ko-KR" altLang="en-US" dirty="0">
                  <a:solidFill>
                    <a:srgbClr val="000000"/>
                  </a:solidFill>
                </a:rPr>
                <a:t>깊이는 </a:t>
              </a:r>
              <a:r>
                <a:rPr lang="en-US" altLang="ko-KR" dirty="0">
                  <a:solidFill>
                    <a:srgbClr val="000000"/>
                  </a:solidFill>
                </a:rPr>
                <a:t>1 , 2  </a:t>
              </a:r>
              <a:r>
                <a:rPr lang="ko-KR" altLang="en-US" dirty="0">
                  <a:solidFill>
                    <a:srgbClr val="000000"/>
                  </a:solidFill>
                </a:rPr>
                <a:t>로 구분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1: </a:t>
              </a:r>
              <a:r>
                <a:rPr lang="ko-KR" altLang="en-US" dirty="0">
                  <a:solidFill>
                    <a:srgbClr val="000000"/>
                  </a:solidFill>
                </a:rPr>
                <a:t>일반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lvl="0" eaLnBrk="1" hangingPunct="1">
                <a:spcBef>
                  <a:spcPts val="200"/>
                </a:spcBef>
                <a:buClrTx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2:</a:t>
              </a:r>
              <a:r>
                <a:rPr lang="ko-KR" altLang="en-US" dirty="0">
                  <a:solidFill>
                    <a:srgbClr val="000000"/>
                  </a:solidFill>
                </a:rPr>
                <a:t> 일반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댓글의</a:t>
              </a:r>
              <a:r>
                <a:rPr lang="ko-KR" altLang="en-US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댓글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44" name="타원 43"/>
          <p:cNvSpPr/>
          <p:nvPr/>
        </p:nvSpPr>
        <p:spPr bwMode="auto">
          <a:xfrm>
            <a:off x="2289810" y="44373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649855" y="52292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26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19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커뮤니티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글쓰기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" y="2002155"/>
            <a:ext cx="6760210" cy="344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문서 클릭 시 파일업로드 기능 실행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완료 버튼 클릭 시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save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기능 수행 후 목록 페이지 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35" name="타원 34"/>
          <p:cNvSpPr/>
          <p:nvPr/>
        </p:nvSpPr>
        <p:spPr bwMode="auto">
          <a:xfrm>
            <a:off x="2472055" y="481901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945890" y="515747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709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학습지원</a:t>
            </a:r>
          </a:p>
        </p:txBody>
      </p:sp>
    </p:spTree>
    <p:extLst>
      <p:ext uri="{BB962C8B-B14F-4D97-AF65-F5344CB8AC3E}">
        <p14:creationId xmlns:p14="http://schemas.microsoft.com/office/powerpoint/2010/main" val="118019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19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공지사항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08505"/>
            <a:ext cx="6563360" cy="333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글의 상세보기페이지이동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글 작성시 파일이 포함되어있다면 표시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35" name="타원 34"/>
          <p:cNvSpPr/>
          <p:nvPr/>
        </p:nvSpPr>
        <p:spPr bwMode="auto">
          <a:xfrm>
            <a:off x="3115945" y="335724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746115" y="335724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655435" y="501332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2708275"/>
            <a:ext cx="2508250" cy="1397000"/>
            <a:chOff x="7329805" y="2708275"/>
            <a:chExt cx="2508250" cy="1397000"/>
          </a:xfrm>
        </p:grpSpPr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70827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70827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글쓰기 페이지 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3421380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3421380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270827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342138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960" y="270827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7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8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10718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408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아이디 찾기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이메일 입력으로 아이디 찾기 기능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이메일 주소로 아이디 발송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아이디 찾기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1158240"/>
            <a:ext cx="2376170" cy="513524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 bwMode="auto">
          <a:xfrm>
            <a:off x="2382520" y="23647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5100320" y="35877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457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19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공지사항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상세보기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" y="1693545"/>
            <a:ext cx="6288405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95" y="4933315"/>
            <a:ext cx="4931410" cy="87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문서 클릭 시 파일다운로드 기능 실행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삭제 페이지 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36" name="타원 35"/>
          <p:cNvSpPr/>
          <p:nvPr/>
        </p:nvSpPr>
        <p:spPr bwMode="auto">
          <a:xfrm>
            <a:off x="2472055" y="42932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817870" y="4653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466205" y="515747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2708910"/>
            <a:ext cx="2508250" cy="1397000"/>
            <a:chOff x="7329805" y="2708910"/>
            <a:chExt cx="2508250" cy="1397000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708910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708910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마우스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오버시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x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표시를 표기하여 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삭제기능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342201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342201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2708910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342201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910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960" y="2708910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91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10781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63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19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학습지원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공지사항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글쓰기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조성기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" y="1772920"/>
            <a:ext cx="6689090" cy="36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해당 문서 클릭 시 파일업로드 기능 실행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완료 버튼 클릭 시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save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기능 수행 후 목록 페이지 이동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35" name="타원 34"/>
          <p:cNvSpPr/>
          <p:nvPr/>
        </p:nvSpPr>
        <p:spPr bwMode="auto">
          <a:xfrm>
            <a:off x="2379980" y="47250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017645" y="50850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144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1075690"/>
            <a:ext cx="9907905" cy="5449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7555" y="632460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 상담 이력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50" y="8578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학습지원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194040" y="641985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194040" y="858520"/>
            <a:ext cx="1656080" cy="20383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9905" y="64198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임동철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8790" y="842645"/>
            <a:ext cx="18002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2020-03-19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3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학습관리</a:t>
            </a:r>
          </a:p>
        </p:txBody>
      </p:sp>
    </p:spTree>
    <p:extLst>
      <p:ext uri="{BB962C8B-B14F-4D97-AF65-F5344CB8AC3E}">
        <p14:creationId xmlns:p14="http://schemas.microsoft.com/office/powerpoint/2010/main" val="1839605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4" name="그림 7213" descr="C:/Users/kosmo-13/AppData/Roaming/PolarisOffice/ETemp/10828_13817688/fImage55105200517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" y="1158875"/>
            <a:ext cx="6467475" cy="5233035"/>
          </a:xfrm>
          <a:prstGeom prst="rect">
            <a:avLst/>
          </a:prstGeom>
          <a:noFill/>
        </p:spPr>
      </p:pic>
      <p:sp>
        <p:nvSpPr>
          <p:cNvPr id="7170" name="텍스트 상자 7169"/>
          <p:cNvSpPr txBox="1">
            <a:spLocks/>
          </p:cNvSpPr>
          <p:nvPr/>
        </p:nvSpPr>
        <p:spPr bwMode="auto">
          <a:xfrm>
            <a:off x="180975" y="1905"/>
            <a:ext cx="3458210" cy="346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l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</a:rPr>
              <a:t>LMS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</a:endParaRPr>
          </a:p>
        </p:txBody>
      </p:sp>
      <p:grpSp>
        <p:nvGrpSpPr>
          <p:cNvPr id="7172" name="그룹 7171"/>
          <p:cNvGrpSpPr/>
          <p:nvPr/>
        </p:nvGrpSpPr>
        <p:grpSpPr bwMode="auto">
          <a:xfrm>
            <a:off x="7337425" y="1310005"/>
            <a:ext cx="2501265" cy="1181735"/>
            <a:chOff x="7337425" y="1310005"/>
            <a:chExt cx="2501265" cy="1181735"/>
          </a:xfrm>
        </p:grpSpPr>
        <p:sp>
          <p:nvSpPr>
            <p:cNvPr id="7175" name="도형 7174"/>
            <p:cNvSpPr>
              <a:spLocks/>
            </p:cNvSpPr>
            <p:nvPr/>
          </p:nvSpPr>
          <p:spPr bwMode="auto">
            <a:xfrm>
              <a:off x="7337425" y="1310005"/>
              <a:ext cx="245110" cy="60198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1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6" name="도형 7175"/>
            <p:cNvSpPr>
              <a:spLocks/>
            </p:cNvSpPr>
            <p:nvPr/>
          </p:nvSpPr>
          <p:spPr bwMode="auto">
            <a:xfrm>
              <a:off x="7583170" y="1310005"/>
              <a:ext cx="2254885" cy="6019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l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7" name="도형 7176"/>
            <p:cNvSpPr>
              <a:spLocks/>
            </p:cNvSpPr>
            <p:nvPr/>
          </p:nvSpPr>
          <p:spPr bwMode="auto">
            <a:xfrm>
              <a:off x="7337425" y="1913255"/>
              <a:ext cx="245110" cy="57848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2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8" name="도형 7177"/>
            <p:cNvSpPr>
              <a:spLocks/>
            </p:cNvSpPr>
            <p:nvPr/>
          </p:nvSpPr>
          <p:spPr bwMode="auto">
            <a:xfrm>
              <a:off x="7583170" y="1913255"/>
              <a:ext cx="2254885" cy="5784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marR="0" lvl="0" indent="0" algn="l" defTabSz="508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cxnSp>
          <p:nvCxnSpPr>
            <p:cNvPr id="7179" name="도형 7178"/>
            <p:cNvCxnSpPr/>
            <p:nvPr/>
          </p:nvCxnSpPr>
          <p:spPr bwMode="auto">
            <a:xfrm>
              <a:off x="7583170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도형 7179"/>
            <p:cNvCxnSpPr/>
            <p:nvPr/>
          </p:nvCxnSpPr>
          <p:spPr bwMode="auto">
            <a:xfrm>
              <a:off x="7337425" y="191325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도형 7180"/>
            <p:cNvCxnSpPr/>
            <p:nvPr/>
          </p:nvCxnSpPr>
          <p:spPr bwMode="auto">
            <a:xfrm>
              <a:off x="73374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도형 7181"/>
            <p:cNvCxnSpPr/>
            <p:nvPr/>
          </p:nvCxnSpPr>
          <p:spPr bwMode="auto">
            <a:xfrm>
              <a:off x="98393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도형 7182"/>
            <p:cNvCxnSpPr/>
            <p:nvPr/>
          </p:nvCxnSpPr>
          <p:spPr bwMode="auto">
            <a:xfrm>
              <a:off x="7337425" y="131000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도형 7183"/>
            <p:cNvCxnSpPr/>
            <p:nvPr/>
          </p:nvCxnSpPr>
          <p:spPr bwMode="auto">
            <a:xfrm>
              <a:off x="7337425" y="249237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3" name="텍스트 상자 7172"/>
          <p:cNvSpPr txBox="1">
            <a:spLocks/>
          </p:cNvSpPr>
          <p:nvPr/>
        </p:nvSpPr>
        <p:spPr bwMode="auto">
          <a:xfrm>
            <a:off x="3288030" y="863600"/>
            <a:ext cx="287210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74" name="텍스트 상자 7173"/>
          <p:cNvSpPr txBox="1">
            <a:spLocks/>
          </p:cNvSpPr>
          <p:nvPr/>
        </p:nvSpPr>
        <p:spPr bwMode="auto">
          <a:xfrm>
            <a:off x="1065530" y="863600"/>
            <a:ext cx="151193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5" name="도형 7184"/>
          <p:cNvSpPr>
            <a:spLocks/>
          </p:cNvSpPr>
          <p:nvPr/>
        </p:nvSpPr>
        <p:spPr>
          <a:xfrm>
            <a:off x="1122045" y="673100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6" name="도형 7185"/>
          <p:cNvSpPr>
            <a:spLocks/>
          </p:cNvSpPr>
          <p:nvPr/>
        </p:nvSpPr>
        <p:spPr>
          <a:xfrm>
            <a:off x="8251825" y="669925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7" name="도형 7186"/>
          <p:cNvSpPr>
            <a:spLocks/>
          </p:cNvSpPr>
          <p:nvPr/>
        </p:nvSpPr>
        <p:spPr>
          <a:xfrm>
            <a:off x="8265160" y="881380"/>
            <a:ext cx="1014730" cy="177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8" name="텍스트 상자 7187"/>
          <p:cNvSpPr txBox="1">
            <a:spLocks/>
          </p:cNvSpPr>
          <p:nvPr/>
        </p:nvSpPr>
        <p:spPr>
          <a:xfrm>
            <a:off x="1038860" y="640080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수강신청사이트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(KOSMO)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9" name="텍스트 상자 7188"/>
          <p:cNvSpPr txBox="1">
            <a:spLocks/>
          </p:cNvSpPr>
          <p:nvPr/>
        </p:nvSpPr>
        <p:spPr>
          <a:xfrm>
            <a:off x="1035685" y="86169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학습관리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7190" name="텍스트 상자 7189"/>
          <p:cNvSpPr txBox="1">
            <a:spLocks/>
          </p:cNvSpPr>
          <p:nvPr/>
        </p:nvSpPr>
        <p:spPr>
          <a:xfrm>
            <a:off x="8206740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박지호</a:t>
            </a:r>
          </a:p>
        </p:txBody>
      </p:sp>
      <p:sp>
        <p:nvSpPr>
          <p:cNvPr id="7191" name="텍스트 상자 7190"/>
          <p:cNvSpPr txBox="1">
            <a:spLocks/>
          </p:cNvSpPr>
          <p:nvPr/>
        </p:nvSpPr>
        <p:spPr>
          <a:xfrm>
            <a:off x="8203565" y="86423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2020. 03. 19.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93" name="텍스트 상자 7192"/>
          <p:cNvSpPr txBox="1">
            <a:spLocks/>
          </p:cNvSpPr>
          <p:nvPr/>
        </p:nvSpPr>
        <p:spPr>
          <a:xfrm>
            <a:off x="3293745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수강목록 조회</a:t>
            </a:r>
          </a:p>
        </p:txBody>
      </p:sp>
      <p:sp>
        <p:nvSpPr>
          <p:cNvPr id="7195" name="도형 7194"/>
          <p:cNvSpPr>
            <a:spLocks/>
          </p:cNvSpPr>
          <p:nvPr/>
        </p:nvSpPr>
        <p:spPr>
          <a:xfrm>
            <a:off x="1655445" y="1226185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1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196" name="텍스트 상자 7195"/>
          <p:cNvSpPr txBox="1">
            <a:spLocks/>
          </p:cNvSpPr>
          <p:nvPr/>
        </p:nvSpPr>
        <p:spPr>
          <a:xfrm>
            <a:off x="7589520" y="1313180"/>
            <a:ext cx="2245995" cy="586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관리자가 강의 목록을 확인 시 검색 조건에 따라 검색</a:t>
            </a:r>
          </a:p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-.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 조건 </a:t>
            </a: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강의번호</a:t>
            </a: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강의명</a:t>
            </a: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강사아이디</a:t>
            </a: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강사명</a:t>
            </a: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강의실명</a:t>
            </a:r>
          </a:p>
        </p:txBody>
      </p:sp>
      <p:sp>
        <p:nvSpPr>
          <p:cNvPr id="7197" name="도형 7196"/>
          <p:cNvSpPr>
            <a:spLocks/>
          </p:cNvSpPr>
          <p:nvPr/>
        </p:nvSpPr>
        <p:spPr>
          <a:xfrm>
            <a:off x="1720850" y="3087370"/>
            <a:ext cx="5105400" cy="18034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8" name="도형 7197"/>
          <p:cNvSpPr>
            <a:spLocks/>
          </p:cNvSpPr>
          <p:nvPr/>
        </p:nvSpPr>
        <p:spPr>
          <a:xfrm>
            <a:off x="1627505" y="3010535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2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199" name="텍스트 상자 7198"/>
          <p:cNvSpPr txBox="1">
            <a:spLocks/>
          </p:cNvSpPr>
          <p:nvPr/>
        </p:nvSpPr>
        <p:spPr>
          <a:xfrm>
            <a:off x="7586345" y="1900555"/>
            <a:ext cx="22453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 목록을 클릭</a:t>
            </a:r>
          </a:p>
        </p:txBody>
      </p:sp>
      <p:grpSp>
        <p:nvGrpSpPr>
          <p:cNvPr id="7200" name="그룹 7199"/>
          <p:cNvGrpSpPr/>
          <p:nvPr/>
        </p:nvGrpSpPr>
        <p:grpSpPr bwMode="auto">
          <a:xfrm>
            <a:off x="7342505" y="2495550"/>
            <a:ext cx="2502535" cy="1183005"/>
            <a:chOff x="7342505" y="2495550"/>
            <a:chExt cx="2502535" cy="1183005"/>
          </a:xfrm>
        </p:grpSpPr>
        <p:sp>
          <p:nvSpPr>
            <p:cNvPr id="7201" name="도형 7200"/>
            <p:cNvSpPr>
              <a:spLocks/>
            </p:cNvSpPr>
            <p:nvPr/>
          </p:nvSpPr>
          <p:spPr bwMode="auto">
            <a:xfrm>
              <a:off x="7342505" y="2495550"/>
              <a:ext cx="245745" cy="60261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ko-KR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02" name="도형 7201"/>
            <p:cNvSpPr>
              <a:spLocks/>
            </p:cNvSpPr>
            <p:nvPr/>
          </p:nvSpPr>
          <p:spPr bwMode="auto">
            <a:xfrm>
              <a:off x="7588250" y="2495550"/>
              <a:ext cx="2255520" cy="6026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l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03" name="도형 7202"/>
            <p:cNvSpPr>
              <a:spLocks/>
            </p:cNvSpPr>
            <p:nvPr/>
          </p:nvSpPr>
          <p:spPr bwMode="auto">
            <a:xfrm>
              <a:off x="7342505" y="3098800"/>
              <a:ext cx="245745" cy="57912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4</a:t>
              </a:r>
            </a:p>
          </p:txBody>
        </p:sp>
        <p:sp>
          <p:nvSpPr>
            <p:cNvPr id="7204" name="도형 7203"/>
            <p:cNvSpPr>
              <a:spLocks/>
            </p:cNvSpPr>
            <p:nvPr/>
          </p:nvSpPr>
          <p:spPr bwMode="auto">
            <a:xfrm>
              <a:off x="7588250" y="3098800"/>
              <a:ext cx="2255520" cy="5791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l" defTabSz="508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205" name="도형 7204"/>
            <p:cNvCxnSpPr/>
            <p:nvPr/>
          </p:nvCxnSpPr>
          <p:spPr bwMode="auto">
            <a:xfrm>
              <a:off x="7588250" y="2495550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6" name="도형 7205"/>
            <p:cNvCxnSpPr/>
            <p:nvPr/>
          </p:nvCxnSpPr>
          <p:spPr bwMode="auto">
            <a:xfrm>
              <a:off x="7342505" y="3098800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도형 7206"/>
            <p:cNvCxnSpPr/>
            <p:nvPr/>
          </p:nvCxnSpPr>
          <p:spPr bwMode="auto">
            <a:xfrm>
              <a:off x="7342505" y="2495550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도형 7207"/>
            <p:cNvCxnSpPr/>
            <p:nvPr/>
          </p:nvCxnSpPr>
          <p:spPr bwMode="auto">
            <a:xfrm>
              <a:off x="9844405" y="2495550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도형 7208"/>
            <p:cNvCxnSpPr/>
            <p:nvPr/>
          </p:nvCxnSpPr>
          <p:spPr bwMode="auto">
            <a:xfrm>
              <a:off x="7342505" y="2495550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0" name="도형 7209"/>
            <p:cNvCxnSpPr/>
            <p:nvPr/>
          </p:nvCxnSpPr>
          <p:spPr bwMode="auto">
            <a:xfrm>
              <a:off x="7342505" y="3677920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11" name="도형 7210"/>
          <p:cNvSpPr>
            <a:spLocks/>
          </p:cNvSpPr>
          <p:nvPr/>
        </p:nvSpPr>
        <p:spPr>
          <a:xfrm>
            <a:off x="1701165" y="3347085"/>
            <a:ext cx="5105400" cy="195516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12" name="도형 7211"/>
          <p:cNvSpPr>
            <a:spLocks/>
          </p:cNvSpPr>
          <p:nvPr/>
        </p:nvSpPr>
        <p:spPr>
          <a:xfrm>
            <a:off x="1790700" y="3431540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3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213" name="텍스트 상자 7212"/>
          <p:cNvSpPr txBox="1">
            <a:spLocks/>
          </p:cNvSpPr>
          <p:nvPr/>
        </p:nvSpPr>
        <p:spPr>
          <a:xfrm>
            <a:off x="7591425" y="2496185"/>
            <a:ext cx="224536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강의에 대한 강사와 학생의 기본 정보 확인 가능</a:t>
            </a:r>
          </a:p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-.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학생에 대한 출석률과 현재 수간 진행 여부를확인 할 수 있음</a:t>
            </a:r>
          </a:p>
        </p:txBody>
      </p:sp>
      <p:sp>
        <p:nvSpPr>
          <p:cNvPr id="7215" name="도형 7214"/>
          <p:cNvSpPr>
            <a:spLocks/>
          </p:cNvSpPr>
          <p:nvPr/>
        </p:nvSpPr>
        <p:spPr>
          <a:xfrm>
            <a:off x="5668010" y="3676015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4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16" name="텍스트 상자 7215"/>
          <p:cNvSpPr txBox="1">
            <a:spLocks/>
          </p:cNvSpPr>
          <p:nvPr/>
        </p:nvSpPr>
        <p:spPr>
          <a:xfrm>
            <a:off x="7614920" y="3121660"/>
            <a:ext cx="22459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등록된 강의 계획서를 수정할 수 있는 페이지로 이동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7" name="그림 7216" descr="C:/Users/kosmo-13/AppData/Roaming/PolarisOffice/ETemp/10828_13817688/fImage4613021777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" y="1169670"/>
            <a:ext cx="6985635" cy="4418330"/>
          </a:xfrm>
          <a:prstGeom prst="rect">
            <a:avLst/>
          </a:prstGeom>
          <a:noFill/>
        </p:spPr>
      </p:pic>
      <p:sp>
        <p:nvSpPr>
          <p:cNvPr id="7170" name="텍스트 상자 7169"/>
          <p:cNvSpPr txBox="1">
            <a:spLocks/>
          </p:cNvSpPr>
          <p:nvPr/>
        </p:nvSpPr>
        <p:spPr bwMode="auto">
          <a:xfrm>
            <a:off x="180975" y="1905"/>
            <a:ext cx="3458845" cy="347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algn="l" defTabSz="508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6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견고딕" charset="0"/>
                <a:ea typeface="HY견고딕" charset="0"/>
              </a:rPr>
              <a:t>LMS</a:t>
            </a:r>
            <a:endParaRPr lang="ko-KR" altLang="en-US" sz="16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7172" name="그룹 7171"/>
          <p:cNvGrpSpPr/>
          <p:nvPr/>
        </p:nvGrpSpPr>
        <p:grpSpPr bwMode="auto">
          <a:xfrm>
            <a:off x="7337425" y="1310005"/>
            <a:ext cx="2501900" cy="1182370"/>
            <a:chOff x="7337425" y="1310005"/>
            <a:chExt cx="2501900" cy="1182370"/>
          </a:xfrm>
        </p:grpSpPr>
        <p:sp>
          <p:nvSpPr>
            <p:cNvPr id="7175" name="도형 7174"/>
            <p:cNvSpPr>
              <a:spLocks/>
            </p:cNvSpPr>
            <p:nvPr/>
          </p:nvSpPr>
          <p:spPr bwMode="auto">
            <a:xfrm>
              <a:off x="7337425" y="1310005"/>
              <a:ext cx="245745" cy="60261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ko-KR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6" name="도형 7175"/>
            <p:cNvSpPr>
              <a:spLocks/>
            </p:cNvSpPr>
            <p:nvPr/>
          </p:nvSpPr>
          <p:spPr bwMode="auto">
            <a:xfrm>
              <a:off x="7583170" y="1310005"/>
              <a:ext cx="2255520" cy="6026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l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7" name="도형 7176"/>
            <p:cNvSpPr>
              <a:spLocks/>
            </p:cNvSpPr>
            <p:nvPr/>
          </p:nvSpPr>
          <p:spPr bwMode="auto">
            <a:xfrm>
              <a:off x="7337425" y="1913255"/>
              <a:ext cx="245745" cy="57912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ko-KR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8" name="도형 7177"/>
            <p:cNvSpPr>
              <a:spLocks/>
            </p:cNvSpPr>
            <p:nvPr/>
          </p:nvSpPr>
          <p:spPr bwMode="auto">
            <a:xfrm>
              <a:off x="7583170" y="1913255"/>
              <a:ext cx="2255520" cy="5791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l" defTabSz="508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179" name="도형 7178"/>
            <p:cNvCxnSpPr/>
            <p:nvPr/>
          </p:nvCxnSpPr>
          <p:spPr bwMode="auto">
            <a:xfrm>
              <a:off x="7583170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도형 7179"/>
            <p:cNvCxnSpPr/>
            <p:nvPr/>
          </p:nvCxnSpPr>
          <p:spPr bwMode="auto">
            <a:xfrm>
              <a:off x="7337425" y="191325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도형 7180"/>
            <p:cNvCxnSpPr/>
            <p:nvPr/>
          </p:nvCxnSpPr>
          <p:spPr bwMode="auto">
            <a:xfrm>
              <a:off x="7337425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도형 7181"/>
            <p:cNvCxnSpPr/>
            <p:nvPr/>
          </p:nvCxnSpPr>
          <p:spPr bwMode="auto">
            <a:xfrm>
              <a:off x="9839325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도형 7182"/>
            <p:cNvCxnSpPr/>
            <p:nvPr/>
          </p:nvCxnSpPr>
          <p:spPr bwMode="auto">
            <a:xfrm>
              <a:off x="7337425" y="131000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도형 7183"/>
            <p:cNvCxnSpPr/>
            <p:nvPr/>
          </p:nvCxnSpPr>
          <p:spPr bwMode="auto">
            <a:xfrm>
              <a:off x="7337425" y="249237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3" name="텍스트 상자 7172"/>
          <p:cNvSpPr txBox="1">
            <a:spLocks/>
          </p:cNvSpPr>
          <p:nvPr/>
        </p:nvSpPr>
        <p:spPr bwMode="auto">
          <a:xfrm>
            <a:off x="3288030" y="863600"/>
            <a:ext cx="2872740" cy="190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algn="r" defTabSz="5080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FontTx/>
              <a:buNone/>
              <a:defRPr/>
            </a:pP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74" name="텍스트 상자 7173"/>
          <p:cNvSpPr txBox="1">
            <a:spLocks/>
          </p:cNvSpPr>
          <p:nvPr/>
        </p:nvSpPr>
        <p:spPr bwMode="auto">
          <a:xfrm>
            <a:off x="1065530" y="863600"/>
            <a:ext cx="1512570" cy="190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indent="0" algn="r" defTabSz="5080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FontTx/>
              <a:buNone/>
              <a:defRPr/>
            </a:pP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5" name="도형 7184"/>
          <p:cNvSpPr>
            <a:spLocks/>
          </p:cNvSpPr>
          <p:nvPr/>
        </p:nvSpPr>
        <p:spPr>
          <a:xfrm>
            <a:off x="1122045" y="673100"/>
            <a:ext cx="1015365" cy="151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6" name="도형 7185"/>
          <p:cNvSpPr>
            <a:spLocks/>
          </p:cNvSpPr>
          <p:nvPr/>
        </p:nvSpPr>
        <p:spPr>
          <a:xfrm>
            <a:off x="8251825" y="669925"/>
            <a:ext cx="1015365" cy="151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7" name="도형 7186"/>
          <p:cNvSpPr>
            <a:spLocks/>
          </p:cNvSpPr>
          <p:nvPr/>
        </p:nvSpPr>
        <p:spPr>
          <a:xfrm>
            <a:off x="8265160" y="881380"/>
            <a:ext cx="1015365" cy="17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8" name="텍스트 상자 7187"/>
          <p:cNvSpPr txBox="1">
            <a:spLocks/>
          </p:cNvSpPr>
          <p:nvPr/>
        </p:nvSpPr>
        <p:spPr>
          <a:xfrm>
            <a:off x="1038860" y="640080"/>
            <a:ext cx="1530985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수강신청사이트</a:t>
            </a:r>
            <a:r>
              <a:rPr lang="en-US" altLang="ko-KR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(KOSMO)</a:t>
            </a:r>
            <a:endParaRPr lang="ko-KR" altLang="en-US" sz="9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89" name="텍스트 상자 7188"/>
          <p:cNvSpPr txBox="1">
            <a:spLocks/>
          </p:cNvSpPr>
          <p:nvPr/>
        </p:nvSpPr>
        <p:spPr>
          <a:xfrm>
            <a:off x="1035685" y="861695"/>
            <a:ext cx="1530985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학습관리 </a:t>
            </a:r>
            <a:r>
              <a:rPr lang="en-US" altLang="ko-KR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7190" name="텍스트 상자 7189"/>
          <p:cNvSpPr txBox="1">
            <a:spLocks/>
          </p:cNvSpPr>
          <p:nvPr/>
        </p:nvSpPr>
        <p:spPr>
          <a:xfrm>
            <a:off x="8206740" y="634365"/>
            <a:ext cx="1530985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박지호</a:t>
            </a:r>
          </a:p>
        </p:txBody>
      </p:sp>
      <p:sp>
        <p:nvSpPr>
          <p:cNvPr id="7191" name="텍스트 상자 7190"/>
          <p:cNvSpPr txBox="1">
            <a:spLocks/>
          </p:cNvSpPr>
          <p:nvPr/>
        </p:nvSpPr>
        <p:spPr>
          <a:xfrm>
            <a:off x="8203565" y="864235"/>
            <a:ext cx="1530985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2020. 03. 19.</a:t>
            </a:r>
            <a:endParaRPr lang="ko-KR" altLang="en-US" sz="9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3" name="텍스트 상자 7192"/>
          <p:cNvSpPr txBox="1">
            <a:spLocks/>
          </p:cNvSpPr>
          <p:nvPr/>
        </p:nvSpPr>
        <p:spPr>
          <a:xfrm>
            <a:off x="3293745" y="634365"/>
            <a:ext cx="1530985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 계획서 수정</a:t>
            </a:r>
          </a:p>
        </p:txBody>
      </p:sp>
      <p:sp>
        <p:nvSpPr>
          <p:cNvPr id="7196" name="텍스트 상자 7195"/>
          <p:cNvSpPr txBox="1">
            <a:spLocks/>
          </p:cNvSpPr>
          <p:nvPr/>
        </p:nvSpPr>
        <p:spPr>
          <a:xfrm>
            <a:off x="7589520" y="1313180"/>
            <a:ext cx="224599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관리자가 항목들을수정하고 수정버튼을 클릭 시 강의 계획서 변경</a:t>
            </a:r>
          </a:p>
        </p:txBody>
      </p:sp>
      <p:sp>
        <p:nvSpPr>
          <p:cNvPr id="7218" name="도형 7217"/>
          <p:cNvSpPr>
            <a:spLocks/>
          </p:cNvSpPr>
          <p:nvPr/>
        </p:nvSpPr>
        <p:spPr>
          <a:xfrm>
            <a:off x="3753485" y="4411345"/>
            <a:ext cx="1073150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98" name="도형 7197"/>
          <p:cNvSpPr>
            <a:spLocks/>
          </p:cNvSpPr>
          <p:nvPr/>
        </p:nvSpPr>
        <p:spPr>
          <a:xfrm>
            <a:off x="3590925" y="4316730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1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" y="1080135"/>
            <a:ext cx="7318375" cy="5417820"/>
          </a:xfrm>
          <a:prstGeom prst="rect">
            <a:avLst/>
          </a:prstGeom>
        </p:spPr>
      </p:pic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설문조사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윤원태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학습관리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945890" y="165671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14450"/>
            <a:ext cx="2508250" cy="684530"/>
            <a:chOff x="7337425" y="1314450"/>
            <a:chExt cx="2508250" cy="684530"/>
          </a:xfrm>
        </p:grpSpPr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14450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1314450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강사나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강의명을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조건으로 검색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131445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1445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131445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1445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00025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37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2980" y="2010410"/>
            <a:ext cx="2508250" cy="684530"/>
            <a:chOff x="7332980" y="2010410"/>
            <a:chExt cx="2508250" cy="684530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2980" y="2010410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980" y="2010410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과목 클릭 시 그 과목에 대한 상세정보를 보여줌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6980" y="201041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2980" y="201041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3135" y="2010410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2980" y="201041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2980" y="2696210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4" name="타원 53"/>
          <p:cNvSpPr/>
          <p:nvPr/>
        </p:nvSpPr>
        <p:spPr bwMode="auto">
          <a:xfrm>
            <a:off x="3288030" y="328485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54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인원관리</a:t>
            </a:r>
          </a:p>
        </p:txBody>
      </p:sp>
    </p:spTree>
    <p:extLst>
      <p:ext uri="{BB962C8B-B14F-4D97-AF65-F5344CB8AC3E}">
        <p14:creationId xmlns:p14="http://schemas.microsoft.com/office/powerpoint/2010/main" val="174709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강사관리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인원관리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xmlns:p14="http://schemas.microsoft.com/office/powerpoint/2010/main" xmlns="" id="{594E9CF5-9AD6-448C-B253-76706833C3E5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4450"/>
            <a:ext cx="2506345" cy="3582670"/>
            <a:chOff x="7329805" y="1314450"/>
            <a:chExt cx="2506345" cy="3582670"/>
          </a:xfrm>
        </p:grpSpPr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7CFFCAB-A287-416B-A842-EA5B0DC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4450"/>
              <a:ext cx="236220" cy="8921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E3CF02A-BBBE-4BD0-963D-951BB0E6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1314450"/>
              <a:ext cx="2265045" cy="8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가입일자와 학생명을 넣어주면 검색이 된다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EF3755B-C738-4B96-A9D8-60049FC3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20980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B144FB0-FDC9-4C30-8736-FAD99536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220980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체크박스를 통해서 단건 및 여러건을 체크할 수 있다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E28B589-5F06-48F4-9535-07362EA9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896870"/>
              <a:ext cx="236220" cy="6254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581B565-6DD6-4287-8997-0F265F76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2896870"/>
              <a:ext cx="2265045" cy="62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각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강사마다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수정사항은 수정버튼을 통해 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수정을 할 수 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24BEECA-2B66-48F6-91A6-3A161790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352425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BB673D6-F001-4B36-AE9B-CE82FE8B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352425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상태값은 승인중과 승인완료로 나뉜다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E946E6-978F-489F-AE2A-60ADB9C5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421132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2D66B76-9634-4ADE-8553-97AB5376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21132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9E97C62-70A2-41FA-9D35-275DB15A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9200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801D3AC-B07E-4E43-9B05-4680A37C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20980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575CE34-76B8-44A7-AD43-E1B1F0F9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89687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42BABE-5019-4B5A-A685-A0B9E7B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352425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545004B-DC45-4090-84F3-4E4BE8D2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21132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99DC210-614C-40B7-85D8-8FEACC36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2EE219E-545C-4466-B034-115F2043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7420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CA483C0-5065-4C4B-9232-950A9629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445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55393D3-CEB6-418C-8763-7CE7FA5C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899025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" y="1461770"/>
            <a:ext cx="6478270" cy="4669790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 bwMode="auto">
          <a:xfrm>
            <a:off x="4644390" y="25171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2388870" y="344170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5060950" y="344170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472180" y="3129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학생관리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929640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인원관리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xmlns:p14="http://schemas.microsoft.com/office/powerpoint/2010/main" xmlns="" id="{594E9CF5-9AD6-448C-B253-76706833C3E5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4450"/>
            <a:ext cx="2506345" cy="3582670"/>
            <a:chOff x="7329805" y="1314450"/>
            <a:chExt cx="2506345" cy="3582670"/>
          </a:xfrm>
        </p:grpSpPr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7CFFCAB-A287-416B-A842-EA5B0DC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4450"/>
              <a:ext cx="236220" cy="8921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E3CF02A-BBBE-4BD0-963D-951BB0E6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1314450"/>
              <a:ext cx="2265045" cy="8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가입일자와 학생명을 넣어주면 검색이 된다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EF3755B-C738-4B96-A9D8-60049FC3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20980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54" name="Rectangl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B144FB0-FDC9-4C30-8736-FAD99536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220980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체크박스를 통해서 단건 및 여러건을 체크할 수 있다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E28B589-5F06-48F4-9535-07362EA9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896870"/>
              <a:ext cx="236220" cy="6254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581B565-6DD6-4287-8997-0F265F76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2896870"/>
              <a:ext cx="2265045" cy="62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각 학생마다 수정사항은 수정버튼을 통해 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수정을 할 수 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24BEECA-2B66-48F6-91A6-3A161790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352425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BB673D6-F001-4B36-AE9B-CE82FE8B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352425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맑은 고딕" panose="020B0503020000020004" pitchFamily="34" charset="-127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상태값은 승인중과 승인완료로 나뉜다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  <a:endParaRPr kumimoji="0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DE946E6-978F-489F-AE2A-60ADB9C5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4211320"/>
              <a:ext cx="236220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2D66B76-9634-4ADE-8553-97AB5376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211320"/>
              <a:ext cx="2265045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9E97C62-70A2-41FA-9D35-275DB15A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9200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801D3AC-B07E-4E43-9B05-4680A37C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20980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575CE34-76B8-44A7-AD43-E1B1F0F9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89687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1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42BABE-5019-4B5A-A685-A0B9E7B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352425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545004B-DC45-4090-84F3-4E4BE8D2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21132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99DC210-614C-40B7-85D8-8FEACC36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2EE219E-545C-4466-B034-115F2043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7420" y="1314450"/>
              <a:ext cx="0" cy="3581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CA483C0-5065-4C4B-9232-950A9629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4450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55393D3-CEB6-418C-8763-7CE7FA5C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4899025"/>
              <a:ext cx="25050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398905"/>
            <a:ext cx="6627495" cy="4777105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 bwMode="auto">
          <a:xfrm>
            <a:off x="4449445" y="28130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2472055" y="336105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4986020" y="336105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3555365" y="3129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579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비밀번호 찾기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아이디와 이메일 입력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아이디와 이메일 입력 후 임시 비밀번호 발송</a:t>
              </a:r>
              <a:endParaRPr kumimoji="0" lang="ko-KR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비밀번호 찾기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3472180" y="321945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:p14="http://schemas.microsoft.com/office/powerpoint/2010/main" xmlns="" id="{91083A95-18FD-4DB0-B217-358CC43C9D36}"/>
              </a:ext>
            </a:extLst>
          </p:cNvPr>
          <p:cNvSpPr/>
          <p:nvPr/>
        </p:nvSpPr>
        <p:spPr bwMode="auto">
          <a:xfrm>
            <a:off x="4059555" y="429323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5" y="1201420"/>
            <a:ext cx="2252980" cy="496951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 bwMode="auto">
          <a:xfrm>
            <a:off x="2380615" y="23672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380615" y="393319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36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등록폼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10155" cy="1398905"/>
            <a:chOff x="7329805" y="1310005"/>
            <a:chExt cx="2510155" cy="1398905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회원 등록 시 강사와 학생을 나누어 구분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-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등록을 하기 전에 유효성 체크를 해준다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.</a:t>
              </a:r>
            </a:p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관리자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인원관리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" y="1327785"/>
            <a:ext cx="6555105" cy="472503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 bwMode="auto">
          <a:xfrm>
            <a:off x="4748530" y="278066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5601970" y="4220845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205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2040" cy="2388235"/>
          </a:xfrm>
        </p:spPr>
        <p:txBody>
          <a:bodyPr vert="horz" wrap="square" lIns="90170" tIns="46990" rIns="90170" bIns="46990" numCol="1" anchor="b">
            <a:noAutofit/>
          </a:bodyPr>
          <a:lstStyle/>
          <a:p>
            <a:pPr marL="0" indent="0" defTabSz="508000"/>
            <a:r>
              <a:rPr lang="ko-KR" altLang="en-US"/>
              <a:t>관리자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강의실 관리</a:t>
            </a:r>
          </a:p>
        </p:txBody>
      </p:sp>
    </p:spTree>
    <p:extLst>
      <p:ext uri="{BB962C8B-B14F-4D97-AF65-F5344CB8AC3E}">
        <p14:creationId xmlns:p14="http://schemas.microsoft.com/office/powerpoint/2010/main" val="2351988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텍스트 상자 7169"/>
          <p:cNvSpPr txBox="1">
            <a:spLocks/>
          </p:cNvSpPr>
          <p:nvPr/>
        </p:nvSpPr>
        <p:spPr bwMode="auto">
          <a:xfrm>
            <a:off x="180975" y="1905"/>
            <a:ext cx="3458210" cy="346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l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</a:rPr>
              <a:t>LMS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</a:endParaRPr>
          </a:p>
        </p:txBody>
      </p:sp>
      <p:grpSp>
        <p:nvGrpSpPr>
          <p:cNvPr id="7172" name="그룹 7171"/>
          <p:cNvGrpSpPr/>
          <p:nvPr/>
        </p:nvGrpSpPr>
        <p:grpSpPr bwMode="auto">
          <a:xfrm>
            <a:off x="7337425" y="1310005"/>
            <a:ext cx="2501265" cy="1181735"/>
            <a:chOff x="7337425" y="1310005"/>
            <a:chExt cx="2501265" cy="1181735"/>
          </a:xfrm>
        </p:grpSpPr>
        <p:sp>
          <p:nvSpPr>
            <p:cNvPr id="7175" name="도형 7174"/>
            <p:cNvSpPr>
              <a:spLocks/>
            </p:cNvSpPr>
            <p:nvPr/>
          </p:nvSpPr>
          <p:spPr bwMode="auto">
            <a:xfrm>
              <a:off x="7337425" y="1310005"/>
              <a:ext cx="245110" cy="60198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1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6" name="도형 7175"/>
            <p:cNvSpPr>
              <a:spLocks/>
            </p:cNvSpPr>
            <p:nvPr/>
          </p:nvSpPr>
          <p:spPr bwMode="auto">
            <a:xfrm>
              <a:off x="7583170" y="1310005"/>
              <a:ext cx="2254885" cy="6019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l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7" name="도형 7176"/>
            <p:cNvSpPr>
              <a:spLocks/>
            </p:cNvSpPr>
            <p:nvPr/>
          </p:nvSpPr>
          <p:spPr bwMode="auto">
            <a:xfrm>
              <a:off x="7337425" y="1913255"/>
              <a:ext cx="245110" cy="57848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2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178" name="도형 7177"/>
            <p:cNvSpPr>
              <a:spLocks/>
            </p:cNvSpPr>
            <p:nvPr/>
          </p:nvSpPr>
          <p:spPr bwMode="auto">
            <a:xfrm>
              <a:off x="7583170" y="1913255"/>
              <a:ext cx="2254885" cy="5784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marR="0" lvl="0" indent="0" algn="l" defTabSz="508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cxnSp>
          <p:nvCxnSpPr>
            <p:cNvPr id="7179" name="도형 7178"/>
            <p:cNvCxnSpPr/>
            <p:nvPr/>
          </p:nvCxnSpPr>
          <p:spPr bwMode="auto">
            <a:xfrm>
              <a:off x="7583170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도형 7179"/>
            <p:cNvCxnSpPr/>
            <p:nvPr/>
          </p:nvCxnSpPr>
          <p:spPr bwMode="auto">
            <a:xfrm>
              <a:off x="7337425" y="191325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도형 7180"/>
            <p:cNvCxnSpPr/>
            <p:nvPr/>
          </p:nvCxnSpPr>
          <p:spPr bwMode="auto">
            <a:xfrm>
              <a:off x="73374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도형 7181"/>
            <p:cNvCxnSpPr/>
            <p:nvPr/>
          </p:nvCxnSpPr>
          <p:spPr bwMode="auto">
            <a:xfrm>
              <a:off x="9839325" y="1310005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도형 7182"/>
            <p:cNvCxnSpPr/>
            <p:nvPr/>
          </p:nvCxnSpPr>
          <p:spPr bwMode="auto">
            <a:xfrm>
              <a:off x="7337425" y="131000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도형 7183"/>
            <p:cNvCxnSpPr/>
            <p:nvPr/>
          </p:nvCxnSpPr>
          <p:spPr bwMode="auto">
            <a:xfrm>
              <a:off x="7337425" y="2492375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3" name="텍스트 상자 7172"/>
          <p:cNvSpPr txBox="1">
            <a:spLocks/>
          </p:cNvSpPr>
          <p:nvPr/>
        </p:nvSpPr>
        <p:spPr bwMode="auto">
          <a:xfrm>
            <a:off x="3288030" y="863600"/>
            <a:ext cx="287210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74" name="텍스트 상자 7173"/>
          <p:cNvSpPr txBox="1">
            <a:spLocks/>
          </p:cNvSpPr>
          <p:nvPr/>
        </p:nvSpPr>
        <p:spPr bwMode="auto">
          <a:xfrm>
            <a:off x="1065530" y="863600"/>
            <a:ext cx="151193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5" name="도형 7184"/>
          <p:cNvSpPr>
            <a:spLocks/>
          </p:cNvSpPr>
          <p:nvPr/>
        </p:nvSpPr>
        <p:spPr>
          <a:xfrm>
            <a:off x="1122045" y="673100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6" name="도형 7185"/>
          <p:cNvSpPr>
            <a:spLocks/>
          </p:cNvSpPr>
          <p:nvPr/>
        </p:nvSpPr>
        <p:spPr>
          <a:xfrm>
            <a:off x="8251825" y="669925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7" name="도형 7186"/>
          <p:cNvSpPr>
            <a:spLocks/>
          </p:cNvSpPr>
          <p:nvPr/>
        </p:nvSpPr>
        <p:spPr>
          <a:xfrm>
            <a:off x="8265160" y="881380"/>
            <a:ext cx="1014730" cy="177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8" name="텍스트 상자 7187"/>
          <p:cNvSpPr txBox="1">
            <a:spLocks/>
          </p:cNvSpPr>
          <p:nvPr/>
        </p:nvSpPr>
        <p:spPr>
          <a:xfrm>
            <a:off x="1038860" y="640080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수강신청사이트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(KOSMO)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9" name="텍스트 상자 7188"/>
          <p:cNvSpPr txBox="1">
            <a:spLocks/>
          </p:cNvSpPr>
          <p:nvPr/>
        </p:nvSpPr>
        <p:spPr>
          <a:xfrm>
            <a:off x="1035685" y="86169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강의실관리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7190" name="텍스트 상자 7189"/>
          <p:cNvSpPr txBox="1">
            <a:spLocks/>
          </p:cNvSpPr>
          <p:nvPr/>
        </p:nvSpPr>
        <p:spPr>
          <a:xfrm>
            <a:off x="8206740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박지호</a:t>
            </a:r>
          </a:p>
        </p:txBody>
      </p:sp>
      <p:sp>
        <p:nvSpPr>
          <p:cNvPr id="7191" name="텍스트 상자 7190"/>
          <p:cNvSpPr txBox="1">
            <a:spLocks/>
          </p:cNvSpPr>
          <p:nvPr/>
        </p:nvSpPr>
        <p:spPr>
          <a:xfrm>
            <a:off x="8203565" y="86423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2020. 03. 19.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93" name="텍스트 상자 7192"/>
          <p:cNvSpPr txBox="1">
            <a:spLocks/>
          </p:cNvSpPr>
          <p:nvPr/>
        </p:nvSpPr>
        <p:spPr>
          <a:xfrm>
            <a:off x="3293745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 및 장비 목록</a:t>
            </a:r>
          </a:p>
        </p:txBody>
      </p:sp>
      <p:pic>
        <p:nvPicPr>
          <p:cNvPr id="7194" name="그림 71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5" y="1189355"/>
            <a:ext cx="5278755" cy="5203825"/>
          </a:xfrm>
          <a:prstGeom prst="rect">
            <a:avLst/>
          </a:prstGeom>
          <a:noFill/>
        </p:spPr>
      </p:pic>
      <p:sp>
        <p:nvSpPr>
          <p:cNvPr id="7195" name="도형 7194"/>
          <p:cNvSpPr>
            <a:spLocks/>
          </p:cNvSpPr>
          <p:nvPr/>
        </p:nvSpPr>
        <p:spPr>
          <a:xfrm>
            <a:off x="2112645" y="1226185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1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196" name="텍스트 상자 7195"/>
          <p:cNvSpPr txBox="1">
            <a:spLocks/>
          </p:cNvSpPr>
          <p:nvPr/>
        </p:nvSpPr>
        <p:spPr>
          <a:xfrm>
            <a:off x="7586345" y="1310640"/>
            <a:ext cx="22453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 명을 통한 특정 강의실에 대한 정보를 확인</a:t>
            </a:r>
          </a:p>
        </p:txBody>
      </p:sp>
      <p:sp>
        <p:nvSpPr>
          <p:cNvPr id="7197" name="도형 7196"/>
          <p:cNvSpPr>
            <a:spLocks/>
          </p:cNvSpPr>
          <p:nvPr/>
        </p:nvSpPr>
        <p:spPr>
          <a:xfrm>
            <a:off x="5634355" y="1189990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2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198" name="도형 7197"/>
          <p:cNvSpPr>
            <a:spLocks/>
          </p:cNvSpPr>
          <p:nvPr/>
        </p:nvSpPr>
        <p:spPr>
          <a:xfrm>
            <a:off x="5082540" y="1735455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3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199" name="도형 7198"/>
          <p:cNvSpPr>
            <a:spLocks/>
          </p:cNvSpPr>
          <p:nvPr/>
        </p:nvSpPr>
        <p:spPr>
          <a:xfrm>
            <a:off x="5636260" y="1732280"/>
            <a:ext cx="173355" cy="170815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anchor="ctr">
            <a:noAutofit/>
          </a:bodyPr>
          <a:lstStyle/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Lucida Sans" charset="0"/>
              </a:rPr>
              <a:t>4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Lucida Sans" charset="0"/>
            </a:endParaRPr>
          </a:p>
        </p:txBody>
      </p:sp>
      <p:sp>
        <p:nvSpPr>
          <p:cNvPr id="7200" name="텍스트 상자 7199"/>
          <p:cNvSpPr txBox="1">
            <a:spLocks/>
          </p:cNvSpPr>
          <p:nvPr/>
        </p:nvSpPr>
        <p:spPr>
          <a:xfrm>
            <a:off x="7591425" y="1906270"/>
            <a:ext cx="224536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 등록 버튼 클릭 시 강의실 등록 페이지로 이동</a:t>
            </a:r>
          </a:p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-.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정보 수정 페이지와 공유</a:t>
            </a:r>
          </a:p>
        </p:txBody>
      </p:sp>
      <p:grpSp>
        <p:nvGrpSpPr>
          <p:cNvPr id="7201" name="그룹 7200"/>
          <p:cNvGrpSpPr/>
          <p:nvPr/>
        </p:nvGrpSpPr>
        <p:grpSpPr bwMode="auto">
          <a:xfrm>
            <a:off x="7334250" y="2495550"/>
            <a:ext cx="2501265" cy="1181735"/>
            <a:chOff x="7334250" y="2495550"/>
            <a:chExt cx="2501265" cy="1181735"/>
          </a:xfrm>
        </p:grpSpPr>
        <p:sp>
          <p:nvSpPr>
            <p:cNvPr id="7202" name="도형 7201"/>
            <p:cNvSpPr>
              <a:spLocks/>
            </p:cNvSpPr>
            <p:nvPr/>
          </p:nvSpPr>
          <p:spPr bwMode="auto">
            <a:xfrm>
              <a:off x="7334250" y="2495550"/>
              <a:ext cx="245110" cy="60198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3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03" name="도형 7202"/>
            <p:cNvSpPr>
              <a:spLocks/>
            </p:cNvSpPr>
            <p:nvPr/>
          </p:nvSpPr>
          <p:spPr bwMode="auto">
            <a:xfrm>
              <a:off x="7579995" y="2495550"/>
              <a:ext cx="2254885" cy="6019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l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04" name="도형 7203"/>
            <p:cNvSpPr>
              <a:spLocks/>
            </p:cNvSpPr>
            <p:nvPr/>
          </p:nvSpPr>
          <p:spPr bwMode="auto">
            <a:xfrm>
              <a:off x="7334250" y="3098800"/>
              <a:ext cx="245110" cy="57848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4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05" name="도형 7204"/>
            <p:cNvSpPr>
              <a:spLocks/>
            </p:cNvSpPr>
            <p:nvPr/>
          </p:nvSpPr>
          <p:spPr bwMode="auto">
            <a:xfrm>
              <a:off x="7579995" y="3098800"/>
              <a:ext cx="2254885" cy="5784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marR="0" lvl="0" indent="0" algn="l" defTabSz="508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cxnSp>
          <p:nvCxnSpPr>
            <p:cNvPr id="7206" name="도형 7205"/>
            <p:cNvCxnSpPr/>
            <p:nvPr/>
          </p:nvCxnSpPr>
          <p:spPr bwMode="auto">
            <a:xfrm>
              <a:off x="7579995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도형 7206"/>
            <p:cNvCxnSpPr/>
            <p:nvPr/>
          </p:nvCxnSpPr>
          <p:spPr bwMode="auto">
            <a:xfrm>
              <a:off x="7334250" y="309880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도형 7207"/>
            <p:cNvCxnSpPr/>
            <p:nvPr/>
          </p:nvCxnSpPr>
          <p:spPr bwMode="auto">
            <a:xfrm>
              <a:off x="7334250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도형 7208"/>
            <p:cNvCxnSpPr/>
            <p:nvPr/>
          </p:nvCxnSpPr>
          <p:spPr bwMode="auto">
            <a:xfrm>
              <a:off x="9836150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0" name="도형 7209"/>
            <p:cNvCxnSpPr/>
            <p:nvPr/>
          </p:nvCxnSpPr>
          <p:spPr bwMode="auto">
            <a:xfrm>
              <a:off x="7334250" y="249555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1" name="도형 7210"/>
            <p:cNvCxnSpPr/>
            <p:nvPr/>
          </p:nvCxnSpPr>
          <p:spPr bwMode="auto">
            <a:xfrm>
              <a:off x="7334250" y="367792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12" name="텍스트 상자 7211"/>
          <p:cNvSpPr txBox="1">
            <a:spLocks/>
          </p:cNvSpPr>
          <p:nvPr/>
        </p:nvSpPr>
        <p:spPr>
          <a:xfrm>
            <a:off x="7588250" y="2493645"/>
            <a:ext cx="224536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정보 수정 버튼 클릭 시 정보를 수정할수 있는 페이지로 이동</a:t>
            </a:r>
          </a:p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-.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정보 등록 페이지와 공유</a:t>
            </a:r>
          </a:p>
        </p:txBody>
      </p:sp>
      <p:sp>
        <p:nvSpPr>
          <p:cNvPr id="7213" name="텍스트 상자 7212"/>
          <p:cNvSpPr txBox="1">
            <a:spLocks/>
          </p:cNvSpPr>
          <p:nvPr/>
        </p:nvSpPr>
        <p:spPr>
          <a:xfrm>
            <a:off x="7593330" y="3105785"/>
            <a:ext cx="22453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삭제 버튼으로 해당 강의실에 대한 정보를 삭제</a:t>
            </a:r>
          </a:p>
        </p:txBody>
      </p:sp>
      <p:sp>
        <p:nvSpPr>
          <p:cNvPr id="7214" name="도형 7213"/>
          <p:cNvSpPr>
            <a:spLocks/>
          </p:cNvSpPr>
          <p:nvPr/>
        </p:nvSpPr>
        <p:spPr>
          <a:xfrm>
            <a:off x="4256405" y="4679950"/>
            <a:ext cx="91503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7" name="그림 7226" descr="C:/Users/kosmo-13/AppData/Roaming/PolarisOffice/ETemp/10828_13817688/fImage22078200124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858010"/>
            <a:ext cx="7024370" cy="3306445"/>
          </a:xfrm>
          <a:prstGeom prst="rect">
            <a:avLst/>
          </a:prstGeom>
          <a:noFill/>
        </p:spPr>
      </p:pic>
      <p:sp>
        <p:nvSpPr>
          <p:cNvPr id="7170" name="텍스트 상자 7169"/>
          <p:cNvSpPr txBox="1">
            <a:spLocks/>
          </p:cNvSpPr>
          <p:nvPr/>
        </p:nvSpPr>
        <p:spPr bwMode="auto">
          <a:xfrm>
            <a:off x="180975" y="1905"/>
            <a:ext cx="3458210" cy="346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l" defTabSz="508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</a:rPr>
              <a:t>LMS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</a:endParaRPr>
          </a:p>
        </p:txBody>
      </p:sp>
      <p:grpSp>
        <p:nvGrpSpPr>
          <p:cNvPr id="7172" name="그룹 7171"/>
          <p:cNvGrpSpPr/>
          <p:nvPr/>
        </p:nvGrpSpPr>
        <p:grpSpPr bwMode="auto">
          <a:xfrm>
            <a:off x="7337425" y="1310005"/>
            <a:ext cx="2501265" cy="1181735"/>
            <a:chOff x="7337425" y="1310005"/>
            <a:chExt cx="2501265" cy="1181735"/>
          </a:xfrm>
        </p:grpSpPr>
        <p:sp>
          <p:nvSpPr>
            <p:cNvPr id="7175" name="도형 7174"/>
            <p:cNvSpPr>
              <a:spLocks/>
            </p:cNvSpPr>
            <p:nvPr/>
          </p:nvSpPr>
          <p:spPr bwMode="auto">
            <a:xfrm>
              <a:off x="7337425" y="1310005"/>
              <a:ext cx="245745" cy="60261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ko-KR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6" name="도형 7175"/>
            <p:cNvSpPr>
              <a:spLocks/>
            </p:cNvSpPr>
            <p:nvPr/>
          </p:nvSpPr>
          <p:spPr bwMode="auto">
            <a:xfrm>
              <a:off x="7583170" y="1310005"/>
              <a:ext cx="2255520" cy="6026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l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7" name="도형 7176"/>
            <p:cNvSpPr>
              <a:spLocks/>
            </p:cNvSpPr>
            <p:nvPr/>
          </p:nvSpPr>
          <p:spPr bwMode="auto">
            <a:xfrm>
              <a:off x="7337425" y="1913255"/>
              <a:ext cx="245745" cy="57912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indent="0" algn="ctr" defTabSz="50800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ko-KR" sz="8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78" name="도형 7177"/>
            <p:cNvSpPr>
              <a:spLocks/>
            </p:cNvSpPr>
            <p:nvPr/>
          </p:nvSpPr>
          <p:spPr bwMode="auto">
            <a:xfrm>
              <a:off x="7583170" y="1913255"/>
              <a:ext cx="2255520" cy="5791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l" defTabSz="508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ko-KR" altLang="en-US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179" name="도형 7178"/>
            <p:cNvCxnSpPr/>
            <p:nvPr/>
          </p:nvCxnSpPr>
          <p:spPr bwMode="auto">
            <a:xfrm>
              <a:off x="7583170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도형 7179"/>
            <p:cNvCxnSpPr/>
            <p:nvPr/>
          </p:nvCxnSpPr>
          <p:spPr bwMode="auto">
            <a:xfrm>
              <a:off x="7337425" y="191325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도형 7180"/>
            <p:cNvCxnSpPr/>
            <p:nvPr/>
          </p:nvCxnSpPr>
          <p:spPr bwMode="auto">
            <a:xfrm>
              <a:off x="7337425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도형 7181"/>
            <p:cNvCxnSpPr/>
            <p:nvPr/>
          </p:nvCxnSpPr>
          <p:spPr bwMode="auto">
            <a:xfrm>
              <a:off x="9839325" y="1310005"/>
              <a:ext cx="1270" cy="11823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도형 7182"/>
            <p:cNvCxnSpPr/>
            <p:nvPr/>
          </p:nvCxnSpPr>
          <p:spPr bwMode="auto">
            <a:xfrm>
              <a:off x="7337425" y="131000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도형 7183"/>
            <p:cNvCxnSpPr/>
            <p:nvPr/>
          </p:nvCxnSpPr>
          <p:spPr bwMode="auto">
            <a:xfrm>
              <a:off x="7337425" y="2492375"/>
              <a:ext cx="2501900" cy="1270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3" name="텍스트 상자 7172"/>
          <p:cNvSpPr txBox="1">
            <a:spLocks/>
          </p:cNvSpPr>
          <p:nvPr/>
        </p:nvSpPr>
        <p:spPr bwMode="auto">
          <a:xfrm>
            <a:off x="3288030" y="863600"/>
            <a:ext cx="287210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74" name="텍스트 상자 7173"/>
          <p:cNvSpPr txBox="1">
            <a:spLocks/>
          </p:cNvSpPr>
          <p:nvPr/>
        </p:nvSpPr>
        <p:spPr bwMode="auto">
          <a:xfrm>
            <a:off x="1065530" y="863600"/>
            <a:ext cx="1511935" cy="1898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36195" tIns="46990" rIns="36195" bIns="46990" numCol="1" anchor="ctr">
            <a:noAutofit/>
          </a:bodyPr>
          <a:lstStyle>
            <a:lvl1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1pPr>
            <a:lvl2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2pPr>
            <a:lvl3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3pPr>
            <a:lvl4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4pPr>
            <a:lvl5pPr marL="0" indent="0" defTabSz="508000"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800">
                <a:solidFill>
                  <a:schemeClr val="bg1"/>
                </a:solidFill>
                <a:latin typeface="맑은 고딕" charset="0"/>
                <a:ea typeface="맑은 고딕" charset="0"/>
              </a:defRPr>
            </a:lvl9pPr>
          </a:lstStyle>
          <a:p>
            <a:pPr marL="0" marR="0" lvl="0" indent="0" algn="r" defTabSz="5080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5" name="도형 7184"/>
          <p:cNvSpPr>
            <a:spLocks/>
          </p:cNvSpPr>
          <p:nvPr/>
        </p:nvSpPr>
        <p:spPr>
          <a:xfrm>
            <a:off x="1122045" y="673100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6" name="도형 7185"/>
          <p:cNvSpPr>
            <a:spLocks/>
          </p:cNvSpPr>
          <p:nvPr/>
        </p:nvSpPr>
        <p:spPr>
          <a:xfrm>
            <a:off x="8251825" y="669925"/>
            <a:ext cx="1014730" cy="15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7" name="도형 7186"/>
          <p:cNvSpPr>
            <a:spLocks/>
          </p:cNvSpPr>
          <p:nvPr/>
        </p:nvSpPr>
        <p:spPr>
          <a:xfrm>
            <a:off x="8265160" y="881380"/>
            <a:ext cx="1014730" cy="177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8" name="텍스트 상자 7187"/>
          <p:cNvSpPr txBox="1">
            <a:spLocks/>
          </p:cNvSpPr>
          <p:nvPr/>
        </p:nvSpPr>
        <p:spPr>
          <a:xfrm>
            <a:off x="1038860" y="640080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수강신청사이트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(KOSMO)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89" name="텍스트 상자 7188"/>
          <p:cNvSpPr txBox="1">
            <a:spLocks/>
          </p:cNvSpPr>
          <p:nvPr/>
        </p:nvSpPr>
        <p:spPr>
          <a:xfrm>
            <a:off x="1035685" y="86169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강의실관리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7190" name="텍스트 상자 7189"/>
          <p:cNvSpPr txBox="1">
            <a:spLocks/>
          </p:cNvSpPr>
          <p:nvPr/>
        </p:nvSpPr>
        <p:spPr>
          <a:xfrm>
            <a:off x="8206740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박지호</a:t>
            </a:r>
          </a:p>
        </p:txBody>
      </p:sp>
      <p:sp>
        <p:nvSpPr>
          <p:cNvPr id="7191" name="텍스트 상자 7190"/>
          <p:cNvSpPr txBox="1">
            <a:spLocks/>
          </p:cNvSpPr>
          <p:nvPr/>
        </p:nvSpPr>
        <p:spPr>
          <a:xfrm>
            <a:off x="8203565" y="86423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2020. 03. 19.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</a:endParaRPr>
          </a:p>
        </p:txBody>
      </p:sp>
      <p:sp>
        <p:nvSpPr>
          <p:cNvPr id="7193" name="텍스트 상자 7192"/>
          <p:cNvSpPr txBox="1">
            <a:spLocks/>
          </p:cNvSpPr>
          <p:nvPr/>
        </p:nvSpPr>
        <p:spPr>
          <a:xfrm>
            <a:off x="3293745" y="634365"/>
            <a:ext cx="1530350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 및 장비 등록</a:t>
            </a:r>
          </a:p>
        </p:txBody>
      </p:sp>
      <p:sp>
        <p:nvSpPr>
          <p:cNvPr id="7196" name="도형 7195"/>
          <p:cNvSpPr>
            <a:spLocks/>
          </p:cNvSpPr>
          <p:nvPr/>
        </p:nvSpPr>
        <p:spPr>
          <a:xfrm>
            <a:off x="1626235" y="2091690"/>
            <a:ext cx="3900805" cy="13081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95" name="도형 7194"/>
          <p:cNvSpPr>
            <a:spLocks/>
          </p:cNvSpPr>
          <p:nvPr/>
        </p:nvSpPr>
        <p:spPr>
          <a:xfrm>
            <a:off x="1871980" y="2011045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1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197" name="텍스트 상자 7196"/>
          <p:cNvSpPr txBox="1">
            <a:spLocks/>
          </p:cNvSpPr>
          <p:nvPr/>
        </p:nvSpPr>
        <p:spPr>
          <a:xfrm>
            <a:off x="7591425" y="1316355"/>
            <a:ext cx="2245995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강의실에 대한 정보를 입력</a:t>
            </a:r>
          </a:p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-. 강의실명, 강의실 크기, 자리수, 사진</a:t>
            </a:r>
          </a:p>
        </p:txBody>
      </p:sp>
      <p:grpSp>
        <p:nvGrpSpPr>
          <p:cNvPr id="7212" name="그룹 7211"/>
          <p:cNvGrpSpPr/>
          <p:nvPr/>
        </p:nvGrpSpPr>
        <p:grpSpPr bwMode="auto">
          <a:xfrm>
            <a:off x="7334250" y="2495550"/>
            <a:ext cx="2501265" cy="1181735"/>
            <a:chOff x="7334250" y="2495550"/>
            <a:chExt cx="2501265" cy="1181735"/>
          </a:xfrm>
        </p:grpSpPr>
        <p:sp>
          <p:nvSpPr>
            <p:cNvPr id="7213" name="도형 7212"/>
            <p:cNvSpPr>
              <a:spLocks/>
            </p:cNvSpPr>
            <p:nvPr/>
          </p:nvSpPr>
          <p:spPr bwMode="auto">
            <a:xfrm>
              <a:off x="7334250" y="2495550"/>
              <a:ext cx="245110" cy="601980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3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14" name="도형 7213"/>
            <p:cNvSpPr>
              <a:spLocks/>
            </p:cNvSpPr>
            <p:nvPr/>
          </p:nvSpPr>
          <p:spPr bwMode="auto">
            <a:xfrm>
              <a:off x="7579995" y="2495550"/>
              <a:ext cx="2254885" cy="6019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l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15" name="도형 7214"/>
            <p:cNvSpPr>
              <a:spLocks/>
            </p:cNvSpPr>
            <p:nvPr/>
          </p:nvSpPr>
          <p:spPr bwMode="auto">
            <a:xfrm>
              <a:off x="7334250" y="3098800"/>
              <a:ext cx="245110" cy="578485"/>
            </a:xfrm>
            <a:prstGeom prst="rect">
              <a:avLst/>
            </a:prstGeom>
            <a:solidFill>
              <a:srgbClr val="EAEAEA"/>
            </a:solidFill>
            <a:ln w="0">
              <a:noFill/>
              <a:prstDash/>
            </a:ln>
          </p:spPr>
          <p:txBody>
            <a:bodyPr vert="horz" wrap="square" lIns="0" tIns="45720" rIns="0" bIns="45720" numCol="1" anchor="ctr">
              <a:noAutofit/>
            </a:bodyPr>
            <a:lstStyle>
              <a:lvl1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1pPr>
              <a:lvl2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2pPr>
              <a:lvl3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3pPr>
              <a:lvl4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4pPr>
              <a:lvl5pPr marL="0" indent="0" defTabSz="508000"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5pPr>
              <a:lvl6pPr marL="25146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6pPr>
              <a:lvl7pPr marL="29718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7pPr>
              <a:lvl8pPr marL="34290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8pPr>
              <a:lvl9pPr marL="3886200" indent="-228600" defTabSz="44958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800">
                  <a:solidFill>
                    <a:schemeClr val="bg1"/>
                  </a:solidFill>
                  <a:latin typeface="맑은 고딕" charset="0"/>
                  <a:ea typeface="맑은 고딕" charset="0"/>
                </a:defRPr>
              </a:lvl9pPr>
            </a:lstStyle>
            <a:p>
              <a:pPr marL="0" marR="0" lvl="0" indent="0" algn="ctr" defTabSz="5080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4</a:t>
              </a: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  <p:sp>
          <p:nvSpPr>
            <p:cNvPr id="7216" name="도형 7215"/>
            <p:cNvSpPr>
              <a:spLocks/>
            </p:cNvSpPr>
            <p:nvPr/>
          </p:nvSpPr>
          <p:spPr bwMode="auto">
            <a:xfrm>
              <a:off x="7579995" y="3098800"/>
              <a:ext cx="2254885" cy="5784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marR="0" lvl="0" indent="0" algn="l" defTabSz="508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cxnSp>
          <p:nvCxnSpPr>
            <p:cNvPr id="7217" name="도형 7216"/>
            <p:cNvCxnSpPr/>
            <p:nvPr/>
          </p:nvCxnSpPr>
          <p:spPr bwMode="auto">
            <a:xfrm>
              <a:off x="7579995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8" name="도형 7217"/>
            <p:cNvCxnSpPr/>
            <p:nvPr/>
          </p:nvCxnSpPr>
          <p:spPr bwMode="auto">
            <a:xfrm>
              <a:off x="7334250" y="309880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9" name="도형 7218"/>
            <p:cNvCxnSpPr/>
            <p:nvPr/>
          </p:nvCxnSpPr>
          <p:spPr bwMode="auto">
            <a:xfrm>
              <a:off x="7334250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0" name="도형 7219"/>
            <p:cNvCxnSpPr/>
            <p:nvPr/>
          </p:nvCxnSpPr>
          <p:spPr bwMode="auto">
            <a:xfrm>
              <a:off x="9836150" y="2495550"/>
              <a:ext cx="635" cy="11817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1" name="도형 7220"/>
            <p:cNvCxnSpPr/>
            <p:nvPr/>
          </p:nvCxnSpPr>
          <p:spPr bwMode="auto">
            <a:xfrm>
              <a:off x="7334250" y="249555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2" name="도형 7221"/>
            <p:cNvCxnSpPr/>
            <p:nvPr/>
          </p:nvCxnSpPr>
          <p:spPr bwMode="auto">
            <a:xfrm>
              <a:off x="7334250" y="3677920"/>
              <a:ext cx="2501265" cy="635"/>
            </a:xfrm>
            <a:prstGeom prst="line">
              <a:avLst/>
            </a:prstGeom>
            <a:noFill/>
            <a:ln w="12065" cap="sq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23" name="텍스트 상자 7222"/>
          <p:cNvSpPr txBox="1">
            <a:spLocks/>
          </p:cNvSpPr>
          <p:nvPr/>
        </p:nvSpPr>
        <p:spPr>
          <a:xfrm>
            <a:off x="7588250" y="1903730"/>
            <a:ext cx="22453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강의실 내부 장비에 대한 리스트를 등록</a:t>
            </a:r>
          </a:p>
          <a:p>
            <a:pPr marL="0" marR="0" lvl="0" indent="0" algn="l" defTabSz="5080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-.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</a:rPr>
              <a:t>추가 버튼 클릭시 리스크가 늘어남</a:t>
            </a:r>
          </a:p>
        </p:txBody>
      </p:sp>
      <p:sp>
        <p:nvSpPr>
          <p:cNvPr id="7224" name="도형 7223"/>
          <p:cNvSpPr>
            <a:spLocks/>
          </p:cNvSpPr>
          <p:nvPr/>
        </p:nvSpPr>
        <p:spPr>
          <a:xfrm>
            <a:off x="6311265" y="3547110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2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25" name="도형 7224"/>
          <p:cNvSpPr>
            <a:spLocks/>
          </p:cNvSpPr>
          <p:nvPr/>
        </p:nvSpPr>
        <p:spPr>
          <a:xfrm>
            <a:off x="3336290" y="4824095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4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26" name="텍스트 상자 7225"/>
          <p:cNvSpPr txBox="1">
            <a:spLocks/>
          </p:cNvSpPr>
          <p:nvPr/>
        </p:nvSpPr>
        <p:spPr>
          <a:xfrm>
            <a:off x="7593330" y="2491105"/>
            <a:ext cx="22459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강의실 내부 장비에 대한 리스트 삭제</a:t>
            </a:r>
          </a:p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9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28" name="도형 7227"/>
          <p:cNvSpPr>
            <a:spLocks/>
          </p:cNvSpPr>
          <p:nvPr/>
        </p:nvSpPr>
        <p:spPr>
          <a:xfrm>
            <a:off x="6313805" y="4065270"/>
            <a:ext cx="173990" cy="171450"/>
          </a:xfrm>
          <a:prstGeom prst="ellipse">
            <a:avLst/>
          </a:prstGeom>
          <a:solidFill>
            <a:srgbClr val="BBE0E3"/>
          </a:solidFill>
          <a:ln w="25400" cap="sq" cmpd="sng">
            <a:solidFill>
              <a:srgbClr val="89A4A7">
                <a:alpha val="100000"/>
              </a:srgbClr>
            </a:solidFill>
            <a:prstDash val="solid"/>
            <a:miter lim="800000"/>
          </a:ln>
        </p:spPr>
        <p:txBody>
          <a:bodyPr vert="horz" wrap="square" lIns="90170" tIns="46990" rIns="90170" bIns="46990" numCol="1" anchor="ctr">
            <a:noAutofit/>
          </a:bodyPr>
          <a:lstStyle/>
          <a:p>
            <a:pPr marL="0" indent="0" algn="ctr" defTabSz="44958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8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Lucida Sans" charset="0"/>
                <a:ea typeface="Lucida Sans" charset="0"/>
              </a:rPr>
              <a:t>3</a:t>
            </a:r>
            <a:endParaRPr lang="ko-KR" altLang="en-US" sz="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Lucida Sans" charset="0"/>
              <a:ea typeface="Lucida Sans" charset="0"/>
            </a:endParaRPr>
          </a:p>
        </p:txBody>
      </p:sp>
      <p:sp>
        <p:nvSpPr>
          <p:cNvPr id="7229" name="텍스트 상자 7228"/>
          <p:cNvSpPr txBox="1">
            <a:spLocks/>
          </p:cNvSpPr>
          <p:nvPr/>
        </p:nvSpPr>
        <p:spPr>
          <a:xfrm>
            <a:off x="7599680" y="3098800"/>
            <a:ext cx="224599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9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등록 버튼 클릭 시 정보 등록과 동시에 강의실 정보 목록 페이지로 이동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8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030" y="633730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회원가입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:p14="http://schemas.microsoft.com/office/powerpoint/2010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1310005"/>
            <a:ext cx="2508250" cy="1397000"/>
            <a:chOff x="7329805" y="1310005"/>
            <a:chExt cx="2508250" cy="139700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1310005"/>
              <a:ext cx="252095" cy="711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1310005"/>
              <a:ext cx="2254250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강사와 학생을 구분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2022475"/>
              <a:ext cx="252095" cy="68389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05" y="2022475"/>
              <a:ext cx="2254250" cy="68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입력한 정보로 가입완료 가능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0224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5" y="1310005"/>
              <a:ext cx="0" cy="1397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131000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:p14="http://schemas.microsoft.com/office/powerpoint/2010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805" y="5559425"/>
            <a:ext cx="2515870" cy="942975"/>
            <a:chOff x="7329805" y="5559425"/>
            <a:chExt cx="2515870" cy="942975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559425"/>
              <a:ext cx="2515870" cy="2108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5772150"/>
              <a:ext cx="645795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5772150"/>
              <a:ext cx="1868170" cy="45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805" y="6229350"/>
              <a:ext cx="64579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6870" y="6229350"/>
              <a:ext cx="186817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870" y="5772150"/>
              <a:ext cx="0" cy="730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7721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22935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5559425"/>
              <a:ext cx="0" cy="942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5559425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9805" y="6503670"/>
              <a:ext cx="25158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640080"/>
            <a:ext cx="15119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수강신청 사이트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(KOSMO)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255" y="641985"/>
            <a:ext cx="590550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040" y="641985"/>
            <a:ext cx="165290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유세종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4040" y="862330"/>
            <a:ext cx="1651635" cy="215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:p14="http://schemas.microsoft.com/office/powerpoint/2010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" y="851535"/>
            <a:ext cx="151193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회원가입</a:t>
            </a:r>
            <a:endParaRPr kumimoji="0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63" name="Group 30">
            <a:extLst>
              <a:ext uri="{FF2B5EF4-FFF2-40B4-BE49-F238E27FC236}">
                <a16:creationId xmlns:a16="http://schemas.microsoft.com/office/drawing/2014/main" xmlns:p14="http://schemas.microsoft.com/office/powerpoint/2010/main" xmlns="" id="{12DB13DD-6C4C-4324-B925-7099B375796D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530"/>
            <a:chOff x="7337425" y="2708275"/>
            <a:chExt cx="2508250" cy="684530"/>
          </a:xfrm>
        </p:grpSpPr>
        <p:sp>
          <p:nvSpPr>
            <p:cNvPr id="64" name="Rectangle 3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CEA63E6-F213-4E40-9DE7-728A747DC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708275"/>
              <a:ext cx="252095" cy="68453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</a:p>
          </p:txBody>
        </p:sp>
        <p:sp>
          <p:nvSpPr>
            <p:cNvPr id="65" name="Rectangle 3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27A8DE68-3ECF-4F97-A1BE-DBA1BA07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708275"/>
              <a:ext cx="2254250" cy="68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</a:rPr>
                <a:t>취소하면 홈으로 돌아가는 기능</a:t>
              </a:r>
              <a:endParaRPr kumimoji="0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6" name="Line 3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B9ACB71-3DF7-46C8-A107-A605A2A22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1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Line 3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0DF3A752-7469-47F4-9475-53051BFB8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9" name="Line 3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1148DDE8-FF1A-44CB-AC42-C971F50E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945" y="2708275"/>
              <a:ext cx="0" cy="6845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Line 3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CB31FCF8-293A-4D67-999B-7D1EEFEF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7082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1" name="Line 3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FEDA29F0-D2C5-4589-A39F-35243A67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3394075"/>
              <a:ext cx="25082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449705"/>
            <a:ext cx="6470650" cy="4551045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 bwMode="auto">
          <a:xfrm>
            <a:off x="2388870" y="236474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102610" y="50850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4472305" y="5085080"/>
            <a:ext cx="166370" cy="161925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138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:p14="http://schemas.microsoft.com/office/powerpoint/2010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05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견고딕" panose="02030600000101010101" pitchFamily="18" charset="-127"/>
                <a:ea typeface="맑은 고딕" panose="020B0503020000020004" pitchFamily="50" charset="-127"/>
              </a:rPr>
              <a:t>LMS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xmlns:p14="http://schemas.microsoft.com/office/powerpoint/2010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255" y="857250"/>
            <a:ext cx="857250" cy="21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:p14="http://schemas.microsoft.com/office/powerpoint/2010/main" xmlns="" id="{D599CA4F-02D0-4EED-9C3E-B1F5FCE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85" y="1340485"/>
            <a:ext cx="7431405" cy="2387600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학습지원</a:t>
            </a:r>
          </a:p>
        </p:txBody>
      </p:sp>
    </p:spTree>
    <p:extLst>
      <p:ext uri="{BB962C8B-B14F-4D97-AF65-F5344CB8AC3E}">
        <p14:creationId xmlns:p14="http://schemas.microsoft.com/office/powerpoint/2010/main" val="1668442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학습지원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공지사항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959992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 smtClean="0">
                  <a:solidFill>
                    <a:srgbClr val="0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제목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작성자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,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내용 범주를 설정하여      </a:t>
              </a:r>
              <a:endParaRPr lang="en-US" altLang="ko-KR" dirty="0" smtClean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ko-KR" altLang="en-US" dirty="0" smtClean="0">
                  <a:solidFill>
                    <a:srgbClr val="000000"/>
                  </a:solidFill>
                </a:rPr>
                <a:t>  검색</a:t>
              </a:r>
              <a:endParaRPr lang="en-US" altLang="ko-KR" dirty="0" smtClean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 smtClean="0">
                  <a:solidFill>
                    <a:srgbClr val="0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미선택시 제목을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default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리스트에서 해당 제목 선택 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Popup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형식으로 상세페이지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.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993" y="639991"/>
            <a:ext cx="1512168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 사이트</a:t>
            </a:r>
            <a:r>
              <a:rPr lang="en-US" altLang="ko-KR" dirty="0" smtClean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8938" y="641806"/>
            <a:ext cx="59055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153" y="641806"/>
            <a:ext cx="165310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조성기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153" y="862013"/>
            <a:ext cx="1651522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3" y="851839"/>
            <a:ext cx="151216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학생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9" y="2022476"/>
            <a:ext cx="7013308" cy="353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3121328" y="3437835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6465962" y="5157192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826002" y="2715574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393954" y="5157192"/>
            <a:ext cx="64025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Group 42">
            <a:extLst>
              <a:ext uri="{FF2B5EF4-FFF2-40B4-BE49-F238E27FC236}">
                <a16:creationId xmlns:a16="http://schemas.microsoft.com/office/drawing/2014/main" xmlns="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268760"/>
            <a:ext cx="2508250" cy="684213"/>
            <a:chOff x="4622" y="2136"/>
            <a:chExt cx="1580" cy="431"/>
          </a:xfrm>
        </p:grpSpPr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xmlns="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xmlns="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학생 공지사항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 </a:t>
              </a:r>
            </a:p>
            <a:p>
              <a:pPr marL="171450" indent="-171450"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관리자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 </a:t>
              </a:r>
              <a:r>
                <a:rPr lang="ko-KR" altLang="en-US" b="1" dirty="0" smtClean="0">
                  <a:solidFill>
                    <a:srgbClr val="000000"/>
                  </a:solidFill>
                </a:rPr>
                <a:t>강사가 쓴 공지사항을 보여주고</a:t>
              </a:r>
              <a:endParaRPr lang="en-US" altLang="ko-KR" b="1" dirty="0" smtClean="0">
                <a:solidFill>
                  <a:srgbClr val="000000"/>
                </a:solidFill>
              </a:endParaRPr>
            </a:p>
            <a:p>
              <a:pPr marL="171450" indent="-171450"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b="1" dirty="0" smtClean="0">
                  <a:solidFill>
                    <a:srgbClr val="000000"/>
                  </a:solidFill>
                </a:rPr>
                <a:t>학생은 읽기기능만 가능</a:t>
              </a:r>
              <a:r>
                <a:rPr lang="en-US" altLang="ko-KR" b="1" dirty="0" smtClean="0">
                  <a:solidFill>
                    <a:srgbClr val="000000"/>
                  </a:solidFill>
                </a:rPr>
                <a:t>.</a:t>
              </a:r>
              <a:endParaRPr lang="ko-KR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xmlns="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xmlns="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xmlns="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xmlns="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xmlns="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8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xmlns="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205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학습지원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공지사항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상세보기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xmlns="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xmlns="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xmlns="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해당 파일이름 선택 시 다운로드 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xmlns="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xmlns="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 smtClean="0">
                  <a:solidFill>
                    <a:srgbClr val="000000"/>
                  </a:solidFill>
                </a:rPr>
                <a:t>목록 클릭 시 목록 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popup 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종료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xmlns="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xmlns="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xmlns="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xmlns="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xmlns="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xmlns="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xmlns="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xmlns="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xmlns="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xmlns="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xmlns="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xmlns="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xmlns="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xmlns="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xmlns="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xmlns="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xmlns="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xmlns="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xmlns="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xmlns="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993" y="639991"/>
            <a:ext cx="1512168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 사이트</a:t>
            </a:r>
            <a:r>
              <a:rPr lang="en-US" altLang="ko-KR" dirty="0" smtClean="0">
                <a:solidFill>
                  <a:schemeClr val="tx1"/>
                </a:solidFill>
              </a:rPr>
              <a:t>(KOSMO)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8938" y="641806"/>
            <a:ext cx="59055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4153" y="641806"/>
            <a:ext cx="165310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조성기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4153" y="862013"/>
            <a:ext cx="1651522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xmlns="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3" y="851839"/>
            <a:ext cx="151216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학생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3" y="2089819"/>
            <a:ext cx="6355845" cy="32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 bwMode="auto">
          <a:xfrm>
            <a:off x="2183767" y="4658282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393954" y="5013176"/>
            <a:ext cx="166385" cy="161776"/>
          </a:xfrm>
          <a:prstGeom prst="ellipse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2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54</Pages>
  <Words>2084</Words>
  <Characters>0</Characters>
  <Application>Microsoft Office PowerPoint</Application>
  <DocSecurity>0</DocSecurity>
  <PresentationFormat>사용자 지정</PresentationFormat>
  <Lines>0</Lines>
  <Paragraphs>797</Paragraphs>
  <Slides>54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Office 테마</vt:lpstr>
      <vt:lpstr>Office 테마</vt:lpstr>
      <vt:lpstr>EZ사업부 템플릿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 학습지원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 학습관리</vt:lpstr>
      <vt:lpstr>PowerPoint 프레젠테이션</vt:lpstr>
      <vt:lpstr>PowerPoint 프레젠테이션</vt:lpstr>
      <vt:lpstr>PowerPoint 프레젠테이션</vt:lpstr>
      <vt:lpstr>학생  커뮤니티</vt:lpstr>
      <vt:lpstr>PowerPoint 프레젠테이션</vt:lpstr>
      <vt:lpstr>PowerPoint 프레젠테이션</vt:lpstr>
      <vt:lpstr>PowerPoint 프레젠테이션</vt:lpstr>
      <vt:lpstr>강사  학습지원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강사  학습관리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강사  커뮤니티</vt:lpstr>
      <vt:lpstr>PowerPoint 프레젠테이션</vt:lpstr>
      <vt:lpstr>PowerPoint 프레젠테이션</vt:lpstr>
      <vt:lpstr>PowerPoint 프레젠테이션</vt:lpstr>
      <vt:lpstr>관리자  학습지원</vt:lpstr>
      <vt:lpstr>PowerPoint 프레젠테이션</vt:lpstr>
      <vt:lpstr>PowerPoint 프레젠테이션</vt:lpstr>
      <vt:lpstr>PowerPoint 프레젠테이션</vt:lpstr>
      <vt:lpstr>PowerPoint 프레젠테이션</vt:lpstr>
      <vt:lpstr>관리자  학습관리</vt:lpstr>
      <vt:lpstr>PowerPoint 프레젠테이션</vt:lpstr>
      <vt:lpstr>PowerPoint 프레젠테이션</vt:lpstr>
      <vt:lpstr>PowerPoint 프레젠테이션</vt:lpstr>
      <vt:lpstr>관리자  인원관리</vt:lpstr>
      <vt:lpstr>PowerPoint 프레젠테이션</vt:lpstr>
      <vt:lpstr>PowerPoint 프레젠테이션</vt:lpstr>
      <vt:lpstr>PowerPoint 프레젠테이션</vt:lpstr>
      <vt:lpstr>관리자  강의실 관리</vt:lpstr>
      <vt:lpstr>PowerPoint 프레젠테이션</vt:lpstr>
      <vt:lpstr>PowerPoint 프레젠테이션</vt:lpstr>
      <vt:lpstr>관리자 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Windows 사용자</cp:lastModifiedBy>
  <cp:revision>4</cp:revision>
  <dcterms:modified xsi:type="dcterms:W3CDTF">2020-03-23T02:13:45Z</dcterms:modified>
  <cp:version>9.101.12.38406</cp:version>
</cp:coreProperties>
</file>