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475" r:id="rId3"/>
    <p:sldId id="488" r:id="rId4"/>
    <p:sldId id="466" r:id="rId5"/>
    <p:sldId id="489" r:id="rId6"/>
    <p:sldId id="490" r:id="rId7"/>
    <p:sldId id="493" r:id="rId8"/>
    <p:sldId id="492" r:id="rId9"/>
    <p:sldId id="491" r:id="rId10"/>
    <p:sldId id="494" r:id="rId11"/>
    <p:sldId id="495" r:id="rId12"/>
    <p:sldId id="496" r:id="rId13"/>
    <p:sldId id="498" r:id="rId14"/>
    <p:sldId id="474" r:id="rId15"/>
    <p:sldId id="497" r:id="rId16"/>
    <p:sldId id="477" r:id="rId17"/>
    <p:sldId id="499" r:id="rId18"/>
    <p:sldId id="486" r:id="rId19"/>
    <p:sldId id="27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555555"/>
    <a:srgbClr val="3295BE"/>
    <a:srgbClr val="3A9FCB"/>
    <a:srgbClr val="FF0066"/>
    <a:srgbClr val="444444"/>
    <a:srgbClr val="3333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143" autoAdjust="0"/>
  </p:normalViewPr>
  <p:slideViewPr>
    <p:cSldViewPr snapToObjects="1">
      <p:cViewPr>
        <p:scale>
          <a:sx n="80" d="100"/>
          <a:sy n="80" d="100"/>
        </p:scale>
        <p:origin x="-2514" y="-312"/>
      </p:cViewPr>
      <p:guideLst>
        <p:guide orient="horz" pos="2163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D0D0094-41C8-4E18-9E41-4A43FF287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CFA64C-7A5A-4948-93FF-61818D53A3E6}" type="slidenum">
              <a:rPr lang="zh-CN" altLang="en-US" smtClean="0">
                <a:latin typeface="Arial" charset="0"/>
              </a:rPr>
              <a:pPr/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11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12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8FEC25-C6B0-4887-BEAF-7D2A06985B8D}" type="slidenum">
              <a:rPr lang="zh-CN" altLang="en-US" smtClean="0">
                <a:latin typeface="Arial" charset="0"/>
              </a:rPr>
              <a:pPr/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15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9372FB-7941-40DA-95F3-9D14BA6C5F5B}" type="slidenum">
              <a:rPr lang="zh-CN" altLang="en-US" smtClean="0">
                <a:latin typeface="Arial" charset="0"/>
              </a:rPr>
              <a:pPr/>
              <a:t>16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17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sentinel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在执行故障迁移中，当被选中的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升级为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后，其它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需要重新配置到新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上，如果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重配到新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超时，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sentinel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会向该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发送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slaveof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命令将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再次重新配置到新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上，并将命令放到待发缓冲中等待读写事件处理器处理，这时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sentinel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修改自己保持的实例状态将旧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实例切换到了新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实例，在切换过程中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sentinel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将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实例释放掉（同时也释放了命令发送连接），导致之前发送的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slaveof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命令还没发送已经被清空。该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只能等待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sentinel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通过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INFO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命令发现它的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不是新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master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时再次向它发送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slaveof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命令。</a:t>
            </a:r>
          </a:p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9A15BE-F644-4156-B198-95E4F87B0B1F}" type="slidenum">
              <a:rPr lang="zh-CN" altLang="en-US" smtClean="0">
                <a:latin typeface="Arial" charset="0"/>
              </a:rPr>
              <a:pPr/>
              <a:t>18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CFA64C-7A5A-4948-93FF-61818D53A3E6}" type="slidenum">
              <a:rPr lang="zh-CN" altLang="en-US" smtClean="0">
                <a:latin typeface="Arial" charset="0"/>
              </a:rPr>
              <a:pPr/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CCE27-A3F7-4CE6-9B67-B8FE422A32E3}" type="slidenum">
              <a:rPr lang="zh-CN" altLang="en-US" smtClean="0">
                <a:latin typeface="Arial" charset="0"/>
              </a:rPr>
              <a:pPr/>
              <a:t>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CFA64C-7A5A-4948-93FF-61818D53A3E6}" type="slidenum">
              <a:rPr lang="zh-CN" altLang="en-US" smtClean="0">
                <a:latin typeface="Arial" charset="0"/>
              </a:rPr>
              <a:pPr/>
              <a:t>10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C027162-BC6A-4A88-8D31-54A314EA8C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602F-DC5D-44DC-986D-22256EA570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3FE4-206E-4017-9020-2B7C9D60D7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F7657-42D1-4009-89CE-1AA1A5193B1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33C5-DCA6-423F-BEBB-6645681DDA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441A6-BD55-4A31-9B02-E379FF079D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24A3D-4CA8-4838-A338-7FE3017F57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E97C0-D81A-4D7C-B1D2-D2EF3D16EA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07712-FA21-402A-806D-C71FDE9F1DD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3CDA-BC52-4122-80FA-44B61418AB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73405-95BD-4EC6-9691-A6C5ED2A177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fld id="{5CAB9AF9-9FF2-4CC9-B58E-D8094A615B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28575" y="2708275"/>
            <a:ext cx="9229725" cy="4465638"/>
          </a:xfrm>
        </p:spPr>
      </p:pic>
      <p:pic>
        <p:nvPicPr>
          <p:cNvPr id="8195" name="Picture 3" descr="l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44475" y="1773238"/>
            <a:ext cx="9567863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5" descr="fa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275" y="23495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Line 6"/>
          <p:cNvSpPr>
            <a:spLocks noChangeShapeType="1"/>
          </p:cNvSpPr>
          <p:nvPr/>
        </p:nvSpPr>
        <p:spPr bwMode="auto">
          <a:xfrm flipH="1">
            <a:off x="-28575" y="6473825"/>
            <a:ext cx="3227388" cy="3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3140075" y="6381750"/>
            <a:ext cx="141288" cy="1412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27000" dir="16200000" sy="-10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 flipH="1">
            <a:off x="5921375" y="6453188"/>
            <a:ext cx="3279775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0" name="Oval 9"/>
          <p:cNvSpPr>
            <a:spLocks noChangeArrowheads="1"/>
          </p:cNvSpPr>
          <p:nvPr/>
        </p:nvSpPr>
        <p:spPr bwMode="auto">
          <a:xfrm>
            <a:off x="5862638" y="6383338"/>
            <a:ext cx="141287" cy="1412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27000" dir="16200000" sy="-10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1" name="Rectangle 3"/>
          <p:cNvSpPr>
            <a:spLocks noChangeArrowheads="1"/>
          </p:cNvSpPr>
          <p:nvPr/>
        </p:nvSpPr>
        <p:spPr bwMode="auto">
          <a:xfrm>
            <a:off x="1835150" y="3778250"/>
            <a:ext cx="5329238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en-US" sz="4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主从同步介绍</a:t>
            </a:r>
            <a:endParaRPr lang="zh-CN" altLang="en-US" sz="4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3025775" y="5986463"/>
            <a:ext cx="30257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By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杨力</a:t>
            </a:r>
            <a:b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2015-06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-661988" y="0"/>
            <a:ext cx="2593976" cy="6869113"/>
          </a:xfrm>
        </p:spPr>
      </p:pic>
      <p:cxnSp>
        <p:nvCxnSpPr>
          <p:cNvPr id="9219" name="AutoShape 3"/>
          <p:cNvCxnSpPr>
            <a:cxnSpLocks noChangeShapeType="1"/>
          </p:cNvCxnSpPr>
          <p:nvPr/>
        </p:nvCxnSpPr>
        <p:spPr bwMode="auto">
          <a:xfrm>
            <a:off x="2901950" y="1917700"/>
            <a:ext cx="5270500" cy="0"/>
          </a:xfrm>
          <a:prstGeom prst="straightConnector1">
            <a:avLst/>
          </a:prstGeom>
          <a:noFill/>
          <a:ln w="38100">
            <a:solidFill>
              <a:srgbClr val="3A9FCB"/>
            </a:solidFill>
            <a:round/>
            <a:headEnd/>
            <a:tailEnd/>
          </a:ln>
        </p:spPr>
      </p:cxnSp>
      <p:pic>
        <p:nvPicPr>
          <p:cNvPr id="9220" name="Picture 4" descr="ligh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61988" y="-393700"/>
            <a:ext cx="4394201" cy="726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21" name="AutoShape 5"/>
          <p:cNvCxnSpPr>
            <a:cxnSpLocks noChangeShapeType="1"/>
          </p:cNvCxnSpPr>
          <p:nvPr/>
        </p:nvCxnSpPr>
        <p:spPr bwMode="auto">
          <a:xfrm>
            <a:off x="2041525" y="1054100"/>
            <a:ext cx="860425" cy="863600"/>
          </a:xfrm>
          <a:prstGeom prst="straightConnector1">
            <a:avLst/>
          </a:prstGeom>
          <a:noFill/>
          <a:ln w="38100">
            <a:solidFill>
              <a:srgbClr val="3A9FCB"/>
            </a:solidFill>
            <a:round/>
            <a:headEnd/>
            <a:tailEnd/>
          </a:ln>
        </p:spPr>
      </p:cxn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2770188" y="1957375"/>
            <a:ext cx="131762" cy="65723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 flipH="1">
            <a:off x="2649538" y="2526501"/>
            <a:ext cx="176213" cy="176213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4105" name="Oval 11"/>
          <p:cNvSpPr>
            <a:spLocks noChangeArrowheads="1"/>
          </p:cNvSpPr>
          <p:nvPr/>
        </p:nvSpPr>
        <p:spPr bwMode="auto">
          <a:xfrm flipH="1">
            <a:off x="3273425" y="4178300"/>
            <a:ext cx="177800" cy="177800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4107" name="Oval 14"/>
          <p:cNvSpPr>
            <a:spLocks noChangeArrowheads="1"/>
          </p:cNvSpPr>
          <p:nvPr/>
        </p:nvSpPr>
        <p:spPr bwMode="auto">
          <a:xfrm flipH="1">
            <a:off x="3644107" y="5146894"/>
            <a:ext cx="176212" cy="176212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pic>
        <p:nvPicPr>
          <p:cNvPr id="9228" name="Picture 18" descr="face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3313" y="3717925"/>
            <a:ext cx="3173412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9" descr="fa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2988" y="271463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Line 20"/>
          <p:cNvSpPr>
            <a:spLocks noChangeShapeType="1"/>
          </p:cNvSpPr>
          <p:nvPr/>
        </p:nvSpPr>
        <p:spPr bwMode="auto">
          <a:xfrm flipH="1">
            <a:off x="-595313" y="6597650"/>
            <a:ext cx="24304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40161" dir="969390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1" name="Line 21"/>
          <p:cNvSpPr>
            <a:spLocks noChangeShapeType="1"/>
          </p:cNvSpPr>
          <p:nvPr/>
        </p:nvSpPr>
        <p:spPr bwMode="auto">
          <a:xfrm flipH="1">
            <a:off x="1835150" y="6596063"/>
            <a:ext cx="5903913" cy="1587"/>
          </a:xfrm>
          <a:prstGeom prst="line">
            <a:avLst/>
          </a:prstGeom>
          <a:noFill/>
          <a:ln w="25400">
            <a:solidFill>
              <a:srgbClr val="3295BE"/>
            </a:solidFill>
            <a:round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2" name="Oval 22"/>
          <p:cNvSpPr>
            <a:spLocks noChangeArrowheads="1"/>
          </p:cNvSpPr>
          <p:nvPr/>
        </p:nvSpPr>
        <p:spPr bwMode="auto">
          <a:xfrm>
            <a:off x="7599363" y="6505575"/>
            <a:ext cx="141287" cy="141288"/>
          </a:xfrm>
          <a:prstGeom prst="ellipse">
            <a:avLst/>
          </a:prstGeom>
          <a:solidFill>
            <a:srgbClr val="3A9FCB"/>
          </a:solidFill>
          <a:ln w="9525">
            <a:noFill/>
            <a:round/>
            <a:headEnd/>
            <a:tailEnd/>
          </a:ln>
          <a:effectLst>
            <a:outerShdw dist="127000" dir="16200000" sy="-10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320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273424" y="2203444"/>
            <a:ext cx="48990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Sentinel</a:t>
            </a: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介绍</a:t>
            </a:r>
            <a:endParaRPr lang="en-US" altLang="zh-CN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732212" y="3887787"/>
            <a:ext cx="4983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Sentinel</a:t>
            </a: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监控流程</a:t>
            </a:r>
            <a:endParaRPr lang="zh-CN" altLang="en-US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2781300" y="406400"/>
            <a:ext cx="54721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Redis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-sentinel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监控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00430" y="3071594"/>
            <a:ext cx="4500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sentinel</a:t>
            </a: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启动与配置</a:t>
            </a:r>
            <a:endParaRPr lang="zh-CN" altLang="en-US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127500" y="4765099"/>
            <a:ext cx="45879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Sentinel</a:t>
            </a: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存在的问题</a:t>
            </a:r>
            <a:endParaRPr lang="zh-CN" altLang="en-US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 flipH="1">
            <a:off x="2990850" y="3357562"/>
            <a:ext cx="177800" cy="177800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3107535" y="3555054"/>
            <a:ext cx="331780" cy="83997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400433" y="4306921"/>
            <a:ext cx="331780" cy="83997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2736060" y="2676153"/>
            <a:ext cx="331780" cy="83997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9" grpId="0" autoUpdateAnimBg="0"/>
      <p:bldP spid="20" grpId="0" autoUpdateAnimBg="0"/>
      <p:bldP spid="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Sentinel</a:t>
            </a:r>
            <a:r>
              <a:rPr lang="zh-CN" altLang="en-US" sz="4000" b="1" dirty="0" smtClean="0"/>
              <a:t>介绍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type="body" idx="4294967295"/>
          </p:nvPr>
        </p:nvSpPr>
        <p:spPr>
          <a:xfrm>
            <a:off x="485775" y="1285875"/>
            <a:ext cx="8229600" cy="507365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Redis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的</a:t>
            </a:r>
            <a:r>
              <a:rPr lang="en-US" sz="1800" dirty="0" smtClean="0"/>
              <a:t> Sentinel </a:t>
            </a:r>
            <a:r>
              <a:rPr lang="zh-CN" altLang="en-US" sz="1800" dirty="0" smtClean="0"/>
              <a:t>系统用于管理多个</a:t>
            </a:r>
            <a:r>
              <a:rPr lang="en-US" sz="1800" dirty="0" smtClean="0"/>
              <a:t> </a:t>
            </a:r>
            <a:r>
              <a:rPr lang="en-US" sz="1800" dirty="0" err="1" smtClean="0"/>
              <a:t>Redis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服务器， 该系统执行以下三个任务：</a:t>
            </a:r>
          </a:p>
          <a:p>
            <a:pPr lvl="0">
              <a:buNone/>
            </a:pPr>
            <a:r>
              <a:rPr lang="en-US" altLang="zh-CN" sz="1800" b="1" dirty="0" smtClean="0"/>
              <a:t>		</a:t>
            </a:r>
            <a:r>
              <a:rPr lang="zh-CN" altLang="en-US" sz="1800" b="1" dirty="0" smtClean="0"/>
              <a:t>监控（</a:t>
            </a:r>
            <a:r>
              <a:rPr lang="en-US" sz="1800" b="1" dirty="0" smtClean="0"/>
              <a:t>Monitoring</a:t>
            </a:r>
            <a:r>
              <a:rPr lang="zh-CN" altLang="en-US" sz="1800" b="1" dirty="0" smtClean="0"/>
              <a:t>）</a:t>
            </a:r>
            <a:endParaRPr lang="zh-CN" altLang="en-US" sz="1800" dirty="0" smtClean="0"/>
          </a:p>
          <a:p>
            <a:pPr lvl="0">
              <a:buNone/>
            </a:pPr>
            <a:r>
              <a:rPr lang="en-US" altLang="zh-CN" sz="1800" b="1" dirty="0" smtClean="0"/>
              <a:t>		</a:t>
            </a:r>
            <a:r>
              <a:rPr lang="zh-CN" altLang="en-US" sz="1800" b="1" dirty="0" smtClean="0"/>
              <a:t>提醒（</a:t>
            </a:r>
            <a:r>
              <a:rPr lang="en-US" sz="1800" b="1" dirty="0" smtClean="0"/>
              <a:t>Notification</a:t>
            </a:r>
            <a:r>
              <a:rPr lang="zh-CN" altLang="en-US" sz="1800" b="1" dirty="0" smtClean="0"/>
              <a:t>）</a:t>
            </a:r>
            <a:endParaRPr lang="zh-CN" altLang="en-US" sz="1800" dirty="0" smtClean="0"/>
          </a:p>
          <a:p>
            <a:pPr lvl="0">
              <a:buNone/>
            </a:pPr>
            <a:r>
              <a:rPr lang="en-US" altLang="zh-CN" sz="1800" b="1" dirty="0" smtClean="0"/>
              <a:t>		</a:t>
            </a:r>
            <a:r>
              <a:rPr lang="zh-CN" altLang="en-US" sz="1800" b="1" dirty="0" smtClean="0"/>
              <a:t>自动故障迁移（</a:t>
            </a:r>
            <a:r>
              <a:rPr lang="en-US" sz="1800" b="1" dirty="0" smtClean="0"/>
              <a:t>Automatic failover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lvl="0"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		Sentinel </a:t>
            </a:r>
            <a:r>
              <a:rPr lang="zh-CN" altLang="en-US" sz="1800" dirty="0" smtClean="0"/>
              <a:t>是一个分布式系统，可以在一个架构中运行多个</a:t>
            </a:r>
            <a:r>
              <a:rPr lang="en-US" sz="1800" dirty="0" smtClean="0"/>
              <a:t> Sentinel </a:t>
            </a:r>
            <a:r>
              <a:rPr lang="zh-CN" altLang="en-US" sz="1800" dirty="0" smtClean="0"/>
              <a:t>实例，使用流言协议（</a:t>
            </a:r>
            <a:r>
              <a:rPr lang="en-US" sz="1800" dirty="0" smtClean="0"/>
              <a:t>gossip protocols)</a:t>
            </a:r>
            <a:r>
              <a:rPr lang="zh-CN" altLang="en-US" sz="1800" dirty="0" smtClean="0"/>
              <a:t>来接收关于主服务器是否下线的信息， 并使用投票协议（</a:t>
            </a:r>
            <a:r>
              <a:rPr lang="en-US" sz="1800" dirty="0" smtClean="0"/>
              <a:t>agreement protocols</a:t>
            </a:r>
            <a:r>
              <a:rPr lang="zh-CN" altLang="en-US" sz="1800" dirty="0" smtClean="0"/>
              <a:t>）来决定是否执行自动故障迁移， 以及选择哪个从服务器作为新的主服务器</a:t>
            </a:r>
            <a:r>
              <a:rPr lang="zh-CN" altLang="en-US" sz="2400" dirty="0" smtClean="0"/>
              <a:t>。</a:t>
            </a:r>
          </a:p>
          <a:p>
            <a:pPr>
              <a:buFontTx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Sentinel</a:t>
            </a:r>
            <a:r>
              <a:rPr lang="zh-CN" altLang="en-US" sz="4000" b="1" dirty="0" smtClean="0"/>
              <a:t>启动与配置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type="body" idx="4294967295"/>
          </p:nvPr>
        </p:nvSpPr>
        <p:spPr>
          <a:xfrm>
            <a:off x="485775" y="857250"/>
            <a:ext cx="8229600" cy="5715022"/>
          </a:xfrm>
        </p:spPr>
        <p:txBody>
          <a:bodyPr/>
          <a:lstStyle/>
          <a:p>
            <a:pPr lvl="0">
              <a:buNone/>
            </a:pPr>
            <a:r>
              <a:rPr lang="zh-CN" altLang="en-US" sz="1800" b="1" dirty="0" smtClean="0"/>
              <a:t>启动</a:t>
            </a:r>
            <a:r>
              <a:rPr lang="en-US" altLang="zh-CN" sz="1800" b="1" dirty="0" smtClean="0"/>
              <a:t>Sentinel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r>
              <a:rPr lang="zh-CN" altLang="en-US" sz="1800" dirty="0" smtClean="0"/>
              <a:t>通过</a:t>
            </a:r>
            <a:r>
              <a:rPr lang="en-US" sz="1800" dirty="0" err="1" smtClean="0"/>
              <a:t>redis</a:t>
            </a:r>
            <a:r>
              <a:rPr lang="en-US" sz="1800" dirty="0" smtClean="0"/>
              <a:t>-sentinel</a:t>
            </a:r>
            <a:r>
              <a:rPr lang="zh-CN" altLang="en-US" sz="1800" dirty="0" smtClean="0"/>
              <a:t>启动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redis</a:t>
            </a:r>
            <a:r>
              <a:rPr lang="en-US" sz="1800" dirty="0" smtClean="0"/>
              <a:t>-sentinel   /path/to/</a:t>
            </a:r>
            <a:r>
              <a:rPr lang="en-US" sz="1800" dirty="0" err="1" smtClean="0"/>
              <a:t>sentinel.conf</a:t>
            </a:r>
            <a:endParaRPr lang="zh-CN" altLang="en-US" sz="1800" dirty="0" smtClean="0"/>
          </a:p>
          <a:p>
            <a:r>
              <a:rPr lang="zh-CN" altLang="en-US" sz="1800" dirty="0" smtClean="0"/>
              <a:t>通过</a:t>
            </a:r>
            <a:r>
              <a:rPr lang="en-US" sz="1800" dirty="0" err="1" smtClean="0"/>
              <a:t>redis</a:t>
            </a:r>
            <a:r>
              <a:rPr lang="en-US" sz="1800" dirty="0" smtClean="0"/>
              <a:t>-server</a:t>
            </a:r>
            <a:r>
              <a:rPr lang="zh-CN" altLang="en-US" sz="1800" dirty="0" smtClean="0"/>
              <a:t>启动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redis</a:t>
            </a:r>
            <a:r>
              <a:rPr lang="en-US" sz="1800" dirty="0" smtClean="0"/>
              <a:t>-server   /path/to/</a:t>
            </a:r>
            <a:r>
              <a:rPr lang="en-US" sz="1800" dirty="0" err="1" smtClean="0"/>
              <a:t>sentinel.conf</a:t>
            </a:r>
            <a:r>
              <a:rPr lang="en-US" sz="1800" dirty="0" smtClean="0"/>
              <a:t>   --sentinel</a:t>
            </a:r>
            <a:endParaRPr lang="zh-CN" altLang="en-US" sz="1800" dirty="0" smtClean="0"/>
          </a:p>
          <a:p>
            <a:pPr lvl="0">
              <a:buNone/>
            </a:pPr>
            <a:endParaRPr lang="en-US" altLang="zh-CN" sz="1800" dirty="0" smtClean="0"/>
          </a:p>
          <a:p>
            <a:pPr lvl="0">
              <a:buNone/>
            </a:pPr>
            <a:r>
              <a:rPr lang="en-US" altLang="zh-CN" sz="1800" b="1" dirty="0" smtClean="0"/>
              <a:t>Sentinel</a:t>
            </a:r>
            <a:r>
              <a:rPr lang="zh-CN" altLang="en-US" sz="1800" b="1" dirty="0" smtClean="0"/>
              <a:t>配置项</a:t>
            </a:r>
          </a:p>
          <a:p>
            <a:r>
              <a:rPr lang="en-US" sz="1800" dirty="0" smtClean="0"/>
              <a:t>sentinel announce-</a:t>
            </a:r>
            <a:r>
              <a:rPr lang="en-US" sz="1800" dirty="0" err="1" smtClean="0"/>
              <a:t>ip</a:t>
            </a:r>
            <a:r>
              <a:rPr lang="en-US" sz="1800" dirty="0" smtClean="0"/>
              <a:t> &lt;</a:t>
            </a:r>
            <a:r>
              <a:rPr lang="en-US" sz="1800" dirty="0" err="1" smtClean="0"/>
              <a:t>ip</a:t>
            </a:r>
            <a:r>
              <a:rPr lang="en-US" sz="1800" dirty="0" smtClean="0"/>
              <a:t>&gt;</a:t>
            </a:r>
            <a:endParaRPr lang="zh-CN" altLang="en-US" sz="1800" dirty="0" smtClean="0"/>
          </a:p>
          <a:p>
            <a:r>
              <a:rPr lang="en-US" sz="1800" dirty="0" smtClean="0"/>
              <a:t>sentinel announce-port &lt;port&gt;</a:t>
            </a:r>
            <a:endParaRPr lang="zh-CN" altLang="en-US" sz="1800" dirty="0" smtClean="0"/>
          </a:p>
          <a:p>
            <a:r>
              <a:rPr lang="en-US" sz="1800" dirty="0" smtClean="0">
                <a:solidFill>
                  <a:srgbClr val="FF0000"/>
                </a:solidFill>
              </a:rPr>
              <a:t>sentinel monitor &lt;master-name&gt; &lt;</a:t>
            </a:r>
            <a:r>
              <a:rPr lang="en-US" sz="1800" dirty="0" err="1" smtClean="0">
                <a:solidFill>
                  <a:srgbClr val="FF0000"/>
                </a:solidFill>
              </a:rPr>
              <a:t>ip</a:t>
            </a:r>
            <a:r>
              <a:rPr lang="en-US" sz="1800" dirty="0" smtClean="0">
                <a:solidFill>
                  <a:srgbClr val="FF0000"/>
                </a:solidFill>
              </a:rPr>
              <a:t>&gt; &lt;</a:t>
            </a:r>
            <a:r>
              <a:rPr lang="en-US" sz="1800" dirty="0" err="1" smtClean="0">
                <a:solidFill>
                  <a:srgbClr val="FF0000"/>
                </a:solidFill>
              </a:rPr>
              <a:t>redis</a:t>
            </a:r>
            <a:r>
              <a:rPr lang="en-US" sz="1800" dirty="0" smtClean="0">
                <a:solidFill>
                  <a:srgbClr val="FF0000"/>
                </a:solidFill>
              </a:rPr>
              <a:t>-port&gt; &lt;quorum&gt;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sentinel auth-pass &lt;master-name&gt; &lt;password&gt;</a:t>
            </a:r>
            <a:endParaRPr lang="zh-CN" altLang="en-US" sz="1800" dirty="0" smtClean="0"/>
          </a:p>
          <a:p>
            <a:r>
              <a:rPr lang="en-US" sz="1800" dirty="0" smtClean="0">
                <a:solidFill>
                  <a:srgbClr val="FF0000"/>
                </a:solidFill>
              </a:rPr>
              <a:t>sentinel down-after-milliseconds &lt;master-name&gt; &lt;milliseconds&gt;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sentinel parallel-syncs &lt;master-name&gt; &lt;</a:t>
            </a:r>
            <a:r>
              <a:rPr lang="en-US" sz="1800" dirty="0" err="1" smtClean="0">
                <a:solidFill>
                  <a:srgbClr val="FF0000"/>
                </a:solidFill>
              </a:rPr>
              <a:t>numslaves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sentinel failover-timeout &lt;master-name&gt; &lt;milliseconds&gt;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sentinel notification-script &lt;master-name&gt; &lt;script-path&gt;</a:t>
            </a:r>
            <a:endParaRPr lang="zh-CN" altLang="en-US" sz="1800" dirty="0" smtClean="0"/>
          </a:p>
          <a:p>
            <a:r>
              <a:rPr lang="en-US" sz="1800" dirty="0" smtClean="0"/>
              <a:t>sentinel client-</a:t>
            </a:r>
            <a:r>
              <a:rPr lang="en-US" sz="1800" dirty="0" err="1" smtClean="0"/>
              <a:t>reconfig</a:t>
            </a:r>
            <a:r>
              <a:rPr lang="en-US" sz="1800" dirty="0" smtClean="0"/>
              <a:t>-script &lt;master-name&gt; &lt;script-path&gt;</a:t>
            </a:r>
            <a:endParaRPr lang="zh-CN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Sentinel</a:t>
            </a:r>
            <a:r>
              <a:rPr lang="zh-CN" altLang="en-US" sz="4000" b="1" dirty="0" smtClean="0"/>
              <a:t>监控流程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type="body" idx="4294967295"/>
          </p:nvPr>
        </p:nvSpPr>
        <p:spPr>
          <a:xfrm>
            <a:off x="485775" y="857250"/>
            <a:ext cx="8229600" cy="5715022"/>
          </a:xfrm>
        </p:spPr>
        <p:txBody>
          <a:bodyPr/>
          <a:lstStyle/>
          <a:p>
            <a:pPr lvl="0">
              <a:buNone/>
            </a:pPr>
            <a:r>
              <a:rPr lang="en-US" altLang="zh-CN" sz="1800" b="1" dirty="0" smtClean="0"/>
              <a:t>1.Sentinel</a:t>
            </a:r>
            <a:r>
              <a:rPr lang="zh-CN" altLang="en-US" sz="1800" b="1" dirty="0" smtClean="0"/>
              <a:t>创建命令连接和订阅连接</a:t>
            </a:r>
            <a:endParaRPr lang="en-US" altLang="zh-CN" sz="1800" b="1" dirty="0" smtClean="0"/>
          </a:p>
          <a:p>
            <a:pPr lvl="0">
              <a:buNone/>
            </a:pPr>
            <a:r>
              <a:rPr lang="en-US" altLang="zh-CN" sz="1800" dirty="0" smtClean="0"/>
              <a:t>	sentinel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创建命令连接和订阅连接</a:t>
            </a:r>
            <a:endParaRPr lang="en-US" altLang="zh-CN" sz="1800" dirty="0" smtClean="0"/>
          </a:p>
          <a:p>
            <a:pPr lvl="0">
              <a:buNone/>
            </a:pPr>
            <a:r>
              <a:rPr lang="en-US" altLang="zh-CN" sz="1800" dirty="0" smtClean="0"/>
              <a:t>	sentinel</a:t>
            </a:r>
            <a:r>
              <a:rPr lang="zh-CN" altLang="en-US" sz="1800" dirty="0" smtClean="0"/>
              <a:t>与其他</a:t>
            </a:r>
            <a:r>
              <a:rPr lang="en-US" altLang="zh-CN" sz="1800" dirty="0" smtClean="0"/>
              <a:t>sentinel</a:t>
            </a:r>
            <a:r>
              <a:rPr lang="zh-CN" altLang="en-US" sz="1800" dirty="0" smtClean="0"/>
              <a:t>只创建命令连接</a:t>
            </a:r>
            <a:endParaRPr lang="en-US" altLang="zh-CN" sz="1800" dirty="0" smtClean="0"/>
          </a:p>
          <a:p>
            <a:pPr lvl="0">
              <a:buNone/>
            </a:pPr>
            <a:endParaRPr lang="en-US" altLang="zh-CN" sz="1800" dirty="0" smtClean="0"/>
          </a:p>
          <a:p>
            <a:pPr lvl="0">
              <a:buNone/>
            </a:pPr>
            <a:r>
              <a:rPr lang="en-US" altLang="zh-CN" sz="1800" b="1" dirty="0" smtClean="0"/>
              <a:t>2.Sentinel</a:t>
            </a:r>
            <a:r>
              <a:rPr lang="zh-CN" altLang="en-US" sz="1800" b="1" dirty="0" smtClean="0"/>
              <a:t>发送消息</a:t>
            </a:r>
            <a:endParaRPr lang="en-US" altLang="zh-CN" sz="1800" b="1" dirty="0" smtClean="0"/>
          </a:p>
          <a:p>
            <a:pPr lvl="0">
              <a:buNone/>
            </a:pPr>
            <a:r>
              <a:rPr lang="en-US" altLang="zh-CN" sz="1800" dirty="0" smtClean="0"/>
              <a:t>	sentinel</a:t>
            </a:r>
            <a:r>
              <a:rPr lang="zh-CN" altLang="en-US" sz="1800" dirty="0" smtClean="0"/>
              <a:t>定期向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发送</a:t>
            </a:r>
            <a:r>
              <a:rPr lang="en-US" altLang="zh-CN" sz="1800" dirty="0" smtClean="0"/>
              <a:t>INFO</a:t>
            </a:r>
            <a:r>
              <a:rPr lang="zh-CN" altLang="en-US" sz="1800" dirty="0" smtClean="0"/>
              <a:t>命令</a:t>
            </a:r>
            <a:endParaRPr lang="en-US" altLang="zh-CN" sz="1800" dirty="0" smtClean="0"/>
          </a:p>
          <a:p>
            <a:pPr lvl="0">
              <a:buNone/>
            </a:pPr>
            <a:r>
              <a:rPr lang="en-US" altLang="zh-CN" sz="1800" dirty="0" smtClean="0"/>
              <a:t>	sentinel</a:t>
            </a:r>
            <a:r>
              <a:rPr lang="zh-CN" altLang="en-US" sz="1800" dirty="0" smtClean="0"/>
              <a:t>定期向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sentinel</a:t>
            </a:r>
            <a:r>
              <a:rPr lang="zh-CN" altLang="en-US" sz="1800" dirty="0" smtClean="0"/>
              <a:t>发送</a:t>
            </a:r>
            <a:r>
              <a:rPr lang="en-US" altLang="zh-CN" sz="1800" dirty="0" smtClean="0"/>
              <a:t>ping</a:t>
            </a:r>
            <a:r>
              <a:rPr lang="zh-CN" altLang="en-US" sz="1800" dirty="0" smtClean="0"/>
              <a:t>命令</a:t>
            </a:r>
            <a:endParaRPr lang="en-US" altLang="zh-CN" sz="1800" dirty="0" smtClean="0"/>
          </a:p>
          <a:p>
            <a:pPr lvl="0">
              <a:buNone/>
            </a:pPr>
            <a:r>
              <a:rPr lang="en-US" altLang="zh-CN" sz="1800" dirty="0" smtClean="0"/>
              <a:t>	sentinel</a:t>
            </a:r>
            <a:r>
              <a:rPr lang="zh-CN" altLang="en-US" sz="1800" dirty="0" smtClean="0"/>
              <a:t>定期向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发送</a:t>
            </a:r>
            <a:r>
              <a:rPr lang="en-US" altLang="zh-CN" sz="1800" dirty="0" smtClean="0"/>
              <a:t>publish hello</a:t>
            </a:r>
            <a:r>
              <a:rPr lang="zh-CN" altLang="en-US" sz="1800" dirty="0" smtClean="0"/>
              <a:t>命令</a:t>
            </a:r>
            <a:endParaRPr lang="en-US" altLang="zh-CN" sz="1800" dirty="0" smtClean="0"/>
          </a:p>
          <a:p>
            <a:pPr lvl="0">
              <a:buNone/>
            </a:pPr>
            <a:r>
              <a:rPr lang="en-US" altLang="zh-CN" sz="1800" dirty="0" smtClean="0"/>
              <a:t>	hello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sentinel_ip,sentinel_port,sentinel_runid,current_epoch</a:t>
            </a:r>
            <a:r>
              <a:rPr lang="en-US" altLang="zh-CN" sz="1800" dirty="0" smtClean="0"/>
              <a:t>,</a:t>
            </a:r>
          </a:p>
          <a:p>
            <a:pPr lvl="0">
              <a:buNone/>
            </a:pPr>
            <a:r>
              <a:rPr lang="en-US" altLang="zh-CN" sz="1800" dirty="0" smtClean="0"/>
              <a:t> 		    </a:t>
            </a:r>
            <a:r>
              <a:rPr lang="en-US" altLang="zh-CN" sz="1800" dirty="0" err="1" smtClean="0"/>
              <a:t>master_name,master_ip,master_port,master_config_epoch</a:t>
            </a:r>
            <a:endParaRPr lang="zh-CN" altLang="en-US" sz="1800" dirty="0" smtClean="0"/>
          </a:p>
          <a:p>
            <a:pPr lvl="0">
              <a:buNone/>
            </a:pPr>
            <a:endParaRPr lang="en-US" altLang="zh-CN" sz="1800" dirty="0" smtClean="0"/>
          </a:p>
          <a:p>
            <a:pPr lvl="0">
              <a:buNone/>
            </a:pPr>
            <a:r>
              <a:rPr lang="en-US" altLang="zh-CN" sz="1800" b="1" dirty="0" smtClean="0"/>
              <a:t>3.Master</a:t>
            </a:r>
            <a:r>
              <a:rPr lang="zh-CN" altLang="en-US" sz="1800" b="1" dirty="0" smtClean="0"/>
              <a:t>下线检测</a:t>
            </a:r>
          </a:p>
          <a:p>
            <a:pPr>
              <a:buFontTx/>
              <a:buNone/>
              <a:defRPr/>
            </a:pPr>
            <a:r>
              <a:rPr lang="en-US" sz="1800" dirty="0" smtClean="0"/>
              <a:t>	(1) </a:t>
            </a:r>
            <a:r>
              <a:rPr lang="en-US" altLang="zh-CN" sz="1800" dirty="0" smtClean="0"/>
              <a:t>sentinel</a:t>
            </a:r>
            <a:r>
              <a:rPr lang="zh-CN" altLang="en-US" sz="1800" dirty="0" smtClean="0"/>
              <a:t>检测到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超时，标记为主观下线</a:t>
            </a:r>
            <a:endParaRPr lang="en-US" altLang="zh-CN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(2) </a:t>
            </a:r>
            <a:r>
              <a:rPr lang="en-US" altLang="zh-CN" sz="1800" dirty="0" smtClean="0"/>
              <a:t>sentinel</a:t>
            </a:r>
            <a:r>
              <a:rPr lang="zh-CN" altLang="en-US" sz="1800" dirty="0" smtClean="0"/>
              <a:t>向其他</a:t>
            </a:r>
            <a:r>
              <a:rPr lang="en-US" altLang="zh-CN" sz="1800" dirty="0" smtClean="0"/>
              <a:t>sentinel</a:t>
            </a:r>
            <a:r>
              <a:rPr lang="zh-CN" altLang="en-US" sz="1800" dirty="0" smtClean="0"/>
              <a:t>询问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是否下线</a:t>
            </a:r>
            <a:endParaRPr lang="en-US" altLang="zh-CN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(3) </a:t>
            </a:r>
            <a:r>
              <a:rPr lang="zh-CN" altLang="en-US" sz="1800" dirty="0" smtClean="0"/>
              <a:t>超过</a:t>
            </a:r>
            <a:r>
              <a:rPr lang="en-US" sz="1800" dirty="0" smtClean="0">
                <a:solidFill>
                  <a:srgbClr val="FF0000"/>
                </a:solidFill>
              </a:rPr>
              <a:t>quorum</a:t>
            </a:r>
            <a:r>
              <a:rPr lang="zh-CN" altLang="en-US" sz="1800" dirty="0" smtClean="0"/>
              <a:t>数量的</a:t>
            </a:r>
            <a:r>
              <a:rPr lang="en-US" altLang="zh-CN" sz="1800" dirty="0" smtClean="0"/>
              <a:t>sentinel</a:t>
            </a:r>
            <a:r>
              <a:rPr lang="zh-CN" altLang="en-US" sz="1800" dirty="0" smtClean="0"/>
              <a:t>认为下线，标记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为客观下线</a:t>
            </a:r>
            <a:endParaRPr lang="en-US" altLang="zh-CN" sz="1800" dirty="0" smtClean="0"/>
          </a:p>
          <a:p>
            <a:pPr>
              <a:buFontTx/>
              <a:buNone/>
              <a:defRPr/>
            </a:pPr>
            <a:r>
              <a:rPr lang="en-US" sz="1800" dirty="0" smtClean="0"/>
              <a:t>	(4) sentinel</a:t>
            </a:r>
            <a:r>
              <a:rPr lang="zh-CN" altLang="en-US" sz="1800" dirty="0" smtClean="0"/>
              <a:t>进行投票选举</a:t>
            </a:r>
            <a:r>
              <a:rPr lang="en-US" altLang="zh-CN" sz="1800" dirty="0" smtClean="0"/>
              <a:t>leader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sentinel</a:t>
            </a:r>
            <a:r>
              <a:rPr lang="zh-CN" altLang="en-US" sz="4000" b="1" dirty="0" smtClean="0"/>
              <a:t>选举</a:t>
            </a:r>
            <a:r>
              <a:rPr lang="en-US" altLang="zh-CN" sz="4000" b="1" dirty="0" smtClean="0"/>
              <a:t>leader(r</a:t>
            </a:r>
            <a:r>
              <a:rPr lang="en-US" sz="4000" b="1" dirty="0" smtClean="0"/>
              <a:t>aft</a:t>
            </a:r>
            <a:r>
              <a:rPr lang="en-US" altLang="zh-CN" sz="4000" b="1" dirty="0" smtClean="0"/>
              <a:t>)</a:t>
            </a:r>
            <a:endParaRPr lang="zh-CN" altLang="en-US" sz="4000" b="1" dirty="0" smtClean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00099" y="1071546"/>
          <a:ext cx="7100937" cy="5072098"/>
        </p:xfrm>
        <a:graphic>
          <a:graphicData uri="http://schemas.openxmlformats.org/presentationml/2006/ole">
            <p:oleObj spid="_x0000_s101380" name="Visio" r:id="rId4" imgW="5438586" imgH="388152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64304"/>
            <a:ext cx="7740650" cy="364300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latin typeface="+mn-ea"/>
                <a:ea typeface="+mn-ea"/>
              </a:rPr>
              <a:t>Sentinel</a:t>
            </a:r>
            <a:r>
              <a:rPr lang="zh-CN" altLang="en-US" sz="1800" b="1" dirty="0" smtClean="0">
                <a:latin typeface="+mn-ea"/>
                <a:ea typeface="+mn-ea"/>
              </a:rPr>
              <a:t>数据结构关系图</a:t>
            </a:r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143108" y="428604"/>
          <a:ext cx="5267325" cy="6143668"/>
        </p:xfrm>
        <a:graphic>
          <a:graphicData uri="http://schemas.openxmlformats.org/presentationml/2006/ole">
            <p:oleObj spid="_x0000_s218116" name="Visio" r:id="rId4" imgW="7084777" imgH="91740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0"/>
            <a:ext cx="7740650" cy="500042"/>
          </a:xfrm>
        </p:spPr>
        <p:txBody>
          <a:bodyPr/>
          <a:lstStyle/>
          <a:p>
            <a:pPr eaLnBrk="1" hangingPunct="1"/>
            <a:r>
              <a:rPr lang="en-US" altLang="zh-CN" sz="2000" b="1" dirty="0" smtClean="0"/>
              <a:t>Sentinel</a:t>
            </a:r>
            <a:r>
              <a:rPr lang="zh-CN" altLang="en-US" sz="2000" b="1" dirty="0" smtClean="0"/>
              <a:t>故障转移流程</a:t>
            </a:r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068" y="734815"/>
            <a:ext cx="4042922" cy="283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1138" y="734815"/>
            <a:ext cx="4307141" cy="283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069" y="3748079"/>
            <a:ext cx="4122552" cy="296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7369" y="3748079"/>
            <a:ext cx="3980910" cy="296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64304"/>
            <a:ext cx="7740650" cy="290492"/>
          </a:xfrm>
        </p:spPr>
        <p:txBody>
          <a:bodyPr/>
          <a:lstStyle/>
          <a:p>
            <a:pPr eaLnBrk="1" hangingPunct="1"/>
            <a:r>
              <a:rPr lang="en-US" sz="1800" b="1" dirty="0" smtClean="0">
                <a:latin typeface="+mn-ea"/>
                <a:ea typeface="+mn-ea"/>
              </a:rPr>
              <a:t>sentinel</a:t>
            </a:r>
            <a:r>
              <a:rPr lang="zh-CN" altLang="en-US" sz="1800" b="1" dirty="0" smtClean="0">
                <a:latin typeface="+mn-ea"/>
                <a:ea typeface="+mn-ea"/>
              </a:rPr>
              <a:t>故障转移时序图</a:t>
            </a:r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8113" name="Object 1"/>
          <p:cNvGraphicFramePr>
            <a:graphicFrameLocks noChangeAspect="1"/>
          </p:cNvGraphicFramePr>
          <p:nvPr/>
        </p:nvGraphicFramePr>
        <p:xfrm>
          <a:off x="2071670" y="354796"/>
          <a:ext cx="5257800" cy="6503204"/>
        </p:xfrm>
        <a:graphic>
          <a:graphicData uri="http://schemas.openxmlformats.org/presentationml/2006/ole">
            <p:oleObj spid="_x0000_s246786" name="Visio" r:id="rId4" imgW="7255771" imgH="1034964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Sentinel</a:t>
            </a:r>
            <a:r>
              <a:rPr lang="zh-CN" altLang="en-US" sz="4000" b="1" dirty="0" smtClean="0"/>
              <a:t>中存在的问题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type="body" idx="4294967295"/>
          </p:nvPr>
        </p:nvSpPr>
        <p:spPr>
          <a:xfrm>
            <a:off x="485775" y="1285875"/>
            <a:ext cx="8229600" cy="5073650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1.</a:t>
            </a:r>
            <a:r>
              <a:rPr lang="zh-CN" altLang="en-US" sz="1800" dirty="0" smtClean="0">
                <a:solidFill>
                  <a:srgbClr val="FF0000"/>
                </a:solidFill>
              </a:rPr>
              <a:t>如果两个</a:t>
            </a:r>
            <a:r>
              <a:rPr lang="en-US" altLang="zh-CN" sz="1800" dirty="0" smtClean="0">
                <a:solidFill>
                  <a:srgbClr val="FF0000"/>
                </a:solidFill>
              </a:rPr>
              <a:t>sentinel</a:t>
            </a:r>
            <a:r>
              <a:rPr lang="zh-CN" altLang="en-US" sz="1800" dirty="0" smtClean="0">
                <a:solidFill>
                  <a:srgbClr val="FF0000"/>
                </a:solidFill>
              </a:rPr>
              <a:t>有一个</a:t>
            </a:r>
            <a:r>
              <a:rPr lang="en-US" altLang="zh-CN" sz="1800" dirty="0" smtClean="0">
                <a:solidFill>
                  <a:srgbClr val="FF0000"/>
                </a:solidFill>
              </a:rPr>
              <a:t>sentinel</a:t>
            </a:r>
            <a:r>
              <a:rPr lang="zh-CN" altLang="en-US" sz="1800" dirty="0" smtClean="0">
                <a:solidFill>
                  <a:srgbClr val="FF0000"/>
                </a:solidFill>
              </a:rPr>
              <a:t>断掉，另一个</a:t>
            </a:r>
            <a:r>
              <a:rPr lang="en-US" altLang="zh-CN" sz="1800" dirty="0" smtClean="0">
                <a:solidFill>
                  <a:srgbClr val="FF0000"/>
                </a:solidFill>
              </a:rPr>
              <a:t>sentinel</a:t>
            </a:r>
            <a:r>
              <a:rPr lang="zh-CN" altLang="en-US" sz="1800" dirty="0" smtClean="0">
                <a:solidFill>
                  <a:srgbClr val="FF0000"/>
                </a:solidFill>
              </a:rPr>
              <a:t>的选举</a:t>
            </a:r>
            <a:r>
              <a:rPr lang="en-US" altLang="zh-CN" sz="1800" dirty="0" smtClean="0">
                <a:solidFill>
                  <a:srgbClr val="FF0000"/>
                </a:solidFill>
              </a:rPr>
              <a:t>leader</a:t>
            </a:r>
            <a:r>
              <a:rPr lang="zh-CN" altLang="en-US" sz="1800" dirty="0" smtClean="0">
                <a:solidFill>
                  <a:srgbClr val="FF0000"/>
                </a:solidFill>
              </a:rPr>
              <a:t>将永远失败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2.</a:t>
            </a:r>
            <a:r>
              <a:rPr lang="en-US" sz="1800" dirty="0" smtClean="0">
                <a:solidFill>
                  <a:srgbClr val="FF0000"/>
                </a:solidFill>
              </a:rPr>
              <a:t> sentinel</a:t>
            </a:r>
            <a:r>
              <a:rPr lang="zh-CN" altLang="en-US" sz="1800" dirty="0" smtClean="0">
                <a:solidFill>
                  <a:srgbClr val="FF0000"/>
                </a:solidFill>
              </a:rPr>
              <a:t>不能识别</a:t>
            </a:r>
            <a:r>
              <a:rPr lang="en-US" sz="1800" dirty="0" smtClean="0">
                <a:solidFill>
                  <a:srgbClr val="FF0000"/>
                </a:solidFill>
              </a:rPr>
              <a:t>slave</a:t>
            </a:r>
            <a:r>
              <a:rPr lang="zh-CN" altLang="en-US" sz="1800" dirty="0" smtClean="0">
                <a:solidFill>
                  <a:srgbClr val="FF0000"/>
                </a:solidFill>
              </a:rPr>
              <a:t>中的</a:t>
            </a:r>
            <a:r>
              <a:rPr lang="en-US" sz="1800" dirty="0" smtClean="0">
                <a:solidFill>
                  <a:srgbClr val="FF0000"/>
                </a:solidFill>
              </a:rPr>
              <a:t>127.0.0.1</a:t>
            </a:r>
            <a:r>
              <a:rPr lang="zh-CN" altLang="en-US" sz="1800" dirty="0" smtClean="0">
                <a:solidFill>
                  <a:srgbClr val="FF0000"/>
                </a:solidFill>
              </a:rPr>
              <a:t>地址</a:t>
            </a:r>
            <a:r>
              <a:rPr lang="zh-CN" altLang="en-US" sz="1800" dirty="0" smtClean="0"/>
              <a:t>；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修改</a:t>
            </a:r>
            <a:r>
              <a:rPr lang="en-US" sz="1800" dirty="0" smtClean="0"/>
              <a:t>sentinel</a:t>
            </a:r>
            <a:r>
              <a:rPr lang="zh-CN" altLang="en-US" sz="1800" dirty="0" smtClean="0"/>
              <a:t>模式下的实例角色时，也需要修改</a:t>
            </a:r>
            <a:r>
              <a:rPr lang="en-US" sz="1800" dirty="0" smtClean="0"/>
              <a:t>sentinel</a:t>
            </a:r>
            <a:r>
              <a:rPr lang="zh-CN" altLang="en-US" sz="1800" dirty="0" smtClean="0"/>
              <a:t>和实例的配置；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4.</a:t>
            </a:r>
            <a:r>
              <a:rPr lang="zh-CN" altLang="en-US" sz="1800" dirty="0" smtClean="0"/>
              <a:t>被</a:t>
            </a:r>
            <a:r>
              <a:rPr lang="en-US" sz="1800" dirty="0" smtClean="0"/>
              <a:t>sentinel</a:t>
            </a:r>
            <a:r>
              <a:rPr lang="zh-CN" altLang="en-US" sz="1800" dirty="0" smtClean="0"/>
              <a:t>监控的</a:t>
            </a:r>
            <a:r>
              <a:rPr lang="en-US" sz="1800" dirty="0" smtClean="0"/>
              <a:t>slave</a:t>
            </a:r>
            <a:r>
              <a:rPr lang="zh-CN" altLang="en-US" sz="1800" dirty="0" smtClean="0"/>
              <a:t>，使用</a:t>
            </a:r>
            <a:r>
              <a:rPr lang="en-US" sz="1800" dirty="0" err="1" smtClean="0"/>
              <a:t>slaveof</a:t>
            </a:r>
            <a:r>
              <a:rPr lang="zh-CN" altLang="en-US" sz="1800" dirty="0" smtClean="0"/>
              <a:t>命令无效；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5. </a:t>
            </a:r>
            <a:r>
              <a:rPr lang="en-US" sz="1800" dirty="0" smtClean="0"/>
              <a:t>sentinel</a:t>
            </a:r>
            <a:r>
              <a:rPr lang="zh-CN" altLang="en-US" sz="1800" dirty="0" smtClean="0"/>
              <a:t>无法将</a:t>
            </a:r>
            <a:r>
              <a:rPr lang="en-US" sz="1800" dirty="0" smtClean="0"/>
              <a:t>slave</a:t>
            </a:r>
            <a:r>
              <a:rPr lang="zh-CN" altLang="en-US" sz="1800" dirty="0" smtClean="0"/>
              <a:t>当做</a:t>
            </a:r>
            <a:r>
              <a:rPr lang="en-US" sz="1800" dirty="0" smtClean="0"/>
              <a:t>master</a:t>
            </a:r>
            <a:r>
              <a:rPr lang="zh-CN" altLang="en-US" sz="1800" dirty="0" smtClean="0"/>
              <a:t>作为监控对象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6.</a:t>
            </a:r>
            <a:r>
              <a:rPr lang="en-US" sz="1800" dirty="0" smtClean="0"/>
              <a:t> sentinel</a:t>
            </a:r>
            <a:r>
              <a:rPr lang="zh-CN" altLang="en-US" sz="1800" dirty="0" smtClean="0"/>
              <a:t>故障迁移中，</a:t>
            </a:r>
            <a:r>
              <a:rPr lang="en-US" sz="1800" dirty="0" smtClean="0"/>
              <a:t>slave</a:t>
            </a:r>
            <a:r>
              <a:rPr lang="zh-CN" altLang="en-US" sz="1800" dirty="0" smtClean="0"/>
              <a:t>重配超时后</a:t>
            </a:r>
            <a:r>
              <a:rPr lang="en-US" sz="1800" dirty="0" smtClean="0"/>
              <a:t>sentinel</a:t>
            </a:r>
            <a:r>
              <a:rPr lang="zh-CN" altLang="en-US" sz="1800" dirty="0" smtClean="0"/>
              <a:t>向其他</a:t>
            </a:r>
            <a:r>
              <a:rPr lang="en-US" sz="1800" dirty="0" smtClean="0"/>
              <a:t>slave</a:t>
            </a:r>
            <a:r>
              <a:rPr lang="zh-CN" altLang="en-US" sz="1800" dirty="0" smtClean="0"/>
              <a:t>发送的</a:t>
            </a:r>
            <a:r>
              <a:rPr lang="en-US" sz="1800" dirty="0" err="1" smtClean="0"/>
              <a:t>slaveof</a:t>
            </a:r>
            <a:r>
              <a:rPr lang="zh-CN" altLang="en-US" sz="1800" dirty="0" smtClean="0"/>
              <a:t>命令被丢弃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28575" y="-171450"/>
            <a:ext cx="9229725" cy="1225550"/>
          </a:xfrm>
        </p:spPr>
      </p:pic>
      <p:pic>
        <p:nvPicPr>
          <p:cNvPr id="46083" name="Picture 3" descr="l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4938" y="-387350"/>
            <a:ext cx="9563101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5" descr="fa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220503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10" descr="b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8575" y="6340475"/>
            <a:ext cx="9229725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1" descr="l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4938" y="6454775"/>
            <a:ext cx="9563101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483768" y="3890665"/>
            <a:ext cx="433644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38100" algn="ctr" rotWithShape="0">
                    <a:srgbClr val="B2B2B2">
                      <a:alpha val="75000"/>
                    </a:srgbClr>
                  </a:outerShdw>
                </a:effectLst>
                <a:latin typeface="Courier New"/>
                <a:cs typeface="Courier New"/>
              </a:rPr>
              <a:t>Thank you!</a:t>
            </a:r>
            <a:endParaRPr lang="zh-CN" altLang="en-US" sz="5400" b="1" dirty="0">
              <a:ln w="9525" cap="flat" cmpd="sng">
                <a:solidFill>
                  <a:srgbClr val="FFFFFF"/>
                </a:solidFill>
                <a:round/>
                <a:headEnd/>
                <a:tailEnd/>
              </a:ln>
              <a:solidFill>
                <a:srgbClr val="336699"/>
              </a:solidFill>
              <a:effectLst>
                <a:outerShdw dist="38100" algn="ctr" rotWithShape="0">
                  <a:srgbClr val="B2B2B2">
                    <a:alpha val="75000"/>
                  </a:srgbClr>
                </a:outerShdw>
              </a:effectLst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-661988" y="0"/>
            <a:ext cx="2593976" cy="6869113"/>
          </a:xfrm>
        </p:spPr>
      </p:pic>
      <p:cxnSp>
        <p:nvCxnSpPr>
          <p:cNvPr id="9219" name="AutoShape 3"/>
          <p:cNvCxnSpPr>
            <a:cxnSpLocks noChangeShapeType="1"/>
          </p:cNvCxnSpPr>
          <p:nvPr/>
        </p:nvCxnSpPr>
        <p:spPr bwMode="auto">
          <a:xfrm>
            <a:off x="2901950" y="1917700"/>
            <a:ext cx="5270500" cy="0"/>
          </a:xfrm>
          <a:prstGeom prst="straightConnector1">
            <a:avLst/>
          </a:prstGeom>
          <a:noFill/>
          <a:ln w="38100">
            <a:solidFill>
              <a:srgbClr val="3A9FCB"/>
            </a:solidFill>
            <a:round/>
            <a:headEnd/>
            <a:tailEnd/>
          </a:ln>
        </p:spPr>
      </p:cxnSp>
      <p:pic>
        <p:nvPicPr>
          <p:cNvPr id="9220" name="Picture 4" descr="ligh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61988" y="-393700"/>
            <a:ext cx="4394201" cy="726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21" name="AutoShape 5"/>
          <p:cNvCxnSpPr>
            <a:cxnSpLocks noChangeShapeType="1"/>
          </p:cNvCxnSpPr>
          <p:nvPr/>
        </p:nvCxnSpPr>
        <p:spPr bwMode="auto">
          <a:xfrm>
            <a:off x="2041525" y="1054100"/>
            <a:ext cx="860425" cy="863600"/>
          </a:xfrm>
          <a:prstGeom prst="straightConnector1">
            <a:avLst/>
          </a:prstGeom>
          <a:noFill/>
          <a:ln w="38100">
            <a:solidFill>
              <a:srgbClr val="3A9FCB"/>
            </a:solidFill>
            <a:round/>
            <a:headEnd/>
            <a:tailEnd/>
          </a:ln>
        </p:spPr>
      </p:cxn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2770188" y="1957375"/>
            <a:ext cx="131762" cy="65723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 flipH="1">
            <a:off x="2649538" y="2526501"/>
            <a:ext cx="176213" cy="176213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pic>
        <p:nvPicPr>
          <p:cNvPr id="9228" name="Picture 18" descr="face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3313" y="3717925"/>
            <a:ext cx="3173412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9" descr="fa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2988" y="271463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Line 20"/>
          <p:cNvSpPr>
            <a:spLocks noChangeShapeType="1"/>
          </p:cNvSpPr>
          <p:nvPr/>
        </p:nvSpPr>
        <p:spPr bwMode="auto">
          <a:xfrm flipH="1">
            <a:off x="-595313" y="6597650"/>
            <a:ext cx="24304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40161" dir="969390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1" name="Line 21"/>
          <p:cNvSpPr>
            <a:spLocks noChangeShapeType="1"/>
          </p:cNvSpPr>
          <p:nvPr/>
        </p:nvSpPr>
        <p:spPr bwMode="auto">
          <a:xfrm flipH="1">
            <a:off x="1835150" y="6596063"/>
            <a:ext cx="5903913" cy="1587"/>
          </a:xfrm>
          <a:prstGeom prst="line">
            <a:avLst/>
          </a:prstGeom>
          <a:noFill/>
          <a:ln w="25400">
            <a:solidFill>
              <a:srgbClr val="3295BE"/>
            </a:solidFill>
            <a:round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2" name="Oval 22"/>
          <p:cNvSpPr>
            <a:spLocks noChangeArrowheads="1"/>
          </p:cNvSpPr>
          <p:nvPr/>
        </p:nvSpPr>
        <p:spPr bwMode="auto">
          <a:xfrm>
            <a:off x="7599363" y="6505575"/>
            <a:ext cx="141287" cy="141288"/>
          </a:xfrm>
          <a:prstGeom prst="ellipse">
            <a:avLst/>
          </a:prstGeom>
          <a:solidFill>
            <a:srgbClr val="3A9FCB"/>
          </a:solidFill>
          <a:ln w="9525">
            <a:noFill/>
            <a:round/>
            <a:headEnd/>
            <a:tailEnd/>
          </a:ln>
          <a:effectLst>
            <a:outerShdw dist="127000" dir="16200000" sy="-10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320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273424" y="2203444"/>
            <a:ext cx="33702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err="1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Redis</a:t>
            </a: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主从同步</a:t>
            </a:r>
            <a:endParaRPr lang="en-US" altLang="zh-CN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2781300" y="406400"/>
            <a:ext cx="54721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主要内容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00430" y="3071594"/>
            <a:ext cx="4500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err="1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Redis</a:t>
            </a:r>
            <a:r>
              <a:rPr lang="en-US" altLang="zh-CN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-sentinel</a:t>
            </a: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监控</a:t>
            </a:r>
            <a:endParaRPr lang="zh-CN" altLang="en-US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 flipH="1">
            <a:off x="2990850" y="3357562"/>
            <a:ext cx="177800" cy="177800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2736060" y="2676153"/>
            <a:ext cx="331780" cy="83997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-661988" y="0"/>
            <a:ext cx="2593976" cy="6869113"/>
          </a:xfrm>
        </p:spPr>
      </p:pic>
      <p:cxnSp>
        <p:nvCxnSpPr>
          <p:cNvPr id="9219" name="AutoShape 3"/>
          <p:cNvCxnSpPr>
            <a:cxnSpLocks noChangeShapeType="1"/>
          </p:cNvCxnSpPr>
          <p:nvPr/>
        </p:nvCxnSpPr>
        <p:spPr bwMode="auto">
          <a:xfrm>
            <a:off x="2901950" y="1917700"/>
            <a:ext cx="5270500" cy="0"/>
          </a:xfrm>
          <a:prstGeom prst="straightConnector1">
            <a:avLst/>
          </a:prstGeom>
          <a:noFill/>
          <a:ln w="38100">
            <a:solidFill>
              <a:srgbClr val="3A9FCB"/>
            </a:solidFill>
            <a:round/>
            <a:headEnd/>
            <a:tailEnd/>
          </a:ln>
        </p:spPr>
      </p:cxnSp>
      <p:pic>
        <p:nvPicPr>
          <p:cNvPr id="9220" name="Picture 4" descr="ligh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61988" y="-393700"/>
            <a:ext cx="4394201" cy="726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21" name="AutoShape 5"/>
          <p:cNvCxnSpPr>
            <a:cxnSpLocks noChangeShapeType="1"/>
          </p:cNvCxnSpPr>
          <p:nvPr/>
        </p:nvCxnSpPr>
        <p:spPr bwMode="auto">
          <a:xfrm>
            <a:off x="2041525" y="1054100"/>
            <a:ext cx="860425" cy="863600"/>
          </a:xfrm>
          <a:prstGeom prst="straightConnector1">
            <a:avLst/>
          </a:prstGeom>
          <a:noFill/>
          <a:ln w="38100">
            <a:solidFill>
              <a:srgbClr val="3A9FCB"/>
            </a:solidFill>
            <a:round/>
            <a:headEnd/>
            <a:tailEnd/>
          </a:ln>
        </p:spPr>
      </p:cxn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2770188" y="1957375"/>
            <a:ext cx="131762" cy="65723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 flipH="1">
            <a:off x="2649538" y="2526501"/>
            <a:ext cx="176213" cy="176213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4105" name="Oval 11"/>
          <p:cNvSpPr>
            <a:spLocks noChangeArrowheads="1"/>
          </p:cNvSpPr>
          <p:nvPr/>
        </p:nvSpPr>
        <p:spPr bwMode="auto">
          <a:xfrm flipH="1">
            <a:off x="3273425" y="4178300"/>
            <a:ext cx="177800" cy="177800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pic>
        <p:nvPicPr>
          <p:cNvPr id="9228" name="Picture 18" descr="face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3313" y="3717925"/>
            <a:ext cx="3173412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9" descr="fac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2988" y="271463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Line 20"/>
          <p:cNvSpPr>
            <a:spLocks noChangeShapeType="1"/>
          </p:cNvSpPr>
          <p:nvPr/>
        </p:nvSpPr>
        <p:spPr bwMode="auto">
          <a:xfrm flipH="1">
            <a:off x="-595313" y="6597650"/>
            <a:ext cx="24304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>
            <a:outerShdw dist="40161" dir="9693903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1" name="Line 21"/>
          <p:cNvSpPr>
            <a:spLocks noChangeShapeType="1"/>
          </p:cNvSpPr>
          <p:nvPr/>
        </p:nvSpPr>
        <p:spPr bwMode="auto">
          <a:xfrm flipH="1">
            <a:off x="1835150" y="6596063"/>
            <a:ext cx="5903913" cy="1587"/>
          </a:xfrm>
          <a:prstGeom prst="line">
            <a:avLst/>
          </a:prstGeom>
          <a:noFill/>
          <a:ln w="25400">
            <a:solidFill>
              <a:srgbClr val="3295BE"/>
            </a:solidFill>
            <a:round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2" name="Oval 22"/>
          <p:cNvSpPr>
            <a:spLocks noChangeArrowheads="1"/>
          </p:cNvSpPr>
          <p:nvPr/>
        </p:nvSpPr>
        <p:spPr bwMode="auto">
          <a:xfrm>
            <a:off x="7599363" y="6505575"/>
            <a:ext cx="141287" cy="141288"/>
          </a:xfrm>
          <a:prstGeom prst="ellipse">
            <a:avLst/>
          </a:prstGeom>
          <a:solidFill>
            <a:srgbClr val="3A9FCB"/>
          </a:solidFill>
          <a:ln w="9525">
            <a:noFill/>
            <a:round/>
            <a:headEnd/>
            <a:tailEnd/>
          </a:ln>
          <a:effectLst>
            <a:outerShdw dist="127000" dir="16200000" sy="-10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320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273424" y="2203444"/>
            <a:ext cx="48990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命令和配置项</a:t>
            </a:r>
            <a:endParaRPr lang="en-US" altLang="zh-CN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286248" y="4823728"/>
            <a:ext cx="26432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存在的问题</a:t>
            </a:r>
            <a:endParaRPr lang="zh-CN" altLang="en-US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2781300" y="406400"/>
            <a:ext cx="54721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b="1" dirty="0" err="1" smtClean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主从同步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00430" y="3071594"/>
            <a:ext cx="45005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主从同步结构</a:t>
            </a:r>
            <a:endParaRPr lang="zh-CN" altLang="en-US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 flipH="1">
            <a:off x="2990850" y="3357562"/>
            <a:ext cx="177800" cy="177800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3107535" y="3555054"/>
            <a:ext cx="331780" cy="83997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2736060" y="2676153"/>
            <a:ext cx="331780" cy="83997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 flipH="1">
            <a:off x="3644107" y="5146894"/>
            <a:ext cx="176212" cy="176212"/>
          </a:xfrm>
          <a:prstGeom prst="ellipse">
            <a:avLst/>
          </a:prstGeom>
          <a:solidFill>
            <a:srgbClr val="3295BE"/>
          </a:solidFill>
          <a:ln w="9525">
            <a:noFill/>
            <a:round/>
            <a:headEnd/>
            <a:tailEnd/>
          </a:ln>
          <a:effectLst>
            <a:outerShdw dist="139700" dir="16200000" sy="-100000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3400433" y="4306921"/>
            <a:ext cx="331780" cy="839973"/>
          </a:xfrm>
          <a:prstGeom prst="line">
            <a:avLst/>
          </a:prstGeom>
          <a:noFill/>
          <a:ln w="25400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820319" y="3983755"/>
            <a:ext cx="36329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292929"/>
                </a:solidFill>
                <a:latin typeface="黑体" pitchFamily="49" charset="-122"/>
                <a:ea typeface="黑体" pitchFamily="49" charset="-122"/>
                <a:hlinkClick r:id="" action="ppaction://noaction"/>
              </a:rPr>
              <a:t>主从同步时序图</a:t>
            </a:r>
            <a:endParaRPr lang="zh-CN" altLang="en-US" sz="3600" b="1" dirty="0">
              <a:solidFill>
                <a:srgbClr val="292929"/>
              </a:solidFill>
              <a:latin typeface="黑体" pitchFamily="49" charset="-122"/>
              <a:ea typeface="黑体" pitchFamily="49" charset="-122"/>
              <a:hlinkClick r:id="" action="ppaction://noacti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9" grpId="0" autoUpdateAnimBg="0"/>
      <p:bldP spid="20" grpId="0" autoUpdateAnimBg="0"/>
      <p:bldP spid="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主从同步命令和配置项</a:t>
            </a:r>
            <a:endParaRPr lang="zh-CN" altLang="en-US" sz="4000" b="1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type="body" idx="4294967295"/>
          </p:nvPr>
        </p:nvSpPr>
        <p:spPr>
          <a:xfrm>
            <a:off x="485775" y="1285874"/>
            <a:ext cx="8229600" cy="535783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1800" b="1" dirty="0" smtClean="0">
                <a:latin typeface="+mn-ea"/>
              </a:rPr>
              <a:t>启动主从复制：</a:t>
            </a:r>
            <a:r>
              <a:rPr lang="en-US" altLang="zh-CN" sz="1800" b="1" dirty="0" smtClean="0">
                <a:latin typeface="+mn-ea"/>
              </a:rPr>
              <a:t>master</a:t>
            </a:r>
            <a:r>
              <a:rPr lang="zh-CN" altLang="en-US" sz="1800" b="1" dirty="0" smtClean="0">
                <a:latin typeface="+mn-ea"/>
              </a:rPr>
              <a:t>无需任何操作，</a:t>
            </a:r>
            <a:r>
              <a:rPr lang="en-US" altLang="zh-CN" sz="1800" b="1" dirty="0" smtClean="0">
                <a:latin typeface="+mn-ea"/>
              </a:rPr>
              <a:t>slave</a:t>
            </a:r>
            <a:r>
              <a:rPr lang="zh-CN" altLang="en-US" sz="1800" b="1" dirty="0" smtClean="0">
                <a:latin typeface="+mn-ea"/>
              </a:rPr>
              <a:t>中使用以下任意一种开启复制功能</a:t>
            </a:r>
            <a:endParaRPr lang="en-US" altLang="zh-CN" sz="1800" b="1" dirty="0" smtClean="0">
              <a:latin typeface="+mn-ea"/>
            </a:endParaRPr>
          </a:p>
          <a:p>
            <a:pPr>
              <a:buNone/>
            </a:pPr>
            <a:r>
              <a:rPr lang="en-US" sz="1800" dirty="0" smtClean="0"/>
              <a:t>(1).</a:t>
            </a:r>
            <a:r>
              <a:rPr lang="zh-CN" altLang="en-US" sz="1800" dirty="0" smtClean="0"/>
              <a:t>通过配置文件启动主从复制：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在</a:t>
            </a:r>
            <a:r>
              <a:rPr lang="en-US" sz="1800" dirty="0" err="1" smtClean="0"/>
              <a:t>redis.conf</a:t>
            </a:r>
            <a:r>
              <a:rPr lang="zh-CN" altLang="en-US" sz="1800" dirty="0" smtClean="0"/>
              <a:t>中加入“</a:t>
            </a:r>
            <a:r>
              <a:rPr lang="en-US" sz="1800" dirty="0" err="1" smtClean="0"/>
              <a:t>slaveof</a:t>
            </a:r>
            <a:r>
              <a:rPr lang="en-US" sz="1800" dirty="0" smtClean="0"/>
              <a:t>  &lt;</a:t>
            </a:r>
            <a:r>
              <a:rPr lang="en-US" sz="1800" dirty="0" err="1" smtClean="0"/>
              <a:t>masterip</a:t>
            </a:r>
            <a:r>
              <a:rPr lang="en-US" sz="1800" dirty="0" smtClean="0"/>
              <a:t>&gt;  &lt;</a:t>
            </a:r>
            <a:r>
              <a:rPr lang="en-US" sz="1800" dirty="0" err="1" smtClean="0"/>
              <a:t>masterport</a:t>
            </a:r>
            <a:r>
              <a:rPr lang="en-US" sz="1800" dirty="0" smtClean="0"/>
              <a:t>&gt;</a:t>
            </a:r>
            <a:r>
              <a:rPr lang="zh-CN" altLang="en-US" sz="1800" dirty="0" smtClean="0"/>
              <a:t>”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如：在</a:t>
            </a:r>
            <a:r>
              <a:rPr lang="en-US" sz="1800" dirty="0" err="1" smtClean="0"/>
              <a:t>redis.conf</a:t>
            </a:r>
            <a:r>
              <a:rPr lang="zh-CN" altLang="en-US" sz="1800" dirty="0" smtClean="0"/>
              <a:t>中加入</a:t>
            </a:r>
            <a:r>
              <a:rPr lang="en-US" sz="1800" dirty="0" smtClean="0"/>
              <a:t>: </a:t>
            </a:r>
            <a:r>
              <a:rPr lang="en-US" sz="1800" dirty="0" err="1" smtClean="0"/>
              <a:t>slaveof</a:t>
            </a:r>
            <a:r>
              <a:rPr lang="en-US" sz="1800" dirty="0" smtClean="0"/>
              <a:t>  192.168.3.134  6379</a:t>
            </a:r>
          </a:p>
          <a:p>
            <a:pPr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 (2).</a:t>
            </a:r>
            <a:r>
              <a:rPr lang="zh-CN" altLang="en-US" sz="1800" dirty="0" smtClean="0"/>
              <a:t>通过客户端启动参数启动主从复制：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redis</a:t>
            </a:r>
            <a:r>
              <a:rPr lang="en-US" sz="1800" dirty="0" smtClean="0"/>
              <a:t>-server  --port  &lt;</a:t>
            </a:r>
            <a:r>
              <a:rPr lang="en-US" sz="1800" dirty="0" err="1" smtClean="0"/>
              <a:t>slaveport</a:t>
            </a:r>
            <a:r>
              <a:rPr lang="en-US" sz="1800" dirty="0" smtClean="0"/>
              <a:t>&gt;  --</a:t>
            </a:r>
            <a:r>
              <a:rPr lang="en-US" sz="1800" dirty="0" err="1" smtClean="0"/>
              <a:t>slaveof</a:t>
            </a:r>
            <a:r>
              <a:rPr lang="en-US" sz="1800" dirty="0" smtClean="0"/>
              <a:t>  &lt;</a:t>
            </a:r>
            <a:r>
              <a:rPr lang="en-US" sz="1800" dirty="0" err="1" smtClean="0"/>
              <a:t>masterip</a:t>
            </a:r>
            <a:r>
              <a:rPr lang="en-US" sz="1800" dirty="0" smtClean="0"/>
              <a:t>&gt;  &lt;</a:t>
            </a:r>
            <a:r>
              <a:rPr lang="en-US" sz="1800" dirty="0" err="1" smtClean="0"/>
              <a:t>masterport</a:t>
            </a:r>
            <a:r>
              <a:rPr lang="en-US" sz="1800" dirty="0" smtClean="0"/>
              <a:t>&gt;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如：</a:t>
            </a:r>
            <a:r>
              <a:rPr lang="en-US" sz="1800" dirty="0" err="1" smtClean="0"/>
              <a:t>redis</a:t>
            </a:r>
            <a:r>
              <a:rPr lang="en-US" sz="1800" dirty="0" smtClean="0"/>
              <a:t>-server --port 6380 --</a:t>
            </a:r>
            <a:r>
              <a:rPr lang="en-US" sz="1800" dirty="0" err="1" smtClean="0"/>
              <a:t>slaveof</a:t>
            </a:r>
            <a:r>
              <a:rPr lang="en-US" sz="1800" dirty="0" smtClean="0"/>
              <a:t>  192.168.3.134  6379</a:t>
            </a:r>
          </a:p>
          <a:p>
            <a:pPr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en-US" sz="1800" dirty="0" smtClean="0"/>
              <a:t>(3).</a:t>
            </a:r>
            <a:r>
              <a:rPr lang="zh-CN" altLang="en-US" sz="1800" dirty="0" smtClean="0"/>
              <a:t>运行时通过命令启动主从复制：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redis</a:t>
            </a:r>
            <a:r>
              <a:rPr lang="en-US" sz="1800" dirty="0" smtClean="0"/>
              <a:t>&gt; </a:t>
            </a:r>
            <a:r>
              <a:rPr lang="en-US" sz="1800" dirty="0" err="1" smtClean="0"/>
              <a:t>slaveof</a:t>
            </a:r>
            <a:r>
              <a:rPr lang="en-US" sz="1800" dirty="0" smtClean="0"/>
              <a:t>  &lt;</a:t>
            </a:r>
            <a:r>
              <a:rPr lang="en-US" sz="1800" dirty="0" err="1" smtClean="0"/>
              <a:t>masterip</a:t>
            </a:r>
            <a:r>
              <a:rPr lang="en-US" sz="1800" dirty="0" smtClean="0"/>
              <a:t>&gt;  &lt;</a:t>
            </a:r>
            <a:r>
              <a:rPr lang="en-US" sz="1800" dirty="0" err="1" smtClean="0"/>
              <a:t>masterport</a:t>
            </a:r>
            <a:r>
              <a:rPr lang="en-US" sz="1800" dirty="0" smtClean="0"/>
              <a:t>&gt;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如：</a:t>
            </a:r>
            <a:r>
              <a:rPr lang="en-US" sz="1800" dirty="0" err="1" smtClean="0"/>
              <a:t>redis</a:t>
            </a:r>
            <a:r>
              <a:rPr lang="en-US" sz="1800" dirty="0" smtClean="0"/>
              <a:t>&gt; </a:t>
            </a:r>
            <a:r>
              <a:rPr lang="en-US" sz="1800" dirty="0" err="1" smtClean="0"/>
              <a:t>slaveof</a:t>
            </a:r>
            <a:r>
              <a:rPr lang="en-US" sz="1800" dirty="0" smtClean="0"/>
              <a:t>   192.168.3.134  6379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altLang="zh-CN" sz="1800" b="1" dirty="0" smtClean="0">
                <a:latin typeface="+mn-ea"/>
              </a:rPr>
              <a:t>Slave</a:t>
            </a:r>
            <a:r>
              <a:rPr lang="zh-CN" altLang="en-US" sz="1800" b="1" dirty="0" smtClean="0">
                <a:latin typeface="+mn-ea"/>
              </a:rPr>
              <a:t>切换成</a:t>
            </a:r>
            <a:r>
              <a:rPr lang="en-US" altLang="zh-CN" sz="1800" b="1" dirty="0" smtClean="0">
                <a:latin typeface="+mn-ea"/>
              </a:rPr>
              <a:t>master</a:t>
            </a:r>
            <a:r>
              <a:rPr lang="zh-CN" altLang="en-US" sz="1800" b="1" dirty="0" smtClean="0">
                <a:latin typeface="+mn-ea"/>
              </a:rPr>
              <a:t>：运行时通过命令关闭主从复制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redis</a:t>
            </a:r>
            <a:r>
              <a:rPr lang="en-US" sz="1800" dirty="0" smtClean="0"/>
              <a:t>&gt; </a:t>
            </a:r>
            <a:r>
              <a:rPr lang="en-US" sz="1800" dirty="0" err="1" smtClean="0"/>
              <a:t>slaveof</a:t>
            </a:r>
            <a:r>
              <a:rPr lang="en-US" sz="1800" dirty="0" smtClean="0"/>
              <a:t>  no  one</a:t>
            </a:r>
            <a:endParaRPr lang="zh-CN" alt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主从同步命令和配置项</a:t>
            </a:r>
            <a:endParaRPr lang="zh-CN" altLang="en-US" sz="4000" b="1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type="body" idx="4294967295"/>
          </p:nvPr>
        </p:nvSpPr>
        <p:spPr>
          <a:xfrm>
            <a:off x="485775" y="1285875"/>
            <a:ext cx="8229600" cy="5073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1800" b="1" dirty="0" smtClean="0">
                <a:latin typeface="+mn-ea"/>
              </a:rPr>
              <a:t>主从复制配置项：</a:t>
            </a:r>
            <a:endParaRPr lang="en-US" altLang="zh-CN" sz="1800" b="1" dirty="0" smtClean="0">
              <a:latin typeface="+mn-ea"/>
            </a:endParaRPr>
          </a:p>
          <a:p>
            <a:r>
              <a:rPr lang="en-US" sz="1800" dirty="0" err="1" smtClean="0">
                <a:solidFill>
                  <a:srgbClr val="FF0000"/>
                </a:solidFill>
              </a:rPr>
              <a:t>slaveof</a:t>
            </a:r>
            <a:r>
              <a:rPr lang="en-US" sz="1800" dirty="0" smtClean="0">
                <a:solidFill>
                  <a:srgbClr val="FF0000"/>
                </a:solidFill>
              </a:rPr>
              <a:t> &lt;</a:t>
            </a:r>
            <a:r>
              <a:rPr lang="en-US" sz="1800" dirty="0" err="1" smtClean="0">
                <a:solidFill>
                  <a:srgbClr val="FF0000"/>
                </a:solidFill>
              </a:rPr>
              <a:t>masterip</a:t>
            </a:r>
            <a:r>
              <a:rPr lang="en-US" sz="1800" dirty="0" smtClean="0">
                <a:solidFill>
                  <a:srgbClr val="FF0000"/>
                </a:solidFill>
              </a:rPr>
              <a:t>&gt; &lt;</a:t>
            </a:r>
            <a:r>
              <a:rPr lang="en-US" sz="1800" dirty="0" err="1" smtClean="0">
                <a:solidFill>
                  <a:srgbClr val="FF0000"/>
                </a:solidFill>
              </a:rPr>
              <a:t>masterport</a:t>
            </a:r>
            <a:r>
              <a:rPr lang="en-US" sz="1800" dirty="0" smtClean="0">
                <a:solidFill>
                  <a:srgbClr val="FF0000"/>
                </a:solidFill>
              </a:rPr>
              <a:t>&gt;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err="1" smtClean="0"/>
              <a:t>masterauth</a:t>
            </a:r>
            <a:r>
              <a:rPr lang="en-US" sz="1800" dirty="0" smtClean="0"/>
              <a:t> &lt;master-password&gt;</a:t>
            </a:r>
            <a:endParaRPr lang="zh-CN" altLang="en-US" sz="1800" dirty="0" smtClean="0"/>
          </a:p>
          <a:p>
            <a:r>
              <a:rPr lang="en-US" sz="1800" dirty="0" smtClean="0"/>
              <a:t>slave-serve-stale-data	yes</a:t>
            </a:r>
            <a:endParaRPr lang="zh-CN" altLang="en-US" sz="1800" dirty="0" smtClean="0"/>
          </a:p>
          <a:p>
            <a:r>
              <a:rPr lang="en-US" sz="1800" dirty="0" smtClean="0"/>
              <a:t>slave-read-only  no</a:t>
            </a:r>
            <a:endParaRPr lang="zh-CN" altLang="en-US" sz="1800" dirty="0" smtClean="0"/>
          </a:p>
          <a:p>
            <a:r>
              <a:rPr lang="en-US" sz="1800" dirty="0" err="1" smtClean="0"/>
              <a:t>repl</a:t>
            </a:r>
            <a:r>
              <a:rPr lang="en-US" sz="1800" dirty="0" smtClean="0"/>
              <a:t>-diskless-sync no</a:t>
            </a:r>
            <a:endParaRPr lang="zh-CN" altLang="en-US" sz="1800" dirty="0" smtClean="0"/>
          </a:p>
          <a:p>
            <a:r>
              <a:rPr lang="en-US" sz="1800" dirty="0" err="1" smtClean="0"/>
              <a:t>repl</a:t>
            </a:r>
            <a:r>
              <a:rPr lang="en-US" sz="1800" dirty="0" smtClean="0"/>
              <a:t>-diskless-sync-delay 5</a:t>
            </a:r>
            <a:endParaRPr lang="zh-CN" altLang="en-US" sz="1800" dirty="0" smtClean="0"/>
          </a:p>
          <a:p>
            <a:r>
              <a:rPr lang="en-US" sz="1800" dirty="0" err="1" smtClean="0">
                <a:solidFill>
                  <a:srgbClr val="FF0000"/>
                </a:solidFill>
              </a:rPr>
              <a:t>repl</a:t>
            </a:r>
            <a:r>
              <a:rPr lang="en-US" sz="1800" dirty="0" smtClean="0">
                <a:solidFill>
                  <a:srgbClr val="FF0000"/>
                </a:solidFill>
              </a:rPr>
              <a:t>-ping-slave-period 10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err="1" smtClean="0">
                <a:solidFill>
                  <a:srgbClr val="FF0000"/>
                </a:solidFill>
              </a:rPr>
              <a:t>repl</a:t>
            </a:r>
            <a:r>
              <a:rPr lang="en-US" sz="1800" dirty="0" smtClean="0">
                <a:solidFill>
                  <a:srgbClr val="FF0000"/>
                </a:solidFill>
              </a:rPr>
              <a:t>-timeout 60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err="1" smtClean="0">
                <a:solidFill>
                  <a:srgbClr val="FF0000"/>
                </a:solidFill>
              </a:rPr>
              <a:t>repl</a:t>
            </a:r>
            <a:r>
              <a:rPr lang="en-US" sz="1800" dirty="0" smtClean="0">
                <a:solidFill>
                  <a:srgbClr val="FF0000"/>
                </a:solidFill>
              </a:rPr>
              <a:t>-backlog-size 1mb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err="1" smtClean="0">
                <a:solidFill>
                  <a:srgbClr val="FF0000"/>
                </a:solidFill>
              </a:rPr>
              <a:t>repl</a:t>
            </a:r>
            <a:r>
              <a:rPr lang="en-US" sz="1800" dirty="0" smtClean="0">
                <a:solidFill>
                  <a:srgbClr val="FF0000"/>
                </a:solidFill>
              </a:rPr>
              <a:t>-backlog-</a:t>
            </a:r>
            <a:r>
              <a:rPr lang="en-US" sz="1800" dirty="0" err="1" smtClean="0">
                <a:solidFill>
                  <a:srgbClr val="FF0000"/>
                </a:solidFill>
              </a:rPr>
              <a:t>ttl</a:t>
            </a:r>
            <a:r>
              <a:rPr lang="en-US" sz="1800" dirty="0" smtClean="0">
                <a:solidFill>
                  <a:srgbClr val="FF0000"/>
                </a:solidFill>
              </a:rPr>
              <a:t> 3600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slave-priority 100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min-slaves-to-write 3</a:t>
            </a:r>
            <a:endParaRPr lang="zh-CN" altLang="en-US" sz="1800" dirty="0" smtClean="0"/>
          </a:p>
          <a:p>
            <a:r>
              <a:rPr lang="en-US" sz="1800" dirty="0" smtClean="0"/>
              <a:t>min-slaves-max-lag 10</a:t>
            </a:r>
            <a:endParaRPr lang="zh-CN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主从同步结构图</a:t>
            </a:r>
            <a:endParaRPr lang="zh-CN" altLang="en-US" sz="4000" b="1" dirty="0" smtClean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571612"/>
            <a:ext cx="45053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主从同步结构图</a:t>
            </a:r>
            <a:endParaRPr lang="zh-CN" altLang="en-US" sz="4000" b="1" dirty="0" smtClean="0"/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1000108"/>
            <a:ext cx="81915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en-US" altLang="zh-CN" sz="4000" b="1" dirty="0" err="1" smtClean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主从同步时序图</a:t>
            </a:r>
            <a:endParaRPr lang="zh-CN" altLang="en-US" sz="4000" b="1" dirty="0" smtClean="0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3777" name="Object 1"/>
          <p:cNvGraphicFramePr>
            <a:graphicFrameLocks noChangeAspect="1"/>
          </p:cNvGraphicFramePr>
          <p:nvPr/>
        </p:nvGraphicFramePr>
        <p:xfrm>
          <a:off x="1928794" y="857250"/>
          <a:ext cx="5276850" cy="5791218"/>
        </p:xfrm>
        <a:graphic>
          <a:graphicData uri="http://schemas.openxmlformats.org/presentationml/2006/ole">
            <p:oleObj spid="_x0000_s203777" name="Visio" r:id="rId4" imgW="7168788" imgH="948753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209550"/>
            <a:ext cx="7740650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主从同步存在的问题</a:t>
            </a:r>
            <a:endParaRPr lang="zh-CN" altLang="en-US" sz="4000" b="1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type="body" idx="4294967295"/>
          </p:nvPr>
        </p:nvSpPr>
        <p:spPr>
          <a:xfrm>
            <a:off x="485775" y="1285875"/>
            <a:ext cx="8229600" cy="5073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</a:rPr>
              <a:t>当</a:t>
            </a:r>
            <a:r>
              <a:rPr lang="en-US" sz="2400" dirty="0" smtClean="0">
                <a:solidFill>
                  <a:srgbClr val="FF0000"/>
                </a:solidFill>
              </a:rPr>
              <a:t>slave</a:t>
            </a:r>
            <a:r>
              <a:rPr lang="zh-CN" altLang="en-US" sz="2400" dirty="0" smtClean="0">
                <a:solidFill>
                  <a:srgbClr val="FF0000"/>
                </a:solidFill>
              </a:rPr>
              <a:t>缓冲溢出时，</a:t>
            </a:r>
            <a:r>
              <a:rPr lang="en-US" sz="2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dirty="0" smtClean="0">
                <a:solidFill>
                  <a:srgbClr val="FF0000"/>
                </a:solidFill>
              </a:rPr>
              <a:t>主动释放</a:t>
            </a:r>
            <a:r>
              <a:rPr lang="en-US" sz="2400" dirty="0" smtClean="0">
                <a:solidFill>
                  <a:srgbClr val="FF0000"/>
                </a:solidFill>
              </a:rPr>
              <a:t>slave</a:t>
            </a:r>
          </a:p>
          <a:p>
            <a:pPr>
              <a:buFontTx/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buNone/>
              <a:defRPr/>
            </a:pPr>
            <a:r>
              <a:rPr lang="en-US" altLang="zh-CN" sz="2400" dirty="0" smtClean="0">
                <a:latin typeface="+mn-ea"/>
              </a:rPr>
              <a:t>2.slave</a:t>
            </a:r>
            <a:r>
              <a:rPr lang="zh-CN" altLang="en-US" sz="2400" dirty="0" smtClean="0">
                <a:latin typeface="+mn-ea"/>
              </a:rPr>
              <a:t>增量同步时触发了</a:t>
            </a:r>
            <a:r>
              <a:rPr lang="en-US" altLang="zh-CN" sz="2400" dirty="0" err="1" smtClean="0">
                <a:latin typeface="+mn-ea"/>
              </a:rPr>
              <a:t>subslave</a:t>
            </a:r>
            <a:r>
              <a:rPr lang="zh-CN" altLang="en-US" sz="2400" dirty="0" smtClean="0">
                <a:latin typeface="+mn-ea"/>
              </a:rPr>
              <a:t>的全量同步</a:t>
            </a:r>
            <a:endParaRPr lang="en-US" altLang="zh-CN" sz="2400" dirty="0" smtClean="0">
              <a:latin typeface="+mn-ea"/>
            </a:endParaRPr>
          </a:p>
          <a:p>
            <a:pPr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buNone/>
              <a:defRPr/>
            </a:pPr>
            <a:r>
              <a:rPr lang="en-US" altLang="zh-CN" sz="2400" dirty="0" smtClean="0">
                <a:latin typeface="+mn-ea"/>
              </a:rPr>
              <a:t>3.slave</a:t>
            </a:r>
            <a:r>
              <a:rPr lang="zh-CN" altLang="en-US" sz="2400" dirty="0" smtClean="0">
                <a:latin typeface="+mn-ea"/>
              </a:rPr>
              <a:t>增量同步成功之前不允许</a:t>
            </a:r>
            <a:r>
              <a:rPr lang="en-US" altLang="zh-CN" sz="2400" dirty="0" err="1" smtClean="0">
                <a:latin typeface="+mn-ea"/>
              </a:rPr>
              <a:t>subslave</a:t>
            </a:r>
            <a:r>
              <a:rPr lang="zh-CN" altLang="en-US" sz="2400" dirty="0" smtClean="0">
                <a:latin typeface="+mn-ea"/>
              </a:rPr>
              <a:t>增量同步</a:t>
            </a:r>
            <a:endParaRPr lang="en-US" altLang="zh-CN" sz="2400" dirty="0" smtClean="0">
              <a:latin typeface="+mn-ea"/>
            </a:endParaRPr>
          </a:p>
          <a:p>
            <a:pPr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buNone/>
              <a:defRPr/>
            </a:pPr>
            <a:r>
              <a:rPr lang="en-US" altLang="zh-CN" sz="2400" dirty="0" smtClean="0">
                <a:latin typeface="+mn-ea"/>
              </a:rPr>
              <a:t>4.</a:t>
            </a:r>
            <a:r>
              <a:rPr lang="zh-CN" altLang="en-US" sz="2400" dirty="0" smtClean="0">
                <a:latin typeface="+mn-ea"/>
              </a:rPr>
              <a:t>修改</a:t>
            </a:r>
            <a:r>
              <a:rPr lang="en-US" altLang="zh-CN" sz="2400" dirty="0" err="1" smtClean="0">
                <a:latin typeface="+mn-ea"/>
              </a:rPr>
              <a:t>repl</a:t>
            </a:r>
            <a:r>
              <a:rPr lang="en-US" altLang="zh-CN" sz="2400" dirty="0" smtClean="0">
                <a:latin typeface="+mn-ea"/>
              </a:rPr>
              <a:t>-backlog-size</a:t>
            </a:r>
            <a:r>
              <a:rPr lang="zh-CN" altLang="en-US" sz="2400" dirty="0" smtClean="0">
                <a:latin typeface="+mn-ea"/>
              </a:rPr>
              <a:t>配置项会释放原有缓冲区</a:t>
            </a:r>
          </a:p>
          <a:p>
            <a:pPr>
              <a:buFontTx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5774</TotalTime>
  <Pages>0</Pages>
  <Words>465</Words>
  <Characters>0</Characters>
  <Application>Microsoft Office PowerPoint</Application>
  <DocSecurity>0</DocSecurity>
  <PresentationFormat>全屏显示(4:3)</PresentationFormat>
  <Lines>0</Lines>
  <Paragraphs>133</Paragraphs>
  <Slides>19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默认设计模板</vt:lpstr>
      <vt:lpstr>Visio</vt:lpstr>
      <vt:lpstr>Microsoft Office Visio 绘图</vt:lpstr>
      <vt:lpstr>幻灯片 1</vt:lpstr>
      <vt:lpstr>幻灯片 2</vt:lpstr>
      <vt:lpstr>幻灯片 3</vt:lpstr>
      <vt:lpstr>Redis主从同步命令和配置项</vt:lpstr>
      <vt:lpstr>Redis主从同步命令和配置项</vt:lpstr>
      <vt:lpstr>Redis主从同步结构图</vt:lpstr>
      <vt:lpstr>Redis主从同步结构图</vt:lpstr>
      <vt:lpstr>Redis主从同步时序图</vt:lpstr>
      <vt:lpstr>主从同步存在的问题</vt:lpstr>
      <vt:lpstr>幻灯片 10</vt:lpstr>
      <vt:lpstr>Sentinel介绍</vt:lpstr>
      <vt:lpstr>Sentinel启动与配置</vt:lpstr>
      <vt:lpstr>Sentinel监控流程</vt:lpstr>
      <vt:lpstr>sentinel选举leader(raft)</vt:lpstr>
      <vt:lpstr>Sentinel数据结构关系图</vt:lpstr>
      <vt:lpstr>Sentinel故障转移流程</vt:lpstr>
      <vt:lpstr>sentinel故障转移时序图</vt:lpstr>
      <vt:lpstr>Sentinel中存在的问题</vt:lpstr>
      <vt:lpstr>幻灯片 19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scott.yang</cp:lastModifiedBy>
  <cp:revision>392</cp:revision>
  <dcterms:created xsi:type="dcterms:W3CDTF">2012-09-21T09:22:25Z</dcterms:created>
  <dcterms:modified xsi:type="dcterms:W3CDTF">2015-06-05T07:00:20Z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