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3"/>
  </p:sldMasterIdLst>
  <p:notesMasterIdLst>
    <p:notesMasterId r:id="rId5"/>
  </p:notesMasterIdLst>
  <p:handoutMasterIdLst>
    <p:handoutMasterId r:id="rId45"/>
  </p:handoutMasterIdLst>
  <p:sldIdLst>
    <p:sldId id="258" r:id="rId4"/>
    <p:sldId id="257" r:id="rId6"/>
    <p:sldId id="256" r:id="rId7"/>
    <p:sldId id="259" r:id="rId8"/>
    <p:sldId id="260" r:id="rId9"/>
    <p:sldId id="277" r:id="rId10"/>
    <p:sldId id="263" r:id="rId11"/>
    <p:sldId id="278" r:id="rId12"/>
    <p:sldId id="264" r:id="rId13"/>
    <p:sldId id="265" r:id="rId14"/>
    <p:sldId id="266" r:id="rId15"/>
    <p:sldId id="267" r:id="rId16"/>
    <p:sldId id="268" r:id="rId17"/>
    <p:sldId id="279" r:id="rId18"/>
    <p:sldId id="269" r:id="rId19"/>
    <p:sldId id="270" r:id="rId20"/>
    <p:sldId id="280" r:id="rId21"/>
    <p:sldId id="271" r:id="rId22"/>
    <p:sldId id="272" r:id="rId23"/>
    <p:sldId id="273" r:id="rId24"/>
    <p:sldId id="281" r:id="rId25"/>
    <p:sldId id="274" r:id="rId26"/>
    <p:sldId id="275" r:id="rId27"/>
    <p:sldId id="282" r:id="rId28"/>
    <p:sldId id="276" r:id="rId29"/>
    <p:sldId id="297" r:id="rId30"/>
    <p:sldId id="298" r:id="rId31"/>
    <p:sldId id="299" r:id="rId32"/>
    <p:sldId id="310" r:id="rId33"/>
    <p:sldId id="300" r:id="rId34"/>
    <p:sldId id="311" r:id="rId35"/>
    <p:sldId id="312" r:id="rId36"/>
    <p:sldId id="301" r:id="rId37"/>
    <p:sldId id="303" r:id="rId38"/>
    <p:sldId id="304" r:id="rId39"/>
    <p:sldId id="302" r:id="rId40"/>
    <p:sldId id="306" r:id="rId41"/>
    <p:sldId id="307" r:id="rId42"/>
    <p:sldId id="308" r:id="rId43"/>
    <p:sldId id="309"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$$1 redis简介</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$$1 redis简介</a:t>
            </a: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页眉占位符 4"/>
          <p:cNvSpPr>
            <a:spLocks noGrp="1"/>
          </p:cNvSpPr>
          <p:nvPr>
            <p:ph type="hdr" sz="quarter"/>
          </p:nvPr>
        </p:nvSpPr>
        <p:spPr/>
        <p:txBody>
          <a:bodyPr/>
          <a:p>
            <a:r>
              <a:rPr lang="zh-CN" altLang="en-US"/>
              <a:t>$$1 redis简介</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页眉占位符 4"/>
          <p:cNvSpPr>
            <a:spLocks noGrp="1"/>
          </p:cNvSpPr>
          <p:nvPr>
            <p:ph type="hdr" sz="quarter"/>
          </p:nvPr>
        </p:nvSpPr>
        <p:spPr/>
        <p:txBody>
          <a:bodyPr/>
          <a:p>
            <a:r>
              <a:rPr lang="zh-CN" altLang="en-US"/>
              <a:t>$$1 redis简介</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页眉占位符 4"/>
          <p:cNvSpPr>
            <a:spLocks noGrp="1"/>
          </p:cNvSpPr>
          <p:nvPr>
            <p:ph type="hdr" sz="quarter"/>
          </p:nvPr>
        </p:nvSpPr>
        <p:spPr/>
        <p:txBody>
          <a:bodyPr/>
          <a:p>
            <a:r>
              <a:rPr lang="zh-CN" altLang="en-US"/>
              <a:t>$$1 redis简介</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5" name="页眉占位符 4"/>
          <p:cNvSpPr>
            <a:spLocks noGrp="1"/>
          </p:cNvSpPr>
          <p:nvPr>
            <p:ph type="hdr" sz="quarter"/>
          </p:nvPr>
        </p:nvSpPr>
        <p:spPr/>
        <p:txBody>
          <a:bodyPr/>
          <a:p>
            <a:r>
              <a:rPr lang="zh-CN" altLang="en-US"/>
              <a:t>$$1 redis简介</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$$1 redis简介</a:t>
            </a:r>
            <a:endParaRPr lang="zh-CN" altLang="en-US"/>
          </a:p>
        </p:txBody>
      </p:sp>
      <p:sp>
        <p:nvSpPr>
          <p:cNvPr id="5" name="灯片编号占位符 4"/>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$$1 redis简介</a:t>
            </a:r>
            <a:endParaRPr lang="zh-CN" altLang="en-US"/>
          </a:p>
        </p:txBody>
      </p:sp>
      <p:sp>
        <p:nvSpPr>
          <p:cNvPr id="5" name="灯片编号占位符 4"/>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$$1 redis简介</a:t>
            </a:r>
            <a:endParaRPr lang="zh-CN" altLang="en-US"/>
          </a:p>
        </p:txBody>
      </p:sp>
      <p:sp>
        <p:nvSpPr>
          <p:cNvPr id="5" name="灯片编号占位符 4"/>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页眉占位符 3"/>
          <p:cNvSpPr>
            <a:spLocks noGrp="1"/>
          </p:cNvSpPr>
          <p:nvPr>
            <p:ph type="hdr" sz="quarter"/>
          </p:nvPr>
        </p:nvSpPr>
        <p:spPr/>
        <p:txBody>
          <a:bodyPr/>
          <a:p>
            <a:r>
              <a:rPr lang="zh-CN" altLang="en-US"/>
              <a:t>$$1 redis简介</a:t>
            </a:r>
            <a:endParaRPr lang="zh-CN" altLang="en-US"/>
          </a:p>
        </p:txBody>
      </p:sp>
      <p:sp>
        <p:nvSpPr>
          <p:cNvPr id="5" name="灯片编号占位符 4"/>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13321" name="图片 9"/>
          <p:cNvPicPr>
            <a:picLocks noChangeAspect="1"/>
          </p:cNvPicPr>
          <p:nvPr/>
        </p:nvPicPr>
        <p:blipFill>
          <a:blip r:embed="rId2"/>
          <a:srcRect l="6096" t="1628" r="20734" b="723"/>
          <a:stretch>
            <a:fillRect/>
          </a:stretch>
        </p:blipFill>
        <p:spPr>
          <a:xfrm>
            <a:off x="0" y="0"/>
            <a:ext cx="12192000" cy="6858000"/>
          </a:xfrm>
          <a:prstGeom prst="rect">
            <a:avLst/>
          </a:prstGeom>
          <a:noFill/>
          <a:ln w="9525">
            <a:noFill/>
            <a:miter/>
          </a:ln>
        </p:spPr>
      </p:pic>
      <p:sp>
        <p:nvSpPr>
          <p:cNvPr id="13316" name="KSO_BT1"/>
          <p:cNvSpPr>
            <a:spLocks noGrp="1"/>
          </p:cNvSpPr>
          <p:nvPr>
            <p:ph type="ctrTitle"/>
          </p:nvPr>
        </p:nvSpPr>
        <p:spPr>
          <a:xfrm>
            <a:off x="5194300" y="3702050"/>
            <a:ext cx="6883400" cy="1470025"/>
          </a:xfrm>
          <a:prstGeom prst="rect">
            <a:avLst/>
          </a:prstGeom>
          <a:noFill/>
          <a:ln w="9525">
            <a:noFill/>
            <a:miter/>
          </a:ln>
        </p:spPr>
        <p:txBody>
          <a:bodyPr anchor="b"/>
          <a:lstStyle>
            <a:lvl1pPr lvl="0" algn="ctr">
              <a:defRPr sz="3200" kern="1200"/>
            </a:lvl1pPr>
          </a:lstStyle>
          <a:p>
            <a:pPr lvl="0"/>
            <a:r>
              <a:rPr lang="zh-CN" altLang="en-US" dirty="0"/>
              <a:t>单击此处编辑母版标题样式</a:t>
            </a:r>
            <a:endParaRPr lang="zh-CN" altLang="en-US" dirty="0"/>
          </a:p>
        </p:txBody>
      </p:sp>
      <p:sp>
        <p:nvSpPr>
          <p:cNvPr id="4" name="KSO_FD"/>
          <p:cNvSpPr>
            <a:spLocks noGrp="1"/>
          </p:cNvSpPr>
          <p:nvPr>
            <p:ph type="dt" sz="half" idx="2"/>
          </p:nvPr>
        </p:nvSpPr>
        <p:spPr>
          <a:xfrm>
            <a:off x="609600" y="6245225"/>
            <a:ext cx="2844800" cy="476250"/>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5" name="KSO_FT"/>
          <p:cNvSpPr>
            <a:spLocks noGrp="1"/>
          </p:cNvSpPr>
          <p:nvPr>
            <p:ph type="ftr" sz="quarter" idx="3"/>
          </p:nvPr>
        </p:nvSpPr>
        <p:spPr>
          <a:xfrm>
            <a:off x="4165600" y="6245225"/>
            <a:ext cx="3860800" cy="476250"/>
          </a:xfrm>
          <a:prstGeom prst="rect">
            <a:avLst/>
          </a:prstGeom>
        </p:spPr>
        <p:txBody>
          <a:bodyPr vert="horz" lIns="91440" tIns="45720" rIns="91440" bIns="45720" rtlCol="0" anchor="ctr"/>
          <a:p>
            <a:endParaRPr lang="zh-CN" altLang="en-US"/>
          </a:p>
        </p:txBody>
      </p:sp>
      <p:sp>
        <p:nvSpPr>
          <p:cNvPr id="6" name="KSO_FN"/>
          <p:cNvSpPr>
            <a:spLocks noGrp="1"/>
          </p:cNvSpPr>
          <p:nvPr>
            <p:ph type="sldNum" sz="quarter" idx="4"/>
          </p:nvPr>
        </p:nvSpPr>
        <p:spPr>
          <a:xfrm>
            <a:off x="8737600" y="6245225"/>
            <a:ext cx="2844800" cy="476250"/>
          </a:xfrm>
          <a:prstGeom prst="rect">
            <a:avLst/>
          </a:prstGeom>
        </p:spPr>
        <p:txBody>
          <a:bodyPr vert="horz" lIns="91440" tIns="45720" rIns="91440" bIns="45720" rtlCol="0" anchor="ctr"/>
          <a:lstStyle>
            <a:lvl1pPr algn="r">
              <a:defRPr sz="1000">
                <a:solidFill>
                  <a:schemeClr val="tx1">
                    <a:tint val="75000"/>
                  </a:schemeClr>
                </a:solidFill>
              </a:defRPr>
            </a:lvl1pPr>
          </a:lstStyle>
          <a:p>
            <a:fld id="{7D9BB5D0-35E4-459D-AEF3-FE4D7C45CC19}" type="slidenum">
              <a:rPr lang="zh-CN" altLang="en-US" smtClean="0"/>
            </a:fld>
            <a:endParaRPr lang="zh-CN" altLang="en-US"/>
          </a:p>
        </p:txBody>
      </p:sp>
      <p:sp>
        <p:nvSpPr>
          <p:cNvPr id="13320" name="KSO_BC1"/>
          <p:cNvSpPr>
            <a:spLocks noGrp="1"/>
          </p:cNvSpPr>
          <p:nvPr>
            <p:ph type="subTitle" idx="1"/>
          </p:nvPr>
        </p:nvSpPr>
        <p:spPr>
          <a:xfrm>
            <a:off x="5194300" y="5200650"/>
            <a:ext cx="6883400" cy="533400"/>
          </a:xfrm>
          <a:prstGeom prst="rect">
            <a:avLst/>
          </a:prstGeom>
          <a:noFill/>
          <a:ln w="9525">
            <a:noFill/>
            <a:miter/>
          </a:ln>
        </p:spPr>
        <p:txBody>
          <a:bodyPr anchor="t"/>
          <a:lstStyle>
            <a:lvl1pPr marL="0" lvl="0" indent="0" algn="ctr">
              <a:buNone/>
              <a:defRPr sz="1800" kern="1200"/>
            </a:lvl1pPr>
            <a:lvl2pPr marL="0" lvl="1" indent="0" algn="ctr">
              <a:buNone/>
              <a:defRPr sz="1800" kern="1200"/>
            </a:lvl2pPr>
            <a:lvl3pPr marL="514350" lvl="2" indent="-514350" algn="ctr">
              <a:buNone/>
              <a:defRPr sz="1800" kern="1200"/>
            </a:lvl3pPr>
            <a:lvl4pPr marL="771525" lvl="3" indent="-771525" algn="ctr">
              <a:buNone/>
              <a:defRPr sz="1800" kern="1200"/>
            </a:lvl4pPr>
            <a:lvl5pPr marL="1028700" lvl="4" indent="-1028700" algn="ctr">
              <a:buNone/>
              <a:defRPr sz="1800" kern="1200"/>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日期占位符 3"/>
          <p:cNvSpPr>
            <a:spLocks noGrp="1"/>
          </p:cNvSpPr>
          <p:nvPr>
            <p:ph type="dt" sz="half" idx="10"/>
          </p:nvPr>
        </p:nvSpPr>
        <p:spPr/>
        <p:txBody>
          <a:bodyPr/>
          <a:p>
            <a:endParaRPr lang="zh-CN" altLang="en-US"/>
          </a:p>
        </p:txBody>
      </p:sp>
      <p:sp>
        <p:nvSpPr>
          <p:cNvPr id="5" name="页脚占位符 4"/>
          <p:cNvSpPr>
            <a:spLocks noGrp="1"/>
          </p:cNvSpPr>
          <p:nvPr>
            <p:ph type="ftr" sz="quarter" idx="11"/>
          </p:nvPr>
        </p:nvSpPr>
        <p:spPr/>
        <p:txBody>
          <a:bodyPr/>
          <a:p>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2622501" y="1186860"/>
            <a:ext cx="4435871"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4" name="KSO_BC2"/>
          <p:cNvSpPr>
            <a:spLocks noGrp="1"/>
          </p:cNvSpPr>
          <p:nvPr>
            <p:ph sz="half" idx="2"/>
          </p:nvPr>
        </p:nvSpPr>
        <p:spPr>
          <a:xfrm>
            <a:off x="7447968" y="1186860"/>
            <a:ext cx="4448196" cy="49323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日期占位符 4"/>
          <p:cNvSpPr>
            <a:spLocks noGrp="1"/>
          </p:cNvSpPr>
          <p:nvPr>
            <p:ph type="dt" sz="half" idx="10"/>
          </p:nvPr>
        </p:nvSpPr>
        <p:spPr/>
        <p:txBody>
          <a:bodyPr/>
          <a:p>
            <a:endParaRPr lang="zh-CN" altLang="en-US"/>
          </a:p>
        </p:txBody>
      </p:sp>
      <p:sp>
        <p:nvSpPr>
          <p:cNvPr id="6" name="页脚占位符 5"/>
          <p:cNvSpPr>
            <a:spLocks noGrp="1"/>
          </p:cNvSpPr>
          <p:nvPr>
            <p:ph type="ftr" sz="quarter" idx="11"/>
          </p:nvPr>
        </p:nvSpPr>
        <p:spPr/>
        <p:txBody>
          <a:bodyPr/>
          <a:p>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719792" y="247385"/>
            <a:ext cx="9312101" cy="71702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719792" y="1454107"/>
            <a:ext cx="4568515"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2719792" y="2278019"/>
            <a:ext cx="4568515"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5" name="Text Placeholder 4"/>
          <p:cNvSpPr>
            <a:spLocks noGrp="1"/>
          </p:cNvSpPr>
          <p:nvPr>
            <p:ph type="body" sz="quarter" idx="3"/>
          </p:nvPr>
        </p:nvSpPr>
        <p:spPr>
          <a:xfrm>
            <a:off x="7542780" y="1454107"/>
            <a:ext cx="4489113" cy="823912"/>
          </a:xfrm>
        </p:spPr>
        <p:txBody>
          <a:bodyPr anchor="b">
            <a:normAutofit/>
          </a:bodyPr>
          <a:lstStyle>
            <a:lvl1pPr marL="0" indent="0">
              <a:buNone/>
              <a:defRPr sz="1015"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7542780" y="2278019"/>
            <a:ext cx="4489113"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
        <p:nvSpPr>
          <p:cNvPr id="7" name="日期占位符 6"/>
          <p:cNvSpPr>
            <a:spLocks noGrp="1"/>
          </p:cNvSpPr>
          <p:nvPr>
            <p:ph type="dt" sz="half" idx="10"/>
          </p:nvPr>
        </p:nvSpPr>
        <p:spPr/>
        <p:txBody>
          <a:bodyPr/>
          <a:p>
            <a:endParaRPr lang="zh-CN" altLang="en-US"/>
          </a:p>
        </p:txBody>
      </p:sp>
      <p:sp>
        <p:nvSpPr>
          <p:cNvPr id="8" name="页脚占位符 7"/>
          <p:cNvSpPr>
            <a:spLocks noGrp="1"/>
          </p:cNvSpPr>
          <p:nvPr>
            <p:ph type="ftr" sz="quarter" idx="11"/>
          </p:nvPr>
        </p:nvSpPr>
        <p:spPr/>
        <p:txBody>
          <a:bodyPr/>
          <a:p>
            <a:endParaRPr lang="zh-CN" altLang="en-US"/>
          </a:p>
        </p:txBody>
      </p:sp>
      <p:sp>
        <p:nvSpPr>
          <p:cNvPr id="9" name="灯片编号占位符 8"/>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日期占位符 2"/>
          <p:cNvSpPr>
            <a:spLocks noGrp="1"/>
          </p:cNvSpPr>
          <p:nvPr>
            <p:ph type="dt" sz="half" idx="10"/>
          </p:nvPr>
        </p:nvSpPr>
        <p:spPr/>
        <p:txBody>
          <a:bodyPr/>
          <a:p>
            <a:endParaRPr lang="zh-CN" altLang="en-US"/>
          </a:p>
        </p:txBody>
      </p:sp>
      <p:sp>
        <p:nvSpPr>
          <p:cNvPr id="4" name="页脚占位符 3"/>
          <p:cNvSpPr>
            <a:spLocks noGrp="1"/>
          </p:cNvSpPr>
          <p:nvPr>
            <p:ph type="ftr" sz="quarter" idx="11"/>
          </p:nvPr>
        </p:nvSpPr>
        <p:spPr/>
        <p:txBody>
          <a:bodyPr/>
          <a:p>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3.jpeg"/><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pic>
        <p:nvPicPr>
          <p:cNvPr id="1026" name="图片 11"/>
          <p:cNvPicPr>
            <a:picLocks noChangeAspect="1"/>
          </p:cNvPicPr>
          <p:nvPr/>
        </p:nvPicPr>
        <p:blipFill>
          <a:blip r:embed="rId7"/>
          <a:srcRect l="3970" t="-183" r="18646" b="183"/>
          <a:stretch>
            <a:fillRect/>
          </a:stretch>
        </p:blipFill>
        <p:spPr>
          <a:xfrm>
            <a:off x="-12700" y="-39687"/>
            <a:ext cx="12208933" cy="6937375"/>
          </a:xfrm>
          <a:prstGeom prst="rect">
            <a:avLst/>
          </a:prstGeom>
          <a:noFill/>
          <a:ln w="9525">
            <a:noFill/>
            <a:miter/>
          </a:ln>
        </p:spPr>
      </p:pic>
      <p:sp>
        <p:nvSpPr>
          <p:cNvPr id="9" name="矩形 8"/>
          <p:cNvSpPr/>
          <p:nvPr/>
        </p:nvSpPr>
        <p:spPr>
          <a:xfrm>
            <a:off x="2184400" y="-39687"/>
            <a:ext cx="10007600" cy="6937375"/>
          </a:xfrm>
          <a:prstGeom prst="rect">
            <a:avLst/>
          </a:prstGeom>
          <a:solidFill>
            <a:srgbClr val="FFFFFF">
              <a:alpha val="8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latinLnBrk="0" hangingPunct="1">
              <a:spcBef>
                <a:spcPts val="0"/>
              </a:spcBef>
              <a:spcAft>
                <a:spcPts val="0"/>
              </a:spcAft>
              <a:buClrTx/>
              <a:buSzTx/>
              <a:buFontTx/>
              <a:buNone/>
              <a:defRPr/>
            </a:pPr>
            <a:endParaRPr kumimoji="0" lang="zh-CN" altLang="en-US" sz="1350" b="0" i="0" u="none" strike="noStrike" kern="1200" cap="none" spc="0" normalizeH="0" baseline="0" noProof="0">
              <a:ln>
                <a:noFill/>
              </a:ln>
              <a:solidFill>
                <a:schemeClr val="lt1"/>
              </a:solidFill>
              <a:effectLst/>
              <a:uLnTx/>
              <a:uFillTx/>
              <a:latin typeface="+mn-lt"/>
              <a:ea typeface="+mn-ea"/>
              <a:cs typeface="+mn-cs"/>
            </a:endParaRPr>
          </a:p>
        </p:txBody>
      </p:sp>
      <p:sp>
        <p:nvSpPr>
          <p:cNvPr id="1028" name="KSO_BT1"/>
          <p:cNvSpPr>
            <a:spLocks noGrp="1"/>
          </p:cNvSpPr>
          <p:nvPr>
            <p:ph type="title"/>
          </p:nvPr>
        </p:nvSpPr>
        <p:spPr>
          <a:xfrm>
            <a:off x="2463800" y="250825"/>
            <a:ext cx="9271000" cy="698500"/>
          </a:xfrm>
          <a:prstGeom prst="rect">
            <a:avLst/>
          </a:prstGeom>
          <a:noFill/>
          <a:ln w="9525">
            <a:noFill/>
            <a:miter/>
          </a:ln>
        </p:spPr>
        <p:txBody>
          <a:bodyPr anchor="b"/>
          <a:p>
            <a:pPr lvl="0"/>
            <a:r>
              <a:rPr lang="zh-CN" altLang="en-US" dirty="0"/>
              <a:t>单击此处编辑母版标题样式</a:t>
            </a:r>
            <a:endParaRPr lang="en-US" altLang="x-none" dirty="0"/>
          </a:p>
        </p:txBody>
      </p:sp>
      <p:sp>
        <p:nvSpPr>
          <p:cNvPr id="4" name="KSO_FD"/>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5" name="KSO_FT"/>
          <p:cNvSpPr>
            <a:spLocks noGrp="1"/>
          </p:cNvSpPr>
          <p:nvPr>
            <p:ph type="ftr" sz="quarter" idx="3"/>
          </p:nvPr>
        </p:nvSpPr>
        <p:spPr>
          <a:xfrm>
            <a:off x="4038600" y="6356350"/>
            <a:ext cx="4114800" cy="365125"/>
          </a:xfrm>
          <a:prstGeom prst="rect">
            <a:avLst/>
          </a:prstGeom>
        </p:spPr>
        <p:txBody>
          <a:bodyPr vert="horz" lIns="91440" tIns="45720" rIns="91440" bIns="45720" rtlCol="0" anchor="ctr"/>
          <a:p>
            <a:endParaRPr lang="zh-CN" altLang="en-US"/>
          </a:p>
        </p:txBody>
      </p:sp>
      <p:sp>
        <p:nvSpPr>
          <p:cNvPr id="6" name="KSO_FN"/>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D9BB5D0-35E4-459D-AEF3-FE4D7C45CC19}" type="slidenum">
              <a:rPr lang="zh-CN" altLang="en-US" smtClean="0"/>
            </a:fld>
            <a:endParaRPr lang="zh-CN" altLang="en-US"/>
          </a:p>
        </p:txBody>
      </p:sp>
      <p:sp>
        <p:nvSpPr>
          <p:cNvPr id="1032" name="KSO_BC1"/>
          <p:cNvSpPr>
            <a:spLocks noGrp="1"/>
          </p:cNvSpPr>
          <p:nvPr>
            <p:ph type="body" idx="1"/>
          </p:nvPr>
        </p:nvSpPr>
        <p:spPr>
          <a:xfrm>
            <a:off x="2463800" y="1154113"/>
            <a:ext cx="9271000" cy="5116512"/>
          </a:xfrm>
          <a:prstGeom prst="rect">
            <a:avLst/>
          </a:prstGeom>
          <a:noFill/>
          <a:ln w="9525">
            <a:noFill/>
            <a:miter/>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sldNum="0" hdr="0" ftr="0" dt="0"/>
  <p:txStyles>
    <p:titleStyle>
      <a:lvl1pPr algn="l" defTabSz="514350" rtl="0" eaLnBrk="1" latinLnBrk="0" hangingPunct="1">
        <a:lnSpc>
          <a:spcPct val="90000"/>
        </a:lnSpc>
        <a:spcBef>
          <a:spcPct val="0"/>
        </a:spcBef>
        <a:buNone/>
        <a:defRPr sz="3600" b="1" i="0" kern="1200" baseline="0">
          <a:solidFill>
            <a:schemeClr val="accent1"/>
          </a:solidFill>
          <a:effectLst/>
          <a:latin typeface="+mj-ea"/>
          <a:ea typeface="+mj-ea"/>
          <a:cs typeface="+mj-cs"/>
        </a:defRPr>
      </a:lvl1pPr>
    </p:titleStyle>
    <p:bodyStyle>
      <a:lvl1pPr marL="200660" indent="-200660" algn="just" defTabSz="514350" rtl="0" eaLnBrk="1" latinLnBrk="0" hangingPunct="1">
        <a:lnSpc>
          <a:spcPct val="110000"/>
        </a:lnSpc>
        <a:spcBef>
          <a:spcPts val="1015"/>
        </a:spcBef>
        <a:spcAft>
          <a:spcPts val="0"/>
        </a:spcAft>
        <a:buClr>
          <a:schemeClr val="accent1"/>
        </a:buClr>
        <a:buSzPct val="70000"/>
        <a:buFont typeface="Wingdings 2" panose="05020102010507070707" pitchFamily="18" charset="2"/>
        <a:buChar char=""/>
        <a:defRPr sz="2400" kern="1200" baseline="0">
          <a:solidFill>
            <a:schemeClr val="accent1"/>
          </a:solidFill>
          <a:latin typeface="+mj-ea"/>
          <a:ea typeface="+mj-ea"/>
          <a:cs typeface="+mn-cs"/>
        </a:defRPr>
      </a:lvl1pPr>
      <a:lvl2pPr marL="200660" indent="-200660" algn="just" defTabSz="514350" rtl="0" eaLnBrk="1" latinLnBrk="0" hangingPunct="1">
        <a:lnSpc>
          <a:spcPct val="130000"/>
        </a:lnSpc>
        <a:spcBef>
          <a:spcPts val="0"/>
        </a:spcBef>
        <a:spcAft>
          <a:spcPts val="34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643255" indent="-128905" algn="l" defTabSz="514350" rtl="0" eaLnBrk="1" latinLnBrk="0" hangingPunct="1">
        <a:lnSpc>
          <a:spcPct val="90000"/>
        </a:lnSpc>
        <a:spcBef>
          <a:spcPts val="280"/>
        </a:spcBef>
        <a:buFont typeface="Arial" pitchFamily="34" charset="0"/>
        <a:buChar char="•"/>
        <a:defRPr sz="1125" kern="1200">
          <a:solidFill>
            <a:schemeClr val="tx1"/>
          </a:solidFill>
          <a:latin typeface="+mn-lt"/>
          <a:ea typeface="+mn-ea"/>
          <a:cs typeface="+mn-cs"/>
        </a:defRPr>
      </a:lvl3pPr>
      <a:lvl4pPr marL="900430"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4pPr>
      <a:lvl5pPr marL="1157605"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5pPr>
      <a:lvl6pPr marL="1414780"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6pPr>
      <a:lvl7pPr marL="1671955"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7pPr>
      <a:lvl8pPr marL="1929130"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8pPr>
      <a:lvl9pPr marL="2186305" indent="-128905" algn="l" defTabSz="514350" rtl="0" eaLnBrk="1" latinLnBrk="0" hangingPunct="1">
        <a:lnSpc>
          <a:spcPct val="90000"/>
        </a:lnSpc>
        <a:spcBef>
          <a:spcPts val="280"/>
        </a:spcBef>
        <a:buFont typeface="Arial" pitchFamily="34" charset="0"/>
        <a:buChar char="•"/>
        <a:defRPr sz="1015" kern="1200">
          <a:solidFill>
            <a:schemeClr val="tx1"/>
          </a:solidFill>
          <a:latin typeface="+mn-lt"/>
          <a:ea typeface="+mn-ea"/>
          <a:cs typeface="+mn-cs"/>
        </a:defRPr>
      </a:lvl9pPr>
    </p:bodyStyle>
    <p:otherStyle>
      <a:defPPr>
        <a:defRPr lang="en-US"/>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sz="8000"/>
              <a:t>redis</a:t>
            </a:r>
            <a:r>
              <a:rPr lang="zh-CN" altLang="en-US" sz="8000"/>
              <a:t>讲解</a:t>
            </a:r>
            <a:endParaRPr lang="zh-CN" altLang="en-US" sz="8000"/>
          </a:p>
        </p:txBody>
      </p:sp>
      <p:sp>
        <p:nvSpPr>
          <p:cNvPr id="5" name="副标题 4"/>
          <p:cNvSpPr>
            <a:spLocks noGrp="1"/>
          </p:cNvSpPr>
          <p:nvPr>
            <p:ph type="subTitle" idx="1"/>
          </p:nvPr>
        </p:nvSpPr>
        <p:spPr/>
        <p:txBody>
          <a:bodyPr/>
          <a:p>
            <a:r>
              <a:rPr lang="zh-CN" altLang="en-US" sz="4000"/>
              <a:t>王江财</a:t>
            </a:r>
            <a:endParaRPr lang="zh-CN" alt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96290" y="142875"/>
            <a:ext cx="10515600" cy="991870"/>
          </a:xfrm>
        </p:spPr>
        <p:txBody>
          <a:bodyPr/>
          <a:p>
            <a:pPr algn="ctr"/>
            <a:r>
              <a:rPr lang="en-US" altLang="zh-CN">
                <a:sym typeface="+mn-ea"/>
              </a:rPr>
              <a:t>$$2redis</a:t>
            </a:r>
            <a:r>
              <a:rPr lang="zh-CN" altLang="en-US">
                <a:sym typeface="+mn-ea"/>
              </a:rPr>
              <a:t>数据类型</a:t>
            </a:r>
            <a:endParaRPr lang="zh-CN" altLang="en-US"/>
          </a:p>
        </p:txBody>
      </p:sp>
      <p:sp>
        <p:nvSpPr>
          <p:cNvPr id="3" name="内容占位符 2"/>
          <p:cNvSpPr>
            <a:spLocks noGrp="1"/>
          </p:cNvSpPr>
          <p:nvPr>
            <p:ph idx="1"/>
          </p:nvPr>
        </p:nvSpPr>
        <p:spPr>
          <a:xfrm>
            <a:off x="838200" y="1478280"/>
            <a:ext cx="10515600" cy="4699635"/>
          </a:xfrm>
        </p:spPr>
        <p:txBody>
          <a:bodyPr/>
          <a:p>
            <a:pPr marL="0" indent="0">
              <a:buNone/>
            </a:pPr>
            <a:r>
              <a:rPr lang="zh-CN" altLang="en-US" sz="3200"/>
              <a:t>二、</a:t>
            </a:r>
            <a:r>
              <a:rPr lang="en-US" altLang="zh-CN" sz="3200"/>
              <a:t>hash</a:t>
            </a:r>
            <a:r>
              <a:rPr lang="zh-CN" altLang="en-US" sz="3200"/>
              <a:t>类型</a:t>
            </a:r>
            <a:endParaRPr lang="zh-CN" altLang="en-US" sz="3200"/>
          </a:p>
          <a:p>
            <a:pPr marL="0" indent="0">
              <a:buNone/>
            </a:pPr>
            <a:r>
              <a:rPr lang="en-US" altLang="zh-CN"/>
              <a:t>	</a:t>
            </a:r>
            <a:r>
              <a:rPr lang="en-US" altLang="zh-CN" sz="2000"/>
              <a:t>1</a:t>
            </a:r>
            <a:r>
              <a:rPr lang="zh-CN" altLang="en-US" sz="2000"/>
              <a:t>、hash叫散列类型，它提供了字段和字段值的映射。字段值只能是字符串类型，不支持散列类型、集合类型等其它类型。如下：</a:t>
            </a:r>
            <a:endParaRPr lang="zh-CN" altLang="en-US" sz="2000"/>
          </a:p>
          <a:p>
            <a:pPr marL="0" indent="0">
              <a:buNone/>
            </a:pPr>
            <a:r>
              <a:rPr lang="en-US" altLang="zh-CN" sz="2000"/>
              <a:t>	</a:t>
            </a:r>
            <a:endParaRPr lang="en-US" altLang="zh-CN" sz="2000"/>
          </a:p>
        </p:txBody>
      </p:sp>
      <p:pic>
        <p:nvPicPr>
          <p:cNvPr id="40" name="图片 40"/>
          <p:cNvPicPr>
            <a:picLocks noChangeAspect="1" noChangeArrowheads="1"/>
          </p:cNvPicPr>
          <p:nvPr/>
        </p:nvPicPr>
        <p:blipFill>
          <a:blip r:embed="rId1"/>
          <a:srcRect/>
          <a:stretch>
            <a:fillRect/>
          </a:stretch>
        </p:blipFill>
        <p:spPr>
          <a:xfrm>
            <a:off x="3092450" y="3001010"/>
            <a:ext cx="5477510" cy="252793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80110" y="156845"/>
            <a:ext cx="10515600" cy="978535"/>
          </a:xfrm>
        </p:spPr>
        <p:txBody>
          <a:bodyPr>
            <a:normAutofit fontScale="90000"/>
          </a:bodyPr>
          <a:p>
            <a:pPr algn="ctr"/>
            <a:br>
              <a:rPr lang="en-US" altLang="zh-CN">
                <a:sym typeface="+mn-ea"/>
              </a:rPr>
            </a:br>
            <a:r>
              <a:rPr lang="en-US" altLang="zh-CN">
                <a:sym typeface="+mn-ea"/>
              </a:rPr>
              <a:t>$$2redis</a:t>
            </a:r>
            <a:r>
              <a:rPr lang="zh-CN" altLang="en-US">
                <a:sym typeface="+mn-ea"/>
              </a:rPr>
              <a:t>数据类型</a:t>
            </a:r>
            <a:endParaRPr lang="zh-CN" altLang="en-US"/>
          </a:p>
          <a:p>
            <a:endParaRPr lang="zh-CN" altLang="en-US"/>
          </a:p>
        </p:txBody>
      </p:sp>
      <p:sp>
        <p:nvSpPr>
          <p:cNvPr id="3" name="内容占位符 2"/>
          <p:cNvSpPr>
            <a:spLocks noGrp="1"/>
          </p:cNvSpPr>
          <p:nvPr>
            <p:ph idx="1"/>
          </p:nvPr>
        </p:nvSpPr>
        <p:spPr>
          <a:xfrm>
            <a:off x="838200" y="1422400"/>
            <a:ext cx="10515600" cy="4754880"/>
          </a:xfrm>
        </p:spPr>
        <p:txBody>
          <a:bodyPr/>
          <a:p>
            <a:pPr marL="0" indent="0">
              <a:buNone/>
            </a:pPr>
            <a:r>
              <a:rPr lang="en-US" altLang="zh-CN"/>
              <a:t> </a:t>
            </a:r>
            <a:endParaRPr lang="en-US" altLang="zh-CN"/>
          </a:p>
        </p:txBody>
      </p:sp>
      <p:graphicFrame>
        <p:nvGraphicFramePr>
          <p:cNvPr id="4" name="表格 3"/>
          <p:cNvGraphicFramePr/>
          <p:nvPr/>
        </p:nvGraphicFramePr>
        <p:xfrm>
          <a:off x="1584960" y="1524635"/>
          <a:ext cx="9552940" cy="4785360"/>
        </p:xfrm>
        <a:graphic>
          <a:graphicData uri="http://schemas.openxmlformats.org/drawingml/2006/table">
            <a:tbl>
              <a:tblPr firstRow="1" bandRow="1">
                <a:tableStyleId>{5C22544A-7EE6-4342-B048-85BDC9FD1C3A}</a:tableStyleId>
              </a:tblPr>
              <a:tblGrid>
                <a:gridCol w="1930400"/>
                <a:gridCol w="3818890"/>
                <a:gridCol w="3803650"/>
              </a:tblGrid>
              <a:tr h="365760">
                <a:tc>
                  <a:txBody>
                    <a:bodyPr/>
                    <a:p>
                      <a:pPr>
                        <a:buNone/>
                      </a:pPr>
                      <a:r>
                        <a:rPr lang="zh-CN"/>
                        <a:t>命令</a:t>
                      </a:r>
                      <a:endParaRPr lang="zh-CN"/>
                    </a:p>
                  </a:txBody>
                  <a:tcPr/>
                </a:tc>
                <a:tc>
                  <a:txBody>
                    <a:bodyPr/>
                    <a:p>
                      <a:pPr>
                        <a:buNone/>
                      </a:pPr>
                      <a:r>
                        <a:rPr lang="zh-CN"/>
                        <a:t>描述</a:t>
                      </a:r>
                      <a:endParaRPr lang="zh-CN"/>
                    </a:p>
                  </a:txBody>
                  <a:tcPr/>
                </a:tc>
                <a:tc>
                  <a:txBody>
                    <a:bodyPr/>
                    <a:p>
                      <a:pPr>
                        <a:buNone/>
                      </a:pPr>
                      <a:r>
                        <a:rPr lang="zh-CN"/>
                        <a:t>例子</a:t>
                      </a:r>
                      <a:endParaRPr lang="zh-CN"/>
                    </a:p>
                  </a:txBody>
                  <a:tcPr/>
                </a:tc>
              </a:tr>
              <a:tr h="368300">
                <a:tc>
                  <a:txBody>
                    <a:bodyPr/>
                    <a:p>
                      <a:pPr>
                        <a:buNone/>
                      </a:pPr>
                      <a:r>
                        <a:rPr lang="en-US">
                          <a:solidFill>
                            <a:srgbClr val="FF0000"/>
                          </a:solidFill>
                        </a:rPr>
                        <a:t>hset</a:t>
                      </a:r>
                      <a:endParaRPr lang="en-US">
                        <a:solidFill>
                          <a:srgbClr val="FF0000"/>
                        </a:solidFill>
                      </a:endParaRPr>
                    </a:p>
                  </a:txBody>
                  <a:tcPr/>
                </a:tc>
                <a:tc>
                  <a:txBody>
                    <a:bodyPr/>
                    <a:p>
                      <a:pPr>
                        <a:buNone/>
                      </a:pPr>
                      <a:r>
                        <a:rPr lang="zh-CN" altLang="en-US">
                          <a:solidFill>
                            <a:srgbClr val="FF0000"/>
                          </a:solidFill>
                        </a:rPr>
                        <a:t>给</a:t>
                      </a:r>
                      <a:r>
                        <a:rPr lang="en-US" altLang="zh-CN">
                          <a:solidFill>
                            <a:srgbClr val="FF0000"/>
                          </a:solidFill>
                        </a:rPr>
                        <a:t>key</a:t>
                      </a:r>
                      <a:r>
                        <a:rPr lang="zh-CN" altLang="en-US">
                          <a:solidFill>
                            <a:srgbClr val="FF0000"/>
                          </a:solidFill>
                        </a:rPr>
                        <a:t>中的</a:t>
                      </a:r>
                      <a:r>
                        <a:rPr lang="en-US" altLang="zh-CN">
                          <a:solidFill>
                            <a:srgbClr val="FF0000"/>
                          </a:solidFill>
                        </a:rPr>
                        <a:t>filed</a:t>
                      </a:r>
                      <a:r>
                        <a:rPr lang="zh-CN" altLang="en-US">
                          <a:solidFill>
                            <a:srgbClr val="FF0000"/>
                          </a:solidFill>
                        </a:rPr>
                        <a:t>字段赋值</a:t>
                      </a:r>
                      <a:endParaRPr lang="zh-CN" altLang="en-US">
                        <a:solidFill>
                          <a:srgbClr val="FF0000"/>
                        </a:solidFill>
                      </a:endParaRPr>
                    </a:p>
                  </a:txBody>
                  <a:tcPr/>
                </a:tc>
                <a:tc>
                  <a:txBody>
                    <a:bodyPr/>
                    <a:p>
                      <a:pPr>
                        <a:buNone/>
                      </a:pPr>
                      <a:r>
                        <a:rPr lang="en-US">
                          <a:solidFill>
                            <a:srgbClr val="FF0000"/>
                          </a:solidFill>
                        </a:rPr>
                        <a:t>hset key field value</a:t>
                      </a:r>
                      <a:endParaRPr lang="en-US">
                        <a:solidFill>
                          <a:srgbClr val="FF0000"/>
                        </a:solidFill>
                      </a:endParaRPr>
                    </a:p>
                  </a:txBody>
                  <a:tcPr/>
                </a:tc>
              </a:tr>
              <a:tr h="368300">
                <a:tc>
                  <a:txBody>
                    <a:bodyPr/>
                    <a:p>
                      <a:pPr>
                        <a:buNone/>
                      </a:pPr>
                      <a:r>
                        <a:rPr lang="en-US">
                          <a:solidFill>
                            <a:srgbClr val="FF0000"/>
                          </a:solidFill>
                        </a:rPr>
                        <a:t>hget </a:t>
                      </a:r>
                      <a:endParaRPr lang="en-US">
                        <a:solidFill>
                          <a:srgbClr val="FF0000"/>
                        </a:solidFill>
                      </a:endParaRPr>
                    </a:p>
                  </a:txBody>
                  <a:tcPr/>
                </a:tc>
                <a:tc>
                  <a:txBody>
                    <a:bodyPr/>
                    <a:p>
                      <a:pPr>
                        <a:buNone/>
                      </a:pPr>
                      <a:r>
                        <a:rPr lang="zh-CN" altLang="en-US">
                          <a:solidFill>
                            <a:srgbClr val="FF0000"/>
                          </a:solidFill>
                        </a:rPr>
                        <a:t>获取可以中</a:t>
                      </a:r>
                      <a:r>
                        <a:rPr lang="en-US" altLang="zh-CN">
                          <a:solidFill>
                            <a:srgbClr val="FF0000"/>
                          </a:solidFill>
                        </a:rPr>
                        <a:t>filed</a:t>
                      </a:r>
                      <a:r>
                        <a:rPr lang="zh-CN" altLang="en-US">
                          <a:solidFill>
                            <a:srgbClr val="FF0000"/>
                          </a:solidFill>
                        </a:rPr>
                        <a:t>字段的值</a:t>
                      </a:r>
                      <a:endParaRPr lang="zh-CN" altLang="en-US">
                        <a:solidFill>
                          <a:srgbClr val="FF0000"/>
                        </a:solidFill>
                      </a:endParaRPr>
                    </a:p>
                  </a:txBody>
                  <a:tcPr/>
                </a:tc>
                <a:tc>
                  <a:txBody>
                    <a:bodyPr/>
                    <a:p>
                      <a:pPr>
                        <a:buNone/>
                      </a:pPr>
                      <a:r>
                        <a:rPr lang="en-US">
                          <a:solidFill>
                            <a:srgbClr val="FF0000"/>
                          </a:solidFill>
                        </a:rPr>
                        <a:t>hget key field</a:t>
                      </a:r>
                      <a:endParaRPr lang="en-US">
                        <a:solidFill>
                          <a:srgbClr val="FF0000"/>
                        </a:solidFill>
                      </a:endParaRPr>
                    </a:p>
                  </a:txBody>
                  <a:tcPr/>
                </a:tc>
              </a:tr>
              <a:tr h="368300">
                <a:tc>
                  <a:txBody>
                    <a:bodyPr/>
                    <a:p>
                      <a:pPr>
                        <a:buNone/>
                      </a:pPr>
                      <a:r>
                        <a:rPr lang="en-US">
                          <a:solidFill>
                            <a:srgbClr val="FF0000"/>
                          </a:solidFill>
                        </a:rPr>
                        <a:t>hexists</a:t>
                      </a:r>
                      <a:endParaRPr lang="en-US">
                        <a:solidFill>
                          <a:srgbClr val="FF0000"/>
                        </a:solidFill>
                      </a:endParaRPr>
                    </a:p>
                  </a:txBody>
                  <a:tcPr/>
                </a:tc>
                <a:tc>
                  <a:txBody>
                    <a:bodyPr/>
                    <a:p>
                      <a:pPr>
                        <a:buNone/>
                      </a:pPr>
                      <a:r>
                        <a:rPr lang="zh-CN">
                          <a:solidFill>
                            <a:srgbClr val="FF0000"/>
                          </a:solidFill>
                        </a:rPr>
                        <a:t>判断</a:t>
                      </a:r>
                      <a:r>
                        <a:rPr lang="en-US" altLang="zh-CN">
                          <a:solidFill>
                            <a:srgbClr val="FF0000"/>
                          </a:solidFill>
                        </a:rPr>
                        <a:t>key</a:t>
                      </a:r>
                      <a:r>
                        <a:rPr lang="zh-CN" altLang="en-US">
                          <a:solidFill>
                            <a:srgbClr val="FF0000"/>
                          </a:solidFill>
                        </a:rPr>
                        <a:t>中是否存在</a:t>
                      </a:r>
                      <a:r>
                        <a:rPr lang="en-US" altLang="zh-CN">
                          <a:solidFill>
                            <a:srgbClr val="FF0000"/>
                          </a:solidFill>
                        </a:rPr>
                        <a:t>filed</a:t>
                      </a:r>
                      <a:endParaRPr lang="en-US" altLang="zh-CN">
                        <a:solidFill>
                          <a:srgbClr val="FF0000"/>
                        </a:solidFill>
                      </a:endParaRPr>
                    </a:p>
                  </a:txBody>
                  <a:tcPr/>
                </a:tc>
                <a:tc>
                  <a:txBody>
                    <a:bodyPr/>
                    <a:p>
                      <a:pPr>
                        <a:buNone/>
                      </a:pPr>
                      <a:r>
                        <a:rPr lang="en-US">
                          <a:solidFill>
                            <a:srgbClr val="FF0000"/>
                          </a:solidFill>
                        </a:rPr>
                        <a:t>hexists key field</a:t>
                      </a:r>
                      <a:endParaRPr lang="en-US">
                        <a:solidFill>
                          <a:srgbClr val="FF0000"/>
                        </a:solidFill>
                      </a:endParaRPr>
                    </a:p>
                  </a:txBody>
                  <a:tcPr/>
                </a:tc>
              </a:tr>
              <a:tr h="368300">
                <a:tc>
                  <a:txBody>
                    <a:bodyPr/>
                    <a:p>
                      <a:pPr>
                        <a:buNone/>
                      </a:pPr>
                      <a:r>
                        <a:rPr lang="en-US">
                          <a:solidFill>
                            <a:srgbClr val="FF0000"/>
                          </a:solidFill>
                        </a:rPr>
                        <a:t>hlen</a:t>
                      </a:r>
                      <a:endParaRPr lang="en-US">
                        <a:solidFill>
                          <a:srgbClr val="FF0000"/>
                        </a:solidFill>
                      </a:endParaRPr>
                    </a:p>
                  </a:txBody>
                  <a:tcPr/>
                </a:tc>
                <a:tc>
                  <a:txBody>
                    <a:bodyPr/>
                    <a:p>
                      <a:pPr>
                        <a:buNone/>
                      </a:pPr>
                      <a:r>
                        <a:rPr lang="zh-CN" altLang="en-US">
                          <a:solidFill>
                            <a:srgbClr val="FF0000"/>
                          </a:solidFill>
                        </a:rPr>
                        <a:t>获取</a:t>
                      </a:r>
                      <a:r>
                        <a:rPr lang="en-US" altLang="zh-CN">
                          <a:solidFill>
                            <a:srgbClr val="FF0000"/>
                          </a:solidFill>
                        </a:rPr>
                        <a:t>key</a:t>
                      </a:r>
                      <a:r>
                        <a:rPr lang="zh-CN" altLang="en-US">
                          <a:solidFill>
                            <a:srgbClr val="FF0000"/>
                          </a:solidFill>
                        </a:rPr>
                        <a:t>中</a:t>
                      </a:r>
                      <a:r>
                        <a:rPr lang="en-US" altLang="zh-CN">
                          <a:solidFill>
                            <a:srgbClr val="FF0000"/>
                          </a:solidFill>
                        </a:rPr>
                        <a:t>filed</a:t>
                      </a:r>
                      <a:r>
                        <a:rPr lang="zh-CN" altLang="en-US">
                          <a:solidFill>
                            <a:srgbClr val="FF0000"/>
                          </a:solidFill>
                        </a:rPr>
                        <a:t>的数量</a:t>
                      </a:r>
                      <a:endParaRPr lang="zh-CN" altLang="en-US">
                        <a:solidFill>
                          <a:srgbClr val="FF0000"/>
                        </a:solidFill>
                      </a:endParaRPr>
                    </a:p>
                  </a:txBody>
                  <a:tcPr/>
                </a:tc>
                <a:tc>
                  <a:txBody>
                    <a:bodyPr/>
                    <a:p>
                      <a:pPr>
                        <a:buNone/>
                      </a:pPr>
                      <a:r>
                        <a:rPr lang="en-US">
                          <a:solidFill>
                            <a:srgbClr val="FF0000"/>
                          </a:solidFill>
                        </a:rPr>
                        <a:t>hlen key </a:t>
                      </a:r>
                      <a:endParaRPr lang="en-US">
                        <a:solidFill>
                          <a:srgbClr val="FF0000"/>
                        </a:solidFill>
                      </a:endParaRPr>
                    </a:p>
                  </a:txBody>
                  <a:tcPr/>
                </a:tc>
              </a:tr>
              <a:tr h="368300">
                <a:tc>
                  <a:txBody>
                    <a:bodyPr/>
                    <a:p>
                      <a:pPr>
                        <a:buNone/>
                      </a:pPr>
                      <a:r>
                        <a:rPr lang="en-US">
                          <a:solidFill>
                            <a:srgbClr val="FF0000"/>
                          </a:solidFill>
                        </a:rPr>
                        <a:t>hdel</a:t>
                      </a:r>
                      <a:endParaRPr lang="en-US">
                        <a:solidFill>
                          <a:srgbClr val="FF0000"/>
                        </a:solidFill>
                      </a:endParaRPr>
                    </a:p>
                  </a:txBody>
                  <a:tcPr/>
                </a:tc>
                <a:tc>
                  <a:txBody>
                    <a:bodyPr/>
                    <a:p>
                      <a:pPr>
                        <a:buNone/>
                      </a:pPr>
                      <a:r>
                        <a:rPr lang="zh-CN">
                          <a:solidFill>
                            <a:srgbClr val="FF0000"/>
                          </a:solidFill>
                        </a:rPr>
                        <a:t>删除</a:t>
                      </a:r>
                      <a:r>
                        <a:rPr lang="en-US" altLang="zh-CN">
                          <a:solidFill>
                            <a:srgbClr val="FF0000"/>
                          </a:solidFill>
                        </a:rPr>
                        <a:t>key</a:t>
                      </a:r>
                      <a:r>
                        <a:rPr lang="zh-CN" altLang="en-US">
                          <a:solidFill>
                            <a:srgbClr val="FF0000"/>
                          </a:solidFill>
                        </a:rPr>
                        <a:t>中的</a:t>
                      </a:r>
                      <a:r>
                        <a:rPr lang="en-US" altLang="zh-CN">
                          <a:solidFill>
                            <a:srgbClr val="FF0000"/>
                          </a:solidFill>
                        </a:rPr>
                        <a:t>filed</a:t>
                      </a:r>
                      <a:r>
                        <a:rPr lang="zh-CN" altLang="en-US">
                          <a:solidFill>
                            <a:srgbClr val="FF0000"/>
                          </a:solidFill>
                        </a:rPr>
                        <a:t>字段</a:t>
                      </a:r>
                      <a:endParaRPr lang="zh-CN" altLang="en-US">
                        <a:solidFill>
                          <a:srgbClr val="FF0000"/>
                        </a:solidFill>
                      </a:endParaRPr>
                    </a:p>
                  </a:txBody>
                  <a:tcPr/>
                </a:tc>
                <a:tc>
                  <a:txBody>
                    <a:bodyPr/>
                    <a:p>
                      <a:pPr>
                        <a:buNone/>
                      </a:pPr>
                      <a:r>
                        <a:rPr lang="en-US">
                          <a:solidFill>
                            <a:srgbClr val="FF0000"/>
                          </a:solidFill>
                        </a:rPr>
                        <a:t>hdel key field [field2..]</a:t>
                      </a:r>
                      <a:endParaRPr lang="en-US">
                        <a:solidFill>
                          <a:srgbClr val="FF0000"/>
                        </a:solidFill>
                      </a:endParaRPr>
                    </a:p>
                  </a:txBody>
                  <a:tcPr/>
                </a:tc>
              </a:tr>
              <a:tr h="368300">
                <a:tc>
                  <a:txBody>
                    <a:bodyPr/>
                    <a:p>
                      <a:pPr>
                        <a:buNone/>
                      </a:pPr>
                      <a:r>
                        <a:rPr lang="en-US"/>
                        <a:t>hgetall</a:t>
                      </a:r>
                      <a:endParaRPr lang="en-US"/>
                    </a:p>
                  </a:txBody>
                  <a:tcPr/>
                </a:tc>
                <a:tc>
                  <a:txBody>
                    <a:bodyPr/>
                    <a:p>
                      <a:pPr>
                        <a:buNone/>
                      </a:pPr>
                      <a:r>
                        <a:rPr lang="zh-CN"/>
                        <a:t>获取</a:t>
                      </a:r>
                      <a:r>
                        <a:rPr lang="en-US" altLang="zh-CN"/>
                        <a:t>key</a:t>
                      </a:r>
                      <a:r>
                        <a:rPr lang="zh-CN" altLang="en-US"/>
                        <a:t>中所有的</a:t>
                      </a:r>
                      <a:r>
                        <a:rPr lang="en-US" altLang="zh-CN"/>
                        <a:t>field</a:t>
                      </a:r>
                      <a:r>
                        <a:rPr lang="zh-CN" altLang="en-US"/>
                        <a:t>和</a:t>
                      </a:r>
                      <a:r>
                        <a:rPr lang="en-US" altLang="zh-CN"/>
                        <a:t>value</a:t>
                      </a:r>
                      <a:endParaRPr lang="en-US" altLang="zh-CN"/>
                    </a:p>
                  </a:txBody>
                  <a:tcPr/>
                </a:tc>
                <a:tc>
                  <a:txBody>
                    <a:bodyPr/>
                    <a:p>
                      <a:pPr>
                        <a:buNone/>
                      </a:pPr>
                      <a:r>
                        <a:rPr lang="en-US"/>
                        <a:t>hgetall key</a:t>
                      </a:r>
                      <a:endParaRPr lang="en-US"/>
                    </a:p>
                  </a:txBody>
                  <a:tcPr/>
                </a:tc>
              </a:tr>
              <a:tr h="368300">
                <a:tc>
                  <a:txBody>
                    <a:bodyPr/>
                    <a:p>
                      <a:pPr>
                        <a:buNone/>
                      </a:pPr>
                      <a:r>
                        <a:rPr lang="en-US"/>
                        <a:t>hmset</a:t>
                      </a:r>
                      <a:endParaRPr lang="en-US"/>
                    </a:p>
                  </a:txBody>
                  <a:tcPr/>
                </a:tc>
                <a:tc>
                  <a:txBody>
                    <a:bodyPr/>
                    <a:p>
                      <a:pPr>
                        <a:buNone/>
                      </a:pPr>
                      <a:r>
                        <a:rPr lang="zh-CN" altLang="en-US"/>
                        <a:t>同时设置多个</a:t>
                      </a:r>
                      <a:r>
                        <a:rPr lang="en-US" altLang="zh-CN"/>
                        <a:t>field</a:t>
                      </a:r>
                      <a:r>
                        <a:rPr lang="zh-CN" altLang="en-US"/>
                        <a:t>和</a:t>
                      </a:r>
                      <a:r>
                        <a:rPr lang="en-US" altLang="zh-CN"/>
                        <a:t>value</a:t>
                      </a:r>
                      <a:endParaRPr lang="en-US" altLang="zh-CN"/>
                    </a:p>
                  </a:txBody>
                  <a:tcPr/>
                </a:tc>
                <a:tc>
                  <a:txBody>
                    <a:bodyPr/>
                    <a:p>
                      <a:pPr>
                        <a:buNone/>
                      </a:pPr>
                      <a:r>
                        <a:rPr lang="en-US"/>
                        <a:t>hmset key field value [field2 value2..]</a:t>
                      </a:r>
                      <a:endParaRPr lang="en-US"/>
                    </a:p>
                  </a:txBody>
                  <a:tcPr/>
                </a:tc>
              </a:tr>
              <a:tr h="368300">
                <a:tc>
                  <a:txBody>
                    <a:bodyPr/>
                    <a:p>
                      <a:pPr>
                        <a:buNone/>
                      </a:pPr>
                      <a:r>
                        <a:rPr lang="en-US"/>
                        <a:t>hmget</a:t>
                      </a:r>
                      <a:endParaRPr lang="en-US"/>
                    </a:p>
                  </a:txBody>
                  <a:tcPr/>
                </a:tc>
                <a:tc>
                  <a:txBody>
                    <a:bodyPr/>
                    <a:p>
                      <a:pPr>
                        <a:buNone/>
                      </a:pPr>
                      <a:r>
                        <a:rPr lang="zh-CN"/>
                        <a:t>同时获取多个</a:t>
                      </a:r>
                      <a:r>
                        <a:rPr lang="en-US" altLang="zh-CN"/>
                        <a:t>field</a:t>
                      </a:r>
                      <a:r>
                        <a:rPr lang="zh-CN" altLang="en-US"/>
                        <a:t>的值</a:t>
                      </a:r>
                      <a:endParaRPr lang="zh-CN" altLang="en-US"/>
                    </a:p>
                  </a:txBody>
                  <a:tcPr/>
                </a:tc>
                <a:tc>
                  <a:txBody>
                    <a:bodyPr/>
                    <a:p>
                      <a:pPr>
                        <a:buNone/>
                      </a:pPr>
                      <a:r>
                        <a:rPr lang="en-US"/>
                        <a:t>hmget key field [field2..]</a:t>
                      </a:r>
                      <a:endParaRPr lang="en-US"/>
                    </a:p>
                  </a:txBody>
                  <a:tcPr/>
                </a:tc>
              </a:tr>
              <a:tr h="368300">
                <a:tc>
                  <a:txBody>
                    <a:bodyPr/>
                    <a:p>
                      <a:pPr>
                        <a:buNone/>
                      </a:pPr>
                      <a:r>
                        <a:rPr lang="en-US"/>
                        <a:t>hsetnx</a:t>
                      </a:r>
                      <a:endParaRPr lang="en-US"/>
                    </a:p>
                  </a:txBody>
                  <a:tcPr/>
                </a:tc>
                <a:tc>
                  <a:txBody>
                    <a:bodyPr/>
                    <a:p>
                      <a:pPr>
                        <a:buNone/>
                      </a:pPr>
                      <a:r>
                        <a:rPr lang="zh-CN" altLang="en-US"/>
                        <a:t>如果</a:t>
                      </a:r>
                      <a:r>
                        <a:rPr lang="en-US" altLang="zh-CN"/>
                        <a:t>field</a:t>
                      </a:r>
                      <a:r>
                        <a:rPr lang="zh-CN" altLang="en-US"/>
                        <a:t>不存在赋值，否则不操作</a:t>
                      </a:r>
                      <a:endParaRPr lang="zh-CN" altLang="en-US"/>
                    </a:p>
                  </a:txBody>
                  <a:tcPr/>
                </a:tc>
                <a:tc>
                  <a:txBody>
                    <a:bodyPr/>
                    <a:p>
                      <a:pPr>
                        <a:buNone/>
                      </a:pPr>
                      <a:r>
                        <a:rPr lang="en-US"/>
                        <a:t>hsetnx key field value</a:t>
                      </a:r>
                      <a:endParaRPr lang="en-US"/>
                    </a:p>
                  </a:txBody>
                  <a:tcPr/>
                </a:tc>
              </a:tr>
              <a:tr h="368300">
                <a:tc>
                  <a:txBody>
                    <a:bodyPr/>
                    <a:p>
                      <a:pPr>
                        <a:buNone/>
                      </a:pPr>
                      <a:r>
                        <a:rPr lang="en-US"/>
                        <a:t>hincrby</a:t>
                      </a:r>
                      <a:endParaRPr lang="en-US"/>
                    </a:p>
                  </a:txBody>
                  <a:tcPr/>
                </a:tc>
                <a:tc>
                  <a:txBody>
                    <a:bodyPr/>
                    <a:p>
                      <a:pPr>
                        <a:buNone/>
                      </a:pPr>
                      <a:r>
                        <a:rPr lang="zh-CN" altLang="en-US"/>
                        <a:t>给</a:t>
                      </a:r>
                      <a:r>
                        <a:rPr lang="en-US" altLang="zh-CN"/>
                        <a:t>field</a:t>
                      </a:r>
                      <a:r>
                        <a:rPr lang="zh-CN" altLang="en-US"/>
                        <a:t>的值增加指定的步长</a:t>
                      </a:r>
                      <a:endParaRPr lang="zh-CN" altLang="en-US"/>
                    </a:p>
                  </a:txBody>
                  <a:tcPr/>
                </a:tc>
                <a:tc>
                  <a:txBody>
                    <a:bodyPr/>
                    <a:p>
                      <a:pPr>
                        <a:buNone/>
                      </a:pPr>
                      <a:r>
                        <a:rPr lang="en-US"/>
                        <a:t>hincrby key  field increment</a:t>
                      </a:r>
                      <a:endParaRPr lang="en-US"/>
                    </a:p>
                  </a:txBody>
                  <a:tcPr/>
                </a:tc>
              </a:tr>
              <a:tr h="368300">
                <a:tc>
                  <a:txBody>
                    <a:bodyPr/>
                    <a:p>
                      <a:pPr>
                        <a:buNone/>
                      </a:pPr>
                      <a:r>
                        <a:rPr lang="en-US"/>
                        <a:t>hkeys</a:t>
                      </a:r>
                      <a:endParaRPr lang="en-US"/>
                    </a:p>
                  </a:txBody>
                  <a:tcPr/>
                </a:tc>
                <a:tc>
                  <a:txBody>
                    <a:bodyPr/>
                    <a:p>
                      <a:pPr>
                        <a:buNone/>
                      </a:pPr>
                      <a:r>
                        <a:rPr lang="zh-CN" altLang="en-US"/>
                        <a:t>获取所有的</a:t>
                      </a:r>
                      <a:r>
                        <a:rPr lang="en-US" altLang="zh-CN"/>
                        <a:t>key</a:t>
                      </a:r>
                      <a:endParaRPr lang="en-US" altLang="zh-CN"/>
                    </a:p>
                  </a:txBody>
                  <a:tcPr/>
                </a:tc>
                <a:tc>
                  <a:txBody>
                    <a:bodyPr/>
                    <a:p>
                      <a:pPr>
                        <a:buNone/>
                      </a:pPr>
                      <a:r>
                        <a:rPr lang="en-US"/>
                        <a:t>hkeys key</a:t>
                      </a:r>
                      <a:endParaRPr lang="en-US"/>
                    </a:p>
                  </a:txBody>
                  <a:tcPr/>
                </a:tc>
              </a:tr>
              <a:tr h="368300">
                <a:tc>
                  <a:txBody>
                    <a:bodyPr/>
                    <a:p>
                      <a:pPr>
                        <a:buNone/>
                      </a:pPr>
                      <a:r>
                        <a:rPr lang="en-US"/>
                        <a:t>hvals</a:t>
                      </a:r>
                      <a:endParaRPr lang="en-US"/>
                    </a:p>
                  </a:txBody>
                  <a:tcPr/>
                </a:tc>
                <a:tc>
                  <a:txBody>
                    <a:bodyPr/>
                    <a:p>
                      <a:pPr>
                        <a:buNone/>
                      </a:pPr>
                      <a:r>
                        <a:rPr lang="zh-CN" altLang="en-US"/>
                        <a:t>获取所有的</a:t>
                      </a:r>
                      <a:r>
                        <a:rPr lang="en-US" altLang="zh-CN"/>
                        <a:t>value</a:t>
                      </a:r>
                      <a:endParaRPr lang="en-US" altLang="zh-CN"/>
                    </a:p>
                  </a:txBody>
                  <a:tcPr/>
                </a:tc>
                <a:tc>
                  <a:txBody>
                    <a:bodyPr/>
                    <a:p>
                      <a:pPr>
                        <a:buNone/>
                      </a:pPr>
                      <a:r>
                        <a:rPr lang="en-US"/>
                        <a:t>hvals key</a:t>
                      </a:r>
                      <a:endParaRPr lang="en-US"/>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01600"/>
            <a:ext cx="10515600" cy="926465"/>
          </a:xfrm>
        </p:spPr>
        <p:txBody>
          <a:bodyPr>
            <a:normAutofit fontScale="90000"/>
          </a:bodyPr>
          <a:p>
            <a:pPr algn="ctr"/>
            <a:br>
              <a:rPr lang="en-US" altLang="zh-CN">
                <a:sym typeface="+mn-ea"/>
              </a:rPr>
            </a:br>
            <a:br>
              <a:rPr lang="en-US" altLang="zh-CN">
                <a:sym typeface="+mn-ea"/>
              </a:rPr>
            </a:br>
            <a:r>
              <a:rPr lang="en-US" altLang="zh-CN">
                <a:sym typeface="+mn-ea"/>
              </a:rPr>
              <a:t>$$2redis</a:t>
            </a:r>
            <a:r>
              <a:rPr lang="zh-CN" altLang="en-US">
                <a:sym typeface="+mn-ea"/>
              </a:rPr>
              <a:t>数据类型</a:t>
            </a:r>
            <a:endParaRPr lang="zh-CN" altLang="en-US"/>
          </a:p>
          <a:p>
            <a:pPr algn="ctr"/>
            <a:endParaRPr lang="zh-CN" altLang="en-US"/>
          </a:p>
          <a:p>
            <a:pPr algn="ctr"/>
            <a:endParaRPr lang="zh-CN" altLang="en-US"/>
          </a:p>
        </p:txBody>
      </p:sp>
      <p:sp>
        <p:nvSpPr>
          <p:cNvPr id="3" name="内容占位符 2"/>
          <p:cNvSpPr>
            <a:spLocks noGrp="1"/>
          </p:cNvSpPr>
          <p:nvPr>
            <p:ph idx="1"/>
          </p:nvPr>
        </p:nvSpPr>
        <p:spPr>
          <a:xfrm>
            <a:off x="838200" y="1464310"/>
            <a:ext cx="10515600" cy="4712970"/>
          </a:xfrm>
        </p:spPr>
        <p:txBody>
          <a:bodyPr/>
          <a:p>
            <a:pPr marL="0" indent="0">
              <a:buNone/>
            </a:pPr>
            <a:r>
              <a:rPr lang="en-US" altLang="zh-CN"/>
              <a:t>2</a:t>
            </a:r>
            <a:r>
              <a:rPr lang="zh-CN" altLang="en-US"/>
              <a:t>、应用：</a:t>
            </a:r>
            <a:endParaRPr lang="zh-CN" altLang="en-US"/>
          </a:p>
          <a:p>
            <a:pPr marL="0" indent="0">
              <a:buNone/>
            </a:pPr>
            <a:r>
              <a:rPr lang="en-US" altLang="zh-CN"/>
              <a:t>	1</a:t>
            </a:r>
            <a:r>
              <a:rPr lang="zh-CN" altLang="en-US"/>
              <a:t>）商品信息</a:t>
            </a:r>
            <a:endParaRPr lang="zh-CN" altLang="en-US"/>
          </a:p>
          <a:p>
            <a:pPr marL="0" indent="0">
              <a:buNone/>
            </a:pPr>
            <a:r>
              <a:rPr lang="en-US" altLang="zh-CN"/>
              <a:t>	</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55905"/>
            <a:ext cx="10515600" cy="884555"/>
          </a:xfrm>
        </p:spPr>
        <p:txBody>
          <a:bodyPr>
            <a:normAutofit fontScale="90000"/>
          </a:bodyPr>
          <a:p>
            <a:pPr algn="ctr"/>
            <a:br>
              <a:rPr lang="en-US" altLang="zh-CN">
                <a:sym typeface="+mn-ea"/>
              </a:rPr>
            </a:br>
            <a:br>
              <a:rPr lang="en-US" altLang="zh-CN">
                <a:sym typeface="+mn-ea"/>
              </a:rPr>
            </a:br>
            <a:br>
              <a:rPr lang="en-US" altLang="zh-CN">
                <a:sym typeface="+mn-ea"/>
              </a:rPr>
            </a:br>
            <a:r>
              <a:rPr lang="en-US" altLang="zh-CN">
                <a:sym typeface="+mn-ea"/>
              </a:rPr>
              <a:t>$$2redis</a:t>
            </a:r>
            <a:r>
              <a:rPr lang="zh-CN" altLang="en-US">
                <a:sym typeface="+mn-ea"/>
              </a:rPr>
              <a:t>数据类型</a:t>
            </a:r>
            <a:endParaRPr lang="zh-CN" altLang="en-US"/>
          </a:p>
          <a:p>
            <a:endParaRPr lang="zh-CN" altLang="en-US"/>
          </a:p>
          <a:p>
            <a:endParaRPr lang="zh-CN" altLang="en-US"/>
          </a:p>
          <a:p>
            <a:endParaRPr lang="zh-CN" altLang="en-US"/>
          </a:p>
        </p:txBody>
      </p:sp>
      <p:sp>
        <p:nvSpPr>
          <p:cNvPr id="3" name="内容占位符 2"/>
          <p:cNvSpPr>
            <a:spLocks noGrp="1"/>
          </p:cNvSpPr>
          <p:nvPr>
            <p:ph idx="1"/>
          </p:nvPr>
        </p:nvSpPr>
        <p:spPr>
          <a:xfrm>
            <a:off x="838200" y="1478280"/>
            <a:ext cx="10515600" cy="4699635"/>
          </a:xfrm>
        </p:spPr>
        <p:txBody>
          <a:bodyPr/>
          <a:p>
            <a:pPr marL="0" indent="0">
              <a:buNone/>
            </a:pPr>
            <a:r>
              <a:rPr lang="zh-CN" altLang="en-US"/>
              <a:t>三、</a:t>
            </a:r>
            <a:r>
              <a:rPr lang="en-US" altLang="zh-CN"/>
              <a:t>list</a:t>
            </a:r>
            <a:r>
              <a:rPr lang="zh-CN" altLang="en-US"/>
              <a:t>类型</a:t>
            </a:r>
            <a:endParaRPr lang="zh-CN" altLang="en-US"/>
          </a:p>
          <a:p>
            <a:pPr marL="0" indent="0">
              <a:buNone/>
            </a:pPr>
            <a:r>
              <a:rPr lang="en-US" altLang="zh-CN"/>
              <a:t>	</a:t>
            </a:r>
            <a:r>
              <a:rPr lang="en-US" altLang="zh-CN" sz="2000"/>
              <a:t>1</a:t>
            </a:r>
            <a:r>
              <a:rPr lang="zh-CN" altLang="en-US" sz="2000"/>
              <a:t>、列表类型（list）可以存储一个有序的字符串列表，常用的操作是向列表两端添加元素，或者获得列表的某一个片段。</a:t>
            </a:r>
            <a:endParaRPr lang="zh-CN" altLang="en-US" sz="2000"/>
          </a:p>
        </p:txBody>
      </p:sp>
      <p:graphicFrame>
        <p:nvGraphicFramePr>
          <p:cNvPr id="4" name="表格 3"/>
          <p:cNvGraphicFramePr/>
          <p:nvPr/>
        </p:nvGraphicFramePr>
        <p:xfrm>
          <a:off x="1508760" y="2897505"/>
          <a:ext cx="9431020" cy="3072765"/>
        </p:xfrm>
        <a:graphic>
          <a:graphicData uri="http://schemas.openxmlformats.org/drawingml/2006/table">
            <a:tbl>
              <a:tblPr firstRow="1" bandRow="1">
                <a:tableStyleId>{5C22544A-7EE6-4342-B048-85BDC9FD1C3A}</a:tableStyleId>
              </a:tblPr>
              <a:tblGrid>
                <a:gridCol w="1981835"/>
                <a:gridCol w="4305300"/>
                <a:gridCol w="3143885"/>
              </a:tblGrid>
              <a:tr h="398780">
                <a:tc>
                  <a:txBody>
                    <a:bodyPr/>
                    <a:p>
                      <a:pPr>
                        <a:buNone/>
                      </a:pPr>
                      <a:r>
                        <a:rPr lang="zh-CN" altLang="en-US"/>
                        <a:t>命令</a:t>
                      </a:r>
                      <a:endParaRPr lang="zh-CN" altLang="en-US"/>
                    </a:p>
                  </a:txBody>
                  <a:tcPr/>
                </a:tc>
                <a:tc>
                  <a:txBody>
                    <a:bodyPr/>
                    <a:p>
                      <a:pPr>
                        <a:buNone/>
                      </a:pPr>
                      <a:r>
                        <a:rPr lang="zh-CN"/>
                        <a:t>描述</a:t>
                      </a:r>
                      <a:endParaRPr lang="zh-CN"/>
                    </a:p>
                  </a:txBody>
                  <a:tcPr/>
                </a:tc>
                <a:tc>
                  <a:txBody>
                    <a:bodyPr/>
                    <a:p>
                      <a:pPr>
                        <a:buNone/>
                      </a:pPr>
                      <a:r>
                        <a:rPr lang="zh-CN"/>
                        <a:t>例子</a:t>
                      </a:r>
                      <a:endParaRPr lang="zh-CN"/>
                    </a:p>
                  </a:txBody>
                  <a:tcPr/>
                </a:tc>
              </a:tr>
              <a:tr h="399415">
                <a:tc>
                  <a:txBody>
                    <a:bodyPr/>
                    <a:p>
                      <a:pPr>
                        <a:buNone/>
                      </a:pPr>
                      <a:r>
                        <a:rPr lang="en-US">
                          <a:solidFill>
                            <a:srgbClr val="FF0000"/>
                          </a:solidFill>
                        </a:rPr>
                        <a:t>lpush</a:t>
                      </a:r>
                      <a:endParaRPr lang="en-US">
                        <a:solidFill>
                          <a:srgbClr val="FF0000"/>
                        </a:solidFill>
                      </a:endParaRPr>
                    </a:p>
                  </a:txBody>
                  <a:tcPr/>
                </a:tc>
                <a:tc>
                  <a:txBody>
                    <a:bodyPr/>
                    <a:p>
                      <a:pPr>
                        <a:buNone/>
                      </a:pPr>
                      <a:r>
                        <a:rPr lang="zh-CN" altLang="en-US">
                          <a:solidFill>
                            <a:srgbClr val="FF0000"/>
                          </a:solidFill>
                        </a:rPr>
                        <a:t>在</a:t>
                      </a:r>
                      <a:r>
                        <a:rPr lang="en-US" altLang="zh-CN">
                          <a:solidFill>
                            <a:srgbClr val="FF0000"/>
                          </a:solidFill>
                        </a:rPr>
                        <a:t>list</a:t>
                      </a:r>
                      <a:r>
                        <a:rPr lang="zh-CN" altLang="en-US">
                          <a:solidFill>
                            <a:srgbClr val="FF0000"/>
                          </a:solidFill>
                        </a:rPr>
                        <a:t>头部添加值</a:t>
                      </a:r>
                      <a:endParaRPr lang="zh-CN" altLang="en-US">
                        <a:solidFill>
                          <a:srgbClr val="FF0000"/>
                        </a:solidFill>
                      </a:endParaRPr>
                    </a:p>
                  </a:txBody>
                  <a:tcPr/>
                </a:tc>
                <a:tc>
                  <a:txBody>
                    <a:bodyPr/>
                    <a:p>
                      <a:pPr>
                        <a:buNone/>
                      </a:pPr>
                      <a:r>
                        <a:rPr lang="en-US">
                          <a:solidFill>
                            <a:srgbClr val="FF0000"/>
                          </a:solidFill>
                        </a:rPr>
                        <a:t>lpush key value [value2..]</a:t>
                      </a:r>
                      <a:endParaRPr lang="en-US">
                        <a:solidFill>
                          <a:srgbClr val="FF0000"/>
                        </a:solidFill>
                      </a:endParaRPr>
                    </a:p>
                  </a:txBody>
                  <a:tcPr/>
                </a:tc>
              </a:tr>
              <a:tr h="398780">
                <a:tc>
                  <a:txBody>
                    <a:bodyPr/>
                    <a:p>
                      <a:pPr>
                        <a:buNone/>
                      </a:pPr>
                      <a:r>
                        <a:rPr lang="en-US">
                          <a:solidFill>
                            <a:srgbClr val="FF0000"/>
                          </a:solidFill>
                        </a:rPr>
                        <a:t>rpush</a:t>
                      </a:r>
                      <a:endParaRPr lang="en-US">
                        <a:solidFill>
                          <a:srgbClr val="FF0000"/>
                        </a:solidFill>
                      </a:endParaRPr>
                    </a:p>
                  </a:txBody>
                  <a:tcPr/>
                </a:tc>
                <a:tc>
                  <a:txBody>
                    <a:bodyPr/>
                    <a:p>
                      <a:pPr>
                        <a:buNone/>
                      </a:pPr>
                      <a:r>
                        <a:rPr lang="zh-CN" altLang="en-US">
                          <a:solidFill>
                            <a:srgbClr val="FF0000"/>
                          </a:solidFill>
                        </a:rPr>
                        <a:t>在</a:t>
                      </a:r>
                      <a:r>
                        <a:rPr lang="en-US" altLang="zh-CN">
                          <a:solidFill>
                            <a:srgbClr val="FF0000"/>
                          </a:solidFill>
                        </a:rPr>
                        <a:t>list</a:t>
                      </a:r>
                      <a:r>
                        <a:rPr lang="zh-CN" altLang="en-US">
                          <a:solidFill>
                            <a:srgbClr val="FF0000"/>
                          </a:solidFill>
                        </a:rPr>
                        <a:t>尾部添加值</a:t>
                      </a:r>
                      <a:endParaRPr lang="zh-CN" altLang="en-US">
                        <a:solidFill>
                          <a:srgbClr val="FF0000"/>
                        </a:solidFill>
                      </a:endParaRPr>
                    </a:p>
                  </a:txBody>
                  <a:tcPr/>
                </a:tc>
                <a:tc>
                  <a:txBody>
                    <a:bodyPr/>
                    <a:p>
                      <a:pPr>
                        <a:buNone/>
                      </a:pPr>
                      <a:r>
                        <a:rPr lang="en-US">
                          <a:solidFill>
                            <a:srgbClr val="FF0000"/>
                          </a:solidFill>
                        </a:rPr>
                        <a:t>rpush key value [value2..]</a:t>
                      </a:r>
                      <a:endParaRPr lang="en-US">
                        <a:solidFill>
                          <a:srgbClr val="FF0000"/>
                        </a:solidFill>
                      </a:endParaRPr>
                    </a:p>
                  </a:txBody>
                  <a:tcPr/>
                </a:tc>
              </a:tr>
              <a:tr h="398780">
                <a:tc>
                  <a:txBody>
                    <a:bodyPr/>
                    <a:p>
                      <a:pPr>
                        <a:buNone/>
                      </a:pPr>
                      <a:r>
                        <a:rPr lang="en-US">
                          <a:solidFill>
                            <a:srgbClr val="FF0000"/>
                          </a:solidFill>
                        </a:rPr>
                        <a:t>lrange</a:t>
                      </a:r>
                      <a:endParaRPr lang="en-US">
                        <a:solidFill>
                          <a:srgbClr val="FF0000"/>
                        </a:solidFill>
                      </a:endParaRPr>
                    </a:p>
                  </a:txBody>
                  <a:tcPr/>
                </a:tc>
                <a:tc>
                  <a:txBody>
                    <a:bodyPr/>
                    <a:p>
                      <a:pPr>
                        <a:buNone/>
                      </a:pPr>
                      <a:r>
                        <a:rPr lang="zh-CN" altLang="en-US">
                          <a:solidFill>
                            <a:srgbClr val="FF0000"/>
                          </a:solidFill>
                        </a:rPr>
                        <a:t>获取指定位置的数据</a:t>
                      </a:r>
                      <a:endParaRPr lang="zh-CN" altLang="en-US">
                        <a:solidFill>
                          <a:srgbClr val="FF0000"/>
                        </a:solidFill>
                      </a:endParaRPr>
                    </a:p>
                  </a:txBody>
                  <a:tcPr/>
                </a:tc>
                <a:tc>
                  <a:txBody>
                    <a:bodyPr/>
                    <a:p>
                      <a:pPr>
                        <a:buNone/>
                      </a:pPr>
                      <a:r>
                        <a:rPr lang="en-US">
                          <a:solidFill>
                            <a:srgbClr val="FF0000"/>
                          </a:solidFill>
                        </a:rPr>
                        <a:t>lrange key start end</a:t>
                      </a:r>
                      <a:endParaRPr lang="en-US">
                        <a:solidFill>
                          <a:srgbClr val="FF0000"/>
                        </a:solidFill>
                      </a:endParaRPr>
                    </a:p>
                  </a:txBody>
                  <a:tcPr/>
                </a:tc>
              </a:tr>
              <a:tr h="398145">
                <a:tc>
                  <a:txBody>
                    <a:bodyPr/>
                    <a:p>
                      <a:pPr>
                        <a:buNone/>
                      </a:pPr>
                      <a:r>
                        <a:rPr lang="en-US">
                          <a:solidFill>
                            <a:srgbClr val="FF0000"/>
                          </a:solidFill>
                        </a:rPr>
                        <a:t>lpop</a:t>
                      </a:r>
                      <a:endParaRPr lang="en-US">
                        <a:solidFill>
                          <a:srgbClr val="FF0000"/>
                        </a:solidFill>
                      </a:endParaRPr>
                    </a:p>
                  </a:txBody>
                  <a:tcPr/>
                </a:tc>
                <a:tc>
                  <a:txBody>
                    <a:bodyPr/>
                    <a:p>
                      <a:pPr>
                        <a:buNone/>
                      </a:pPr>
                      <a:r>
                        <a:rPr lang="zh-CN">
                          <a:solidFill>
                            <a:srgbClr val="FF0000"/>
                          </a:solidFill>
                        </a:rPr>
                        <a:t>从头部弹出</a:t>
                      </a:r>
                      <a:r>
                        <a:rPr lang="en-US" altLang="zh-CN">
                          <a:solidFill>
                            <a:srgbClr val="FF0000"/>
                          </a:solidFill>
                        </a:rPr>
                        <a:t>key</a:t>
                      </a:r>
                      <a:r>
                        <a:rPr lang="zh-CN" altLang="en-US">
                          <a:solidFill>
                            <a:srgbClr val="FF0000"/>
                          </a:solidFill>
                        </a:rPr>
                        <a:t>的值（删除）</a:t>
                      </a:r>
                      <a:endParaRPr lang="zh-CN" altLang="en-US">
                        <a:solidFill>
                          <a:srgbClr val="FF0000"/>
                        </a:solidFill>
                      </a:endParaRPr>
                    </a:p>
                  </a:txBody>
                  <a:tcPr/>
                </a:tc>
                <a:tc>
                  <a:txBody>
                    <a:bodyPr/>
                    <a:p>
                      <a:pPr>
                        <a:buNone/>
                      </a:pPr>
                      <a:r>
                        <a:rPr lang="en-US">
                          <a:solidFill>
                            <a:srgbClr val="FF0000"/>
                          </a:solidFill>
                        </a:rPr>
                        <a:t>lpop key</a:t>
                      </a:r>
                      <a:endParaRPr lang="en-US">
                        <a:solidFill>
                          <a:srgbClr val="FF0000"/>
                        </a:solidFill>
                      </a:endParaRPr>
                    </a:p>
                  </a:txBody>
                  <a:tcPr/>
                </a:tc>
              </a:tr>
              <a:tr h="399415">
                <a:tc>
                  <a:txBody>
                    <a:bodyPr/>
                    <a:p>
                      <a:pPr>
                        <a:buNone/>
                      </a:pPr>
                      <a:r>
                        <a:rPr lang="en-US">
                          <a:solidFill>
                            <a:srgbClr val="FF0000"/>
                          </a:solidFill>
                        </a:rPr>
                        <a:t>rpop</a:t>
                      </a:r>
                      <a:endParaRPr lang="en-US">
                        <a:solidFill>
                          <a:srgbClr val="FF0000"/>
                        </a:solidFill>
                      </a:endParaRPr>
                    </a:p>
                  </a:txBody>
                  <a:tcPr/>
                </a:tc>
                <a:tc>
                  <a:txBody>
                    <a:bodyPr/>
                    <a:p>
                      <a:pPr>
                        <a:buNone/>
                      </a:pPr>
                      <a:r>
                        <a:rPr lang="zh-CN">
                          <a:solidFill>
                            <a:srgbClr val="FF0000"/>
                          </a:solidFill>
                        </a:rPr>
                        <a:t>从尾部弹出</a:t>
                      </a:r>
                      <a:r>
                        <a:rPr lang="en-US" altLang="zh-CN">
                          <a:solidFill>
                            <a:srgbClr val="FF0000"/>
                          </a:solidFill>
                        </a:rPr>
                        <a:t>key</a:t>
                      </a:r>
                      <a:r>
                        <a:rPr lang="zh-CN" altLang="en-US">
                          <a:solidFill>
                            <a:srgbClr val="FF0000"/>
                          </a:solidFill>
                        </a:rPr>
                        <a:t>的值（删除）</a:t>
                      </a:r>
                      <a:endParaRPr lang="zh-CN" altLang="en-US">
                        <a:solidFill>
                          <a:srgbClr val="FF0000"/>
                        </a:solidFill>
                      </a:endParaRPr>
                    </a:p>
                  </a:txBody>
                  <a:tcPr/>
                </a:tc>
                <a:tc>
                  <a:txBody>
                    <a:bodyPr/>
                    <a:p>
                      <a:pPr>
                        <a:buNone/>
                      </a:pPr>
                      <a:r>
                        <a:rPr lang="en-US">
                          <a:solidFill>
                            <a:srgbClr val="FF0000"/>
                          </a:solidFill>
                        </a:rPr>
                        <a:t>rpop key</a:t>
                      </a:r>
                      <a:endParaRPr lang="en-US">
                        <a:solidFill>
                          <a:srgbClr val="FF0000"/>
                        </a:solidFill>
                      </a:endParaRPr>
                    </a:p>
                  </a:txBody>
                  <a:tcPr/>
                </a:tc>
              </a:tr>
              <a:tr h="679450">
                <a:tc>
                  <a:txBody>
                    <a:bodyPr/>
                    <a:p>
                      <a:pPr>
                        <a:buNone/>
                      </a:pPr>
                      <a:r>
                        <a:rPr lang="en-US">
                          <a:solidFill>
                            <a:srgbClr val="FF0000"/>
                          </a:solidFill>
                        </a:rPr>
                        <a:t>rpoplpush</a:t>
                      </a:r>
                      <a:endParaRPr lang="en-US">
                        <a:solidFill>
                          <a:srgbClr val="FF0000"/>
                        </a:solidFill>
                      </a:endParaRPr>
                    </a:p>
                  </a:txBody>
                  <a:tcPr/>
                </a:tc>
                <a:tc>
                  <a:txBody>
                    <a:bodyPr/>
                    <a:p>
                      <a:pPr>
                        <a:buNone/>
                      </a:pPr>
                      <a:r>
                        <a:rPr lang="zh-CN">
                          <a:solidFill>
                            <a:srgbClr val="FF0000"/>
                          </a:solidFill>
                        </a:rPr>
                        <a:t>从一个</a:t>
                      </a:r>
                      <a:r>
                        <a:rPr lang="en-US" altLang="zh-CN">
                          <a:solidFill>
                            <a:srgbClr val="FF0000"/>
                          </a:solidFill>
                        </a:rPr>
                        <a:t>list</a:t>
                      </a:r>
                      <a:r>
                        <a:rPr lang="zh-CN" altLang="en-US">
                          <a:solidFill>
                            <a:srgbClr val="FF0000"/>
                          </a:solidFill>
                        </a:rPr>
                        <a:t>的尾部弹出插入到另一个</a:t>
                      </a:r>
                      <a:r>
                        <a:rPr lang="en-US" altLang="zh-CN">
                          <a:solidFill>
                            <a:srgbClr val="FF0000"/>
                          </a:solidFill>
                        </a:rPr>
                        <a:t>list</a:t>
                      </a:r>
                      <a:r>
                        <a:rPr lang="zh-CN" altLang="en-US">
                          <a:solidFill>
                            <a:srgbClr val="FF0000"/>
                          </a:solidFill>
                        </a:rPr>
                        <a:t>的头部</a:t>
                      </a:r>
                      <a:endParaRPr lang="zh-CN" altLang="en-US">
                        <a:solidFill>
                          <a:srgbClr val="FF0000"/>
                        </a:solidFill>
                      </a:endParaRPr>
                    </a:p>
                  </a:txBody>
                  <a:tcPr/>
                </a:tc>
                <a:tc>
                  <a:txBody>
                    <a:bodyPr/>
                    <a:p>
                      <a:pPr>
                        <a:buNone/>
                      </a:pPr>
                      <a:r>
                        <a:rPr lang="en-US">
                          <a:solidFill>
                            <a:srgbClr val="FF0000"/>
                          </a:solidFill>
                        </a:rPr>
                        <a:t>rpoplpush source destnation</a:t>
                      </a:r>
                      <a:endParaRPr lang="en-US">
                        <a:solidFill>
                          <a:srgbClr val="FF0000"/>
                        </a:solidFill>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82880"/>
            <a:ext cx="10515600" cy="1021715"/>
          </a:xfrm>
        </p:spPr>
        <p:txBody>
          <a:bodyPr/>
          <a:p>
            <a:pPr algn="ctr"/>
            <a:r>
              <a:rPr lang="en-US" altLang="zh-CN">
                <a:sym typeface="+mn-ea"/>
              </a:rPr>
              <a:t>$$2redis</a:t>
            </a:r>
            <a:r>
              <a:rPr lang="zh-CN" altLang="en-US">
                <a:sym typeface="+mn-ea"/>
              </a:rPr>
              <a:t>数据类型</a:t>
            </a:r>
            <a:endParaRPr lang="zh-CN" altLang="en-US"/>
          </a:p>
        </p:txBody>
      </p:sp>
      <p:graphicFrame>
        <p:nvGraphicFramePr>
          <p:cNvPr id="4" name="表格 3"/>
          <p:cNvGraphicFramePr/>
          <p:nvPr/>
        </p:nvGraphicFramePr>
        <p:xfrm>
          <a:off x="1129030" y="1707515"/>
          <a:ext cx="10253980" cy="3559810"/>
        </p:xfrm>
        <a:graphic>
          <a:graphicData uri="http://schemas.openxmlformats.org/drawingml/2006/table">
            <a:tbl>
              <a:tblPr firstRow="1" bandRow="1">
                <a:tableStyleId>{5C22544A-7EE6-4342-B048-85BDC9FD1C3A}</a:tableStyleId>
              </a:tblPr>
              <a:tblGrid>
                <a:gridCol w="2007235"/>
                <a:gridCol w="4330065"/>
                <a:gridCol w="3916680"/>
              </a:tblGrid>
              <a:tr h="365760">
                <a:tc>
                  <a:txBody>
                    <a:bodyPr/>
                    <a:p>
                      <a:pPr>
                        <a:buNone/>
                      </a:pPr>
                      <a:r>
                        <a:rPr lang="zh-CN" altLang="en-US"/>
                        <a:t>命令</a:t>
                      </a:r>
                      <a:endParaRPr lang="zh-CN" altLang="en-US"/>
                    </a:p>
                  </a:txBody>
                  <a:tcPr/>
                </a:tc>
                <a:tc>
                  <a:txBody>
                    <a:bodyPr/>
                    <a:p>
                      <a:pPr>
                        <a:buNone/>
                      </a:pPr>
                      <a:r>
                        <a:rPr lang="zh-CN"/>
                        <a:t>描述</a:t>
                      </a:r>
                      <a:endParaRPr lang="zh-CN"/>
                    </a:p>
                  </a:txBody>
                  <a:tcPr/>
                </a:tc>
                <a:tc>
                  <a:txBody>
                    <a:bodyPr/>
                    <a:p>
                      <a:pPr>
                        <a:buNone/>
                      </a:pPr>
                      <a:r>
                        <a:rPr lang="zh-CN"/>
                        <a:t>例子</a:t>
                      </a:r>
                      <a:endParaRPr lang="zh-CN"/>
                    </a:p>
                  </a:txBody>
                  <a:tcPr/>
                </a:tc>
              </a:tr>
              <a:tr h="368300">
                <a:tc>
                  <a:txBody>
                    <a:bodyPr/>
                    <a:p>
                      <a:pPr>
                        <a:buNone/>
                      </a:pPr>
                      <a:r>
                        <a:rPr lang="en-US"/>
                        <a:t>llen</a:t>
                      </a:r>
                      <a:endParaRPr lang="en-US"/>
                    </a:p>
                  </a:txBody>
                  <a:tcPr/>
                </a:tc>
                <a:tc>
                  <a:txBody>
                    <a:bodyPr/>
                    <a:p>
                      <a:pPr>
                        <a:buNone/>
                      </a:pPr>
                      <a:r>
                        <a:rPr lang="zh-CN" altLang="en-US"/>
                        <a:t>返回</a:t>
                      </a:r>
                      <a:r>
                        <a:rPr lang="en-US" altLang="zh-CN"/>
                        <a:t>key</a:t>
                      </a:r>
                      <a:r>
                        <a:rPr lang="zh-CN" altLang="en-US"/>
                        <a:t>的长度</a:t>
                      </a:r>
                      <a:endParaRPr lang="zh-CN" altLang="en-US"/>
                    </a:p>
                  </a:txBody>
                  <a:tcPr/>
                </a:tc>
                <a:tc>
                  <a:txBody>
                    <a:bodyPr/>
                    <a:p>
                      <a:pPr>
                        <a:buNone/>
                      </a:pPr>
                      <a:r>
                        <a:rPr lang="en-US"/>
                        <a:t>llen key</a:t>
                      </a:r>
                      <a:endParaRPr lang="en-US"/>
                    </a:p>
                  </a:txBody>
                  <a:tcPr/>
                </a:tc>
              </a:tr>
              <a:tr h="368300">
                <a:tc>
                  <a:txBody>
                    <a:bodyPr/>
                    <a:p>
                      <a:pPr>
                        <a:buNone/>
                      </a:pPr>
                      <a:r>
                        <a:rPr lang="en-US"/>
                        <a:t>lrem</a:t>
                      </a:r>
                      <a:endParaRPr lang="en-US"/>
                    </a:p>
                  </a:txBody>
                  <a:tcPr/>
                </a:tc>
                <a:tc>
                  <a:txBody>
                    <a:bodyPr/>
                    <a:p>
                      <a:pPr>
                        <a:buNone/>
                      </a:pPr>
                      <a:r>
                        <a:rPr lang="zh-CN" altLang="en-US"/>
                        <a:t>删除前面几个值为</a:t>
                      </a:r>
                      <a:r>
                        <a:rPr lang="en-US" altLang="zh-CN"/>
                        <a:t>value</a:t>
                      </a:r>
                      <a:r>
                        <a:rPr lang="zh-CN" altLang="en-US"/>
                        <a:t>的元素</a:t>
                      </a:r>
                      <a:endParaRPr lang="zh-CN" altLang="en-US"/>
                    </a:p>
                  </a:txBody>
                  <a:tcPr/>
                </a:tc>
                <a:tc>
                  <a:txBody>
                    <a:bodyPr/>
                    <a:p>
                      <a:pPr>
                        <a:buNone/>
                      </a:pPr>
                      <a:r>
                        <a:rPr lang="en-US"/>
                        <a:t>lrem key count value</a:t>
                      </a:r>
                      <a:endParaRPr lang="en-US"/>
                    </a:p>
                  </a:txBody>
                  <a:tcPr/>
                </a:tc>
              </a:tr>
              <a:tr h="368300">
                <a:tc>
                  <a:txBody>
                    <a:bodyPr/>
                    <a:p>
                      <a:pPr>
                        <a:buNone/>
                      </a:pPr>
                      <a:r>
                        <a:rPr lang="en-US"/>
                        <a:t>lset</a:t>
                      </a:r>
                      <a:endParaRPr lang="en-US"/>
                    </a:p>
                  </a:txBody>
                  <a:tcPr/>
                </a:tc>
                <a:tc>
                  <a:txBody>
                    <a:bodyPr/>
                    <a:p>
                      <a:pPr>
                        <a:buNone/>
                      </a:pPr>
                      <a:r>
                        <a:rPr lang="zh-CN" altLang="en-US"/>
                        <a:t>按下标赋值</a:t>
                      </a:r>
                      <a:endParaRPr lang="zh-CN" altLang="en-US"/>
                    </a:p>
                  </a:txBody>
                  <a:tcPr/>
                </a:tc>
                <a:tc>
                  <a:txBody>
                    <a:bodyPr/>
                    <a:p>
                      <a:pPr>
                        <a:buNone/>
                      </a:pPr>
                      <a:r>
                        <a:rPr lang="en-US"/>
                        <a:t>lset key index value</a:t>
                      </a:r>
                      <a:endParaRPr lang="en-US"/>
                    </a:p>
                  </a:txBody>
                  <a:tcPr/>
                </a:tc>
              </a:tr>
              <a:tr h="368300">
                <a:tc>
                  <a:txBody>
                    <a:bodyPr/>
                    <a:p>
                      <a:pPr>
                        <a:buNone/>
                      </a:pPr>
                      <a:r>
                        <a:rPr lang="en-US"/>
                        <a:t>lindex</a:t>
                      </a:r>
                      <a:endParaRPr lang="en-US"/>
                    </a:p>
                  </a:txBody>
                  <a:tcPr/>
                </a:tc>
                <a:tc>
                  <a:txBody>
                    <a:bodyPr/>
                    <a:p>
                      <a:pPr>
                        <a:buNone/>
                      </a:pPr>
                      <a:r>
                        <a:rPr lang="zh-CN"/>
                        <a:t>返回下标的值</a:t>
                      </a:r>
                      <a:endParaRPr lang="zh-CN"/>
                    </a:p>
                  </a:txBody>
                  <a:tcPr/>
                </a:tc>
                <a:tc>
                  <a:txBody>
                    <a:bodyPr/>
                    <a:p>
                      <a:pPr>
                        <a:buNone/>
                      </a:pPr>
                      <a:r>
                        <a:rPr lang="en-US"/>
                        <a:t>lindex key index</a:t>
                      </a:r>
                      <a:endParaRPr lang="en-US"/>
                    </a:p>
                  </a:txBody>
                  <a:tcPr/>
                </a:tc>
              </a:tr>
              <a:tr h="368300">
                <a:tc>
                  <a:txBody>
                    <a:bodyPr/>
                    <a:p>
                      <a:pPr>
                        <a:buNone/>
                      </a:pPr>
                      <a:r>
                        <a:rPr lang="en-US"/>
                        <a:t>ltrim</a:t>
                      </a:r>
                      <a:endParaRPr lang="en-US"/>
                    </a:p>
                  </a:txBody>
                  <a:tcPr/>
                </a:tc>
                <a:tc>
                  <a:txBody>
                    <a:bodyPr/>
                    <a:p>
                      <a:pPr>
                        <a:buNone/>
                      </a:pPr>
                      <a:r>
                        <a:rPr lang="zh-CN"/>
                        <a:t>截取</a:t>
                      </a:r>
                      <a:r>
                        <a:rPr lang="en-US" altLang="zh-CN"/>
                        <a:t>list </a:t>
                      </a:r>
                      <a:r>
                        <a:rPr lang="zh-CN" altLang="en-US"/>
                        <a:t>指定位置的值</a:t>
                      </a:r>
                      <a:endParaRPr lang="zh-CN" altLang="en-US"/>
                    </a:p>
                  </a:txBody>
                  <a:tcPr/>
                </a:tc>
                <a:tc>
                  <a:txBody>
                    <a:bodyPr/>
                    <a:p>
                      <a:pPr>
                        <a:buNone/>
                      </a:pPr>
                      <a:r>
                        <a:rPr lang="en-US"/>
                        <a:t>ltrim key start end</a:t>
                      </a:r>
                      <a:endParaRPr lang="en-US"/>
                    </a:p>
                  </a:txBody>
                  <a:tcPr/>
                </a:tc>
              </a:tr>
              <a:tr h="615950">
                <a:tc>
                  <a:txBody>
                    <a:bodyPr/>
                    <a:p>
                      <a:pPr>
                        <a:buNone/>
                      </a:pPr>
                      <a:r>
                        <a:rPr lang="en-US"/>
                        <a:t>linsert</a:t>
                      </a:r>
                      <a:endParaRPr lang="en-US"/>
                    </a:p>
                  </a:txBody>
                  <a:tcPr/>
                </a:tc>
                <a:tc>
                  <a:txBody>
                    <a:bodyPr/>
                    <a:p>
                      <a:pPr>
                        <a:buNone/>
                      </a:pPr>
                      <a:r>
                        <a:rPr lang="zh-CN"/>
                        <a:t>在某个元素的前面或后面插入值</a:t>
                      </a:r>
                      <a:endParaRPr lang="zh-CN"/>
                    </a:p>
                  </a:txBody>
                  <a:tcPr/>
                </a:tc>
                <a:tc>
                  <a:txBody>
                    <a:bodyPr/>
                    <a:p>
                      <a:pPr>
                        <a:buNone/>
                      </a:pPr>
                      <a:r>
                        <a:rPr lang="en-US"/>
                        <a:t>linsert key before|after pivot value</a:t>
                      </a:r>
                      <a:endParaRPr lang="en-US"/>
                    </a:p>
                  </a:txBody>
                  <a:tcPr/>
                </a:tc>
              </a:tr>
              <a:tr h="368300">
                <a:tc>
                  <a:txBody>
                    <a:bodyPr/>
                    <a:p>
                      <a:pPr>
                        <a:buNone/>
                      </a:pPr>
                      <a:r>
                        <a:rPr lang="en-US"/>
                        <a:t>lpushx</a:t>
                      </a:r>
                      <a:endParaRPr lang="en-US"/>
                    </a:p>
                  </a:txBody>
                  <a:tcPr/>
                </a:tc>
                <a:tc>
                  <a:txBody>
                    <a:bodyPr/>
                    <a:p>
                      <a:pPr>
                        <a:buNone/>
                      </a:pPr>
                      <a:r>
                        <a:rPr lang="en-US"/>
                        <a:t>key</a:t>
                      </a:r>
                      <a:r>
                        <a:rPr lang="zh-CN" altLang="en-US"/>
                        <a:t>存在头部添加，否则不做操作</a:t>
                      </a:r>
                      <a:endParaRPr lang="zh-CN" altLang="en-US"/>
                    </a:p>
                  </a:txBody>
                  <a:tcPr/>
                </a:tc>
                <a:tc>
                  <a:txBody>
                    <a:bodyPr/>
                    <a:p>
                      <a:pPr>
                        <a:buNone/>
                      </a:pPr>
                      <a:r>
                        <a:rPr lang="en-US"/>
                        <a:t>lpushx key value</a:t>
                      </a:r>
                      <a:endParaRPr lang="en-US"/>
                    </a:p>
                  </a:txBody>
                  <a:tcPr/>
                </a:tc>
              </a:tr>
              <a:tr h="368300">
                <a:tc>
                  <a:txBody>
                    <a:bodyPr/>
                    <a:p>
                      <a:pPr>
                        <a:buNone/>
                      </a:pPr>
                      <a:r>
                        <a:rPr lang="en-US"/>
                        <a:t>rpushx</a:t>
                      </a:r>
                      <a:endParaRPr lang="en-US"/>
                    </a:p>
                  </a:txBody>
                  <a:tcPr/>
                </a:tc>
                <a:tc>
                  <a:txBody>
                    <a:bodyPr/>
                    <a:p>
                      <a:pPr>
                        <a:buNone/>
                      </a:pPr>
                      <a:r>
                        <a:rPr lang="en-US" altLang="zh-CN"/>
                        <a:t>key</a:t>
                      </a:r>
                      <a:r>
                        <a:rPr lang="zh-CN" altLang="en-US"/>
                        <a:t>存在在尾部添加，否则不做操作</a:t>
                      </a:r>
                      <a:endParaRPr lang="zh-CN" altLang="en-US"/>
                    </a:p>
                  </a:txBody>
                  <a:tcPr/>
                </a:tc>
                <a:tc>
                  <a:txBody>
                    <a:bodyPr/>
                    <a:p>
                      <a:pPr>
                        <a:buNone/>
                      </a:pPr>
                      <a:r>
                        <a:rPr lang="en-US"/>
                        <a:t>rpushx key value</a:t>
                      </a:r>
                      <a:endParaRPr lang="en-US"/>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63295" y="115570"/>
            <a:ext cx="10515600" cy="774065"/>
          </a:xfrm>
        </p:spPr>
        <p:txBody>
          <a:bodyPr>
            <a:normAutofit fontScale="90000"/>
          </a:bodyPr>
          <a:p>
            <a:pPr algn="ctr"/>
            <a:br>
              <a:rPr lang="en-US" altLang="zh-CN">
                <a:sym typeface="+mn-ea"/>
              </a:rPr>
            </a:br>
            <a:br>
              <a:rPr lang="en-US" altLang="zh-CN">
                <a:sym typeface="+mn-ea"/>
              </a:rPr>
            </a:br>
            <a:br>
              <a:rPr lang="en-US" altLang="zh-CN">
                <a:sym typeface="+mn-ea"/>
              </a:rPr>
            </a:br>
            <a:br>
              <a:rPr lang="en-US" altLang="zh-CN">
                <a:sym typeface="+mn-ea"/>
              </a:rPr>
            </a:br>
            <a:r>
              <a:rPr lang="en-US" altLang="zh-CN">
                <a:sym typeface="+mn-ea"/>
              </a:rPr>
              <a:t>$$2redis</a:t>
            </a:r>
            <a:r>
              <a:rPr lang="zh-CN" altLang="en-US">
                <a:sym typeface="+mn-ea"/>
              </a:rPr>
              <a:t>数据类型</a:t>
            </a:r>
            <a:endParaRPr lang="zh-CN" altLang="en-US"/>
          </a:p>
          <a:p>
            <a:endParaRPr lang="zh-CN" altLang="en-US"/>
          </a:p>
          <a:p>
            <a:endParaRPr lang="zh-CN" altLang="en-US"/>
          </a:p>
          <a:p>
            <a:endParaRPr lang="zh-CN" altLang="en-US"/>
          </a:p>
          <a:p>
            <a:r>
              <a:rPr lang="en-US" altLang="zh-CN"/>
              <a:t>	</a:t>
            </a:r>
            <a:endParaRPr lang="en-US" altLang="zh-CN"/>
          </a:p>
        </p:txBody>
      </p:sp>
      <p:sp>
        <p:nvSpPr>
          <p:cNvPr id="3" name="内容占位符 2"/>
          <p:cNvSpPr>
            <a:spLocks noGrp="1"/>
          </p:cNvSpPr>
          <p:nvPr>
            <p:ph idx="1"/>
          </p:nvPr>
        </p:nvSpPr>
        <p:spPr>
          <a:xfrm>
            <a:off x="838200" y="1450340"/>
            <a:ext cx="10598150" cy="4726940"/>
          </a:xfrm>
        </p:spPr>
        <p:txBody>
          <a:bodyPr/>
          <a:p>
            <a:pPr marL="0" indent="0">
              <a:buNone/>
            </a:pPr>
            <a:r>
              <a:rPr lang="en-US" altLang="zh-CN"/>
              <a:t>2</a:t>
            </a:r>
            <a:r>
              <a:rPr lang="zh-CN" altLang="en-US"/>
              <a:t>、应用：</a:t>
            </a:r>
            <a:endParaRPr lang="zh-CN" altLang="en-US"/>
          </a:p>
          <a:p>
            <a:pPr marL="0" indent="0">
              <a:buNone/>
            </a:pPr>
            <a:r>
              <a:rPr lang="en-US" altLang="zh-CN"/>
              <a:t>	1</a:t>
            </a:r>
            <a:r>
              <a:rPr lang="zh-CN" altLang="en-US"/>
              <a:t>）商用户发布商品评论</a:t>
            </a:r>
            <a:endParaRPr lang="zh-CN" altLang="en-US"/>
          </a:p>
          <a:p>
            <a:pPr marL="0" indent="0">
              <a:buNone/>
            </a:pPr>
            <a:r>
              <a:rPr lang="en-US" altLang="zh-CN"/>
              <a:t>	</a:t>
            </a:r>
            <a:r>
              <a:rPr lang="zh-CN" altLang="en-US" sz="2000"/>
              <a:t>将评论信息转成json存储到list中。用户在页面查询评论列表，从redis中取出json数据展示到页面。品的评论</a:t>
            </a:r>
            <a:endParaRPr lang="zh-CN" altLang="en-US" sz="2000"/>
          </a:p>
          <a:p>
            <a:pPr marL="0" indent="0">
              <a:buNone/>
            </a:pPr>
            <a:r>
              <a:rPr lang="en-US" altLang="zh-CN" sz="2000"/>
              <a:t>	</a:t>
            </a:r>
            <a:r>
              <a:rPr lang="en-US" altLang="zh-CN"/>
              <a:t>2</a:t>
            </a:r>
            <a:r>
              <a:rPr lang="zh-CN" altLang="en-US"/>
              <a:t>）队列</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19175" y="87630"/>
            <a:ext cx="10515600" cy="884555"/>
          </a:xfrm>
        </p:spPr>
        <p:txBody>
          <a:bodyPr>
            <a:normAutofit fontScale="90000"/>
          </a:bodyPr>
          <a:p>
            <a:pPr algn="ct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r>
              <a:rPr lang="en-US" altLang="zh-CN">
                <a:sym typeface="+mn-ea"/>
              </a:rPr>
              <a:t>$$2redis</a:t>
            </a:r>
            <a:r>
              <a:rPr lang="zh-CN" altLang="en-US">
                <a:sym typeface="+mn-ea"/>
              </a:rPr>
              <a:t>数据类型</a:t>
            </a:r>
            <a:endParaRPr lang="zh-CN" altLang="en-US"/>
          </a:p>
          <a:p>
            <a:endParaRPr lang="zh-CN" altLang="en-US"/>
          </a:p>
          <a:p>
            <a:endParaRPr lang="zh-CN" altLang="en-US"/>
          </a:p>
          <a:p>
            <a:endParaRPr lang="zh-CN" altLang="en-US"/>
          </a:p>
          <a:p>
            <a:r>
              <a:rPr lang="en-US" altLang="zh-CN">
                <a:sym typeface="+mn-ea"/>
              </a:rPr>
              <a:t>	</a:t>
            </a:r>
            <a:endParaRPr lang="en-US" altLang="zh-CN"/>
          </a:p>
          <a:p>
            <a:endParaRPr lang="zh-CN" altLang="en-US"/>
          </a:p>
        </p:txBody>
      </p:sp>
      <p:sp>
        <p:nvSpPr>
          <p:cNvPr id="3" name="内容占位符 2"/>
          <p:cNvSpPr>
            <a:spLocks noGrp="1"/>
          </p:cNvSpPr>
          <p:nvPr>
            <p:ph idx="1"/>
          </p:nvPr>
        </p:nvSpPr>
        <p:spPr>
          <a:xfrm>
            <a:off x="838200" y="1506220"/>
            <a:ext cx="10515600" cy="4671695"/>
          </a:xfrm>
        </p:spPr>
        <p:txBody>
          <a:bodyPr/>
          <a:p>
            <a:pPr marL="0" indent="0">
              <a:buNone/>
            </a:pPr>
            <a:r>
              <a:rPr lang="zh-CN" altLang="en-US"/>
              <a:t>四、</a:t>
            </a:r>
            <a:r>
              <a:rPr lang="en-US" altLang="zh-CN"/>
              <a:t>set</a:t>
            </a:r>
            <a:r>
              <a:rPr lang="zh-CN" altLang="en-US"/>
              <a:t>类型</a:t>
            </a:r>
            <a:endParaRPr lang="zh-CN" altLang="en-US"/>
          </a:p>
          <a:p>
            <a:pPr marL="0" indent="0">
              <a:buNone/>
            </a:pPr>
            <a:r>
              <a:rPr lang="en-US" altLang="zh-CN"/>
              <a:t>	</a:t>
            </a:r>
            <a:r>
              <a:rPr lang="en-US" altLang="zh-CN" sz="2000"/>
              <a:t>1</a:t>
            </a:r>
            <a:r>
              <a:rPr lang="zh-CN" altLang="en-US" sz="2000"/>
              <a:t>、</a:t>
            </a:r>
            <a:r>
              <a:rPr lang="en-US" altLang="zh-CN" sz="2000"/>
              <a:t>set</a:t>
            </a:r>
            <a:r>
              <a:rPr lang="zh-CN" altLang="en-US" sz="2000"/>
              <a:t>就是集合类型，集合中每个元素都不相同，且没有顺序。</a:t>
            </a:r>
            <a:endParaRPr lang="zh-CN" altLang="en-US" sz="2000"/>
          </a:p>
        </p:txBody>
      </p:sp>
      <p:graphicFrame>
        <p:nvGraphicFramePr>
          <p:cNvPr id="4" name="表格 3"/>
          <p:cNvGraphicFramePr/>
          <p:nvPr/>
        </p:nvGraphicFramePr>
        <p:xfrm>
          <a:off x="1783080" y="2728595"/>
          <a:ext cx="8973820" cy="2955925"/>
        </p:xfrm>
        <a:graphic>
          <a:graphicData uri="http://schemas.openxmlformats.org/drawingml/2006/table">
            <a:tbl>
              <a:tblPr firstRow="1" bandRow="1">
                <a:tableStyleId>{5C22544A-7EE6-4342-B048-85BDC9FD1C3A}</a:tableStyleId>
              </a:tblPr>
              <a:tblGrid>
                <a:gridCol w="1933575"/>
                <a:gridCol w="3616325"/>
                <a:gridCol w="3423920"/>
              </a:tblGrid>
              <a:tr h="422275">
                <a:tc>
                  <a:txBody>
                    <a:bodyPr/>
                    <a:p>
                      <a:pPr>
                        <a:buNone/>
                      </a:pPr>
                      <a:r>
                        <a:rPr lang="zh-CN" altLang="en-US"/>
                        <a:t>命令</a:t>
                      </a:r>
                      <a:endParaRPr lang="zh-CN" altLang="en-US"/>
                    </a:p>
                  </a:txBody>
                  <a:tcPr/>
                </a:tc>
                <a:tc>
                  <a:txBody>
                    <a:bodyPr/>
                    <a:p>
                      <a:pPr>
                        <a:buNone/>
                      </a:pPr>
                      <a:r>
                        <a:rPr lang="zh-CN"/>
                        <a:t>描述</a:t>
                      </a:r>
                      <a:endParaRPr lang="zh-CN"/>
                    </a:p>
                  </a:txBody>
                  <a:tcPr/>
                </a:tc>
                <a:tc>
                  <a:txBody>
                    <a:bodyPr/>
                    <a:p>
                      <a:pPr>
                        <a:buNone/>
                      </a:pPr>
                      <a:r>
                        <a:rPr lang="zh-CN"/>
                        <a:t>例子</a:t>
                      </a:r>
                      <a:endParaRPr lang="zh-CN"/>
                    </a:p>
                  </a:txBody>
                  <a:tcPr/>
                </a:tc>
              </a:tr>
              <a:tr h="422275">
                <a:tc>
                  <a:txBody>
                    <a:bodyPr/>
                    <a:p>
                      <a:pPr>
                        <a:buNone/>
                      </a:pPr>
                      <a:r>
                        <a:rPr lang="en-US">
                          <a:solidFill>
                            <a:srgbClr val="FF0000"/>
                          </a:solidFill>
                        </a:rPr>
                        <a:t>sadd</a:t>
                      </a:r>
                      <a:endParaRPr lang="en-US">
                        <a:solidFill>
                          <a:srgbClr val="FF0000"/>
                        </a:solidFill>
                      </a:endParaRPr>
                    </a:p>
                  </a:txBody>
                  <a:tcPr/>
                </a:tc>
                <a:tc>
                  <a:txBody>
                    <a:bodyPr/>
                    <a:p>
                      <a:pPr>
                        <a:buNone/>
                      </a:pPr>
                      <a:r>
                        <a:rPr lang="zh-CN">
                          <a:solidFill>
                            <a:srgbClr val="FF0000"/>
                          </a:solidFill>
                        </a:rPr>
                        <a:t>添加值</a:t>
                      </a:r>
                      <a:endParaRPr lang="zh-CN">
                        <a:solidFill>
                          <a:srgbClr val="FF0000"/>
                        </a:solidFill>
                      </a:endParaRPr>
                    </a:p>
                  </a:txBody>
                  <a:tcPr/>
                </a:tc>
                <a:tc>
                  <a:txBody>
                    <a:bodyPr/>
                    <a:p>
                      <a:pPr>
                        <a:buNone/>
                      </a:pPr>
                      <a:r>
                        <a:rPr lang="en-US">
                          <a:solidFill>
                            <a:srgbClr val="FF0000"/>
                          </a:solidFill>
                        </a:rPr>
                        <a:t>sadd key member [member2]</a:t>
                      </a:r>
                      <a:endParaRPr lang="en-US">
                        <a:solidFill>
                          <a:srgbClr val="FF0000"/>
                        </a:solidFill>
                      </a:endParaRPr>
                    </a:p>
                  </a:txBody>
                  <a:tcPr/>
                </a:tc>
              </a:tr>
              <a:tr h="422275">
                <a:tc>
                  <a:txBody>
                    <a:bodyPr/>
                    <a:p>
                      <a:pPr>
                        <a:buNone/>
                      </a:pPr>
                      <a:r>
                        <a:rPr lang="en-US">
                          <a:solidFill>
                            <a:srgbClr val="FF0000"/>
                          </a:solidFill>
                        </a:rPr>
                        <a:t>smembers</a:t>
                      </a:r>
                      <a:endParaRPr lang="en-US">
                        <a:solidFill>
                          <a:srgbClr val="FF0000"/>
                        </a:solidFill>
                      </a:endParaRPr>
                    </a:p>
                  </a:txBody>
                  <a:tcPr/>
                </a:tc>
                <a:tc>
                  <a:txBody>
                    <a:bodyPr/>
                    <a:p>
                      <a:pPr>
                        <a:buNone/>
                      </a:pPr>
                      <a:r>
                        <a:rPr lang="zh-CN">
                          <a:solidFill>
                            <a:srgbClr val="FF0000"/>
                          </a:solidFill>
                        </a:rPr>
                        <a:t>遍历集合</a:t>
                      </a:r>
                      <a:endParaRPr lang="zh-CN">
                        <a:solidFill>
                          <a:srgbClr val="FF0000"/>
                        </a:solidFill>
                      </a:endParaRPr>
                    </a:p>
                  </a:txBody>
                  <a:tcPr/>
                </a:tc>
                <a:tc>
                  <a:txBody>
                    <a:bodyPr/>
                    <a:p>
                      <a:pPr>
                        <a:buNone/>
                      </a:pPr>
                      <a:r>
                        <a:rPr lang="en-US">
                          <a:solidFill>
                            <a:srgbClr val="FF0000"/>
                          </a:solidFill>
                        </a:rPr>
                        <a:t>smembers key</a:t>
                      </a:r>
                      <a:endParaRPr lang="en-US">
                        <a:solidFill>
                          <a:srgbClr val="FF0000"/>
                        </a:solidFill>
                      </a:endParaRPr>
                    </a:p>
                  </a:txBody>
                  <a:tcPr/>
                </a:tc>
              </a:tr>
              <a:tr h="422275">
                <a:tc>
                  <a:txBody>
                    <a:bodyPr/>
                    <a:p>
                      <a:pPr>
                        <a:buNone/>
                      </a:pPr>
                      <a:r>
                        <a:rPr lang="en-US">
                          <a:solidFill>
                            <a:srgbClr val="FF0000"/>
                          </a:solidFill>
                        </a:rPr>
                        <a:t>scard</a:t>
                      </a:r>
                      <a:endParaRPr lang="en-US">
                        <a:solidFill>
                          <a:srgbClr val="FF0000"/>
                        </a:solidFill>
                      </a:endParaRPr>
                    </a:p>
                  </a:txBody>
                  <a:tcPr/>
                </a:tc>
                <a:tc>
                  <a:txBody>
                    <a:bodyPr/>
                    <a:p>
                      <a:pPr>
                        <a:buNone/>
                      </a:pPr>
                      <a:r>
                        <a:rPr lang="zh-CN">
                          <a:solidFill>
                            <a:srgbClr val="FF0000"/>
                          </a:solidFill>
                        </a:rPr>
                        <a:t>获取</a:t>
                      </a:r>
                      <a:r>
                        <a:rPr lang="en-US" altLang="zh-CN">
                          <a:solidFill>
                            <a:srgbClr val="FF0000"/>
                          </a:solidFill>
                        </a:rPr>
                        <a:t>key</a:t>
                      </a:r>
                      <a:r>
                        <a:rPr lang="zh-CN" altLang="en-US">
                          <a:solidFill>
                            <a:srgbClr val="FF0000"/>
                          </a:solidFill>
                        </a:rPr>
                        <a:t>的成员数量</a:t>
                      </a:r>
                      <a:endParaRPr lang="zh-CN" altLang="en-US">
                        <a:solidFill>
                          <a:srgbClr val="FF0000"/>
                        </a:solidFill>
                      </a:endParaRPr>
                    </a:p>
                  </a:txBody>
                  <a:tcPr/>
                </a:tc>
                <a:tc>
                  <a:txBody>
                    <a:bodyPr/>
                    <a:p>
                      <a:pPr>
                        <a:buNone/>
                      </a:pPr>
                      <a:r>
                        <a:rPr lang="en-US">
                          <a:solidFill>
                            <a:srgbClr val="FF0000"/>
                          </a:solidFill>
                        </a:rPr>
                        <a:t>scard key</a:t>
                      </a:r>
                      <a:endParaRPr lang="en-US">
                        <a:solidFill>
                          <a:srgbClr val="FF0000"/>
                        </a:solidFill>
                      </a:endParaRPr>
                    </a:p>
                  </a:txBody>
                  <a:tcPr/>
                </a:tc>
              </a:tr>
              <a:tr h="422275">
                <a:tc>
                  <a:txBody>
                    <a:bodyPr/>
                    <a:p>
                      <a:pPr>
                        <a:buNone/>
                      </a:pPr>
                      <a:r>
                        <a:rPr lang="en-US">
                          <a:solidFill>
                            <a:srgbClr val="FF0000"/>
                          </a:solidFill>
                        </a:rPr>
                        <a:t>srem</a:t>
                      </a:r>
                      <a:endParaRPr lang="en-US">
                        <a:solidFill>
                          <a:srgbClr val="FF0000"/>
                        </a:solidFill>
                      </a:endParaRPr>
                    </a:p>
                  </a:txBody>
                  <a:tcPr/>
                </a:tc>
                <a:tc>
                  <a:txBody>
                    <a:bodyPr/>
                    <a:p>
                      <a:pPr>
                        <a:buNone/>
                      </a:pPr>
                      <a:r>
                        <a:rPr lang="zh-CN" altLang="en-US">
                          <a:solidFill>
                            <a:srgbClr val="FF0000"/>
                          </a:solidFill>
                        </a:rPr>
                        <a:t>删除指定成员</a:t>
                      </a:r>
                      <a:endParaRPr lang="zh-CN" altLang="en-US">
                        <a:solidFill>
                          <a:srgbClr val="FF0000"/>
                        </a:solidFill>
                      </a:endParaRPr>
                    </a:p>
                  </a:txBody>
                  <a:tcPr/>
                </a:tc>
                <a:tc>
                  <a:txBody>
                    <a:bodyPr/>
                    <a:p>
                      <a:pPr>
                        <a:buNone/>
                      </a:pPr>
                      <a:r>
                        <a:rPr lang="en-US">
                          <a:solidFill>
                            <a:srgbClr val="FF0000"/>
                          </a:solidFill>
                        </a:rPr>
                        <a:t>srem key member [member2..]</a:t>
                      </a:r>
                      <a:endParaRPr lang="en-US">
                        <a:solidFill>
                          <a:srgbClr val="FF0000"/>
                        </a:solidFill>
                      </a:endParaRPr>
                    </a:p>
                  </a:txBody>
                  <a:tcPr/>
                </a:tc>
              </a:tr>
              <a:tr h="422275">
                <a:tc>
                  <a:txBody>
                    <a:bodyPr/>
                    <a:p>
                      <a:pPr>
                        <a:buNone/>
                      </a:pPr>
                      <a:r>
                        <a:rPr lang="en-US">
                          <a:solidFill>
                            <a:srgbClr val="FF0000"/>
                          </a:solidFill>
                        </a:rPr>
                        <a:t>sismember</a:t>
                      </a:r>
                      <a:endParaRPr lang="en-US">
                        <a:solidFill>
                          <a:srgbClr val="FF0000"/>
                        </a:solidFill>
                      </a:endParaRPr>
                    </a:p>
                  </a:txBody>
                  <a:tcPr/>
                </a:tc>
                <a:tc>
                  <a:txBody>
                    <a:bodyPr/>
                    <a:p>
                      <a:pPr>
                        <a:buNone/>
                      </a:pPr>
                      <a:r>
                        <a:rPr lang="zh-CN" altLang="en-US">
                          <a:solidFill>
                            <a:srgbClr val="FF0000"/>
                          </a:solidFill>
                        </a:rPr>
                        <a:t>判断成员是否存在</a:t>
                      </a:r>
                      <a:endParaRPr lang="zh-CN" altLang="en-US">
                        <a:solidFill>
                          <a:srgbClr val="FF0000"/>
                        </a:solidFill>
                      </a:endParaRPr>
                    </a:p>
                  </a:txBody>
                  <a:tcPr/>
                </a:tc>
                <a:tc>
                  <a:txBody>
                    <a:bodyPr/>
                    <a:p>
                      <a:pPr>
                        <a:buNone/>
                      </a:pPr>
                      <a:r>
                        <a:rPr lang="en-US">
                          <a:solidFill>
                            <a:srgbClr val="FF0000"/>
                          </a:solidFill>
                        </a:rPr>
                        <a:t>sismember key member</a:t>
                      </a:r>
                      <a:endParaRPr lang="en-US">
                        <a:solidFill>
                          <a:srgbClr val="FF0000"/>
                        </a:solidFill>
                      </a:endParaRPr>
                    </a:p>
                  </a:txBody>
                  <a:tcPr/>
                </a:tc>
              </a:tr>
              <a:tr h="422275">
                <a:tc>
                  <a:txBody>
                    <a:bodyPr/>
                    <a:p>
                      <a:pPr>
                        <a:buNone/>
                      </a:pPr>
                      <a:r>
                        <a:rPr lang="en-US">
                          <a:solidFill>
                            <a:srgbClr val="FF0000"/>
                          </a:solidFill>
                        </a:rPr>
                        <a:t>spop</a:t>
                      </a:r>
                      <a:endParaRPr lang="en-US">
                        <a:solidFill>
                          <a:srgbClr val="FF0000"/>
                        </a:solidFill>
                      </a:endParaRPr>
                    </a:p>
                  </a:txBody>
                  <a:tcPr/>
                </a:tc>
                <a:tc>
                  <a:txBody>
                    <a:bodyPr/>
                    <a:p>
                      <a:pPr>
                        <a:buNone/>
                      </a:pPr>
                      <a:r>
                        <a:rPr lang="zh-CN" altLang="en-US">
                          <a:solidFill>
                            <a:srgbClr val="FF0000"/>
                          </a:solidFill>
                        </a:rPr>
                        <a:t>随机弹出一个值（删除）</a:t>
                      </a:r>
                      <a:endParaRPr lang="zh-CN" altLang="en-US">
                        <a:solidFill>
                          <a:srgbClr val="FF0000"/>
                        </a:solidFill>
                      </a:endParaRPr>
                    </a:p>
                  </a:txBody>
                  <a:tcPr/>
                </a:tc>
                <a:tc>
                  <a:txBody>
                    <a:bodyPr/>
                    <a:p>
                      <a:pPr>
                        <a:buNone/>
                      </a:pPr>
                      <a:r>
                        <a:rPr lang="en-US">
                          <a:solidFill>
                            <a:srgbClr val="FF0000"/>
                          </a:solidFill>
                        </a:rPr>
                        <a:t>spop key</a:t>
                      </a:r>
                      <a:endParaRPr lang="en-US">
                        <a:solidFill>
                          <a:srgbClr val="FF0000"/>
                        </a:solidFill>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2960" y="167005"/>
            <a:ext cx="10515600" cy="853440"/>
          </a:xfrm>
        </p:spPr>
        <p:txBody>
          <a:bodyPr/>
          <a:p>
            <a:pPr algn="ctr"/>
            <a:r>
              <a:rPr lang="en-US" altLang="zh-CN">
                <a:sym typeface="+mn-ea"/>
              </a:rPr>
              <a:t>$$2redis</a:t>
            </a:r>
            <a:r>
              <a:rPr lang="zh-CN" altLang="en-US">
                <a:sym typeface="+mn-ea"/>
              </a:rPr>
              <a:t>数据类型</a:t>
            </a:r>
            <a:endParaRPr lang="zh-CN" altLang="en-US"/>
          </a:p>
        </p:txBody>
      </p:sp>
      <p:graphicFrame>
        <p:nvGraphicFramePr>
          <p:cNvPr id="4" name="表格 3"/>
          <p:cNvGraphicFramePr/>
          <p:nvPr/>
        </p:nvGraphicFramePr>
        <p:xfrm>
          <a:off x="1616075" y="1638935"/>
          <a:ext cx="9582785" cy="4025900"/>
        </p:xfrm>
        <a:graphic>
          <a:graphicData uri="http://schemas.openxmlformats.org/drawingml/2006/table">
            <a:tbl>
              <a:tblPr firstRow="1" bandRow="1">
                <a:tableStyleId>{5C22544A-7EE6-4342-B048-85BDC9FD1C3A}</a:tableStyleId>
              </a:tblPr>
              <a:tblGrid>
                <a:gridCol w="1996440"/>
                <a:gridCol w="3963035"/>
                <a:gridCol w="3623310"/>
              </a:tblGrid>
              <a:tr h="402590">
                <a:tc>
                  <a:txBody>
                    <a:bodyPr/>
                    <a:p>
                      <a:pPr>
                        <a:buNone/>
                      </a:pPr>
                      <a:r>
                        <a:rPr lang="zh-CN"/>
                        <a:t>命令</a:t>
                      </a:r>
                      <a:endParaRPr lang="zh-CN"/>
                    </a:p>
                  </a:txBody>
                  <a:tcPr/>
                </a:tc>
                <a:tc>
                  <a:txBody>
                    <a:bodyPr/>
                    <a:p>
                      <a:pPr>
                        <a:buNone/>
                      </a:pPr>
                      <a:r>
                        <a:rPr lang="zh-CN"/>
                        <a:t>描述</a:t>
                      </a:r>
                      <a:endParaRPr lang="zh-CN"/>
                    </a:p>
                  </a:txBody>
                  <a:tcPr/>
                </a:tc>
                <a:tc>
                  <a:txBody>
                    <a:bodyPr/>
                    <a:p>
                      <a:pPr>
                        <a:buNone/>
                      </a:pPr>
                      <a:r>
                        <a:rPr lang="zh-CN"/>
                        <a:t>例子</a:t>
                      </a:r>
                      <a:endParaRPr lang="zh-CN"/>
                    </a:p>
                  </a:txBody>
                  <a:tcPr/>
                </a:tc>
              </a:tr>
              <a:tr h="401955">
                <a:tc>
                  <a:txBody>
                    <a:bodyPr/>
                    <a:p>
                      <a:pPr>
                        <a:buNone/>
                      </a:pPr>
                      <a:r>
                        <a:rPr lang="en-US"/>
                        <a:t>srandmember</a:t>
                      </a:r>
                      <a:endParaRPr lang="en-US"/>
                    </a:p>
                  </a:txBody>
                  <a:tcPr/>
                </a:tc>
                <a:tc>
                  <a:txBody>
                    <a:bodyPr/>
                    <a:p>
                      <a:pPr>
                        <a:buNone/>
                      </a:pPr>
                      <a:r>
                        <a:rPr lang="zh-CN"/>
                        <a:t>随机弹出一个成员（不删除）</a:t>
                      </a:r>
                      <a:endParaRPr lang="zh-CN"/>
                    </a:p>
                  </a:txBody>
                  <a:tcPr/>
                </a:tc>
                <a:tc>
                  <a:txBody>
                    <a:bodyPr/>
                    <a:p>
                      <a:pPr>
                        <a:buNone/>
                      </a:pPr>
                      <a:r>
                        <a:rPr lang="en-US"/>
                        <a:t>srandmember key</a:t>
                      </a:r>
                      <a:endParaRPr lang="en-US"/>
                    </a:p>
                  </a:txBody>
                  <a:tcPr/>
                </a:tc>
              </a:tr>
              <a:tr h="678180">
                <a:tc>
                  <a:txBody>
                    <a:bodyPr/>
                    <a:p>
                      <a:pPr>
                        <a:buNone/>
                      </a:pPr>
                      <a:r>
                        <a:rPr lang="en-US"/>
                        <a:t>smove</a:t>
                      </a:r>
                      <a:endParaRPr lang="en-US"/>
                    </a:p>
                  </a:txBody>
                  <a:tcPr/>
                </a:tc>
                <a:tc>
                  <a:txBody>
                    <a:bodyPr/>
                    <a:p>
                      <a:pPr>
                        <a:buNone/>
                      </a:pPr>
                      <a:r>
                        <a:rPr lang="zh-CN"/>
                        <a:t>移动一个集合的成员到另一个集合</a:t>
                      </a:r>
                      <a:endParaRPr lang="zh-CN"/>
                    </a:p>
                  </a:txBody>
                  <a:tcPr/>
                </a:tc>
                <a:tc>
                  <a:txBody>
                    <a:bodyPr/>
                    <a:p>
                      <a:pPr>
                        <a:buNone/>
                      </a:pPr>
                      <a:r>
                        <a:rPr lang="en-US"/>
                        <a:t>smove source destination member</a:t>
                      </a:r>
                      <a:endParaRPr lang="en-US"/>
                    </a:p>
                  </a:txBody>
                  <a:tcPr/>
                </a:tc>
              </a:tr>
              <a:tr h="402590">
                <a:tc>
                  <a:txBody>
                    <a:bodyPr/>
                    <a:p>
                      <a:pPr>
                        <a:buNone/>
                      </a:pPr>
                      <a:r>
                        <a:rPr lang="en-US"/>
                        <a:t>sdiff</a:t>
                      </a:r>
                      <a:endParaRPr lang="en-US"/>
                    </a:p>
                  </a:txBody>
                  <a:tcPr/>
                </a:tc>
                <a:tc>
                  <a:txBody>
                    <a:bodyPr/>
                    <a:p>
                      <a:pPr>
                        <a:buNone/>
                      </a:pPr>
                      <a:r>
                        <a:rPr lang="zh-CN" altLang="en-US"/>
                        <a:t>求集合的差集</a:t>
                      </a:r>
                      <a:endParaRPr lang="zh-CN" altLang="en-US"/>
                    </a:p>
                  </a:txBody>
                  <a:tcPr/>
                </a:tc>
                <a:tc>
                  <a:txBody>
                    <a:bodyPr/>
                    <a:p>
                      <a:pPr>
                        <a:buNone/>
                      </a:pPr>
                      <a:r>
                        <a:rPr lang="en-US"/>
                        <a:t>sdiff key [key2..]</a:t>
                      </a:r>
                      <a:endParaRPr lang="en-US"/>
                    </a:p>
                  </a:txBody>
                  <a:tcPr/>
                </a:tc>
              </a:tr>
              <a:tr h="402590">
                <a:tc>
                  <a:txBody>
                    <a:bodyPr/>
                    <a:p>
                      <a:pPr>
                        <a:buNone/>
                      </a:pPr>
                      <a:r>
                        <a:rPr lang="en-US"/>
                        <a:t>sdiffstore</a:t>
                      </a:r>
                      <a:endParaRPr lang="en-US"/>
                    </a:p>
                  </a:txBody>
                  <a:tcPr/>
                </a:tc>
                <a:tc>
                  <a:txBody>
                    <a:bodyPr/>
                    <a:p>
                      <a:pPr>
                        <a:buNone/>
                      </a:pPr>
                      <a:r>
                        <a:rPr lang="zh-CN"/>
                        <a:t>求集合的差集并存到新集合中</a:t>
                      </a:r>
                      <a:endParaRPr lang="zh-CN"/>
                    </a:p>
                  </a:txBody>
                  <a:tcPr/>
                </a:tc>
                <a:tc>
                  <a:txBody>
                    <a:bodyPr/>
                    <a:p>
                      <a:pPr>
                        <a:buNone/>
                      </a:pPr>
                      <a:r>
                        <a:rPr lang="en-US"/>
                        <a:t>sdiffstore destination key [key2..]</a:t>
                      </a:r>
                      <a:endParaRPr lang="en-US"/>
                    </a:p>
                  </a:txBody>
                  <a:tcPr/>
                </a:tc>
              </a:tr>
              <a:tr h="401955">
                <a:tc>
                  <a:txBody>
                    <a:bodyPr/>
                    <a:p>
                      <a:pPr>
                        <a:buNone/>
                      </a:pPr>
                      <a:r>
                        <a:rPr lang="en-US"/>
                        <a:t>sinter</a:t>
                      </a:r>
                      <a:endParaRPr lang="en-US"/>
                    </a:p>
                  </a:txBody>
                  <a:tcPr/>
                </a:tc>
                <a:tc>
                  <a:txBody>
                    <a:bodyPr/>
                    <a:p>
                      <a:pPr>
                        <a:buNone/>
                      </a:pPr>
                      <a:r>
                        <a:rPr lang="zh-CN"/>
                        <a:t>求集合交集</a:t>
                      </a:r>
                      <a:endParaRPr lang="zh-CN"/>
                    </a:p>
                  </a:txBody>
                  <a:tcPr/>
                </a:tc>
                <a:tc>
                  <a:txBody>
                    <a:bodyPr/>
                    <a:p>
                      <a:pPr>
                        <a:buNone/>
                      </a:pPr>
                      <a:r>
                        <a:rPr lang="en-US"/>
                        <a:t>sinter key [key2..]</a:t>
                      </a:r>
                      <a:endParaRPr lang="en-US"/>
                    </a:p>
                  </a:txBody>
                  <a:tcPr/>
                </a:tc>
              </a:tr>
              <a:tr h="402590">
                <a:tc>
                  <a:txBody>
                    <a:bodyPr/>
                    <a:p>
                      <a:pPr>
                        <a:buNone/>
                      </a:pPr>
                      <a:r>
                        <a:rPr lang="en-US"/>
                        <a:t>sinterstore</a:t>
                      </a:r>
                      <a:endParaRPr lang="en-US"/>
                    </a:p>
                  </a:txBody>
                  <a:tcPr/>
                </a:tc>
                <a:tc>
                  <a:txBody>
                    <a:bodyPr/>
                    <a:p>
                      <a:pPr>
                        <a:buNone/>
                      </a:pPr>
                      <a:r>
                        <a:rPr lang="zh-CN"/>
                        <a:t>求集合交集并存到新集合中</a:t>
                      </a:r>
                      <a:endParaRPr lang="zh-CN"/>
                    </a:p>
                  </a:txBody>
                  <a:tcPr/>
                </a:tc>
                <a:tc>
                  <a:txBody>
                    <a:bodyPr/>
                    <a:p>
                      <a:pPr>
                        <a:buNone/>
                      </a:pPr>
                      <a:r>
                        <a:rPr lang="en-US"/>
                        <a:t>sinterstore destination key [key2..]</a:t>
                      </a:r>
                      <a:endParaRPr lang="en-US"/>
                    </a:p>
                  </a:txBody>
                  <a:tcPr/>
                </a:tc>
              </a:tr>
              <a:tr h="401955">
                <a:tc>
                  <a:txBody>
                    <a:bodyPr/>
                    <a:p>
                      <a:pPr>
                        <a:buNone/>
                      </a:pPr>
                      <a:r>
                        <a:rPr lang="en-US"/>
                        <a:t>sunion</a:t>
                      </a:r>
                      <a:endParaRPr lang="en-US"/>
                    </a:p>
                  </a:txBody>
                  <a:tcPr/>
                </a:tc>
                <a:tc>
                  <a:txBody>
                    <a:bodyPr/>
                    <a:p>
                      <a:pPr>
                        <a:buNone/>
                      </a:pPr>
                      <a:r>
                        <a:rPr lang="zh-CN"/>
                        <a:t>求集合并集</a:t>
                      </a:r>
                      <a:endParaRPr lang="zh-CN"/>
                    </a:p>
                  </a:txBody>
                  <a:tcPr/>
                </a:tc>
                <a:tc>
                  <a:txBody>
                    <a:bodyPr/>
                    <a:p>
                      <a:pPr>
                        <a:buNone/>
                      </a:pPr>
                      <a:r>
                        <a:rPr lang="en-US"/>
                        <a:t>suion key [key2..]</a:t>
                      </a:r>
                      <a:endParaRPr lang="en-US"/>
                    </a:p>
                  </a:txBody>
                  <a:tcPr/>
                </a:tc>
              </a:tr>
              <a:tr h="531495">
                <a:tc>
                  <a:txBody>
                    <a:bodyPr/>
                    <a:p>
                      <a:pPr>
                        <a:buNone/>
                      </a:pPr>
                      <a:r>
                        <a:rPr lang="en-US"/>
                        <a:t>sunionstore</a:t>
                      </a:r>
                      <a:endParaRPr lang="en-US"/>
                    </a:p>
                  </a:txBody>
                  <a:tcPr/>
                </a:tc>
                <a:tc>
                  <a:txBody>
                    <a:bodyPr/>
                    <a:p>
                      <a:pPr>
                        <a:buNone/>
                      </a:pPr>
                      <a:r>
                        <a:rPr lang="zh-CN"/>
                        <a:t>求集合并集并存到新集合中</a:t>
                      </a:r>
                      <a:endParaRPr lang="zh-CN"/>
                    </a:p>
                  </a:txBody>
                  <a:tcPr/>
                </a:tc>
                <a:tc>
                  <a:txBody>
                    <a:bodyPr/>
                    <a:p>
                      <a:pPr>
                        <a:buNone/>
                      </a:pPr>
                      <a:r>
                        <a:rPr lang="en-US"/>
                        <a:t>suionstore destination key [key2..]</a:t>
                      </a:r>
                      <a:endParaRPr lang="en-US"/>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08050" y="128905"/>
            <a:ext cx="10515600" cy="857250"/>
          </a:xfrm>
        </p:spPr>
        <p:txBody>
          <a:bodyPr>
            <a:normAutofit fontScale="90000"/>
          </a:bodyPr>
          <a:p>
            <a:pPr algn="ct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r>
              <a:rPr lang="en-US" altLang="zh-CN">
                <a:sym typeface="+mn-ea"/>
              </a:rPr>
              <a:t>$$2redis</a:t>
            </a:r>
            <a:r>
              <a:rPr lang="zh-CN" altLang="en-US">
                <a:sym typeface="+mn-ea"/>
              </a:rPr>
              <a:t>数据类型</a:t>
            </a:r>
            <a:endParaRPr lang="zh-CN" altLang="en-US"/>
          </a:p>
          <a:p>
            <a:endParaRPr lang="zh-CN" altLang="en-US"/>
          </a:p>
          <a:p>
            <a:endParaRPr lang="zh-CN" altLang="en-US"/>
          </a:p>
          <a:p>
            <a:endParaRPr lang="zh-CN" altLang="en-US"/>
          </a:p>
          <a:p>
            <a:r>
              <a:rPr lang="en-US" altLang="zh-CN">
                <a:sym typeface="+mn-ea"/>
              </a:rPr>
              <a:t>	</a:t>
            </a:r>
            <a:endParaRPr lang="en-US" altLang="zh-CN"/>
          </a:p>
          <a:p>
            <a:endParaRPr lang="zh-CN" altLang="en-US"/>
          </a:p>
          <a:p>
            <a:endParaRPr lang="zh-CN" altLang="en-US"/>
          </a:p>
        </p:txBody>
      </p:sp>
      <p:sp>
        <p:nvSpPr>
          <p:cNvPr id="3" name="内容占位符 2"/>
          <p:cNvSpPr>
            <a:spLocks noGrp="1"/>
          </p:cNvSpPr>
          <p:nvPr>
            <p:ph idx="1"/>
          </p:nvPr>
        </p:nvSpPr>
        <p:spPr>
          <a:xfrm>
            <a:off x="838200" y="1492250"/>
            <a:ext cx="10515600" cy="4685030"/>
          </a:xfrm>
        </p:spPr>
        <p:txBody>
          <a:bodyPr/>
          <a:p>
            <a:pPr marL="0" indent="0">
              <a:buNone/>
            </a:pPr>
            <a:r>
              <a:rPr lang="en-US" altLang="zh-CN"/>
              <a:t>2</a:t>
            </a:r>
            <a:r>
              <a:rPr lang="zh-CN" altLang="en-US"/>
              <a:t>、应用：</a:t>
            </a:r>
            <a:endParaRPr lang="zh-CN" altLang="en-US"/>
          </a:p>
          <a:p>
            <a:pPr marL="0" indent="0">
              <a:buNone/>
            </a:pPr>
            <a:r>
              <a:rPr lang="en-US" altLang="zh-CN"/>
              <a:t>	1</a:t>
            </a:r>
            <a:r>
              <a:rPr lang="zh-CN" altLang="en-US"/>
              <a:t>）有多少特定用户访问了特定资源</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52170" y="157480"/>
            <a:ext cx="10515600" cy="898525"/>
          </a:xfrm>
        </p:spPr>
        <p:txBody>
          <a:bodyPr>
            <a:normAutofit fontScale="90000"/>
          </a:bodyPr>
          <a:p>
            <a:pPr algn="ct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r>
              <a:rPr lang="en-US" altLang="zh-CN">
                <a:sym typeface="+mn-ea"/>
              </a:rPr>
              <a:t>$$2redis</a:t>
            </a:r>
            <a:r>
              <a:rPr lang="zh-CN" altLang="en-US">
                <a:sym typeface="+mn-ea"/>
              </a:rPr>
              <a:t>数据类型</a:t>
            </a:r>
            <a:endParaRPr lang="zh-CN" altLang="en-US"/>
          </a:p>
          <a:p>
            <a:endParaRPr lang="zh-CN" altLang="en-US"/>
          </a:p>
          <a:p>
            <a:endParaRPr lang="zh-CN" altLang="en-US"/>
          </a:p>
          <a:p>
            <a:endParaRPr lang="zh-CN" altLang="en-US"/>
          </a:p>
          <a:p>
            <a:r>
              <a:rPr lang="en-US" altLang="zh-CN">
                <a:sym typeface="+mn-ea"/>
              </a:rPr>
              <a:t>	</a:t>
            </a:r>
            <a:endParaRPr lang="en-US" altLang="zh-CN"/>
          </a:p>
          <a:p>
            <a:endParaRPr lang="zh-CN" altLang="en-US"/>
          </a:p>
          <a:p>
            <a:endParaRPr lang="zh-CN" altLang="en-US"/>
          </a:p>
          <a:p>
            <a:endParaRPr lang="zh-CN" altLang="en-US"/>
          </a:p>
        </p:txBody>
      </p:sp>
      <p:sp>
        <p:nvSpPr>
          <p:cNvPr id="3" name="内容占位符 2"/>
          <p:cNvSpPr>
            <a:spLocks noGrp="1"/>
          </p:cNvSpPr>
          <p:nvPr>
            <p:ph idx="1"/>
          </p:nvPr>
        </p:nvSpPr>
        <p:spPr>
          <a:xfrm>
            <a:off x="838200" y="1492250"/>
            <a:ext cx="10515600" cy="4685030"/>
          </a:xfrm>
        </p:spPr>
        <p:txBody>
          <a:bodyPr/>
          <a:p>
            <a:pPr marL="0" indent="0">
              <a:buNone/>
            </a:pPr>
            <a:r>
              <a:rPr lang="zh-CN" altLang="en-US"/>
              <a:t>五、</a:t>
            </a:r>
            <a:r>
              <a:rPr lang="en-US" altLang="zh-CN"/>
              <a:t>sorted set</a:t>
            </a:r>
            <a:r>
              <a:rPr lang="zh-CN" altLang="en-US"/>
              <a:t>类型</a:t>
            </a:r>
            <a:endParaRPr lang="zh-CN" altLang="en-US"/>
          </a:p>
          <a:p>
            <a:pPr marL="0" indent="0">
              <a:buNone/>
            </a:pPr>
            <a:r>
              <a:rPr lang="en-US" altLang="zh-CN"/>
              <a:t>	</a:t>
            </a:r>
            <a:r>
              <a:rPr lang="en-US" altLang="zh-CN" sz="2000"/>
              <a:t>1</a:t>
            </a:r>
            <a:r>
              <a:rPr lang="zh-CN" altLang="en-US" sz="2000"/>
              <a:t>、在集合类型的基础上有序集合类型为集合中的每个元素都关联一个分数，这使得我们不仅可以完成插入、删除和判断元素是否存在在集合中，还能够获得分数最高或最低的前N个元素、获取指定分数范围内的元素等与分数有关的操作。 </a:t>
            </a:r>
            <a:endParaRPr lang="zh-CN" altLang="en-US" sz="2000"/>
          </a:p>
          <a:p>
            <a:pPr marL="0" indent="0">
              <a:buNone/>
            </a:pPr>
            <a:r>
              <a:rPr lang="en-US" altLang="zh-CN" sz="2000"/>
              <a:t>	2</a:t>
            </a:r>
            <a:r>
              <a:rPr lang="zh-CN" altLang="en-US" sz="2000"/>
              <a:t>有序集合和</a:t>
            </a:r>
            <a:r>
              <a:rPr lang="en-US" altLang="zh-CN" sz="2000"/>
              <a:t>list</a:t>
            </a:r>
            <a:r>
              <a:rPr lang="zh-CN" altLang="en-US" sz="2000"/>
              <a:t>类型</a:t>
            </a:r>
            <a:r>
              <a:rPr lang="en-US" altLang="zh-CN" sz="2000"/>
              <a:t>二者有着很大区别： </a:t>
            </a:r>
            <a:endParaRPr lang="en-US" altLang="zh-CN" sz="2000"/>
          </a:p>
          <a:p>
            <a:pPr marL="0" indent="0">
              <a:buNone/>
            </a:pPr>
            <a:r>
              <a:rPr lang="en-US" altLang="zh-CN" sz="2000"/>
              <a:t>	1</a:t>
            </a:r>
            <a:r>
              <a:rPr lang="zh-CN" altLang="en-US" sz="2000"/>
              <a:t>）</a:t>
            </a:r>
            <a:r>
              <a:rPr lang="en-US" altLang="zh-CN" sz="2000"/>
              <a:t>列表类型是通过链表实现的，获取靠近两端的数据速度极快，而当元素增多后，	访问中间数据的速度会变慢。 </a:t>
            </a:r>
            <a:endParaRPr lang="en-US" altLang="zh-CN" sz="2000"/>
          </a:p>
          <a:p>
            <a:pPr marL="0" indent="0">
              <a:buNone/>
            </a:pPr>
            <a:r>
              <a:rPr lang="en-US" altLang="zh-CN" sz="2000"/>
              <a:t>	2</a:t>
            </a:r>
            <a:r>
              <a:rPr lang="zh-CN" altLang="en-US" sz="2000"/>
              <a:t>）</a:t>
            </a:r>
            <a:r>
              <a:rPr lang="en-US" altLang="zh-CN" sz="2000"/>
              <a:t>有序集合类型使用散列表实现，所有即使读取位于中间部分的数据也很快。 </a:t>
            </a:r>
            <a:endParaRPr lang="en-US" altLang="zh-CN" sz="2000"/>
          </a:p>
          <a:p>
            <a:pPr marL="0" indent="0">
              <a:buNone/>
            </a:pPr>
            <a:r>
              <a:rPr lang="en-US" altLang="zh-CN" sz="2000"/>
              <a:t>	3</a:t>
            </a:r>
            <a:r>
              <a:rPr lang="zh-CN" altLang="en-US" sz="2000"/>
              <a:t>）</a:t>
            </a:r>
            <a:r>
              <a:rPr lang="en-US" altLang="zh-CN" sz="2000"/>
              <a:t>列表中不能简单的调整某个元素的位置，但是有序集合可以 </a:t>
            </a:r>
            <a:endParaRPr lang="en-US" altLang="zh-CN" sz="2000"/>
          </a:p>
          <a:p>
            <a:pPr marL="0" indent="0">
              <a:buNone/>
            </a:pPr>
            <a:r>
              <a:rPr lang="en-US" altLang="zh-CN" sz="2000"/>
              <a:t>	4</a:t>
            </a:r>
            <a:r>
              <a:rPr lang="zh-CN" altLang="en-US" sz="2000"/>
              <a:t>）</a:t>
            </a:r>
            <a:r>
              <a:rPr lang="en-US" altLang="zh-CN" sz="2000"/>
              <a:t>有序集合要比列表类型更耗内存。</a:t>
            </a:r>
            <a:endParaRPr lang="en-US" altLang="zh-CN"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任意多边形 22"/>
          <p:cNvSpPr/>
          <p:nvPr/>
        </p:nvSpPr>
        <p:spPr>
          <a:xfrm>
            <a:off x="1524000" y="0"/>
            <a:ext cx="5327650" cy="6219825"/>
          </a:xfrm>
          <a:custGeom>
            <a:avLst/>
            <a:gdLst>
              <a:gd name="connsiteX0" fmla="*/ 5328310 w 5328310"/>
              <a:gd name="connsiteY0" fmla="*/ 0 h 6220062"/>
              <a:gd name="connsiteX1" fmla="*/ 0 w 5328310"/>
              <a:gd name="connsiteY1" fmla="*/ 6220062 h 6220062"/>
              <a:gd name="connsiteX2" fmla="*/ 0 w 5328310"/>
              <a:gd name="connsiteY2" fmla="*/ 6137058 h 6220062"/>
              <a:gd name="connsiteX3" fmla="*/ 5257205 w 5328310"/>
              <a:gd name="connsiteY3" fmla="*/ 1 h 6220062"/>
              <a:gd name="connsiteX4" fmla="*/ 3749023 w 5328310"/>
              <a:gd name="connsiteY4" fmla="*/ 0 h 6220062"/>
              <a:gd name="connsiteX5" fmla="*/ 5153586 w 5328310"/>
              <a:gd name="connsiteY5" fmla="*/ 0 h 6220062"/>
              <a:gd name="connsiteX6" fmla="*/ 1 w 5328310"/>
              <a:gd name="connsiteY6" fmla="*/ 6010835 h 6220062"/>
              <a:gd name="connsiteX7" fmla="*/ 1 w 5328310"/>
              <a:gd name="connsiteY7" fmla="*/ 4348503 h 622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28310" h="6220062">
                <a:moveTo>
                  <a:pt x="5328310" y="0"/>
                </a:moveTo>
                <a:lnTo>
                  <a:pt x="0" y="6220062"/>
                </a:lnTo>
                <a:lnTo>
                  <a:pt x="0" y="6137058"/>
                </a:lnTo>
                <a:lnTo>
                  <a:pt x="5257205" y="1"/>
                </a:lnTo>
                <a:close/>
                <a:moveTo>
                  <a:pt x="3749023" y="0"/>
                </a:moveTo>
                <a:lnTo>
                  <a:pt x="5153586" y="0"/>
                </a:lnTo>
                <a:lnTo>
                  <a:pt x="1" y="6010835"/>
                </a:lnTo>
                <a:lnTo>
                  <a:pt x="1" y="4348503"/>
                </a:lnTo>
                <a:close/>
              </a:path>
            </a:pathLst>
          </a:custGeom>
          <a:solidFill>
            <a:srgbClr val="83B40D"/>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Calibri"/>
              <a:ea typeface="幼圆"/>
              <a:cs typeface="+mn-cs"/>
            </a:endParaRPr>
          </a:p>
        </p:txBody>
      </p:sp>
      <p:sp>
        <p:nvSpPr>
          <p:cNvPr id="3075" name="文本框 23"/>
          <p:cNvSpPr txBox="1"/>
          <p:nvPr/>
        </p:nvSpPr>
        <p:spPr>
          <a:xfrm>
            <a:off x="3895725" y="1522730"/>
            <a:ext cx="932180" cy="708025"/>
          </a:xfrm>
          <a:prstGeom prst="rect">
            <a:avLst/>
          </a:prstGeom>
          <a:noFill/>
          <a:ln w="9525">
            <a:noFill/>
            <a:miter/>
          </a:ln>
        </p:spPr>
        <p:txBody>
          <a:bodyPr>
            <a:spAutoFit/>
          </a:bodyPr>
          <a:p>
            <a:pPr lvl="0" algn="ctr" eaLnBrk="1" hangingPunct="1"/>
            <a:r>
              <a:rPr lang="zh-CN" altLang="en-US" sz="4000" dirty="0">
                <a:solidFill>
                  <a:srgbClr val="FFFFFF"/>
                </a:solidFill>
                <a:latin typeface="华文彩云" pitchFamily="2" charset="-122"/>
                <a:ea typeface="华文彩云" pitchFamily="2" charset="-122"/>
              </a:rPr>
              <a:t>目</a:t>
            </a:r>
            <a:endParaRPr lang="zh-CN" altLang="en-US" sz="4000" dirty="0">
              <a:solidFill>
                <a:srgbClr val="FFFFFF"/>
              </a:solidFill>
              <a:latin typeface="华文彩云" pitchFamily="2" charset="-122"/>
              <a:ea typeface="华文彩云" pitchFamily="2" charset="-122"/>
            </a:endParaRPr>
          </a:p>
        </p:txBody>
      </p:sp>
      <p:sp>
        <p:nvSpPr>
          <p:cNvPr id="3076" name="文本框 24"/>
          <p:cNvSpPr txBox="1"/>
          <p:nvPr/>
        </p:nvSpPr>
        <p:spPr>
          <a:xfrm>
            <a:off x="2891155" y="2755900"/>
            <a:ext cx="899795" cy="708025"/>
          </a:xfrm>
          <a:prstGeom prst="rect">
            <a:avLst/>
          </a:prstGeom>
          <a:noFill/>
          <a:ln w="9525">
            <a:noFill/>
            <a:miter/>
          </a:ln>
        </p:spPr>
        <p:txBody>
          <a:bodyPr>
            <a:spAutoFit/>
          </a:bodyPr>
          <a:p>
            <a:pPr lvl="0" algn="ctr" eaLnBrk="1" hangingPunct="1"/>
            <a:r>
              <a:rPr lang="zh-CN" altLang="en-US" sz="4000" dirty="0">
                <a:solidFill>
                  <a:srgbClr val="FFFFFF"/>
                </a:solidFill>
                <a:latin typeface="华文彩云" pitchFamily="2" charset="-122"/>
                <a:ea typeface="华文彩云" pitchFamily="2" charset="-122"/>
              </a:rPr>
              <a:t>录</a:t>
            </a:r>
            <a:endParaRPr lang="zh-CN" altLang="en-US" sz="4000" dirty="0">
              <a:solidFill>
                <a:srgbClr val="FFFFFF"/>
              </a:solidFill>
              <a:latin typeface="华文彩云" pitchFamily="2" charset="-122"/>
              <a:ea typeface="华文彩云" pitchFamily="2" charset="-122"/>
            </a:endParaRPr>
          </a:p>
        </p:txBody>
      </p:sp>
      <p:sp>
        <p:nvSpPr>
          <p:cNvPr id="26" name="任意多边形 25"/>
          <p:cNvSpPr/>
          <p:nvPr/>
        </p:nvSpPr>
        <p:spPr>
          <a:xfrm>
            <a:off x="5822950" y="1684655"/>
            <a:ext cx="376555" cy="45402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w="12700" cap="flat" cmpd="sng" algn="ctr">
            <a:noFill/>
            <a:prstDash val="solid"/>
            <a:miter lim="800000"/>
          </a:ln>
          <a:effectLst/>
        </p:spPr>
        <p:txBody>
          <a:bodyPr anchor="ctr"/>
          <a:p>
            <a:pPr lvl="0" algn="ctr" eaLnBrk="1" hangingPunct="1"/>
            <a:r>
              <a:rPr lang="en-US" altLang="zh-CN" sz="2400" b="1" dirty="0">
                <a:solidFill>
                  <a:srgbClr val="FFFFFF"/>
                </a:solidFill>
                <a:latin typeface="Arial Rounded MT Bold" pitchFamily="34" charset="0"/>
                <a:ea typeface="幼圆" panose="02010509060101010101" pitchFamily="49" charset="-122"/>
              </a:rPr>
              <a:t>1</a:t>
            </a:r>
            <a:endParaRPr lang="zh-CN" altLang="en-US" sz="2400" b="1" dirty="0">
              <a:solidFill>
                <a:srgbClr val="FFFFFF"/>
              </a:solidFill>
              <a:latin typeface="Arial Rounded MT Bold" pitchFamily="34" charset="0"/>
              <a:ea typeface="幼圆" panose="02010509060101010101" pitchFamily="49" charset="-122"/>
            </a:endParaRPr>
          </a:p>
        </p:txBody>
      </p:sp>
      <p:cxnSp>
        <p:nvCxnSpPr>
          <p:cNvPr id="27" name="直接连接符 26"/>
          <p:cNvCxnSpPr/>
          <p:nvPr/>
        </p:nvCxnSpPr>
        <p:spPr>
          <a:xfrm>
            <a:off x="6085205" y="2108835"/>
            <a:ext cx="382270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28" name="任意多边形 27"/>
          <p:cNvSpPr/>
          <p:nvPr/>
        </p:nvSpPr>
        <p:spPr>
          <a:xfrm>
            <a:off x="5294630" y="2301875"/>
            <a:ext cx="375920" cy="45402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w="12700" cap="flat" cmpd="sng" algn="ctr">
            <a:noFill/>
            <a:prstDash val="solid"/>
            <a:miter lim="800000"/>
          </a:ln>
          <a:effectLst/>
        </p:spPr>
        <p:txBody>
          <a:bodyPr anchor="ctr"/>
          <a:p>
            <a:pPr lvl="0" algn="ctr" eaLnBrk="1" hangingPunct="1"/>
            <a:r>
              <a:rPr lang="en-US" altLang="zh-CN" sz="2400" b="1" dirty="0">
                <a:solidFill>
                  <a:srgbClr val="FFFFFF"/>
                </a:solidFill>
                <a:latin typeface="Arial Rounded MT Bold" pitchFamily="34" charset="0"/>
                <a:ea typeface="幼圆" panose="02010509060101010101" pitchFamily="49" charset="-122"/>
              </a:rPr>
              <a:t>2</a:t>
            </a:r>
            <a:endParaRPr lang="zh-CN" altLang="en-US" sz="2400" b="1" dirty="0">
              <a:solidFill>
                <a:srgbClr val="FFFFFF"/>
              </a:solidFill>
              <a:latin typeface="Arial Rounded MT Bold" pitchFamily="34" charset="0"/>
              <a:ea typeface="幼圆" panose="02010509060101010101" pitchFamily="49" charset="-122"/>
            </a:endParaRPr>
          </a:p>
        </p:txBody>
      </p:sp>
      <p:cxnSp>
        <p:nvCxnSpPr>
          <p:cNvPr id="29" name="直接连接符 28"/>
          <p:cNvCxnSpPr/>
          <p:nvPr/>
        </p:nvCxnSpPr>
        <p:spPr>
          <a:xfrm>
            <a:off x="5647055" y="2755900"/>
            <a:ext cx="434975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30" name="任意多边形 29"/>
          <p:cNvSpPr/>
          <p:nvPr/>
        </p:nvSpPr>
        <p:spPr>
          <a:xfrm>
            <a:off x="4767580" y="2919730"/>
            <a:ext cx="375920" cy="45402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w="12700" cap="flat" cmpd="sng" algn="ctr">
            <a:noFill/>
            <a:prstDash val="solid"/>
            <a:miter lim="800000"/>
          </a:ln>
          <a:effectLst/>
        </p:spPr>
        <p:txBody>
          <a:bodyPr anchor="ctr"/>
          <a:p>
            <a:pPr lvl="0" algn="ctr" eaLnBrk="1" hangingPunct="1"/>
            <a:r>
              <a:rPr lang="en-US" altLang="zh-CN" sz="2400" b="1" dirty="0">
                <a:solidFill>
                  <a:srgbClr val="FFFFFF"/>
                </a:solidFill>
                <a:latin typeface="Arial Rounded MT Bold" pitchFamily="34" charset="0"/>
                <a:ea typeface="幼圆" panose="02010509060101010101" pitchFamily="49" charset="-122"/>
              </a:rPr>
              <a:t>3</a:t>
            </a:r>
            <a:endParaRPr lang="zh-CN" altLang="en-US" sz="2400" b="1" dirty="0">
              <a:solidFill>
                <a:srgbClr val="FFFFFF"/>
              </a:solidFill>
              <a:latin typeface="Arial Rounded MT Bold" pitchFamily="34" charset="0"/>
              <a:ea typeface="幼圆" panose="02010509060101010101" pitchFamily="49" charset="-122"/>
            </a:endParaRPr>
          </a:p>
        </p:txBody>
      </p:sp>
      <p:cxnSp>
        <p:nvCxnSpPr>
          <p:cNvPr id="31" name="直接连接符 30"/>
          <p:cNvCxnSpPr>
            <a:stCxn id="30" idx="3"/>
          </p:cNvCxnSpPr>
          <p:nvPr/>
        </p:nvCxnSpPr>
        <p:spPr>
          <a:xfrm>
            <a:off x="4954905" y="3373755"/>
            <a:ext cx="487807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32" name="任意多边形 31"/>
          <p:cNvSpPr/>
          <p:nvPr/>
        </p:nvSpPr>
        <p:spPr>
          <a:xfrm>
            <a:off x="4238625" y="3536950"/>
            <a:ext cx="376555" cy="45402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w="12700" cap="flat" cmpd="sng" algn="ctr">
            <a:noFill/>
            <a:prstDash val="solid"/>
            <a:miter lim="800000"/>
          </a:ln>
          <a:effectLst/>
        </p:spPr>
        <p:txBody>
          <a:bodyPr anchor="ctr"/>
          <a:p>
            <a:pPr lvl="0" algn="ctr" eaLnBrk="1" hangingPunct="1"/>
            <a:r>
              <a:rPr lang="en-US" altLang="zh-CN" sz="2400" b="1" dirty="0">
                <a:solidFill>
                  <a:srgbClr val="FFFFFF"/>
                </a:solidFill>
                <a:latin typeface="Arial Rounded MT Bold" pitchFamily="34" charset="0"/>
                <a:ea typeface="幼圆" panose="02010509060101010101" pitchFamily="49" charset="-122"/>
              </a:rPr>
              <a:t>4</a:t>
            </a:r>
            <a:endParaRPr lang="zh-CN" altLang="en-US" sz="2400" b="1" dirty="0">
              <a:solidFill>
                <a:srgbClr val="FFFFFF"/>
              </a:solidFill>
              <a:latin typeface="Arial Rounded MT Bold" pitchFamily="34" charset="0"/>
              <a:ea typeface="幼圆" panose="02010509060101010101" pitchFamily="49" charset="-122"/>
            </a:endParaRPr>
          </a:p>
        </p:txBody>
      </p:sp>
      <p:cxnSp>
        <p:nvCxnSpPr>
          <p:cNvPr id="33" name="直接连接符 32"/>
          <p:cNvCxnSpPr>
            <a:stCxn id="32" idx="3"/>
          </p:cNvCxnSpPr>
          <p:nvPr/>
        </p:nvCxnSpPr>
        <p:spPr>
          <a:xfrm>
            <a:off x="4427855" y="3990975"/>
            <a:ext cx="540512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34" name="任意多边形 33"/>
          <p:cNvSpPr/>
          <p:nvPr/>
        </p:nvSpPr>
        <p:spPr>
          <a:xfrm>
            <a:off x="3711575" y="4154805"/>
            <a:ext cx="374650" cy="45402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w="12700" cap="flat" cmpd="sng" algn="ctr">
            <a:noFill/>
            <a:prstDash val="solid"/>
            <a:miter lim="800000"/>
          </a:ln>
          <a:effectLst/>
        </p:spPr>
        <p:txBody>
          <a:bodyPr anchor="ctr"/>
          <a:p>
            <a:pPr lvl="0" algn="ctr" eaLnBrk="1" hangingPunct="1"/>
            <a:r>
              <a:rPr lang="en-US" altLang="zh-CN" sz="2400" b="1" dirty="0">
                <a:solidFill>
                  <a:srgbClr val="FFFFFF"/>
                </a:solidFill>
                <a:latin typeface="Arial Rounded MT Bold" pitchFamily="34" charset="0"/>
                <a:ea typeface="幼圆" panose="02010509060101010101" pitchFamily="49" charset="-122"/>
              </a:rPr>
              <a:t>5</a:t>
            </a:r>
            <a:endParaRPr lang="zh-CN" altLang="en-US" sz="2400" b="1" dirty="0">
              <a:solidFill>
                <a:srgbClr val="FFFFFF"/>
              </a:solidFill>
              <a:latin typeface="Arial Rounded MT Bold" pitchFamily="34" charset="0"/>
              <a:ea typeface="幼圆" panose="02010509060101010101" pitchFamily="49" charset="-122"/>
            </a:endParaRPr>
          </a:p>
        </p:txBody>
      </p:sp>
      <p:cxnSp>
        <p:nvCxnSpPr>
          <p:cNvPr id="35" name="直接连接符 34"/>
          <p:cNvCxnSpPr/>
          <p:nvPr/>
        </p:nvCxnSpPr>
        <p:spPr>
          <a:xfrm>
            <a:off x="3898900" y="4608830"/>
            <a:ext cx="5934075"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36" name="任意多边形 35"/>
          <p:cNvSpPr/>
          <p:nvPr/>
        </p:nvSpPr>
        <p:spPr>
          <a:xfrm>
            <a:off x="3192780" y="4772025"/>
            <a:ext cx="375920" cy="45402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w="12700" cap="flat" cmpd="sng" algn="ctr">
            <a:noFill/>
            <a:prstDash val="solid"/>
            <a:miter lim="800000"/>
          </a:ln>
          <a:effectLst/>
        </p:spPr>
        <p:txBody>
          <a:bodyPr anchor="ctr"/>
          <a:p>
            <a:pPr lvl="0" algn="ctr" eaLnBrk="1" hangingPunct="1"/>
            <a:r>
              <a:rPr lang="en-US" altLang="zh-CN" sz="2400" b="1" dirty="0">
                <a:solidFill>
                  <a:srgbClr val="FFFFFF"/>
                </a:solidFill>
                <a:latin typeface="Arial Rounded MT Bold" pitchFamily="34" charset="0"/>
                <a:ea typeface="幼圆" panose="02010509060101010101" pitchFamily="49" charset="-122"/>
              </a:rPr>
              <a:t>6</a:t>
            </a:r>
            <a:endParaRPr lang="zh-CN" altLang="en-US" sz="2400" b="1" dirty="0">
              <a:solidFill>
                <a:srgbClr val="FFFFFF"/>
              </a:solidFill>
              <a:latin typeface="Arial Rounded MT Bold" pitchFamily="34" charset="0"/>
              <a:ea typeface="幼圆" panose="02010509060101010101" pitchFamily="49" charset="-122"/>
            </a:endParaRPr>
          </a:p>
        </p:txBody>
      </p:sp>
      <p:cxnSp>
        <p:nvCxnSpPr>
          <p:cNvPr id="37" name="直接连接符 36"/>
          <p:cNvCxnSpPr/>
          <p:nvPr/>
        </p:nvCxnSpPr>
        <p:spPr>
          <a:xfrm>
            <a:off x="3380105" y="5226050"/>
            <a:ext cx="645287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38" name="文本框 37"/>
          <p:cNvSpPr txBox="1"/>
          <p:nvPr/>
        </p:nvSpPr>
        <p:spPr>
          <a:xfrm>
            <a:off x="6585585" y="1686560"/>
            <a:ext cx="3914775" cy="368300"/>
          </a:xfrm>
          <a:prstGeom prst="rect">
            <a:avLst/>
          </a:prstGeom>
          <a:noFill/>
        </p:spPr>
        <p:txBody>
          <a:bodyPr/>
          <a:p>
            <a:pPr lvl="0" eaLnBrk="1" hangingPunct="1"/>
            <a:r>
              <a:rPr lang="en-US" altLang="zh-CN" sz="2400" dirty="0">
                <a:latin typeface="华文新魏" pitchFamily="2" charset="-122"/>
                <a:ea typeface="华文新魏" pitchFamily="2" charset="-122"/>
              </a:rPr>
              <a:t>redis</a:t>
            </a:r>
            <a:r>
              <a:rPr lang="zh-CN" altLang="en-US" sz="2400" dirty="0">
                <a:latin typeface="华文新魏" pitchFamily="2" charset="-122"/>
                <a:ea typeface="华文新魏" pitchFamily="2" charset="-122"/>
              </a:rPr>
              <a:t>简介</a:t>
            </a:r>
            <a:endParaRPr lang="zh-CN" altLang="en-US" sz="2400" dirty="0">
              <a:latin typeface="华文新魏" pitchFamily="2" charset="-122"/>
              <a:ea typeface="华文新魏" pitchFamily="2" charset="-122"/>
            </a:endParaRPr>
          </a:p>
        </p:txBody>
      </p:sp>
      <p:sp>
        <p:nvSpPr>
          <p:cNvPr id="39" name="文本框 38"/>
          <p:cNvSpPr txBox="1"/>
          <p:nvPr/>
        </p:nvSpPr>
        <p:spPr>
          <a:xfrm>
            <a:off x="6116955" y="2300605"/>
            <a:ext cx="4162425" cy="368300"/>
          </a:xfrm>
          <a:prstGeom prst="rect">
            <a:avLst/>
          </a:prstGeom>
          <a:noFill/>
        </p:spPr>
        <p:txBody>
          <a:bodyPr/>
          <a:p>
            <a:pPr lvl="0" eaLnBrk="1" hangingPunct="1"/>
            <a:r>
              <a:rPr lang="en-US" altLang="zh-CN" sz="2400" dirty="0">
                <a:latin typeface="华文新魏" pitchFamily="2" charset="-122"/>
                <a:ea typeface="华文新魏" pitchFamily="2" charset="-122"/>
              </a:rPr>
              <a:t>redis</a:t>
            </a:r>
            <a:r>
              <a:rPr lang="zh-CN" altLang="en-US" sz="2400" dirty="0">
                <a:latin typeface="华文新魏" pitchFamily="2" charset="-122"/>
                <a:ea typeface="华文新魏" pitchFamily="2" charset="-122"/>
              </a:rPr>
              <a:t>数据类型</a:t>
            </a:r>
            <a:endParaRPr lang="zh-CN" altLang="en-US" sz="2400" dirty="0">
              <a:latin typeface="华文新魏" pitchFamily="2" charset="-122"/>
              <a:ea typeface="华文新魏" pitchFamily="2" charset="-122"/>
            </a:endParaRPr>
          </a:p>
        </p:txBody>
      </p:sp>
      <p:sp>
        <p:nvSpPr>
          <p:cNvPr id="40" name="文本框 39"/>
          <p:cNvSpPr txBox="1"/>
          <p:nvPr/>
        </p:nvSpPr>
        <p:spPr>
          <a:xfrm>
            <a:off x="5099050" y="3515995"/>
            <a:ext cx="4689475" cy="368300"/>
          </a:xfrm>
          <a:prstGeom prst="rect">
            <a:avLst/>
          </a:prstGeom>
          <a:noFill/>
        </p:spPr>
        <p:txBody>
          <a:bodyPr/>
          <a:p>
            <a:pPr lvl="0" eaLnBrk="1" hangingPunct="1"/>
            <a:r>
              <a:rPr lang="zh-CN" altLang="en-US" sz="2400" dirty="0">
                <a:latin typeface="华文新魏" pitchFamily="2" charset="-122"/>
                <a:ea typeface="华文新魏" pitchFamily="2" charset="-122"/>
              </a:rPr>
              <a:t>主从复制</a:t>
            </a:r>
            <a:endParaRPr lang="zh-CN" altLang="en-US" sz="2400" dirty="0">
              <a:latin typeface="华文新魏" pitchFamily="2" charset="-122"/>
              <a:ea typeface="华文新魏" pitchFamily="2" charset="-122"/>
            </a:endParaRPr>
          </a:p>
        </p:txBody>
      </p:sp>
      <p:sp>
        <p:nvSpPr>
          <p:cNvPr id="41" name="文本框 40"/>
          <p:cNvSpPr txBox="1"/>
          <p:nvPr/>
        </p:nvSpPr>
        <p:spPr>
          <a:xfrm>
            <a:off x="5612765" y="2956560"/>
            <a:ext cx="5217795" cy="368300"/>
          </a:xfrm>
          <a:prstGeom prst="rect">
            <a:avLst/>
          </a:prstGeom>
          <a:noFill/>
        </p:spPr>
        <p:txBody>
          <a:bodyPr/>
          <a:p>
            <a:pPr lvl="0" eaLnBrk="1" hangingPunct="1"/>
            <a:r>
              <a:rPr lang="zh-CN" altLang="en-US" sz="2400" dirty="0">
                <a:latin typeface="华文新魏" pitchFamily="2" charset="-122"/>
                <a:ea typeface="华文新魏" pitchFamily="2" charset="-122"/>
              </a:rPr>
              <a:t>持久化</a:t>
            </a:r>
            <a:endParaRPr lang="zh-CN" altLang="en-US" sz="2400" dirty="0">
              <a:latin typeface="华文新魏" pitchFamily="2" charset="-122"/>
              <a:ea typeface="华文新魏" pitchFamily="2" charset="-122"/>
            </a:endParaRPr>
          </a:p>
        </p:txBody>
      </p:sp>
      <p:sp>
        <p:nvSpPr>
          <p:cNvPr id="42" name="文本框 41"/>
          <p:cNvSpPr txBox="1"/>
          <p:nvPr/>
        </p:nvSpPr>
        <p:spPr>
          <a:xfrm>
            <a:off x="4429760" y="4168140"/>
            <a:ext cx="5746750" cy="370205"/>
          </a:xfrm>
          <a:prstGeom prst="rect">
            <a:avLst/>
          </a:prstGeom>
          <a:noFill/>
        </p:spPr>
        <p:txBody>
          <a:bodyPr/>
          <a:p>
            <a:pPr lvl="0" eaLnBrk="1" hangingPunct="1"/>
            <a:r>
              <a:rPr lang="en-US" altLang="zh-CN" sz="2400" dirty="0">
                <a:latin typeface="华文新魏" pitchFamily="2" charset="-122"/>
                <a:ea typeface="华文新魏" pitchFamily="2" charset="-122"/>
              </a:rPr>
              <a:t>redis</a:t>
            </a:r>
            <a:r>
              <a:rPr lang="zh-CN" altLang="en-US" sz="2400" dirty="0">
                <a:latin typeface="华文新魏" pitchFamily="2" charset="-122"/>
                <a:ea typeface="华文新魏" pitchFamily="2" charset="-122"/>
              </a:rPr>
              <a:t>集群</a:t>
            </a:r>
            <a:endParaRPr lang="zh-CN" altLang="en-US" sz="2400" dirty="0">
              <a:latin typeface="华文新魏" pitchFamily="2" charset="-122"/>
              <a:ea typeface="华文新魏" pitchFamily="2" charset="-122"/>
            </a:endParaRPr>
          </a:p>
        </p:txBody>
      </p:sp>
      <p:sp>
        <p:nvSpPr>
          <p:cNvPr id="43" name="文本框 42"/>
          <p:cNvSpPr txBox="1"/>
          <p:nvPr/>
        </p:nvSpPr>
        <p:spPr>
          <a:xfrm>
            <a:off x="3886835" y="4724400"/>
            <a:ext cx="6273800" cy="370205"/>
          </a:xfrm>
          <a:prstGeom prst="rect">
            <a:avLst/>
          </a:prstGeom>
          <a:noFill/>
        </p:spPr>
        <p:txBody>
          <a:bodyPr/>
          <a:p>
            <a:pPr lvl="0" eaLnBrk="1" hangingPunct="1"/>
            <a:r>
              <a:rPr lang="en-US" altLang="zh-CN" sz="2400" dirty="0">
                <a:latin typeface="华文新魏" pitchFamily="2" charset="-122"/>
                <a:ea typeface="华文新魏" pitchFamily="2" charset="-122"/>
              </a:rPr>
              <a:t>jedis</a:t>
            </a:r>
            <a:r>
              <a:rPr lang="zh-CN" altLang="en-US" sz="2400" dirty="0">
                <a:latin typeface="华文新魏" pitchFamily="2" charset="-122"/>
                <a:ea typeface="华文新魏" pitchFamily="2" charset="-122"/>
              </a:rPr>
              <a:t>及集群应用</a:t>
            </a:r>
            <a:endParaRPr lang="zh-CN" altLang="en-US" sz="2400" dirty="0">
              <a:latin typeface="华文新魏" pitchFamily="2" charset="-122"/>
              <a:ea typeface="华文新魏" pitchFamily="2" charset="-122"/>
            </a:endParaRPr>
          </a:p>
        </p:txBody>
      </p:sp>
      <p:sp>
        <p:nvSpPr>
          <p:cNvPr id="2" name="任意多边形 1"/>
          <p:cNvSpPr/>
          <p:nvPr/>
        </p:nvSpPr>
        <p:spPr>
          <a:xfrm>
            <a:off x="2789555" y="5273040"/>
            <a:ext cx="375920" cy="454025"/>
          </a:xfrm>
          <a:custGeom>
            <a:avLst/>
            <a:gdLst>
              <a:gd name="connsiteX0" fmla="*/ 167526 w 335051"/>
              <a:gd name="connsiteY0" fmla="*/ 0 h 404441"/>
              <a:gd name="connsiteX1" fmla="*/ 285984 w 335051"/>
              <a:gd name="connsiteY1" fmla="*/ 49067 h 404441"/>
              <a:gd name="connsiteX2" fmla="*/ 285984 w 335051"/>
              <a:gd name="connsiteY2" fmla="*/ 285983 h 404441"/>
              <a:gd name="connsiteX3" fmla="*/ 167526 w 335051"/>
              <a:gd name="connsiteY3" fmla="*/ 404441 h 404441"/>
              <a:gd name="connsiteX4" fmla="*/ 49068 w 335051"/>
              <a:gd name="connsiteY4" fmla="*/ 285983 h 404441"/>
              <a:gd name="connsiteX5" fmla="*/ 49068 w 335051"/>
              <a:gd name="connsiteY5" fmla="*/ 49067 h 404441"/>
              <a:gd name="connsiteX6" fmla="*/ 167526 w 335051"/>
              <a:gd name="connsiteY6" fmla="*/ 0 h 404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w="12700" cap="flat" cmpd="sng" algn="ctr">
            <a:noFill/>
            <a:prstDash val="solid"/>
            <a:miter lim="800000"/>
          </a:ln>
          <a:effectLst/>
        </p:spPr>
        <p:txBody>
          <a:bodyPr anchor="ctr"/>
          <a:p>
            <a:pPr lvl="0" algn="ctr" eaLnBrk="1" hangingPunct="1"/>
            <a:r>
              <a:rPr lang="en-US" altLang="zh-CN" sz="2400" b="1" dirty="0">
                <a:solidFill>
                  <a:srgbClr val="FFFFFF"/>
                </a:solidFill>
                <a:latin typeface="Arial Rounded MT Bold" pitchFamily="34" charset="0"/>
                <a:ea typeface="幼圆" panose="02010509060101010101" pitchFamily="49" charset="-122"/>
              </a:rPr>
              <a:t>7</a:t>
            </a:r>
            <a:endParaRPr lang="en-US" altLang="zh-CN" sz="2400" b="1" dirty="0">
              <a:solidFill>
                <a:srgbClr val="FFFFFF"/>
              </a:solidFill>
              <a:latin typeface="Arial Rounded MT Bold" pitchFamily="34" charset="0"/>
              <a:ea typeface="幼圆" panose="02010509060101010101" pitchFamily="49" charset="-122"/>
            </a:endParaRPr>
          </a:p>
        </p:txBody>
      </p:sp>
      <p:cxnSp>
        <p:nvCxnSpPr>
          <p:cNvPr id="3" name="直接连接符 2"/>
          <p:cNvCxnSpPr/>
          <p:nvPr/>
        </p:nvCxnSpPr>
        <p:spPr>
          <a:xfrm>
            <a:off x="3018155" y="5727065"/>
            <a:ext cx="6452870" cy="0"/>
          </a:xfrm>
          <a:prstGeom prst="line">
            <a:avLst/>
          </a:prstGeom>
          <a:noFill/>
          <a:ln w="12700" cap="flat" cmpd="sng" algn="ctr">
            <a:solidFill>
              <a:srgbClr val="83B40D"/>
            </a:solidFill>
            <a:prstDash val="dash"/>
            <a:miter lim="800000"/>
          </a:ln>
          <a:effectLst>
            <a:outerShdw blurRad="38100" dist="38100" dir="2700000" algn="tl" rotWithShape="0">
              <a:srgbClr val="FFFFFF">
                <a:lumMod val="85000"/>
                <a:alpha val="40000"/>
              </a:srgbClr>
            </a:outerShdw>
          </a:effectLst>
        </p:spPr>
      </p:cxnSp>
      <p:sp>
        <p:nvSpPr>
          <p:cNvPr id="4" name="文本框 3"/>
          <p:cNvSpPr txBox="1"/>
          <p:nvPr/>
        </p:nvSpPr>
        <p:spPr>
          <a:xfrm>
            <a:off x="3372485" y="5322570"/>
            <a:ext cx="6273800" cy="370205"/>
          </a:xfrm>
          <a:prstGeom prst="rect">
            <a:avLst/>
          </a:prstGeom>
          <a:noFill/>
        </p:spPr>
        <p:txBody>
          <a:bodyPr/>
          <a:p>
            <a:pPr lvl="0" eaLnBrk="1" hangingPunct="1"/>
            <a:r>
              <a:rPr lang="zh-CN" altLang="en-US" sz="2400" dirty="0">
                <a:latin typeface="华文新魏" pitchFamily="2" charset="-122"/>
                <a:ea typeface="华文新魏" pitchFamily="2" charset="-122"/>
              </a:rPr>
              <a:t>发布与订阅功能</a:t>
            </a:r>
            <a:endParaRPr lang="zh-CN" altLang="en-US" sz="2400" dirty="0">
              <a:latin typeface="华文新魏" pitchFamily="2" charset="-122"/>
              <a:ea typeface="华文新魏"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43510"/>
            <a:ext cx="10515600" cy="884555"/>
          </a:xfrm>
        </p:spPr>
        <p:txBody>
          <a:bodyPr>
            <a:normAutofit fontScale="90000"/>
          </a:bodyPr>
          <a:p>
            <a:pPr algn="ct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r>
              <a:rPr lang="en-US" altLang="zh-CN">
                <a:sym typeface="+mn-ea"/>
              </a:rPr>
              <a:t>$$2redis</a:t>
            </a:r>
            <a:r>
              <a:rPr lang="zh-CN" altLang="en-US">
                <a:sym typeface="+mn-ea"/>
              </a:rPr>
              <a:t>数据类型</a:t>
            </a:r>
            <a:endParaRPr lang="zh-CN" altLang="en-US"/>
          </a:p>
          <a:p>
            <a:endParaRPr lang="zh-CN" altLang="en-US"/>
          </a:p>
          <a:p>
            <a:endParaRPr lang="zh-CN" altLang="en-US"/>
          </a:p>
          <a:p>
            <a:endParaRPr lang="zh-CN" altLang="en-US"/>
          </a:p>
          <a:p>
            <a:r>
              <a:rPr lang="en-US" altLang="zh-CN">
                <a:sym typeface="+mn-ea"/>
              </a:rPr>
              <a:t>	</a:t>
            </a:r>
            <a:endParaRPr lang="en-US" altLang="zh-CN"/>
          </a:p>
          <a:p>
            <a:endParaRPr lang="zh-CN" altLang="en-US"/>
          </a:p>
          <a:p>
            <a:endParaRPr lang="zh-CN" altLang="en-US"/>
          </a:p>
          <a:p>
            <a:endParaRPr lang="zh-CN" altLang="en-US"/>
          </a:p>
          <a:p>
            <a:endParaRPr lang="zh-CN" altLang="en-US"/>
          </a:p>
        </p:txBody>
      </p:sp>
      <p:sp>
        <p:nvSpPr>
          <p:cNvPr id="3" name="内容占位符 2"/>
          <p:cNvSpPr>
            <a:spLocks noGrp="1"/>
          </p:cNvSpPr>
          <p:nvPr>
            <p:ph idx="1"/>
          </p:nvPr>
        </p:nvSpPr>
        <p:spPr>
          <a:xfrm>
            <a:off x="838200" y="1422400"/>
            <a:ext cx="10515600" cy="4754880"/>
          </a:xfrm>
        </p:spPr>
        <p:txBody>
          <a:bodyPr/>
          <a:p>
            <a:pPr marL="0" indent="0">
              <a:buNone/>
            </a:pPr>
            <a:r>
              <a:rPr lang="en-US" altLang="zh-CN"/>
              <a:t> </a:t>
            </a:r>
            <a:endParaRPr lang="en-US" altLang="zh-CN"/>
          </a:p>
        </p:txBody>
      </p:sp>
      <p:graphicFrame>
        <p:nvGraphicFramePr>
          <p:cNvPr id="5" name="表格 4"/>
          <p:cNvGraphicFramePr/>
          <p:nvPr/>
        </p:nvGraphicFramePr>
        <p:xfrm>
          <a:off x="1311275" y="1539240"/>
          <a:ext cx="9690735" cy="3794760"/>
        </p:xfrm>
        <a:graphic>
          <a:graphicData uri="http://schemas.openxmlformats.org/drawingml/2006/table">
            <a:tbl>
              <a:tblPr firstRow="1" bandRow="1">
                <a:tableStyleId>{5C22544A-7EE6-4342-B048-85BDC9FD1C3A}</a:tableStyleId>
              </a:tblPr>
              <a:tblGrid>
                <a:gridCol w="1881505"/>
                <a:gridCol w="4015105"/>
                <a:gridCol w="3794125"/>
              </a:tblGrid>
              <a:tr h="350520">
                <a:tc>
                  <a:txBody>
                    <a:bodyPr/>
                    <a:p>
                      <a:pPr>
                        <a:buNone/>
                      </a:pPr>
                      <a:r>
                        <a:rPr lang="zh-CN"/>
                        <a:t>命令</a:t>
                      </a:r>
                      <a:endParaRPr lang="zh-CN"/>
                    </a:p>
                  </a:txBody>
                  <a:tcPr/>
                </a:tc>
                <a:tc>
                  <a:txBody>
                    <a:bodyPr/>
                    <a:p>
                      <a:pPr>
                        <a:buNone/>
                      </a:pPr>
                      <a:r>
                        <a:rPr lang="zh-CN"/>
                        <a:t>描述</a:t>
                      </a:r>
                      <a:endParaRPr lang="zh-CN"/>
                    </a:p>
                  </a:txBody>
                  <a:tcPr/>
                </a:tc>
                <a:tc>
                  <a:txBody>
                    <a:bodyPr/>
                    <a:p>
                      <a:pPr>
                        <a:buNone/>
                      </a:pPr>
                      <a:r>
                        <a:rPr lang="zh-CN"/>
                        <a:t>例子</a:t>
                      </a:r>
                      <a:endParaRPr lang="zh-CN"/>
                    </a:p>
                  </a:txBody>
                  <a:tcPr/>
                </a:tc>
              </a:tr>
              <a:tr h="381000">
                <a:tc>
                  <a:txBody>
                    <a:bodyPr/>
                    <a:p>
                      <a:pPr>
                        <a:buNone/>
                      </a:pPr>
                      <a:r>
                        <a:rPr lang="en-US"/>
                        <a:t>zadd</a:t>
                      </a:r>
                      <a:endParaRPr lang="en-US"/>
                    </a:p>
                  </a:txBody>
                  <a:tcPr/>
                </a:tc>
                <a:tc>
                  <a:txBody>
                    <a:bodyPr/>
                    <a:p>
                      <a:pPr>
                        <a:buNone/>
                      </a:pPr>
                      <a:r>
                        <a:rPr lang="zh-CN" altLang="en-US"/>
                        <a:t>添加成员</a:t>
                      </a:r>
                      <a:endParaRPr lang="zh-CN" altLang="en-US"/>
                    </a:p>
                  </a:txBody>
                  <a:tcPr/>
                </a:tc>
                <a:tc>
                  <a:txBody>
                    <a:bodyPr/>
                    <a:p>
                      <a:pPr>
                        <a:buNone/>
                      </a:pPr>
                      <a:r>
                        <a:rPr lang="en-US"/>
                        <a:t>zadd key score member [score member..]</a:t>
                      </a:r>
                      <a:endParaRPr lang="en-US"/>
                    </a:p>
                  </a:txBody>
                  <a:tcPr/>
                </a:tc>
              </a:tr>
              <a:tr h="381000">
                <a:tc>
                  <a:txBody>
                    <a:bodyPr/>
                    <a:p>
                      <a:pPr>
                        <a:buNone/>
                      </a:pPr>
                      <a:r>
                        <a:rPr lang="en-US"/>
                        <a:t>zcard</a:t>
                      </a:r>
                      <a:endParaRPr lang="en-US"/>
                    </a:p>
                  </a:txBody>
                  <a:tcPr/>
                </a:tc>
                <a:tc>
                  <a:txBody>
                    <a:bodyPr/>
                    <a:p>
                      <a:pPr>
                        <a:buNone/>
                      </a:pPr>
                      <a:r>
                        <a:rPr lang="zh-CN"/>
                        <a:t>获取成员数量</a:t>
                      </a:r>
                      <a:endParaRPr lang="zh-CN"/>
                    </a:p>
                  </a:txBody>
                  <a:tcPr/>
                </a:tc>
                <a:tc>
                  <a:txBody>
                    <a:bodyPr/>
                    <a:p>
                      <a:pPr>
                        <a:buNone/>
                      </a:pPr>
                      <a:r>
                        <a:rPr lang="en-US"/>
                        <a:t>zcard key</a:t>
                      </a:r>
                      <a:endParaRPr lang="en-US"/>
                    </a:p>
                  </a:txBody>
                  <a:tcPr/>
                </a:tc>
              </a:tr>
              <a:tr h="381000">
                <a:tc>
                  <a:txBody>
                    <a:bodyPr/>
                    <a:p>
                      <a:pPr>
                        <a:buNone/>
                      </a:pPr>
                      <a:r>
                        <a:rPr lang="en-US"/>
                        <a:t>zcount</a:t>
                      </a:r>
                      <a:endParaRPr lang="en-US"/>
                    </a:p>
                  </a:txBody>
                  <a:tcPr/>
                </a:tc>
                <a:tc>
                  <a:txBody>
                    <a:bodyPr/>
                    <a:p>
                      <a:pPr>
                        <a:buNone/>
                      </a:pPr>
                      <a:r>
                        <a:rPr lang="zh-CN"/>
                        <a:t>获取指定分数之间的成员数量</a:t>
                      </a:r>
                      <a:endParaRPr lang="zh-CN"/>
                    </a:p>
                  </a:txBody>
                  <a:tcPr/>
                </a:tc>
                <a:tc>
                  <a:txBody>
                    <a:bodyPr/>
                    <a:p>
                      <a:pPr>
                        <a:buNone/>
                      </a:pPr>
                      <a:r>
                        <a:rPr lang="en-US"/>
                        <a:t>zcount key min max</a:t>
                      </a:r>
                      <a:endParaRPr lang="en-US"/>
                    </a:p>
                  </a:txBody>
                  <a:tcPr/>
                </a:tc>
              </a:tr>
              <a:tr h="381000">
                <a:tc>
                  <a:txBody>
                    <a:bodyPr/>
                    <a:p>
                      <a:pPr>
                        <a:buNone/>
                      </a:pPr>
                      <a:r>
                        <a:rPr lang="en-US"/>
                        <a:t>zincrby</a:t>
                      </a:r>
                      <a:endParaRPr lang="en-US"/>
                    </a:p>
                  </a:txBody>
                  <a:tcPr/>
                </a:tc>
                <a:tc>
                  <a:txBody>
                    <a:bodyPr/>
                    <a:p>
                      <a:pPr>
                        <a:buNone/>
                      </a:pPr>
                      <a:r>
                        <a:rPr lang="zh-CN"/>
                        <a:t>给成员增加指定分数</a:t>
                      </a:r>
                      <a:endParaRPr lang="zh-CN"/>
                    </a:p>
                  </a:txBody>
                  <a:tcPr/>
                </a:tc>
                <a:tc>
                  <a:txBody>
                    <a:bodyPr/>
                    <a:p>
                      <a:pPr>
                        <a:buNone/>
                      </a:pPr>
                      <a:r>
                        <a:rPr lang="en-US"/>
                        <a:t>zincrby key increment member</a:t>
                      </a:r>
                      <a:endParaRPr lang="en-US"/>
                    </a:p>
                  </a:txBody>
                  <a:tcPr/>
                </a:tc>
              </a:tr>
              <a:tr h="381000">
                <a:tc>
                  <a:txBody>
                    <a:bodyPr/>
                    <a:p>
                      <a:pPr>
                        <a:buNone/>
                      </a:pPr>
                      <a:r>
                        <a:rPr lang="en-US"/>
                        <a:t>zrange</a:t>
                      </a:r>
                      <a:endParaRPr lang="en-US"/>
                    </a:p>
                  </a:txBody>
                  <a:tcPr/>
                </a:tc>
                <a:tc>
                  <a:txBody>
                    <a:bodyPr/>
                    <a:p>
                      <a:pPr>
                        <a:buNone/>
                      </a:pPr>
                      <a:r>
                        <a:rPr lang="zh-CN" altLang="en-US"/>
                        <a:t>遍历指定下标之间的成员</a:t>
                      </a:r>
                      <a:r>
                        <a:rPr lang="en-US" altLang="zh-CN"/>
                        <a:t>[</a:t>
                      </a:r>
                      <a:r>
                        <a:rPr lang="zh-CN" altLang="en-US"/>
                        <a:t>及分数</a:t>
                      </a:r>
                      <a:r>
                        <a:rPr lang="en-US" altLang="zh-CN"/>
                        <a:t>](</a:t>
                      </a:r>
                      <a:r>
                        <a:rPr lang="zh-CN" altLang="en-US"/>
                        <a:t>分数从小到大排列）</a:t>
                      </a:r>
                      <a:endParaRPr lang="zh-CN" altLang="en-US"/>
                    </a:p>
                  </a:txBody>
                  <a:tcPr/>
                </a:tc>
                <a:tc>
                  <a:txBody>
                    <a:bodyPr/>
                    <a:p>
                      <a:pPr>
                        <a:buNone/>
                      </a:pPr>
                      <a:r>
                        <a:rPr lang="en-US"/>
                        <a:t>zrange key start end [withscores]</a:t>
                      </a:r>
                      <a:endParaRPr lang="en-US"/>
                    </a:p>
                  </a:txBody>
                  <a:tcPr/>
                </a:tc>
              </a:tr>
              <a:tr h="381000">
                <a:tc>
                  <a:txBody>
                    <a:bodyPr/>
                    <a:p>
                      <a:pPr>
                        <a:buNone/>
                      </a:pPr>
                      <a:r>
                        <a:rPr lang="en-US"/>
                        <a:t>zrangebyscore</a:t>
                      </a:r>
                      <a:endParaRPr lang="en-US"/>
                    </a:p>
                  </a:txBody>
                  <a:tcPr/>
                </a:tc>
                <a:tc>
                  <a:txBody>
                    <a:bodyPr/>
                    <a:p>
                      <a:pPr>
                        <a:buNone/>
                      </a:pPr>
                      <a:r>
                        <a:rPr lang="zh-CN"/>
                        <a:t>遍历指定分数之间的成员（及分数）</a:t>
                      </a:r>
                      <a:endParaRPr lang="zh-CN"/>
                    </a:p>
                  </a:txBody>
                  <a:tcPr/>
                </a:tc>
                <a:tc>
                  <a:txBody>
                    <a:bodyPr/>
                    <a:p>
                      <a:pPr>
                        <a:buNone/>
                      </a:pPr>
                      <a:r>
                        <a:rPr lang="en-US"/>
                        <a:t>zrangebyscore key min max [withscores]</a:t>
                      </a:r>
                      <a:endParaRPr lang="en-US"/>
                    </a:p>
                  </a:txBody>
                  <a:tcPr/>
                </a:tc>
              </a:tr>
              <a:tr h="381000">
                <a:tc>
                  <a:txBody>
                    <a:bodyPr/>
                    <a:p>
                      <a:pPr>
                        <a:buNone/>
                      </a:pPr>
                      <a:r>
                        <a:rPr lang="en-US"/>
                        <a:t>zrank</a:t>
                      </a:r>
                      <a:endParaRPr lang="en-US"/>
                    </a:p>
                  </a:txBody>
                  <a:tcPr/>
                </a:tc>
                <a:tc>
                  <a:txBody>
                    <a:bodyPr/>
                    <a:p>
                      <a:pPr>
                        <a:buNone/>
                      </a:pPr>
                      <a:r>
                        <a:rPr lang="zh-CN" altLang="en-US"/>
                        <a:t>返回成员的下标（分数从小到大排列）</a:t>
                      </a:r>
                      <a:endParaRPr lang="zh-CN" altLang="en-US"/>
                    </a:p>
                  </a:txBody>
                  <a:tcPr/>
                </a:tc>
                <a:tc>
                  <a:txBody>
                    <a:bodyPr/>
                    <a:p>
                      <a:pPr>
                        <a:buNone/>
                      </a:pPr>
                      <a:r>
                        <a:rPr lang="en-US"/>
                        <a:t>zrank key member</a:t>
                      </a:r>
                      <a:endParaRPr lang="en-US"/>
                    </a:p>
                  </a:txBody>
                  <a:tcPr/>
                </a:tc>
              </a:tr>
              <a:tr h="381000">
                <a:tc>
                  <a:txBody>
                    <a:bodyPr/>
                    <a:p>
                      <a:pPr>
                        <a:buNone/>
                      </a:pPr>
                      <a:r>
                        <a:rPr lang="en-US"/>
                        <a:t>zrem</a:t>
                      </a:r>
                      <a:endParaRPr lang="en-US"/>
                    </a:p>
                  </a:txBody>
                  <a:tcPr/>
                </a:tc>
                <a:tc>
                  <a:txBody>
                    <a:bodyPr/>
                    <a:p>
                      <a:pPr>
                        <a:buNone/>
                      </a:pPr>
                      <a:r>
                        <a:rPr lang="zh-CN"/>
                        <a:t>删除指定成员</a:t>
                      </a:r>
                      <a:endParaRPr lang="zh-CN"/>
                    </a:p>
                  </a:txBody>
                  <a:tcPr/>
                </a:tc>
                <a:tc>
                  <a:txBody>
                    <a:bodyPr/>
                    <a:p>
                      <a:pPr>
                        <a:buNone/>
                      </a:pPr>
                      <a:r>
                        <a:rPr lang="en-US"/>
                        <a:t>zrem key member [member2..]</a:t>
                      </a:r>
                      <a:endParaRPr lang="en-US"/>
                    </a:p>
                  </a:txBody>
                  <a:tcPr/>
                </a:tc>
              </a:tr>
              <a:tr h="381000">
                <a:tc>
                  <a:txBody>
                    <a:bodyPr/>
                    <a:p>
                      <a:pPr>
                        <a:buNone/>
                      </a:pPr>
                      <a:r>
                        <a:rPr lang="en-US"/>
                        <a:t>zrevrange</a:t>
                      </a:r>
                      <a:endParaRPr lang="en-US"/>
                    </a:p>
                  </a:txBody>
                  <a:tcPr/>
                </a:tc>
                <a:tc>
                  <a:txBody>
                    <a:bodyPr/>
                    <a:p>
                      <a:pPr>
                        <a:buNone/>
                      </a:pPr>
                      <a:r>
                        <a:rPr lang="zh-CN"/>
                        <a:t>遍历指定成员</a:t>
                      </a:r>
                      <a:r>
                        <a:rPr lang="en-US" altLang="zh-CN"/>
                        <a:t>[</a:t>
                      </a:r>
                      <a:r>
                        <a:rPr lang="zh-CN" altLang="en-US"/>
                        <a:t>及分数</a:t>
                      </a:r>
                      <a:r>
                        <a:rPr lang="en-US" altLang="zh-CN"/>
                        <a:t>]</a:t>
                      </a:r>
                      <a:r>
                        <a:rPr lang="zh-CN" altLang="en-US"/>
                        <a:t>（分数从大到小排列）</a:t>
                      </a:r>
                      <a:endParaRPr lang="zh-CN" altLang="en-US"/>
                    </a:p>
                  </a:txBody>
                  <a:tcPr/>
                </a:tc>
                <a:tc>
                  <a:txBody>
                    <a:bodyPr/>
                    <a:p>
                      <a:pPr>
                        <a:buNone/>
                      </a:pPr>
                      <a:r>
                        <a:rPr lang="en-US"/>
                        <a:t>zrevrange key start end [withscores]</a:t>
                      </a:r>
                      <a:endParaRPr lang="en-US"/>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07720" y="213360"/>
            <a:ext cx="10515600" cy="1082675"/>
          </a:xfrm>
        </p:spPr>
        <p:txBody>
          <a:bodyPr/>
          <a:p>
            <a:pPr algn="ctr"/>
            <a:r>
              <a:rPr lang="en-US" altLang="zh-CN">
                <a:sym typeface="+mn-ea"/>
              </a:rPr>
              <a:t>$$2redis</a:t>
            </a:r>
            <a:r>
              <a:rPr lang="zh-CN" altLang="en-US">
                <a:sym typeface="+mn-ea"/>
              </a:rPr>
              <a:t>数据类型</a:t>
            </a:r>
            <a:endParaRPr lang="zh-CN" altLang="en-US"/>
          </a:p>
        </p:txBody>
      </p:sp>
      <p:graphicFrame>
        <p:nvGraphicFramePr>
          <p:cNvPr id="5" name="表格 4"/>
          <p:cNvGraphicFramePr/>
          <p:nvPr/>
        </p:nvGraphicFramePr>
        <p:xfrm>
          <a:off x="1433195" y="1898015"/>
          <a:ext cx="9827895" cy="3415665"/>
        </p:xfrm>
        <a:graphic>
          <a:graphicData uri="http://schemas.openxmlformats.org/drawingml/2006/table">
            <a:tbl>
              <a:tblPr firstRow="1" bandRow="1">
                <a:tableStyleId>{5C22544A-7EE6-4342-B048-85BDC9FD1C3A}</a:tableStyleId>
              </a:tblPr>
              <a:tblGrid>
                <a:gridCol w="2384425"/>
                <a:gridCol w="3475990"/>
                <a:gridCol w="3967480"/>
              </a:tblGrid>
              <a:tr h="444500">
                <a:tc>
                  <a:txBody>
                    <a:bodyPr/>
                    <a:p>
                      <a:pPr>
                        <a:buNone/>
                      </a:pPr>
                      <a:r>
                        <a:rPr lang="zh-CN"/>
                        <a:t>命令</a:t>
                      </a:r>
                      <a:endParaRPr lang="zh-CN"/>
                    </a:p>
                  </a:txBody>
                  <a:tcPr/>
                </a:tc>
                <a:tc>
                  <a:txBody>
                    <a:bodyPr/>
                    <a:p>
                      <a:pPr>
                        <a:buNone/>
                      </a:pPr>
                      <a:r>
                        <a:rPr lang="zh-CN"/>
                        <a:t>描述</a:t>
                      </a:r>
                      <a:endParaRPr lang="zh-CN"/>
                    </a:p>
                  </a:txBody>
                  <a:tcPr/>
                </a:tc>
                <a:tc>
                  <a:txBody>
                    <a:bodyPr/>
                    <a:p>
                      <a:pPr>
                        <a:buNone/>
                      </a:pPr>
                      <a:r>
                        <a:rPr lang="zh-CN"/>
                        <a:t>例子</a:t>
                      </a:r>
                      <a:endParaRPr lang="zh-CN"/>
                    </a:p>
                  </a:txBody>
                  <a:tcPr/>
                </a:tc>
              </a:tr>
              <a:tr h="444500">
                <a:tc>
                  <a:txBody>
                    <a:bodyPr/>
                    <a:p>
                      <a:pPr>
                        <a:buNone/>
                      </a:pPr>
                      <a:r>
                        <a:rPr lang="en-US"/>
                        <a:t>zrevrank</a:t>
                      </a:r>
                      <a:endParaRPr lang="en-US"/>
                    </a:p>
                  </a:txBody>
                  <a:tcPr/>
                </a:tc>
                <a:tc>
                  <a:txBody>
                    <a:bodyPr/>
                    <a:p>
                      <a:pPr>
                        <a:buNone/>
                      </a:pPr>
                      <a:r>
                        <a:rPr lang="zh-CN" altLang="en-US"/>
                        <a:t>返回成员下标（分数从大到小）</a:t>
                      </a:r>
                      <a:endParaRPr lang="zh-CN" altLang="en-US"/>
                    </a:p>
                  </a:txBody>
                  <a:tcPr/>
                </a:tc>
                <a:tc>
                  <a:txBody>
                    <a:bodyPr/>
                    <a:p>
                      <a:pPr>
                        <a:buNone/>
                      </a:pPr>
                      <a:r>
                        <a:rPr lang="en-US"/>
                        <a:t>zrevrank key member</a:t>
                      </a:r>
                      <a:endParaRPr lang="en-US"/>
                    </a:p>
                  </a:txBody>
                  <a:tcPr/>
                </a:tc>
              </a:tr>
              <a:tr h="443865">
                <a:tc>
                  <a:txBody>
                    <a:bodyPr/>
                    <a:p>
                      <a:pPr>
                        <a:buNone/>
                      </a:pPr>
                      <a:r>
                        <a:rPr lang="en-US"/>
                        <a:t>zscore</a:t>
                      </a:r>
                      <a:endParaRPr lang="en-US"/>
                    </a:p>
                  </a:txBody>
                  <a:tcPr/>
                </a:tc>
                <a:tc>
                  <a:txBody>
                    <a:bodyPr/>
                    <a:p>
                      <a:pPr>
                        <a:buNone/>
                      </a:pPr>
                      <a:r>
                        <a:rPr lang="zh-CN" altLang="en-US" sz="1800">
                          <a:solidFill>
                            <a:srgbClr val="FF0000"/>
                          </a:solidFill>
                          <a:latin typeface="宋体" charset="0"/>
                          <a:ea typeface="宋体" charset="0"/>
                          <a:cs typeface="宋体" charset="0"/>
                          <a:sym typeface="+mn-ea"/>
                        </a:rPr>
                        <a:t>获取指定成员的分数</a:t>
                      </a:r>
                      <a:endParaRPr lang="zh-CN" altLang="en-US" sz="1800">
                        <a:solidFill>
                          <a:srgbClr val="FF0000"/>
                        </a:solidFill>
                        <a:latin typeface="宋体" charset="0"/>
                        <a:ea typeface="宋体" charset="0"/>
                        <a:cs typeface="宋体" charset="0"/>
                        <a:sym typeface="+mn-ea"/>
                      </a:endParaRPr>
                    </a:p>
                  </a:txBody>
                  <a:tcPr/>
                </a:tc>
                <a:tc>
                  <a:txBody>
                    <a:bodyPr/>
                    <a:p>
                      <a:pPr>
                        <a:buNone/>
                      </a:pPr>
                      <a:r>
                        <a:rPr lang="en-US"/>
                        <a:t>zscore key member</a:t>
                      </a:r>
                      <a:endParaRPr lang="en-US"/>
                    </a:p>
                  </a:txBody>
                  <a:tcPr/>
                </a:tc>
              </a:tr>
              <a:tr h="749935">
                <a:tc>
                  <a:txBody>
                    <a:bodyPr/>
                    <a:p>
                      <a:pPr>
                        <a:buNone/>
                      </a:pPr>
                      <a:r>
                        <a:rPr lang="en-US"/>
                        <a:t>zrevrangebyscore</a:t>
                      </a:r>
                      <a:endParaRPr lang="en-US"/>
                    </a:p>
                  </a:txBody>
                  <a:tcPr/>
                </a:tc>
                <a:tc>
                  <a:txBody>
                    <a:bodyPr/>
                    <a:p>
                      <a:pPr>
                        <a:buNone/>
                      </a:pPr>
                      <a:r>
                        <a:rPr lang="zh-CN" altLang="en-US"/>
                        <a:t>获取在指定分数之间的成员</a:t>
                      </a:r>
                      <a:r>
                        <a:rPr lang="en-US" altLang="zh-CN"/>
                        <a:t>[</a:t>
                      </a:r>
                      <a:r>
                        <a:rPr lang="zh-CN" altLang="en-US"/>
                        <a:t>及分数</a:t>
                      </a:r>
                      <a:r>
                        <a:rPr lang="en-US" altLang="zh-CN"/>
                        <a:t>]</a:t>
                      </a:r>
                      <a:r>
                        <a:rPr lang="zh-CN" altLang="en-US"/>
                        <a:t>（分数从高到低）</a:t>
                      </a:r>
                      <a:endParaRPr lang="zh-CN" altLang="en-US"/>
                    </a:p>
                  </a:txBody>
                  <a:tcPr/>
                </a:tc>
                <a:tc>
                  <a:txBody>
                    <a:bodyPr/>
                    <a:p>
                      <a:pPr>
                        <a:buNone/>
                      </a:pPr>
                      <a:r>
                        <a:rPr lang="en-US"/>
                        <a:t>zrevrangebyscore key max min [withscores]</a:t>
                      </a:r>
                      <a:endParaRPr lang="en-US"/>
                    </a:p>
                  </a:txBody>
                  <a:tcPr/>
                </a:tc>
              </a:tr>
              <a:tr h="443865">
                <a:tc>
                  <a:txBody>
                    <a:bodyPr/>
                    <a:p>
                      <a:pPr>
                        <a:buNone/>
                      </a:pPr>
                      <a:r>
                        <a:rPr lang="en-US"/>
                        <a:t>zremrangebyrank</a:t>
                      </a:r>
                      <a:endParaRPr lang="en-US"/>
                    </a:p>
                  </a:txBody>
                  <a:tcPr/>
                </a:tc>
                <a:tc>
                  <a:txBody>
                    <a:bodyPr/>
                    <a:p>
                      <a:pPr>
                        <a:buNone/>
                      </a:pPr>
                      <a:r>
                        <a:rPr lang="zh-CN" altLang="en-US"/>
                        <a:t>删除下标之间的成员</a:t>
                      </a:r>
                      <a:endParaRPr lang="zh-CN" altLang="en-US"/>
                    </a:p>
                  </a:txBody>
                  <a:tcPr/>
                </a:tc>
                <a:tc>
                  <a:txBody>
                    <a:bodyPr/>
                    <a:p>
                      <a:pPr>
                        <a:buNone/>
                      </a:pPr>
                      <a:r>
                        <a:rPr lang="en-US"/>
                        <a:t>zremrangebyrank key start end</a:t>
                      </a:r>
                      <a:endParaRPr lang="en-US"/>
                    </a:p>
                  </a:txBody>
                  <a:tcPr/>
                </a:tc>
              </a:tr>
              <a:tr h="444500">
                <a:tc>
                  <a:txBody>
                    <a:bodyPr/>
                    <a:p>
                      <a:pPr>
                        <a:buNone/>
                      </a:pPr>
                      <a:r>
                        <a:rPr lang="en-US"/>
                        <a:t>zremrangebyscore</a:t>
                      </a:r>
                      <a:endParaRPr lang="en-US"/>
                    </a:p>
                  </a:txBody>
                  <a:tcPr/>
                </a:tc>
                <a:tc>
                  <a:txBody>
                    <a:bodyPr/>
                    <a:p>
                      <a:pPr>
                        <a:buNone/>
                      </a:pPr>
                      <a:r>
                        <a:rPr lang="zh-CN" altLang="en-US"/>
                        <a:t>删除指定分数之间的成员</a:t>
                      </a:r>
                      <a:endParaRPr lang="zh-CN" altLang="en-US"/>
                    </a:p>
                  </a:txBody>
                  <a:tcPr/>
                </a:tc>
                <a:tc>
                  <a:txBody>
                    <a:bodyPr/>
                    <a:p>
                      <a:pPr>
                        <a:buNone/>
                      </a:pPr>
                      <a:r>
                        <a:rPr lang="en-US"/>
                        <a:t>zremrangebyscore key min max</a:t>
                      </a:r>
                      <a:endParaRPr lang="en-US"/>
                    </a:p>
                  </a:txBody>
                  <a:tcPr/>
                </a:tc>
              </a:tr>
              <a:tr h="444500">
                <a:tc>
                  <a:txBody>
                    <a:bodyPr/>
                    <a:p>
                      <a:pPr>
                        <a:buNone/>
                      </a:pPr>
                    </a:p>
                  </a:txBody>
                  <a:tcPr/>
                </a:tc>
                <a:tc>
                  <a:txBody>
                    <a:bodyPr/>
                    <a:p>
                      <a:pPr>
                        <a:buNone/>
                      </a:pPr>
                    </a:p>
                  </a:txBody>
                  <a:tcPr/>
                </a:tc>
                <a:tc>
                  <a:txBody>
                    <a:bodyPr/>
                    <a:p>
                      <a:pPr>
                        <a:buNone/>
                      </a:pPr>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87630"/>
            <a:ext cx="10515600" cy="898525"/>
          </a:xfrm>
        </p:spPr>
        <p:txBody>
          <a:bodyPr>
            <a:normAutofit fontScale="90000"/>
          </a:bodyPr>
          <a:p>
            <a:pPr algn="ct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r>
              <a:rPr lang="en-US" altLang="zh-CN">
                <a:sym typeface="+mn-ea"/>
              </a:rPr>
              <a:t>$$2redis</a:t>
            </a:r>
            <a:r>
              <a:rPr lang="zh-CN" altLang="en-US">
                <a:sym typeface="+mn-ea"/>
              </a:rPr>
              <a:t>数据类型</a:t>
            </a:r>
            <a:endParaRPr lang="zh-CN" altLang="en-US"/>
          </a:p>
          <a:p>
            <a:endParaRPr lang="zh-CN" altLang="en-US"/>
          </a:p>
          <a:p>
            <a:endParaRPr lang="zh-CN" altLang="en-US"/>
          </a:p>
          <a:p>
            <a:endParaRPr lang="zh-CN" altLang="en-US"/>
          </a:p>
          <a:p>
            <a:r>
              <a:rPr lang="en-US" altLang="zh-CN">
                <a:sym typeface="+mn-ea"/>
              </a:rPr>
              <a:t>	</a:t>
            </a:r>
            <a:endParaRPr lang="en-US" altLang="zh-CN"/>
          </a:p>
          <a:p>
            <a:endParaRPr lang="zh-CN" altLang="en-US"/>
          </a:p>
          <a:p>
            <a:endParaRPr lang="zh-CN" altLang="en-US"/>
          </a:p>
          <a:p>
            <a:endParaRPr lang="zh-CN" altLang="en-US"/>
          </a:p>
          <a:p>
            <a:endParaRPr lang="zh-CN" altLang="en-US"/>
          </a:p>
        </p:txBody>
      </p:sp>
      <p:sp>
        <p:nvSpPr>
          <p:cNvPr id="3" name="内容占位符 2"/>
          <p:cNvSpPr>
            <a:spLocks noGrp="1"/>
          </p:cNvSpPr>
          <p:nvPr>
            <p:ph idx="1"/>
          </p:nvPr>
        </p:nvSpPr>
        <p:spPr>
          <a:xfrm>
            <a:off x="838200" y="1464310"/>
            <a:ext cx="10515600" cy="4712970"/>
          </a:xfrm>
        </p:spPr>
        <p:txBody>
          <a:bodyPr/>
          <a:p>
            <a:pPr marL="0" indent="0">
              <a:buNone/>
            </a:pPr>
            <a:r>
              <a:rPr lang="en-US" altLang="zh-CN"/>
              <a:t>3</a:t>
            </a:r>
            <a:r>
              <a:rPr lang="zh-CN" altLang="en-US"/>
              <a:t>、应用：</a:t>
            </a:r>
            <a:endParaRPr lang="zh-CN" altLang="en-US"/>
          </a:p>
          <a:p>
            <a:pPr marL="0" indent="0">
              <a:buNone/>
            </a:pPr>
            <a:r>
              <a:rPr lang="en-US" altLang="zh-CN"/>
              <a:t>	1</a:t>
            </a:r>
            <a:r>
              <a:rPr lang="zh-CN" altLang="en-US"/>
              <a:t>）积分排行榜</a:t>
            </a:r>
            <a:endParaRPr lang="zh-CN" altLang="en-US"/>
          </a:p>
          <a:p>
            <a:pPr marL="0" indent="0">
              <a:buNone/>
            </a:pPr>
            <a:r>
              <a:rPr lang="en-US" altLang="zh-CN"/>
              <a:t>	2</a:t>
            </a:r>
            <a:r>
              <a:rPr lang="zh-CN" altLang="en-US"/>
              <a:t>）销售排行榜</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52170" y="100965"/>
            <a:ext cx="10515600" cy="908050"/>
          </a:xfrm>
        </p:spPr>
        <p:txBody>
          <a:bodyPr>
            <a:normAutofit fontScale="90000"/>
          </a:bodyPr>
          <a:p>
            <a:pPr algn="ct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r>
              <a:rPr lang="en-US" altLang="zh-CN">
                <a:sym typeface="+mn-ea"/>
              </a:rPr>
              <a:t>$$2redis</a:t>
            </a:r>
            <a:r>
              <a:rPr lang="zh-CN" altLang="en-US">
                <a:sym typeface="+mn-ea"/>
              </a:rPr>
              <a:t>数据类型</a:t>
            </a:r>
            <a:endParaRPr lang="zh-CN" altLang="en-US"/>
          </a:p>
          <a:p>
            <a:endParaRPr lang="zh-CN" altLang="en-US"/>
          </a:p>
          <a:p>
            <a:endParaRPr lang="zh-CN" altLang="en-US"/>
          </a:p>
          <a:p>
            <a:endParaRPr lang="zh-CN" altLang="en-US"/>
          </a:p>
          <a:p>
            <a:r>
              <a:rPr lang="en-US" altLang="zh-CN">
                <a:sym typeface="+mn-ea"/>
              </a:rPr>
              <a:t>	</a:t>
            </a:r>
            <a:endParaRPr lang="en-US" altLang="zh-CN"/>
          </a:p>
          <a:p>
            <a:endParaRPr lang="zh-CN" altLang="en-US"/>
          </a:p>
          <a:p>
            <a:endParaRPr lang="zh-CN" altLang="en-US"/>
          </a:p>
          <a:p>
            <a:endParaRPr lang="zh-CN" altLang="en-US"/>
          </a:p>
          <a:p>
            <a:endParaRPr lang="zh-CN" altLang="en-US"/>
          </a:p>
          <a:p>
            <a:endParaRPr lang="zh-CN" altLang="en-US"/>
          </a:p>
        </p:txBody>
      </p:sp>
      <p:sp>
        <p:nvSpPr>
          <p:cNvPr id="3" name="内容占位符 2"/>
          <p:cNvSpPr>
            <a:spLocks noGrp="1"/>
          </p:cNvSpPr>
          <p:nvPr>
            <p:ph idx="1"/>
          </p:nvPr>
        </p:nvSpPr>
        <p:spPr>
          <a:xfrm>
            <a:off x="838200" y="1450340"/>
            <a:ext cx="10515600" cy="4726940"/>
          </a:xfrm>
        </p:spPr>
        <p:txBody>
          <a:bodyPr/>
          <a:p>
            <a:pPr marL="0" indent="0">
              <a:buNone/>
            </a:pPr>
            <a:r>
              <a:rPr lang="zh-CN" altLang="en-US"/>
              <a:t>六、</a:t>
            </a:r>
            <a:r>
              <a:rPr lang="en-US" altLang="zh-CN"/>
              <a:t>key</a:t>
            </a:r>
            <a:r>
              <a:rPr lang="zh-CN" altLang="en-US"/>
              <a:t>命令</a:t>
            </a:r>
            <a:endParaRPr lang="zh-CN" altLang="en-US"/>
          </a:p>
          <a:p>
            <a:pPr marL="0" indent="0">
              <a:buNone/>
            </a:pPr>
            <a:endParaRPr lang="zh-CN" altLang="en-US"/>
          </a:p>
        </p:txBody>
      </p:sp>
      <p:graphicFrame>
        <p:nvGraphicFramePr>
          <p:cNvPr id="4" name="表格 3"/>
          <p:cNvGraphicFramePr/>
          <p:nvPr/>
        </p:nvGraphicFramePr>
        <p:xfrm>
          <a:off x="1113155" y="2150110"/>
          <a:ext cx="10009505" cy="3446145"/>
        </p:xfrm>
        <a:graphic>
          <a:graphicData uri="http://schemas.openxmlformats.org/drawingml/2006/table">
            <a:tbl>
              <a:tblPr firstRow="1" bandRow="1">
                <a:tableStyleId>{5C22544A-7EE6-4342-B048-85BDC9FD1C3A}</a:tableStyleId>
              </a:tblPr>
              <a:tblGrid>
                <a:gridCol w="1637665"/>
                <a:gridCol w="4194810"/>
                <a:gridCol w="4177030"/>
              </a:tblGrid>
              <a:tr h="396875">
                <a:tc>
                  <a:txBody>
                    <a:bodyPr/>
                    <a:p>
                      <a:pPr>
                        <a:buNone/>
                      </a:pPr>
                      <a:r>
                        <a:rPr lang="zh-CN" altLang="en-US"/>
                        <a:t>命令</a:t>
                      </a:r>
                      <a:endParaRPr lang="zh-CN" altLang="en-US"/>
                    </a:p>
                  </a:txBody>
                  <a:tcPr/>
                </a:tc>
                <a:tc>
                  <a:txBody>
                    <a:bodyPr/>
                    <a:p>
                      <a:pPr>
                        <a:buNone/>
                      </a:pPr>
                      <a:r>
                        <a:rPr lang="zh-CN"/>
                        <a:t>描述</a:t>
                      </a:r>
                      <a:endParaRPr lang="zh-CN"/>
                    </a:p>
                  </a:txBody>
                  <a:tcPr/>
                </a:tc>
                <a:tc>
                  <a:txBody>
                    <a:bodyPr/>
                    <a:p>
                      <a:pPr>
                        <a:buNone/>
                      </a:pPr>
                      <a:r>
                        <a:rPr lang="zh-CN"/>
                        <a:t>例子</a:t>
                      </a:r>
                      <a:endParaRPr lang="zh-CN"/>
                    </a:p>
                  </a:txBody>
                  <a:tcPr/>
                </a:tc>
              </a:tr>
              <a:tr h="396875">
                <a:tc>
                  <a:txBody>
                    <a:bodyPr/>
                    <a:p>
                      <a:pPr>
                        <a:buNone/>
                      </a:pPr>
                      <a:r>
                        <a:rPr lang="en-US"/>
                        <a:t>keys</a:t>
                      </a:r>
                      <a:endParaRPr lang="en-US"/>
                    </a:p>
                  </a:txBody>
                  <a:tcPr/>
                </a:tc>
                <a:tc>
                  <a:txBody>
                    <a:bodyPr/>
                    <a:p>
                      <a:pPr>
                        <a:buNone/>
                      </a:pPr>
                      <a:r>
                        <a:rPr lang="zh-CN" altLang="en-US"/>
                        <a:t>获取所有的</a:t>
                      </a:r>
                      <a:r>
                        <a:rPr lang="en-US" altLang="zh-CN"/>
                        <a:t>key</a:t>
                      </a:r>
                      <a:endParaRPr lang="en-US" altLang="zh-CN"/>
                    </a:p>
                  </a:txBody>
                  <a:tcPr/>
                </a:tc>
                <a:tc>
                  <a:txBody>
                    <a:bodyPr/>
                    <a:p>
                      <a:pPr marL="0" indent="0" algn="l">
                        <a:buNone/>
                      </a:pPr>
                      <a:r>
                        <a:rPr lang="en-US"/>
                        <a:t>keys </a:t>
                      </a:r>
                      <a:r>
                        <a:rPr lang="en-US" altLang="zh-CN" sz="1800">
                          <a:solidFill>
                            <a:srgbClr val="FF0000"/>
                          </a:solidFill>
                          <a:latin typeface="Calibri" charset="0"/>
                          <a:ea typeface="Calibri" charset="0"/>
                          <a:cs typeface="Calibri" charset="0"/>
                          <a:sym typeface="+mn-ea"/>
                        </a:rPr>
                        <a:t> pattern</a:t>
                      </a:r>
                      <a:endParaRPr lang="en-US"/>
                    </a:p>
                  </a:txBody>
                  <a:tcPr/>
                </a:tc>
              </a:tr>
              <a:tr h="396240">
                <a:tc>
                  <a:txBody>
                    <a:bodyPr/>
                    <a:p>
                      <a:pPr>
                        <a:buNone/>
                      </a:pPr>
                      <a:r>
                        <a:rPr lang="en-US"/>
                        <a:t>del</a:t>
                      </a:r>
                      <a:endParaRPr lang="en-US"/>
                    </a:p>
                  </a:txBody>
                  <a:tcPr/>
                </a:tc>
                <a:tc>
                  <a:txBody>
                    <a:bodyPr/>
                    <a:p>
                      <a:pPr>
                        <a:buNone/>
                      </a:pPr>
                      <a:r>
                        <a:rPr lang="zh-CN"/>
                        <a:t>删除指定</a:t>
                      </a:r>
                      <a:r>
                        <a:rPr lang="en-US" altLang="zh-CN"/>
                        <a:t>key</a:t>
                      </a:r>
                      <a:endParaRPr lang="en-US" altLang="zh-CN"/>
                    </a:p>
                  </a:txBody>
                  <a:tcPr/>
                </a:tc>
                <a:tc>
                  <a:txBody>
                    <a:bodyPr/>
                    <a:p>
                      <a:pPr>
                        <a:buNone/>
                      </a:pPr>
                      <a:r>
                        <a:rPr lang="en-US"/>
                        <a:t>del key [key2..]</a:t>
                      </a:r>
                      <a:endParaRPr lang="en-US"/>
                    </a:p>
                  </a:txBody>
                  <a:tcPr/>
                </a:tc>
              </a:tr>
              <a:tr h="396875">
                <a:tc>
                  <a:txBody>
                    <a:bodyPr/>
                    <a:p>
                      <a:pPr>
                        <a:buNone/>
                      </a:pPr>
                      <a:r>
                        <a:rPr lang="en-US"/>
                        <a:t>exists</a:t>
                      </a:r>
                      <a:endParaRPr lang="en-US"/>
                    </a:p>
                  </a:txBody>
                  <a:tcPr/>
                </a:tc>
                <a:tc>
                  <a:txBody>
                    <a:bodyPr/>
                    <a:p>
                      <a:pPr>
                        <a:buNone/>
                      </a:pPr>
                      <a:r>
                        <a:rPr lang="zh-CN"/>
                        <a:t>判断</a:t>
                      </a:r>
                      <a:r>
                        <a:rPr lang="en-US" altLang="zh-CN"/>
                        <a:t>key</a:t>
                      </a:r>
                      <a:r>
                        <a:rPr lang="zh-CN" altLang="en-US"/>
                        <a:t>是否存在</a:t>
                      </a:r>
                      <a:endParaRPr lang="zh-CN" altLang="en-US"/>
                    </a:p>
                  </a:txBody>
                  <a:tcPr/>
                </a:tc>
                <a:tc>
                  <a:txBody>
                    <a:bodyPr/>
                    <a:p>
                      <a:pPr>
                        <a:buNone/>
                      </a:pPr>
                      <a:r>
                        <a:rPr lang="en-US"/>
                        <a:t>exists key</a:t>
                      </a:r>
                      <a:endParaRPr lang="en-US"/>
                    </a:p>
                  </a:txBody>
                  <a:tcPr/>
                </a:tc>
              </a:tr>
              <a:tr h="396875">
                <a:tc>
                  <a:txBody>
                    <a:bodyPr/>
                    <a:p>
                      <a:pPr>
                        <a:buNone/>
                      </a:pPr>
                      <a:r>
                        <a:rPr lang="en-US"/>
                        <a:t>move</a:t>
                      </a:r>
                      <a:endParaRPr lang="en-US"/>
                    </a:p>
                  </a:txBody>
                  <a:tcPr/>
                </a:tc>
                <a:tc>
                  <a:txBody>
                    <a:bodyPr/>
                    <a:p>
                      <a:pPr>
                        <a:buNone/>
                      </a:pPr>
                      <a:r>
                        <a:rPr lang="zh-CN"/>
                        <a:t>移动一个</a:t>
                      </a:r>
                      <a:r>
                        <a:rPr lang="en-US" altLang="zh-CN"/>
                        <a:t>key</a:t>
                      </a:r>
                      <a:r>
                        <a:rPr lang="zh-CN" altLang="en-US"/>
                        <a:t>到另一个库中</a:t>
                      </a:r>
                      <a:endParaRPr lang="zh-CN" altLang="en-US"/>
                    </a:p>
                  </a:txBody>
                  <a:tcPr/>
                </a:tc>
                <a:tc>
                  <a:txBody>
                    <a:bodyPr/>
                    <a:p>
                      <a:pPr>
                        <a:buNone/>
                      </a:pPr>
                      <a:r>
                        <a:rPr lang="en-US"/>
                        <a:t>move key db</a:t>
                      </a:r>
                      <a:endParaRPr lang="en-US"/>
                    </a:p>
                  </a:txBody>
                  <a:tcPr/>
                </a:tc>
              </a:tr>
              <a:tr h="396875">
                <a:tc>
                  <a:txBody>
                    <a:bodyPr/>
                    <a:p>
                      <a:pPr>
                        <a:buNone/>
                      </a:pPr>
                      <a:r>
                        <a:rPr lang="en-US"/>
                        <a:t>rename</a:t>
                      </a:r>
                      <a:endParaRPr lang="en-US"/>
                    </a:p>
                  </a:txBody>
                  <a:tcPr/>
                </a:tc>
                <a:tc>
                  <a:txBody>
                    <a:bodyPr/>
                    <a:p>
                      <a:pPr>
                        <a:buNone/>
                      </a:pPr>
                      <a:r>
                        <a:rPr lang="zh-CN" altLang="en-US"/>
                        <a:t>给</a:t>
                      </a:r>
                      <a:r>
                        <a:rPr lang="en-US" altLang="zh-CN"/>
                        <a:t>key</a:t>
                      </a:r>
                      <a:r>
                        <a:rPr lang="zh-CN" altLang="en-US"/>
                        <a:t>重新命名</a:t>
                      </a:r>
                      <a:endParaRPr lang="zh-CN" altLang="en-US"/>
                    </a:p>
                  </a:txBody>
                  <a:tcPr/>
                </a:tc>
                <a:tc>
                  <a:txBody>
                    <a:bodyPr/>
                    <a:p>
                      <a:pPr>
                        <a:buNone/>
                      </a:pPr>
                      <a:r>
                        <a:rPr lang="en-US"/>
                        <a:t>rename key newkey</a:t>
                      </a:r>
                      <a:endParaRPr lang="en-US"/>
                    </a:p>
                  </a:txBody>
                  <a:tcPr/>
                </a:tc>
              </a:tr>
              <a:tr h="668655">
                <a:tc>
                  <a:txBody>
                    <a:bodyPr/>
                    <a:p>
                      <a:pPr>
                        <a:buNone/>
                      </a:pPr>
                      <a:r>
                        <a:rPr lang="en-US"/>
                        <a:t>renamenx</a:t>
                      </a:r>
                      <a:endParaRPr lang="en-US"/>
                    </a:p>
                  </a:txBody>
                  <a:tcPr/>
                </a:tc>
                <a:tc>
                  <a:txBody>
                    <a:bodyPr/>
                    <a:p>
                      <a:pPr>
                        <a:buNone/>
                      </a:pPr>
                      <a:r>
                        <a:rPr lang="zh-CN" altLang="en-US"/>
                        <a:t>给</a:t>
                      </a:r>
                      <a:r>
                        <a:rPr lang="en-US" altLang="zh-CN"/>
                        <a:t>key</a:t>
                      </a:r>
                      <a:r>
                        <a:rPr lang="zh-CN" altLang="en-US"/>
                        <a:t>重新命名，当</a:t>
                      </a:r>
                      <a:r>
                        <a:rPr lang="en-US" altLang="zh-CN"/>
                        <a:t>newkey</a:t>
                      </a:r>
                      <a:r>
                        <a:rPr lang="zh-CN" altLang="en-US"/>
                        <a:t>存在是不操作</a:t>
                      </a:r>
                      <a:endParaRPr lang="zh-CN" altLang="en-US"/>
                    </a:p>
                  </a:txBody>
                  <a:tcPr/>
                </a:tc>
                <a:tc>
                  <a:txBody>
                    <a:bodyPr/>
                    <a:p>
                      <a:pPr>
                        <a:buNone/>
                      </a:pPr>
                      <a:r>
                        <a:rPr lang="en-US"/>
                        <a:t>renamenx key newkey</a:t>
                      </a:r>
                      <a:endParaRPr lang="en-US"/>
                    </a:p>
                  </a:txBody>
                  <a:tcPr/>
                </a:tc>
              </a:tr>
              <a:tr h="396875">
                <a:tc>
                  <a:txBody>
                    <a:bodyPr/>
                    <a:p>
                      <a:pPr>
                        <a:buNone/>
                      </a:pPr>
                      <a:r>
                        <a:rPr lang="en-US"/>
                        <a:t>persist</a:t>
                      </a:r>
                      <a:endParaRPr lang="en-US"/>
                    </a:p>
                  </a:txBody>
                  <a:tcPr/>
                </a:tc>
                <a:tc>
                  <a:txBody>
                    <a:bodyPr/>
                    <a:p>
                      <a:pPr>
                        <a:buNone/>
                      </a:pPr>
                      <a:r>
                        <a:rPr lang="zh-CN" altLang="en-US"/>
                        <a:t>将</a:t>
                      </a:r>
                      <a:r>
                        <a:rPr lang="en-US" altLang="zh-CN"/>
                        <a:t>key</a:t>
                      </a:r>
                      <a:r>
                        <a:rPr lang="zh-CN" altLang="en-US"/>
                        <a:t>持久化</a:t>
                      </a:r>
                      <a:endParaRPr lang="zh-CN" altLang="en-US"/>
                    </a:p>
                  </a:txBody>
                  <a:tcPr/>
                </a:tc>
                <a:tc>
                  <a:txBody>
                    <a:bodyPr/>
                    <a:p>
                      <a:pPr>
                        <a:buNone/>
                      </a:pPr>
                      <a:r>
                        <a:rPr lang="en-US"/>
                        <a:t>persist key</a:t>
                      </a:r>
                      <a:endParaRPr lang="en-US"/>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2960" y="121920"/>
            <a:ext cx="10515600" cy="838835"/>
          </a:xfrm>
        </p:spPr>
        <p:txBody>
          <a:bodyPr>
            <a:normAutofit fontScale="90000"/>
          </a:bodyPr>
          <a:p>
            <a:pPr algn="ctr"/>
            <a:br>
              <a:rPr lang="en-US" altLang="zh-CN">
                <a:sym typeface="+mn-ea"/>
              </a:rPr>
            </a:br>
            <a:r>
              <a:rPr lang="en-US" altLang="zh-CN">
                <a:sym typeface="+mn-ea"/>
              </a:rPr>
              <a:t>$$2redis</a:t>
            </a:r>
            <a:r>
              <a:rPr lang="zh-CN" altLang="en-US">
                <a:sym typeface="+mn-ea"/>
              </a:rPr>
              <a:t>数据类型</a:t>
            </a:r>
            <a:endParaRPr lang="zh-CN" altLang="en-US"/>
          </a:p>
          <a:p>
            <a:endParaRPr lang="zh-CN" altLang="en-US"/>
          </a:p>
        </p:txBody>
      </p:sp>
      <p:graphicFrame>
        <p:nvGraphicFramePr>
          <p:cNvPr id="4" name="表格 3"/>
          <p:cNvGraphicFramePr/>
          <p:nvPr/>
        </p:nvGraphicFramePr>
        <p:xfrm>
          <a:off x="1403350" y="1699260"/>
          <a:ext cx="10009505" cy="4107180"/>
        </p:xfrm>
        <a:graphic>
          <a:graphicData uri="http://schemas.openxmlformats.org/drawingml/2006/table">
            <a:tbl>
              <a:tblPr firstRow="1" bandRow="1">
                <a:tableStyleId>{5C22544A-7EE6-4342-B048-85BDC9FD1C3A}</a:tableStyleId>
              </a:tblPr>
              <a:tblGrid>
                <a:gridCol w="3336925"/>
                <a:gridCol w="3335655"/>
                <a:gridCol w="3336925"/>
              </a:tblGrid>
              <a:tr h="438150">
                <a:tc>
                  <a:txBody>
                    <a:bodyPr/>
                    <a:p>
                      <a:pPr>
                        <a:buNone/>
                      </a:pPr>
                      <a:r>
                        <a:rPr lang="zh-CN"/>
                        <a:t>命令</a:t>
                      </a:r>
                      <a:endParaRPr lang="zh-CN"/>
                    </a:p>
                  </a:txBody>
                  <a:tcPr/>
                </a:tc>
                <a:tc>
                  <a:txBody>
                    <a:bodyPr/>
                    <a:p>
                      <a:pPr>
                        <a:buNone/>
                      </a:pPr>
                      <a:r>
                        <a:rPr lang="zh-CN"/>
                        <a:t>描述</a:t>
                      </a:r>
                      <a:endParaRPr lang="zh-CN"/>
                    </a:p>
                  </a:txBody>
                  <a:tcPr/>
                </a:tc>
                <a:tc>
                  <a:txBody>
                    <a:bodyPr/>
                    <a:p>
                      <a:pPr>
                        <a:buNone/>
                      </a:pPr>
                      <a:r>
                        <a:rPr lang="zh-CN"/>
                        <a:t>例子</a:t>
                      </a:r>
                      <a:endParaRPr lang="zh-CN"/>
                    </a:p>
                  </a:txBody>
                  <a:tcPr/>
                </a:tc>
              </a:tr>
              <a:tr h="438150">
                <a:tc>
                  <a:txBody>
                    <a:bodyPr/>
                    <a:p>
                      <a:pPr>
                        <a:buNone/>
                      </a:pPr>
                      <a:r>
                        <a:rPr lang="en-US"/>
                        <a:t>expire</a:t>
                      </a:r>
                      <a:endParaRPr lang="en-US"/>
                    </a:p>
                  </a:txBody>
                  <a:tcPr/>
                </a:tc>
                <a:tc>
                  <a:txBody>
                    <a:bodyPr/>
                    <a:p>
                      <a:pPr>
                        <a:buNone/>
                      </a:pPr>
                      <a:r>
                        <a:rPr lang="zh-CN"/>
                        <a:t>设置</a:t>
                      </a:r>
                      <a:r>
                        <a:rPr lang="en-US" altLang="zh-CN"/>
                        <a:t>key</a:t>
                      </a:r>
                      <a:r>
                        <a:rPr lang="zh-CN" altLang="en-US"/>
                        <a:t>的存活时间</a:t>
                      </a:r>
                      <a:endParaRPr lang="zh-CN" altLang="en-US"/>
                    </a:p>
                  </a:txBody>
                  <a:tcPr/>
                </a:tc>
                <a:tc>
                  <a:txBody>
                    <a:bodyPr/>
                    <a:p>
                      <a:pPr>
                        <a:buNone/>
                      </a:pPr>
                      <a:r>
                        <a:rPr lang="en-US"/>
                        <a:t>expire key sexonds</a:t>
                      </a:r>
                      <a:endParaRPr lang="en-US"/>
                    </a:p>
                  </a:txBody>
                  <a:tcPr/>
                </a:tc>
              </a:tr>
              <a:tr h="739140">
                <a:tc>
                  <a:txBody>
                    <a:bodyPr/>
                    <a:p>
                      <a:pPr>
                        <a:buNone/>
                      </a:pPr>
                      <a:r>
                        <a:rPr lang="en-US"/>
                        <a:t>expireat</a:t>
                      </a:r>
                      <a:endParaRPr lang="en-US"/>
                    </a:p>
                  </a:txBody>
                  <a:tcPr/>
                </a:tc>
                <a:tc>
                  <a:txBody>
                    <a:bodyPr/>
                    <a:p>
                      <a:pPr>
                        <a:buNone/>
                      </a:pPr>
                      <a:r>
                        <a:rPr lang="zh-CN" altLang="en-US"/>
                        <a:t>设置</a:t>
                      </a:r>
                      <a:r>
                        <a:rPr lang="en-US" altLang="zh-CN"/>
                        <a:t>key</a:t>
                      </a:r>
                      <a:r>
                        <a:rPr lang="zh-CN" altLang="en-US"/>
                        <a:t>的存活时间（年月日</a:t>
                      </a:r>
                      <a:r>
                        <a:rPr lang="en-US" altLang="zh-CN"/>
                        <a:t>}</a:t>
                      </a:r>
                      <a:r>
                        <a:rPr lang="zh-CN" altLang="en-US"/>
                        <a:t>时间戳</a:t>
                      </a:r>
                      <a:endParaRPr lang="zh-CN" altLang="en-US"/>
                    </a:p>
                  </a:txBody>
                  <a:tcPr/>
                </a:tc>
                <a:tc>
                  <a:txBody>
                    <a:bodyPr/>
                    <a:p>
                      <a:pPr>
                        <a:buNone/>
                      </a:pPr>
                      <a:r>
                        <a:rPr lang="en-US"/>
                        <a:t>expireat key timestamp</a:t>
                      </a:r>
                      <a:endParaRPr lang="en-US"/>
                    </a:p>
                  </a:txBody>
                  <a:tcPr/>
                </a:tc>
              </a:tr>
              <a:tr h="739140">
                <a:tc>
                  <a:txBody>
                    <a:bodyPr/>
                    <a:p>
                      <a:pPr>
                        <a:buNone/>
                      </a:pPr>
                      <a:r>
                        <a:rPr lang="en-US"/>
                        <a:t>ttl</a:t>
                      </a:r>
                      <a:endParaRPr lang="en-US"/>
                    </a:p>
                  </a:txBody>
                  <a:tcPr/>
                </a:tc>
                <a:tc>
                  <a:txBody>
                    <a:bodyPr/>
                    <a:p>
                      <a:pPr>
                        <a:buNone/>
                      </a:pPr>
                      <a:r>
                        <a:rPr lang="zh-CN" altLang="en-US"/>
                        <a:t>实时查看</a:t>
                      </a:r>
                      <a:r>
                        <a:rPr lang="en-US" altLang="zh-CN"/>
                        <a:t>key</a:t>
                      </a:r>
                      <a:r>
                        <a:rPr lang="zh-CN" altLang="en-US"/>
                        <a:t>的剩余存活时间</a:t>
                      </a:r>
                      <a:endParaRPr lang="zh-CN" altLang="en-US"/>
                    </a:p>
                  </a:txBody>
                  <a:tcPr/>
                </a:tc>
                <a:tc>
                  <a:txBody>
                    <a:bodyPr/>
                    <a:p>
                      <a:pPr>
                        <a:buNone/>
                      </a:pPr>
                      <a:r>
                        <a:rPr lang="en-US"/>
                        <a:t>ttl key</a:t>
                      </a:r>
                      <a:endParaRPr lang="en-US"/>
                    </a:p>
                  </a:txBody>
                  <a:tcPr/>
                </a:tc>
              </a:tr>
              <a:tr h="438150">
                <a:tc>
                  <a:txBody>
                    <a:bodyPr/>
                    <a:p>
                      <a:pPr>
                        <a:buNone/>
                      </a:pPr>
                      <a:r>
                        <a:rPr lang="en-US"/>
                        <a:t>pttl</a:t>
                      </a:r>
                      <a:endParaRPr lang="en-US"/>
                    </a:p>
                  </a:txBody>
                  <a:tcPr/>
                </a:tc>
                <a:tc>
                  <a:txBody>
                    <a:bodyPr/>
                    <a:p>
                      <a:pPr>
                        <a:buNone/>
                      </a:pPr>
                      <a:r>
                        <a:rPr lang="zh-CN" altLang="en-US"/>
                        <a:t>查看</a:t>
                      </a:r>
                      <a:r>
                        <a:rPr lang="en-US" altLang="zh-CN"/>
                        <a:t>key</a:t>
                      </a:r>
                      <a:r>
                        <a:rPr lang="zh-CN" altLang="en-US"/>
                        <a:t>的剩余存活时间（毫秒）</a:t>
                      </a:r>
                      <a:endParaRPr lang="en-US" altLang="zh-CN"/>
                    </a:p>
                  </a:txBody>
                  <a:tcPr/>
                </a:tc>
                <a:tc>
                  <a:txBody>
                    <a:bodyPr/>
                    <a:p>
                      <a:pPr>
                        <a:buNone/>
                      </a:pPr>
                      <a:r>
                        <a:rPr lang="en-US"/>
                        <a:t>pttl key</a:t>
                      </a:r>
                      <a:endParaRPr lang="en-US"/>
                    </a:p>
                  </a:txBody>
                  <a:tcPr/>
                </a:tc>
              </a:tr>
              <a:tr h="438150">
                <a:tc>
                  <a:txBody>
                    <a:bodyPr/>
                    <a:p>
                      <a:pPr>
                        <a:buNone/>
                      </a:pPr>
                      <a:r>
                        <a:rPr lang="en-US"/>
                        <a:t>randomkey</a:t>
                      </a:r>
                      <a:endParaRPr lang="en-US"/>
                    </a:p>
                  </a:txBody>
                  <a:tcPr/>
                </a:tc>
                <a:tc>
                  <a:txBody>
                    <a:bodyPr/>
                    <a:p>
                      <a:pPr>
                        <a:buNone/>
                      </a:pPr>
                      <a:r>
                        <a:rPr lang="zh-CN"/>
                        <a:t>随机返回一个</a:t>
                      </a:r>
                      <a:r>
                        <a:rPr lang="en-US" altLang="zh-CN"/>
                        <a:t>key</a:t>
                      </a:r>
                      <a:endParaRPr lang="en-US" altLang="zh-CN"/>
                    </a:p>
                  </a:txBody>
                  <a:tcPr/>
                </a:tc>
                <a:tc>
                  <a:txBody>
                    <a:bodyPr/>
                    <a:p>
                      <a:pPr>
                        <a:buNone/>
                      </a:pPr>
                      <a:r>
                        <a:rPr lang="en-US"/>
                        <a:t>randomkey</a:t>
                      </a:r>
                      <a:endParaRPr lang="en-US"/>
                    </a:p>
                  </a:txBody>
                  <a:tcPr/>
                </a:tc>
              </a:tr>
              <a:tr h="438150">
                <a:tc>
                  <a:txBody>
                    <a:bodyPr/>
                    <a:p>
                      <a:pPr>
                        <a:buNone/>
                      </a:pPr>
                      <a:r>
                        <a:rPr lang="en-US"/>
                        <a:t>type</a:t>
                      </a:r>
                      <a:endParaRPr lang="en-US"/>
                    </a:p>
                  </a:txBody>
                  <a:tcPr/>
                </a:tc>
                <a:tc>
                  <a:txBody>
                    <a:bodyPr/>
                    <a:p>
                      <a:pPr>
                        <a:buNone/>
                      </a:pPr>
                      <a:r>
                        <a:rPr lang="zh-CN" altLang="en-US"/>
                        <a:t>返回</a:t>
                      </a:r>
                      <a:r>
                        <a:rPr lang="en-US" altLang="zh-CN"/>
                        <a:t>key</a:t>
                      </a:r>
                      <a:r>
                        <a:rPr lang="zh-CN" altLang="en-US"/>
                        <a:t>中的</a:t>
                      </a:r>
                      <a:r>
                        <a:rPr lang="en-US" altLang="zh-CN"/>
                        <a:t>value</a:t>
                      </a:r>
                      <a:r>
                        <a:rPr lang="zh-CN" altLang="en-US"/>
                        <a:t>的类型</a:t>
                      </a:r>
                      <a:endParaRPr lang="zh-CN" altLang="en-US"/>
                    </a:p>
                  </a:txBody>
                  <a:tcPr/>
                </a:tc>
                <a:tc>
                  <a:txBody>
                    <a:bodyPr/>
                    <a:p>
                      <a:pPr>
                        <a:buNone/>
                      </a:pPr>
                      <a:r>
                        <a:rPr lang="en-US"/>
                        <a:t>type key</a:t>
                      </a:r>
                      <a:endParaRPr lang="en-US"/>
                    </a:p>
                  </a:txBody>
                  <a:tcPr/>
                </a:tc>
              </a:tr>
              <a:tr h="438150">
                <a:tc>
                  <a:txBody>
                    <a:bodyPr/>
                    <a:p>
                      <a:pPr>
                        <a:buNone/>
                      </a:pPr>
                      <a:r>
                        <a:rPr lang="en-US"/>
                        <a:t>select</a:t>
                      </a:r>
                      <a:endParaRPr lang="en-US"/>
                    </a:p>
                  </a:txBody>
                  <a:tcPr/>
                </a:tc>
                <a:tc>
                  <a:txBody>
                    <a:bodyPr/>
                    <a:p>
                      <a:pPr>
                        <a:buNone/>
                      </a:pPr>
                    </a:p>
                  </a:txBody>
                  <a:tcPr/>
                </a:tc>
                <a:tc>
                  <a:txBody>
                    <a:bodyPr/>
                    <a:p>
                      <a:pPr>
                        <a:buNone/>
                      </a:pP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63295" y="128905"/>
            <a:ext cx="10515600" cy="843280"/>
          </a:xfrm>
        </p:spPr>
        <p:txBody>
          <a:bodyPr>
            <a:normAutofit fontScale="90000"/>
          </a:bodyPr>
          <a:p>
            <a:pPr algn="ct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br>
              <a:rPr lang="en-US" altLang="zh-CN">
                <a:sym typeface="+mn-ea"/>
              </a:rPr>
            </a:br>
            <a:r>
              <a:rPr lang="en-US" altLang="zh-CN">
                <a:sym typeface="+mn-ea"/>
              </a:rPr>
              <a:t>$$3redis</a:t>
            </a:r>
            <a:r>
              <a:rPr lang="zh-CN" altLang="en-US">
                <a:sym typeface="+mn-ea"/>
              </a:rPr>
              <a:t>的持久化</a:t>
            </a:r>
            <a:endParaRPr lang="zh-CN" altLang="en-US">
              <a:sym typeface="+mn-ea"/>
            </a:endParaRPr>
          </a:p>
          <a:p>
            <a:endParaRPr lang="zh-CN" altLang="en-US"/>
          </a:p>
          <a:p>
            <a:endParaRPr lang="zh-CN" altLang="en-US"/>
          </a:p>
          <a:p>
            <a:endParaRPr lang="zh-CN" altLang="en-US"/>
          </a:p>
          <a:p>
            <a:r>
              <a:rPr lang="en-US" altLang="zh-CN">
                <a:sym typeface="+mn-ea"/>
              </a:rPr>
              <a:t>	</a:t>
            </a:r>
            <a:endParaRPr lang="en-US" altLang="zh-CN"/>
          </a:p>
          <a:p>
            <a:endParaRPr lang="zh-CN" altLang="en-US"/>
          </a:p>
          <a:p>
            <a:endParaRPr lang="zh-CN" altLang="en-US"/>
          </a:p>
          <a:p>
            <a:endParaRPr lang="zh-CN" altLang="en-US"/>
          </a:p>
          <a:p>
            <a:endParaRPr lang="zh-CN" altLang="en-US"/>
          </a:p>
          <a:p>
            <a:endParaRPr lang="zh-CN" altLang="en-US"/>
          </a:p>
          <a:p>
            <a:endParaRPr lang="zh-CN" altLang="en-US"/>
          </a:p>
        </p:txBody>
      </p:sp>
      <p:sp>
        <p:nvSpPr>
          <p:cNvPr id="3" name="内容占位符 2"/>
          <p:cNvSpPr>
            <a:spLocks noGrp="1"/>
          </p:cNvSpPr>
          <p:nvPr>
            <p:ph idx="1"/>
          </p:nvPr>
        </p:nvSpPr>
        <p:spPr>
          <a:xfrm>
            <a:off x="838200" y="1464310"/>
            <a:ext cx="10515600" cy="4712970"/>
          </a:xfrm>
        </p:spPr>
        <p:txBody>
          <a:bodyPr/>
          <a:p>
            <a:pPr marL="0" indent="0">
              <a:buNone/>
            </a:pPr>
            <a:r>
              <a:rPr lang="en-US" altLang="zh-CN"/>
              <a:t>	</a:t>
            </a:r>
            <a:r>
              <a:rPr lang="zh-CN" altLang="en-US"/>
              <a:t>Redis的高性能是由于其将所有数据都存储在了内存中，为了使Redis在重启之后仍能保证数据不丢失，需要将数据从内存中同步到硬盘中，这一过程就是持久化。</a:t>
            </a:r>
            <a:endParaRPr lang="zh-CN" altLang="en-US"/>
          </a:p>
          <a:p>
            <a:pPr marL="0" indent="0">
              <a:buNone/>
            </a:pPr>
            <a:r>
              <a:rPr lang="en-US" altLang="zh-CN"/>
              <a:t>	</a:t>
            </a:r>
            <a:r>
              <a:rPr lang="zh-CN" altLang="en-US"/>
              <a:t>Redis支持两种方式的持久化，一种是RDB方式，一种是AOF方式。可以单独使用其中一种或将二者结合使用。</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42240"/>
            <a:ext cx="10515600" cy="811530"/>
          </a:xfrm>
        </p:spPr>
        <p:txBody>
          <a:bodyPr/>
          <a:p>
            <a:pPr algn="ctr"/>
            <a:r>
              <a:rPr lang="en-US" altLang="zh-CN">
                <a:sym typeface="+mn-ea"/>
              </a:rPr>
              <a:t>$$3redis</a:t>
            </a:r>
            <a:r>
              <a:rPr lang="zh-CN" altLang="en-US">
                <a:sym typeface="+mn-ea"/>
              </a:rPr>
              <a:t>的持久化</a:t>
            </a:r>
            <a:endParaRPr lang="zh-CN" altLang="en-US"/>
          </a:p>
        </p:txBody>
      </p:sp>
      <p:sp>
        <p:nvSpPr>
          <p:cNvPr id="3" name="内容占位符 2"/>
          <p:cNvSpPr>
            <a:spLocks noGrp="1"/>
          </p:cNvSpPr>
          <p:nvPr>
            <p:ph idx="1"/>
          </p:nvPr>
        </p:nvSpPr>
        <p:spPr>
          <a:xfrm>
            <a:off x="838200" y="1478280"/>
            <a:ext cx="10515600" cy="4699635"/>
          </a:xfrm>
        </p:spPr>
        <p:txBody>
          <a:bodyPr/>
          <a:p>
            <a:pPr marL="0" indent="0">
              <a:buNone/>
            </a:pPr>
            <a:r>
              <a:rPr lang="zh-CN" altLang="en-US"/>
              <a:t>一、</a:t>
            </a:r>
            <a:r>
              <a:rPr lang="en-US" altLang="zh-CN"/>
              <a:t>RDB</a:t>
            </a:r>
            <a:endParaRPr lang="en-US" altLang="zh-CN"/>
          </a:p>
          <a:p>
            <a:pPr marL="0" indent="0">
              <a:buNone/>
            </a:pPr>
            <a:r>
              <a:rPr lang="en-US" altLang="zh-CN"/>
              <a:t>	RDB方式的持久化是通过快照（snapshotting）完成的，当符合一定条件时Redis会自动将内存中的数据进行快照并持久化到硬盘。</a:t>
            </a:r>
            <a:endParaRPr lang="en-US" altLang="zh-CN"/>
          </a:p>
          <a:p>
            <a:pPr marL="0" indent="0">
              <a:buNone/>
            </a:pPr>
            <a:r>
              <a:rPr lang="en-US" altLang="zh-CN"/>
              <a:t>	RDB是Redis默认采用的持久化方式，在redis.conf配置文件中默认有此下配置：</a:t>
            </a:r>
            <a:endParaRPr lang="en-US" altLang="zh-CN"/>
          </a:p>
          <a:p>
            <a:pPr marL="0" indent="0">
              <a:buNone/>
            </a:pPr>
            <a:r>
              <a:rPr lang="en-US" altLang="zh-CN"/>
              <a:t>	save 900 1</a:t>
            </a:r>
            <a:endParaRPr lang="en-US" altLang="zh-CN"/>
          </a:p>
          <a:p>
            <a:pPr marL="0" indent="0">
              <a:buNone/>
            </a:pPr>
            <a:r>
              <a:rPr lang="en-US" altLang="zh-CN"/>
              <a:t>	save 300 10</a:t>
            </a:r>
            <a:endParaRPr lang="en-US" altLang="zh-CN"/>
          </a:p>
          <a:p>
            <a:pPr marL="0" indent="0">
              <a:buNone/>
            </a:pPr>
            <a:r>
              <a:rPr lang="en-US" altLang="zh-CN"/>
              <a:t>	save 60 10000</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42240"/>
            <a:ext cx="10515600" cy="811530"/>
          </a:xfrm>
        </p:spPr>
        <p:txBody>
          <a:bodyPr/>
          <a:p>
            <a:pPr algn="ctr"/>
            <a:r>
              <a:rPr lang="en-US" altLang="zh-CN">
                <a:sym typeface="+mn-ea"/>
              </a:rPr>
              <a:t>$$3redis</a:t>
            </a:r>
            <a:r>
              <a:rPr lang="zh-CN" altLang="en-US">
                <a:sym typeface="+mn-ea"/>
              </a:rPr>
              <a:t>的持久化</a:t>
            </a:r>
            <a:endParaRPr lang="zh-CN" altLang="en-US"/>
          </a:p>
        </p:txBody>
      </p:sp>
      <p:sp>
        <p:nvSpPr>
          <p:cNvPr id="3" name="内容占位符 2"/>
          <p:cNvSpPr>
            <a:spLocks noGrp="1"/>
          </p:cNvSpPr>
          <p:nvPr>
            <p:ph idx="1"/>
          </p:nvPr>
        </p:nvSpPr>
        <p:spPr>
          <a:xfrm>
            <a:off x="838200" y="1478280"/>
            <a:ext cx="10515600" cy="4699635"/>
          </a:xfrm>
        </p:spPr>
        <p:txBody>
          <a:bodyPr>
            <a:normAutofit lnSpcReduction="20000"/>
          </a:bodyPr>
          <a:p>
            <a:pPr marL="0" indent="0">
              <a:buNone/>
            </a:pPr>
            <a:r>
              <a:rPr lang="zh-CN" altLang="en-US"/>
              <a:t>二、</a:t>
            </a:r>
            <a:r>
              <a:rPr lang="en-US" altLang="zh-CN"/>
              <a:t>AOF</a:t>
            </a:r>
            <a:endParaRPr lang="en-US" altLang="zh-CN"/>
          </a:p>
          <a:p>
            <a:pPr marL="0" indent="0">
              <a:buNone/>
            </a:pPr>
            <a:r>
              <a:rPr lang="en-US" altLang="zh-CN"/>
              <a:t>	以日志形式记录服务器每一个操作，在Redis服务器启动之初会读取该文件来重新构建数据库</a:t>
            </a:r>
            <a:r>
              <a:rPr lang="zh-CN" altLang="en-US"/>
              <a:t>，</a:t>
            </a:r>
            <a:r>
              <a:rPr lang="en-US" altLang="zh-CN"/>
              <a:t>以保证启动后数据库中的数据是完整的。</a:t>
            </a:r>
            <a:endParaRPr lang="en-US" altLang="zh-CN"/>
          </a:p>
          <a:p>
            <a:pPr marL="0" indent="0">
              <a:buNone/>
            </a:pPr>
            <a:r>
              <a:rPr lang="en-US" altLang="zh-CN"/>
              <a:t>	默认情况下Redis没有开启AOF（append only file）方式的持久化，可以通过appendonly参数开启：</a:t>
            </a:r>
            <a:endParaRPr lang="en-US" altLang="zh-CN"/>
          </a:p>
          <a:p>
            <a:pPr marL="0" indent="0">
              <a:buNone/>
            </a:pPr>
            <a:r>
              <a:rPr lang="en-US" altLang="zh-CN"/>
              <a:t>appendonly yes</a:t>
            </a:r>
            <a:endParaRPr lang="en-US" altLang="zh-CN"/>
          </a:p>
          <a:p>
            <a:pPr marL="0" indent="0">
              <a:buNone/>
            </a:pP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92480" y="81280"/>
            <a:ext cx="10515600" cy="811530"/>
          </a:xfrm>
        </p:spPr>
        <p:txBody>
          <a:bodyPr/>
          <a:p>
            <a:pPr algn="ctr"/>
            <a:r>
              <a:rPr lang="en-US" altLang="zh-CN">
                <a:sym typeface="+mn-ea"/>
              </a:rPr>
              <a:t>$$3redis</a:t>
            </a:r>
            <a:r>
              <a:rPr lang="zh-CN" altLang="en-US">
                <a:sym typeface="+mn-ea"/>
              </a:rPr>
              <a:t>的持久化</a:t>
            </a:r>
            <a:endParaRPr lang="zh-CN" altLang="en-US"/>
          </a:p>
        </p:txBody>
      </p:sp>
      <p:sp>
        <p:nvSpPr>
          <p:cNvPr id="3" name="内容占位符 2"/>
          <p:cNvSpPr>
            <a:spLocks noGrp="1"/>
          </p:cNvSpPr>
          <p:nvPr>
            <p:ph idx="1"/>
          </p:nvPr>
        </p:nvSpPr>
        <p:spPr>
          <a:xfrm>
            <a:off x="762000" y="1737360"/>
            <a:ext cx="10515600" cy="4699635"/>
          </a:xfrm>
        </p:spPr>
        <p:txBody>
          <a:bodyPr>
            <a:normAutofit/>
          </a:bodyPr>
          <a:p>
            <a:pPr marL="0" indent="0">
              <a:buNone/>
            </a:pPr>
            <a:r>
              <a:rPr sz="2000"/>
              <a:t>优势：</a:t>
            </a:r>
            <a:endParaRPr sz="2000"/>
          </a:p>
          <a:p>
            <a:pPr marL="0" indent="0">
              <a:buNone/>
            </a:pPr>
            <a:r>
              <a:rPr lang="en-US" sz="2000"/>
              <a:t>1</a:t>
            </a:r>
            <a:r>
              <a:rPr lang="zh-CN" altLang="en-US" sz="2000"/>
              <a:t>、</a:t>
            </a:r>
            <a:r>
              <a:rPr sz="2000"/>
              <a:t>RDB 是一个非常紧凑（compact）的文件，它保存了Redis 在某个时间点上的数据集。这种文件非常适合用于进行备份：</a:t>
            </a:r>
            <a:r>
              <a:rPr lang="zh-CN" sz="2000"/>
              <a:t>可以自己设置保存频率。</a:t>
            </a:r>
            <a:endParaRPr lang="zh-CN" sz="2000"/>
          </a:p>
          <a:p>
            <a:pPr marL="0" indent="0">
              <a:buNone/>
            </a:pPr>
            <a:r>
              <a:rPr lang="en-US" sz="2000"/>
              <a:t>2</a:t>
            </a:r>
            <a:r>
              <a:rPr lang="zh-CN" altLang="en-US" sz="2000"/>
              <a:t>、</a:t>
            </a:r>
            <a:r>
              <a:rPr sz="2000"/>
              <a:t>RDB 非常适用于灾难恢复（disaster recovery）：它只有一个文件，并且内容都非常紧凑，可以（在加</a:t>
            </a:r>
            <a:endParaRPr sz="2000"/>
          </a:p>
          <a:p>
            <a:pPr marL="0" indent="0">
              <a:buNone/>
            </a:pPr>
            <a:r>
              <a:rPr sz="2000"/>
              <a:t>密后）将它传送到别的数据中心，或者亚马逊S3 中。</a:t>
            </a:r>
            <a:endParaRPr sz="2000"/>
          </a:p>
          <a:p>
            <a:pPr marL="0" indent="0">
              <a:buNone/>
            </a:pPr>
            <a:r>
              <a:rPr lang="en-US" sz="2000"/>
              <a:t>3</a:t>
            </a:r>
            <a:r>
              <a:rPr lang="zh-CN" altLang="en-US" sz="2000"/>
              <a:t>、</a:t>
            </a:r>
            <a:r>
              <a:rPr sz="2000"/>
              <a:t> RDB 可以最大化Redis 的性能：父进程在保存RDB 文件时唯一要做的就是fork 出一个子进程，然</a:t>
            </a:r>
            <a:endParaRPr sz="2000"/>
          </a:p>
          <a:p>
            <a:pPr marL="0" indent="0">
              <a:buNone/>
            </a:pPr>
            <a:r>
              <a:rPr sz="2000"/>
              <a:t>后这个子进程就会处理接下来的所有保存工作，父进程无须执行任何磁盘I/O 操作。</a:t>
            </a:r>
            <a:endParaRPr sz="2000"/>
          </a:p>
          <a:p>
            <a:pPr marL="0" indent="0">
              <a:buNone/>
            </a:pPr>
            <a:r>
              <a:rPr lang="en-US" sz="2000"/>
              <a:t>4</a:t>
            </a:r>
            <a:r>
              <a:rPr lang="zh-CN" altLang="en-US" sz="2000"/>
              <a:t>、</a:t>
            </a:r>
            <a:r>
              <a:rPr sz="2000"/>
              <a:t> RDB 在恢复大数据集时的速度比AOF 的恢复速度要快。	</a:t>
            </a:r>
            <a:endParaRPr sz="2000"/>
          </a:p>
          <a:p>
            <a:pPr marL="0" indent="0">
              <a:buNone/>
            </a:pPr>
            <a:r>
              <a:rPr sz="2000"/>
              <a:t>劣势：rdb是以每隔一段时间进行一次快照进行的数据持久，如果一旦在这一时间段出现服务器故障，将会灾难性的。</a:t>
            </a:r>
            <a:endParaRPr sz="2000"/>
          </a:p>
          <a:p>
            <a:pPr marL="0" indent="0">
              <a:buNone/>
            </a:pPr>
          </a:p>
        </p:txBody>
      </p:sp>
      <p:sp>
        <p:nvSpPr>
          <p:cNvPr id="4" name="文本框 3"/>
          <p:cNvSpPr txBox="1"/>
          <p:nvPr/>
        </p:nvSpPr>
        <p:spPr>
          <a:xfrm>
            <a:off x="732155" y="1166495"/>
            <a:ext cx="5882005" cy="583565"/>
          </a:xfrm>
          <a:prstGeom prst="rect">
            <a:avLst/>
          </a:prstGeom>
          <a:noFill/>
        </p:spPr>
        <p:txBody>
          <a:bodyPr wrap="square" rtlCol="0">
            <a:spAutoFit/>
          </a:bodyPr>
          <a:p>
            <a:r>
              <a:rPr lang="zh-CN" altLang="en-US" sz="3200">
                <a:sym typeface="+mn-ea"/>
              </a:rPr>
              <a:t>三、</a:t>
            </a:r>
            <a:r>
              <a:rPr sz="3200">
                <a:sym typeface="+mn-ea"/>
              </a:rPr>
              <a:t>RDB持久化方式优劣势：</a:t>
            </a:r>
            <a:endParaRPr lang="zh-CN" altLang="en-US" sz="3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42240"/>
            <a:ext cx="10515600" cy="811530"/>
          </a:xfrm>
        </p:spPr>
        <p:txBody>
          <a:bodyPr/>
          <a:p>
            <a:pPr algn="ctr"/>
            <a:r>
              <a:rPr lang="en-US" altLang="zh-CN">
                <a:sym typeface="+mn-ea"/>
              </a:rPr>
              <a:t>$$3redis</a:t>
            </a:r>
            <a:r>
              <a:rPr lang="zh-CN" altLang="en-US">
                <a:sym typeface="+mn-ea"/>
              </a:rPr>
              <a:t>的持久化</a:t>
            </a:r>
            <a:endParaRPr lang="zh-CN" altLang="en-US"/>
          </a:p>
        </p:txBody>
      </p:sp>
      <p:sp>
        <p:nvSpPr>
          <p:cNvPr id="3" name="内容占位符 2"/>
          <p:cNvSpPr>
            <a:spLocks noGrp="1"/>
          </p:cNvSpPr>
          <p:nvPr>
            <p:ph idx="1"/>
          </p:nvPr>
        </p:nvSpPr>
        <p:spPr>
          <a:xfrm>
            <a:off x="822960" y="2163445"/>
            <a:ext cx="10530840" cy="3648710"/>
          </a:xfrm>
        </p:spPr>
        <p:txBody>
          <a:bodyPr>
            <a:normAutofit/>
          </a:bodyPr>
          <a:p>
            <a:pPr marL="0" indent="0">
              <a:buNone/>
            </a:pPr>
            <a:r>
              <a:rPr sz="2000"/>
              <a:t>优势：</a:t>
            </a:r>
            <a:endParaRPr sz="2000"/>
          </a:p>
          <a:p>
            <a:pPr marL="0" indent="0">
              <a:buNone/>
            </a:pPr>
            <a:r>
              <a:rPr lang="en-US" sz="2000"/>
              <a:t>1</a:t>
            </a:r>
            <a:r>
              <a:rPr lang="zh-CN" altLang="en-US" sz="2000"/>
              <a:t>、</a:t>
            </a:r>
            <a:r>
              <a:rPr sz="2000"/>
              <a:t>使用AOF 持久化会让Redis 变得非常耐久（much more durable）：你可以设置不同的fsync 策略，比如无fsync ，每秒钟一次fsync ，或者每次执行写入命令时fsync </a:t>
            </a:r>
            <a:r>
              <a:rPr lang="zh-CN" sz="2000"/>
              <a:t>。</a:t>
            </a:r>
            <a:endParaRPr lang="zh-CN" sz="2000"/>
          </a:p>
          <a:p>
            <a:pPr marL="0" indent="0">
              <a:buNone/>
            </a:pPr>
            <a:r>
              <a:rPr lang="en-US" altLang="zh-CN" sz="2000"/>
              <a:t>2</a:t>
            </a:r>
            <a:r>
              <a:rPr lang="zh-CN" altLang="en-US" sz="2000"/>
              <a:t>、Redis 可以在AOF 文件体积变得过大时，自动地在后台对AOF 进行重写</a:t>
            </a:r>
            <a:endParaRPr lang="zh-CN" altLang="en-US" sz="2000"/>
          </a:p>
          <a:p>
            <a:pPr marL="0" indent="0">
              <a:buNone/>
            </a:pPr>
            <a:r>
              <a:rPr lang="en-US" altLang="zh-CN" sz="2000"/>
              <a:t>3</a:t>
            </a:r>
            <a:r>
              <a:rPr lang="zh-CN" altLang="en-US" sz="2000"/>
              <a:t>、AOF 文件有序地保存了对数据库执行的所有写入操作，这些写入操作以Redis 协议的格式保存，因此AOF 文件的内容非常容易被人读懂，对文件进行分析（parse）也很轻松。</a:t>
            </a:r>
            <a:endParaRPr lang="zh-CN" altLang="en-US" sz="2000"/>
          </a:p>
          <a:p>
            <a:pPr marL="0" indent="0">
              <a:buNone/>
            </a:pPr>
            <a:r>
              <a:rPr sz="2000"/>
              <a:t>劣势： </a:t>
            </a:r>
            <a:endParaRPr sz="2000"/>
          </a:p>
          <a:p>
            <a:pPr marL="0" indent="0">
              <a:buNone/>
            </a:pPr>
            <a:r>
              <a:rPr lang="en-US" sz="2000"/>
              <a:t>1</a:t>
            </a:r>
            <a:r>
              <a:rPr lang="zh-CN" altLang="en-US" sz="2000"/>
              <a:t>、</a:t>
            </a:r>
            <a:r>
              <a:rPr sz="2000"/>
              <a:t>对于相同数量的数据集而言，AOF文件通常要大于RDB文件</a:t>
            </a:r>
            <a:endParaRPr sz="2000"/>
          </a:p>
          <a:p>
            <a:pPr marL="0" indent="0">
              <a:buNone/>
            </a:pPr>
            <a:r>
              <a:rPr lang="en-US" sz="2000"/>
              <a:t>2</a:t>
            </a:r>
            <a:r>
              <a:rPr lang="zh-CN" altLang="en-US" sz="2000"/>
              <a:t>、</a:t>
            </a:r>
            <a:r>
              <a:rPr sz="2000"/>
              <a:t>根据所使用的fsync 策略，AOF 的速度可能会慢于RDB 。</a:t>
            </a:r>
            <a:endParaRPr sz="2000"/>
          </a:p>
        </p:txBody>
      </p:sp>
      <p:sp>
        <p:nvSpPr>
          <p:cNvPr id="4" name="文本框 3"/>
          <p:cNvSpPr txBox="1"/>
          <p:nvPr/>
        </p:nvSpPr>
        <p:spPr>
          <a:xfrm>
            <a:off x="732790" y="1410970"/>
            <a:ext cx="6323965" cy="583565"/>
          </a:xfrm>
          <a:prstGeom prst="rect">
            <a:avLst/>
          </a:prstGeom>
          <a:noFill/>
        </p:spPr>
        <p:txBody>
          <a:bodyPr wrap="square" rtlCol="0">
            <a:spAutoFit/>
          </a:bodyPr>
          <a:p>
            <a:r>
              <a:rPr lang="zh-CN" altLang="en-US" sz="3200">
                <a:sym typeface="+mn-ea"/>
              </a:rPr>
              <a:t>三、</a:t>
            </a:r>
            <a:r>
              <a:rPr sz="3200">
                <a:sym typeface="+mn-ea"/>
              </a:rPr>
              <a:t>AOF持久化方式优劣势：</a:t>
            </a:r>
            <a:endParaRPr lang="zh-CN"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66800" y="233998"/>
            <a:ext cx="9144000" cy="1655762"/>
          </a:xfrm>
        </p:spPr>
        <p:txBody>
          <a:bodyPr/>
          <a:p>
            <a:r>
              <a:rPr lang="en-US" altLang="zh-CN" sz="4000"/>
              <a:t>$$1redis</a:t>
            </a:r>
            <a:r>
              <a:rPr lang="zh-CN" altLang="en-US" sz="4000"/>
              <a:t>简介</a:t>
            </a:r>
            <a:endParaRPr lang="zh-CN" altLang="en-US" sz="4000"/>
          </a:p>
        </p:txBody>
      </p:sp>
      <p:sp>
        <p:nvSpPr>
          <p:cNvPr id="5" name="文本框 4"/>
          <p:cNvSpPr txBox="1"/>
          <p:nvPr/>
        </p:nvSpPr>
        <p:spPr>
          <a:xfrm>
            <a:off x="1096645" y="1670685"/>
            <a:ext cx="10524490" cy="3875405"/>
          </a:xfrm>
          <a:prstGeom prst="rect">
            <a:avLst/>
          </a:prstGeom>
          <a:noFill/>
        </p:spPr>
        <p:txBody>
          <a:bodyPr wrap="square" rtlCol="0">
            <a:spAutoFit/>
          </a:bodyPr>
          <a:p>
            <a:r>
              <a:rPr lang="zh-CN" altLang="en-US" sz="3200"/>
              <a:t>一、什么是</a:t>
            </a:r>
            <a:r>
              <a:rPr lang="en-US" altLang="zh-CN" sz="3200"/>
              <a:t>redis</a:t>
            </a:r>
            <a:endParaRPr lang="en-US" altLang="zh-CN" sz="3200"/>
          </a:p>
          <a:p>
            <a:r>
              <a:rPr lang="en-US" altLang="zh-CN" sz="2400"/>
              <a:t>	</a:t>
            </a:r>
            <a:endParaRPr lang="en-US" altLang="zh-CN" sz="2400"/>
          </a:p>
          <a:p>
            <a:r>
              <a:rPr lang="en-US" altLang="zh-CN" sz="2400"/>
              <a:t>	</a:t>
            </a:r>
            <a:r>
              <a:rPr lang="zh-CN" altLang="en-US" sz="2400"/>
              <a:t>Redis是用C语言开发的一个开源的高性能键值对（key-value）数据库。它通过提供多种键值数据类型来适应不同场景下的存储需求，目前为止Redis支持的键值数据类型如下：</a:t>
            </a:r>
            <a:endParaRPr lang="zh-CN" altLang="en-US" sz="2400"/>
          </a:p>
          <a:p>
            <a:r>
              <a:rPr lang="en-US" altLang="zh-CN" sz="2400"/>
              <a:t>	1</a:t>
            </a:r>
            <a:r>
              <a:rPr lang="zh-CN" altLang="en-US" sz="2400"/>
              <a:t>、字符串类型</a:t>
            </a:r>
            <a:endParaRPr lang="zh-CN" altLang="en-US" sz="2400"/>
          </a:p>
          <a:p>
            <a:r>
              <a:rPr lang="en-US" altLang="zh-CN" sz="2400"/>
              <a:t>	2</a:t>
            </a:r>
            <a:r>
              <a:rPr lang="zh-CN" altLang="en-US" sz="2400"/>
              <a:t>、散列类型</a:t>
            </a:r>
            <a:endParaRPr lang="zh-CN" altLang="en-US" sz="2400"/>
          </a:p>
          <a:p>
            <a:r>
              <a:rPr lang="en-US" altLang="zh-CN" sz="2400"/>
              <a:t>	3</a:t>
            </a:r>
            <a:r>
              <a:rPr lang="zh-CN" altLang="en-US" sz="2400"/>
              <a:t>、列表类型</a:t>
            </a:r>
            <a:endParaRPr lang="zh-CN" altLang="en-US" sz="2400"/>
          </a:p>
          <a:p>
            <a:r>
              <a:rPr lang="en-US" altLang="zh-CN" sz="2400"/>
              <a:t>	4</a:t>
            </a:r>
            <a:r>
              <a:rPr lang="zh-CN" altLang="en-US" sz="2400"/>
              <a:t>、集合类型</a:t>
            </a:r>
            <a:endParaRPr lang="zh-CN" altLang="en-US" sz="2400"/>
          </a:p>
          <a:p>
            <a:r>
              <a:rPr lang="en-US" altLang="zh-CN" sz="2400"/>
              <a:t>	5</a:t>
            </a:r>
            <a:r>
              <a:rPr lang="zh-CN" altLang="en-US" sz="2400"/>
              <a:t>、有序集合类型。</a:t>
            </a:r>
            <a:endParaRPr lang="zh-C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$$4redis</a:t>
            </a:r>
            <a:r>
              <a:rPr lang="zh-CN" altLang="en-US">
                <a:sym typeface="+mn-ea"/>
              </a:rPr>
              <a:t>的主从复制</a:t>
            </a:r>
            <a:endParaRPr lang="zh-CN" altLang="en-US"/>
          </a:p>
        </p:txBody>
      </p:sp>
      <p:sp>
        <p:nvSpPr>
          <p:cNvPr id="3" name="内容占位符 2"/>
          <p:cNvSpPr>
            <a:spLocks noGrp="1"/>
          </p:cNvSpPr>
          <p:nvPr>
            <p:ph idx="1"/>
          </p:nvPr>
        </p:nvSpPr>
        <p:spPr>
          <a:xfrm>
            <a:off x="838200" y="1464310"/>
            <a:ext cx="10515600" cy="4712970"/>
          </a:xfrm>
        </p:spPr>
        <p:txBody>
          <a:bodyPr>
            <a:normAutofit fontScale="80000"/>
          </a:bodyPr>
          <a:p>
            <a:pPr marL="0" indent="0">
              <a:buNone/>
            </a:pPr>
            <a:r>
              <a:rPr lang="zh-CN" altLang="en-US"/>
              <a:t>一、主从复制</a:t>
            </a:r>
            <a:endParaRPr lang="zh-CN" altLang="en-US"/>
          </a:p>
          <a:p>
            <a:pPr marL="0" indent="0">
              <a:buNone/>
            </a:pPr>
            <a:r>
              <a:rPr lang="en-US" altLang="zh-CN"/>
              <a:t>	</a:t>
            </a:r>
            <a:r>
              <a:rPr lang="zh-CN" altLang="en-US" sz="2400"/>
              <a:t>如果主服务器宕机，从服务器可以替代主服务器来为客户端服务，相当于备份。并且可以把持久化的配置在从服务器端来减轻主服务器的压力，主服务器不做持久化，由从服务器负责。</a:t>
            </a:r>
            <a:endParaRPr lang="zh-CN" altLang="en-US" sz="2400"/>
          </a:p>
          <a:p>
            <a:pPr marL="0" indent="0">
              <a:buNone/>
            </a:pPr>
            <a:r>
              <a:rPr lang="zh-CN" altLang="en-US" sz="2400"/>
              <a:t>二、原理</a:t>
            </a:r>
            <a:endParaRPr lang="zh-CN" altLang="en-US" sz="2400"/>
          </a:p>
          <a:p>
            <a:pPr marL="0" indent="0">
              <a:buNone/>
            </a:pPr>
            <a:r>
              <a:rPr lang="en-US" altLang="zh-CN" sz="2400"/>
              <a:t>1</a:t>
            </a:r>
            <a:r>
              <a:rPr lang="zh-CN" altLang="en-US" sz="2400"/>
              <a:t>、</a:t>
            </a:r>
            <a:r>
              <a:rPr lang="en-US" altLang="zh-CN" sz="2400"/>
              <a:t>无论是初次连接还是重新连接，当建立一个从服务器时，从服务器都将向主服务器发送一个SYNC 命令。</a:t>
            </a:r>
            <a:endParaRPr lang="en-US" altLang="zh-CN" sz="2400"/>
          </a:p>
          <a:p>
            <a:pPr marL="0" indent="0">
              <a:buNone/>
            </a:pPr>
            <a:r>
              <a:rPr lang="en-US" altLang="zh-CN" sz="2400"/>
              <a:t>2</a:t>
            </a:r>
            <a:r>
              <a:rPr lang="zh-CN" altLang="en-US" sz="2400"/>
              <a:t>、</a:t>
            </a:r>
            <a:r>
              <a:rPr lang="en-US" altLang="zh-CN" sz="2400"/>
              <a:t>接到SYNC 命令的主服务器将开始执行BGSAVE ，并在保存操作执行期间，将所有新执行的写入命令都保存到一个缓冲区里面。</a:t>
            </a:r>
            <a:endParaRPr lang="en-US" altLang="zh-CN" sz="2400"/>
          </a:p>
          <a:p>
            <a:pPr marL="0" indent="0">
              <a:buNone/>
            </a:pPr>
            <a:r>
              <a:rPr lang="en-US" altLang="zh-CN" sz="2400"/>
              <a:t>3</a:t>
            </a:r>
            <a:r>
              <a:rPr lang="zh-CN" altLang="en-US" sz="2400"/>
              <a:t>、</a:t>
            </a:r>
            <a:r>
              <a:rPr lang="en-US" altLang="zh-CN" sz="2400"/>
              <a:t>当BGSAVE 执行完毕后，主服务器将执行保存操作所得的.rdb 文件发送给从服务器</a:t>
            </a:r>
            <a:endParaRPr lang="en-US" altLang="zh-CN" sz="2400"/>
          </a:p>
          <a:p>
            <a:pPr marL="0" indent="0">
              <a:buNone/>
            </a:pPr>
            <a:r>
              <a:rPr lang="en-US" altLang="zh-CN" sz="2400"/>
              <a:t>4</a:t>
            </a:r>
            <a:r>
              <a:rPr lang="zh-CN" altLang="en-US" sz="2400"/>
              <a:t>、</a:t>
            </a:r>
            <a:r>
              <a:rPr lang="en-US" altLang="zh-CN" sz="2400"/>
              <a:t>从服务器接收这个.rdb 文件，并将文件中的数据载入到内存中。</a:t>
            </a:r>
            <a:endParaRPr lang="en-US" altLang="zh-CN" sz="2400"/>
          </a:p>
          <a:p>
            <a:pPr marL="0" indent="0">
              <a:buNone/>
            </a:pPr>
            <a:r>
              <a:rPr lang="en-US" altLang="zh-CN" sz="2400"/>
              <a:t>5</a:t>
            </a:r>
            <a:r>
              <a:rPr lang="zh-CN" altLang="en-US" sz="2400"/>
              <a:t>、</a:t>
            </a:r>
            <a:r>
              <a:rPr lang="en-US" altLang="zh-CN" sz="2400"/>
              <a:t>主服务器会以Redis 命令协议的格式，将写命令缓冲区中积累的所有内容都发送给从服务器。</a:t>
            </a:r>
            <a:endParaRPr lang="en-US" altLang="zh-CN"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$$4redis</a:t>
            </a:r>
            <a:r>
              <a:rPr lang="zh-CN" altLang="en-US">
                <a:sym typeface="+mn-ea"/>
              </a:rPr>
              <a:t>的主从复制</a:t>
            </a:r>
            <a:endParaRPr lang="zh-CN" altLang="en-US"/>
          </a:p>
        </p:txBody>
      </p:sp>
      <p:sp>
        <p:nvSpPr>
          <p:cNvPr id="3" name="内容占位符 2"/>
          <p:cNvSpPr>
            <a:spLocks noGrp="1"/>
          </p:cNvSpPr>
          <p:nvPr>
            <p:ph idx="1"/>
          </p:nvPr>
        </p:nvSpPr>
        <p:spPr>
          <a:xfrm>
            <a:off x="838200" y="1464310"/>
            <a:ext cx="10515600" cy="4712970"/>
          </a:xfrm>
        </p:spPr>
        <p:txBody>
          <a:bodyPr>
            <a:normAutofit fontScale="70000"/>
          </a:bodyPr>
          <a:p>
            <a:pPr marL="0" indent="0">
              <a:buNone/>
            </a:pPr>
            <a:r>
              <a:rPr lang="zh-CN" altLang="en-US"/>
              <a:t>三、部分重同步</a:t>
            </a:r>
            <a:endParaRPr lang="zh-CN" altLang="en-US"/>
          </a:p>
          <a:p>
            <a:pPr marL="0" indent="0">
              <a:buNone/>
            </a:pPr>
            <a:r>
              <a:rPr lang="zh-CN" altLang="en-US" sz="2400"/>
              <a:t>从服务器可以在主从服务器之间的连接断开时进行自动重连，在Redis 2.8 版本之前，断线之后重连的从服务器总要执行一次完整重同步（full resynchronization）操作，但是从2.8 版本开始，从服务器可以根据主服务器的情况来选择执行完整重同步还是部分重同步（partialresynchronization）</a:t>
            </a:r>
            <a:endParaRPr lang="zh-CN" altLang="en-US" sz="2400"/>
          </a:p>
          <a:p>
            <a:pPr marL="0" indent="0">
              <a:buNone/>
            </a:pPr>
            <a:r>
              <a:rPr lang="zh-CN" altLang="en-US" sz="2400"/>
              <a:t>四、</a:t>
            </a:r>
            <a:r>
              <a:rPr lang="zh-CN" altLang="en-US" sz="2400">
                <a:sym typeface="+mn-ea"/>
              </a:rPr>
              <a:t>部分重同步</a:t>
            </a:r>
            <a:r>
              <a:rPr lang="zh-CN" altLang="en-US" sz="2400"/>
              <a:t>原理</a:t>
            </a:r>
            <a:endParaRPr lang="zh-CN" altLang="en-US" sz="2400"/>
          </a:p>
          <a:p>
            <a:pPr marL="0" indent="0">
              <a:buNone/>
            </a:pPr>
            <a:r>
              <a:rPr sz="2400"/>
              <a:t>这个特性需要主服务器为被发送的复制流创建一个内存缓冲区（in-memory backlog），并且主服务器和所有</a:t>
            </a:r>
            <a:endParaRPr sz="2400"/>
          </a:p>
          <a:p>
            <a:pPr marL="0" indent="0">
              <a:buNone/>
            </a:pPr>
            <a:r>
              <a:rPr sz="2400"/>
              <a:t>从服务器之间都记录一个复制偏移量（replication offset）和一个主服务器ID （master run id），当出现网</a:t>
            </a:r>
            <a:endParaRPr sz="2400"/>
          </a:p>
          <a:p>
            <a:pPr marL="0" indent="0">
              <a:buNone/>
            </a:pPr>
            <a:r>
              <a:rPr sz="2400"/>
              <a:t>络连接断开时，从服务器会重新连接，并且向主服务器请求继续执行原来的复制进程：</a:t>
            </a:r>
            <a:endParaRPr sz="2400"/>
          </a:p>
          <a:p>
            <a:pPr marL="0" indent="0">
              <a:buNone/>
            </a:pPr>
            <a:r>
              <a:rPr sz="2400"/>
              <a:t>• 如果从服务器记录的主服务器ID 和当前要连接的主服务器的ID 相同，并且从服务器记录的偏移量所</a:t>
            </a:r>
            <a:endParaRPr sz="2400"/>
          </a:p>
          <a:p>
            <a:pPr marL="0" indent="0">
              <a:buNone/>
            </a:pPr>
            <a:r>
              <a:rPr sz="2400"/>
              <a:t>指定的数据仍然保存在主服务器的复制流缓冲区里面，那么主服务器会向从服务器发送断线时缺失的</a:t>
            </a:r>
            <a:endParaRPr sz="2400"/>
          </a:p>
          <a:p>
            <a:pPr marL="0" indent="0">
              <a:buNone/>
            </a:pPr>
            <a:r>
              <a:rPr sz="2400"/>
              <a:t>那部分数据，然后复制工作可以继续执行。</a:t>
            </a:r>
            <a:endParaRPr sz="2400"/>
          </a:p>
          <a:p>
            <a:pPr marL="0" indent="0">
              <a:buNone/>
            </a:pPr>
            <a:r>
              <a:rPr sz="2400"/>
              <a:t>• 否则的话，从服务器就要执行完整重同步操作。</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$$4redis</a:t>
            </a:r>
            <a:r>
              <a:rPr lang="zh-CN" altLang="en-US">
                <a:sym typeface="+mn-ea"/>
              </a:rPr>
              <a:t>的主从复制</a:t>
            </a:r>
            <a:endParaRPr lang="zh-CN" altLang="en-US"/>
          </a:p>
        </p:txBody>
      </p:sp>
      <p:sp>
        <p:nvSpPr>
          <p:cNvPr id="3" name="内容占位符 2"/>
          <p:cNvSpPr>
            <a:spLocks noGrp="1"/>
          </p:cNvSpPr>
          <p:nvPr>
            <p:ph idx="1"/>
          </p:nvPr>
        </p:nvSpPr>
        <p:spPr>
          <a:xfrm>
            <a:off x="838200" y="1464310"/>
            <a:ext cx="10515600" cy="4712970"/>
          </a:xfrm>
        </p:spPr>
        <p:txBody>
          <a:bodyPr>
            <a:normAutofit/>
          </a:bodyPr>
          <a:p>
            <a:pPr marL="0" indent="0">
              <a:buNone/>
            </a:pPr>
            <a:r>
              <a:rPr lang="zh-CN" altLang="en-US"/>
              <a:t>五、配置</a:t>
            </a:r>
            <a:endParaRPr lang="zh-CN" altLang="en-US"/>
          </a:p>
          <a:p>
            <a:pPr marL="0" indent="0">
              <a:buNone/>
            </a:pPr>
            <a:r>
              <a:rPr lang="zh-CN" altLang="en-US" sz="2400"/>
              <a:t>配置一个从服务器非常简单，只要在配置文件中增加以下的这一行就可以了：</a:t>
            </a:r>
            <a:endParaRPr lang="zh-CN" altLang="en-US" sz="2400"/>
          </a:p>
          <a:p>
            <a:pPr marL="0" indent="0">
              <a:buNone/>
            </a:pPr>
            <a:r>
              <a:rPr lang="zh-CN" altLang="en-US" sz="2400"/>
              <a:t>slaveof 192.168.1.1 6379</a:t>
            </a:r>
            <a:endParaRPr lang="zh-CN" altLang="en-US" sz="2400"/>
          </a:p>
          <a:p>
            <a:pPr marL="0" indent="0">
              <a:buNone/>
            </a:pPr>
            <a:r>
              <a:rPr lang="zh-CN" altLang="en-US" sz="2400"/>
              <a:t>当然，你需要将代码中的192.168.1.1 和6379 替换成你的主服务器的IP 和端口号。</a:t>
            </a:r>
            <a:endParaRPr lang="zh-CN" altLang="en-US" sz="2400"/>
          </a:p>
          <a:p>
            <a:pPr marL="0" indent="0">
              <a:buNone/>
            </a:pPr>
            <a:r>
              <a:rPr lang="zh-CN" altLang="en-US" sz="2400"/>
              <a:t>另外一种方法是调用SLAVEOF 命令，输入主服务器的IP 和端口，然后同步就会开始：</a:t>
            </a:r>
            <a:endParaRPr lang="zh-CN" altLang="en-US" sz="2400"/>
          </a:p>
          <a:p>
            <a:pPr marL="0" indent="0">
              <a:buNone/>
            </a:pPr>
            <a:r>
              <a:rPr lang="zh-CN" altLang="en-US" sz="2400"/>
              <a:t>127.0.0.1:6379&gt; SLAVEOF 192.168.1.1 </a:t>
            </a:r>
            <a:r>
              <a:rPr lang="en-US" altLang="zh-CN" sz="2400"/>
              <a:t>6379</a:t>
            </a:r>
            <a:endParaRPr lang="en-US" altLang="zh-CN" sz="2400"/>
          </a:p>
          <a:p>
            <a:pPr marL="0" indent="0">
              <a:buNone/>
            </a:pPr>
            <a:r>
              <a:rPr lang="zh-CN" altLang="en-US" sz="2400"/>
              <a:t>OK</a:t>
            </a: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$$5redis</a:t>
            </a:r>
            <a:r>
              <a:rPr lang="zh-CN" altLang="en-US">
                <a:sym typeface="+mn-ea"/>
              </a:rPr>
              <a:t>集群</a:t>
            </a:r>
            <a:endParaRPr lang="zh-CN" altLang="en-US">
              <a:sym typeface="+mn-ea"/>
            </a:endParaRPr>
          </a:p>
        </p:txBody>
      </p:sp>
      <p:pic>
        <p:nvPicPr>
          <p:cNvPr id="5" name="内容占位符 4"/>
          <p:cNvPicPr>
            <a:picLocks noChangeAspect="1"/>
          </p:cNvPicPr>
          <p:nvPr>
            <p:ph idx="1"/>
          </p:nvPr>
        </p:nvPicPr>
        <p:blipFill>
          <a:blip r:embed="rId1"/>
          <a:stretch>
            <a:fillRect/>
          </a:stretch>
        </p:blipFill>
        <p:spPr>
          <a:xfrm>
            <a:off x="1950720" y="1909445"/>
            <a:ext cx="8783955" cy="4657725"/>
          </a:xfrm>
          <a:prstGeom prst="rect">
            <a:avLst/>
          </a:prstGeom>
        </p:spPr>
      </p:pic>
      <p:sp>
        <p:nvSpPr>
          <p:cNvPr id="7" name="文本框 6"/>
          <p:cNvSpPr txBox="1"/>
          <p:nvPr/>
        </p:nvSpPr>
        <p:spPr>
          <a:xfrm>
            <a:off x="854075" y="1333500"/>
            <a:ext cx="3016885" cy="579120"/>
          </a:xfrm>
          <a:prstGeom prst="rect">
            <a:avLst/>
          </a:prstGeom>
          <a:noFill/>
        </p:spPr>
        <p:txBody>
          <a:bodyPr wrap="square" rtlCol="0">
            <a:spAutoFit/>
          </a:bodyPr>
          <a:p>
            <a:r>
              <a:rPr lang="zh-CN" altLang="en-US" sz="3200"/>
              <a:t>一、集群架构</a:t>
            </a:r>
            <a:endParaRPr lang="zh-CN" altLang="en-US"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$$5redis</a:t>
            </a:r>
            <a:r>
              <a:rPr lang="zh-CN" altLang="en-US">
                <a:sym typeface="+mn-ea"/>
              </a:rPr>
              <a:t>集群</a:t>
            </a:r>
            <a:endParaRPr lang="zh-CN" altLang="en-US">
              <a:sym typeface="+mn-ea"/>
            </a:endParaRPr>
          </a:p>
        </p:txBody>
      </p:sp>
      <p:sp>
        <p:nvSpPr>
          <p:cNvPr id="7" name="文本框 6"/>
          <p:cNvSpPr txBox="1"/>
          <p:nvPr/>
        </p:nvSpPr>
        <p:spPr>
          <a:xfrm>
            <a:off x="854075" y="1333500"/>
            <a:ext cx="3016885" cy="579120"/>
          </a:xfrm>
          <a:prstGeom prst="rect">
            <a:avLst/>
          </a:prstGeom>
          <a:noFill/>
        </p:spPr>
        <p:txBody>
          <a:bodyPr wrap="square" rtlCol="0">
            <a:spAutoFit/>
          </a:bodyPr>
          <a:p>
            <a:r>
              <a:rPr lang="zh-CN" altLang="en-US" sz="3200"/>
              <a:t>一、集群架构</a:t>
            </a:r>
            <a:endParaRPr lang="zh-CN" altLang="en-US" sz="3200"/>
          </a:p>
        </p:txBody>
      </p:sp>
      <p:pic>
        <p:nvPicPr>
          <p:cNvPr id="4" name="内容占位符 3"/>
          <p:cNvPicPr>
            <a:picLocks noChangeAspect="1"/>
          </p:cNvPicPr>
          <p:nvPr>
            <p:ph idx="1"/>
          </p:nvPr>
        </p:nvPicPr>
        <p:blipFill>
          <a:blip r:embed="rId1"/>
          <a:stretch>
            <a:fillRect/>
          </a:stretch>
        </p:blipFill>
        <p:spPr>
          <a:xfrm>
            <a:off x="1235710" y="2134235"/>
            <a:ext cx="10721975" cy="33254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$$5redis</a:t>
            </a:r>
            <a:r>
              <a:rPr lang="zh-CN" altLang="en-US">
                <a:sym typeface="+mn-ea"/>
              </a:rPr>
              <a:t>集群</a:t>
            </a:r>
            <a:endParaRPr lang="zh-CN" altLang="en-US">
              <a:sym typeface="+mn-ea"/>
            </a:endParaRPr>
          </a:p>
        </p:txBody>
      </p:sp>
      <p:sp>
        <p:nvSpPr>
          <p:cNvPr id="7" name="文本框 6"/>
          <p:cNvSpPr txBox="1"/>
          <p:nvPr/>
        </p:nvSpPr>
        <p:spPr>
          <a:xfrm>
            <a:off x="854075" y="1333500"/>
            <a:ext cx="3016885" cy="579120"/>
          </a:xfrm>
          <a:prstGeom prst="rect">
            <a:avLst/>
          </a:prstGeom>
          <a:noFill/>
        </p:spPr>
        <p:txBody>
          <a:bodyPr wrap="square" rtlCol="0">
            <a:spAutoFit/>
          </a:bodyPr>
          <a:p>
            <a:r>
              <a:rPr lang="zh-CN" altLang="en-US" sz="3200"/>
              <a:t>一、集群架构</a:t>
            </a:r>
            <a:endParaRPr lang="zh-CN" altLang="en-US" sz="3200"/>
          </a:p>
        </p:txBody>
      </p:sp>
      <p:pic>
        <p:nvPicPr>
          <p:cNvPr id="4" name="内容占位符 3"/>
          <p:cNvPicPr>
            <a:picLocks noChangeAspect="1"/>
          </p:cNvPicPr>
          <p:nvPr>
            <p:ph idx="1"/>
          </p:nvPr>
        </p:nvPicPr>
        <p:blipFill>
          <a:blip r:embed="rId1"/>
          <a:stretch>
            <a:fillRect/>
          </a:stretch>
        </p:blipFill>
        <p:spPr>
          <a:xfrm>
            <a:off x="3034030" y="2225675"/>
            <a:ext cx="6656070" cy="416115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$$5redis</a:t>
            </a:r>
            <a:r>
              <a:rPr lang="zh-CN" altLang="en-US">
                <a:sym typeface="+mn-ea"/>
              </a:rPr>
              <a:t>集群</a:t>
            </a:r>
            <a:endParaRPr lang="zh-CN" altLang="en-US">
              <a:sym typeface="+mn-ea"/>
            </a:endParaRPr>
          </a:p>
        </p:txBody>
      </p:sp>
      <p:sp>
        <p:nvSpPr>
          <p:cNvPr id="7" name="文本框 6"/>
          <p:cNvSpPr txBox="1"/>
          <p:nvPr/>
        </p:nvSpPr>
        <p:spPr>
          <a:xfrm>
            <a:off x="854075" y="1333500"/>
            <a:ext cx="3016885" cy="579120"/>
          </a:xfrm>
          <a:prstGeom prst="rect">
            <a:avLst/>
          </a:prstGeom>
          <a:noFill/>
        </p:spPr>
        <p:txBody>
          <a:bodyPr wrap="square" rtlCol="0">
            <a:spAutoFit/>
          </a:bodyPr>
          <a:p>
            <a:r>
              <a:rPr lang="zh-CN" altLang="en-US" sz="3200"/>
              <a:t>一、集群架构</a:t>
            </a:r>
            <a:endParaRPr lang="zh-CN" altLang="en-US" sz="3200"/>
          </a:p>
        </p:txBody>
      </p:sp>
      <p:pic>
        <p:nvPicPr>
          <p:cNvPr id="4" name="内容占位符 3"/>
          <p:cNvPicPr>
            <a:picLocks noChangeAspect="1"/>
          </p:cNvPicPr>
          <p:nvPr>
            <p:ph idx="1"/>
          </p:nvPr>
        </p:nvPicPr>
        <p:blipFill>
          <a:blip r:embed="rId1"/>
          <a:stretch>
            <a:fillRect/>
          </a:stretch>
        </p:blipFill>
        <p:spPr>
          <a:xfrm>
            <a:off x="1578610" y="1896745"/>
            <a:ext cx="9544050" cy="416623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$$6</a:t>
            </a:r>
            <a:r>
              <a:rPr lang="zh-CN" altLang="en-US">
                <a:sym typeface="+mn-ea"/>
              </a:rPr>
              <a:t>发布与订阅</a:t>
            </a:r>
            <a:endParaRPr lang="zh-CN" altLang="en-US">
              <a:sym typeface="+mn-ea"/>
            </a:endParaRPr>
          </a:p>
        </p:txBody>
      </p:sp>
      <p:sp>
        <p:nvSpPr>
          <p:cNvPr id="7" name="文本框 6"/>
          <p:cNvSpPr txBox="1"/>
          <p:nvPr/>
        </p:nvSpPr>
        <p:spPr>
          <a:xfrm>
            <a:off x="869950" y="1395095"/>
            <a:ext cx="6704330" cy="1071245"/>
          </a:xfrm>
          <a:prstGeom prst="rect">
            <a:avLst/>
          </a:prstGeom>
          <a:noFill/>
        </p:spPr>
        <p:txBody>
          <a:bodyPr wrap="square" rtlCol="0">
            <a:spAutoFit/>
          </a:bodyPr>
          <a:p>
            <a:r>
              <a:rPr lang="zh-CN" altLang="en-US" sz="3200"/>
              <a:t>一、</a:t>
            </a:r>
            <a:r>
              <a:rPr lang="en-US" altLang="zh-CN" sz="3200"/>
              <a:t>P</a:t>
            </a:r>
            <a:r>
              <a:rPr lang="zh-CN" altLang="en-US" sz="3200"/>
              <a:t>SUBSCRIBE</a:t>
            </a:r>
            <a:endParaRPr lang="zh-CN" altLang="en-US" sz="3200"/>
          </a:p>
          <a:p>
            <a:endParaRPr lang="en-US" altLang="zh-CN" sz="3200"/>
          </a:p>
        </p:txBody>
      </p:sp>
      <p:sp>
        <p:nvSpPr>
          <p:cNvPr id="3" name="内容占位符 2"/>
          <p:cNvSpPr/>
          <p:nvPr>
            <p:ph idx="1"/>
          </p:nvPr>
        </p:nvSpPr>
        <p:spPr>
          <a:xfrm>
            <a:off x="838200" y="2054225"/>
            <a:ext cx="10515600" cy="4351338"/>
          </a:xfrm>
        </p:spPr>
        <p:txBody>
          <a:bodyPr/>
          <a:p>
            <a:r>
              <a:rPr lang="zh-CN" altLang="en-US"/>
              <a:t>PSUBSCRIBE pattern [pattern ...]订阅一个或多个符合给定模式的频道。</a:t>
            </a:r>
            <a:endParaRPr lang="zh-CN" altLang="en-US"/>
          </a:p>
          <a:p>
            <a:r>
              <a:rPr lang="zh-CN" altLang="en-US"/>
              <a:t>每个模式以* 作为匹配符，比如it* 匹配所有以it 开头的频道( it.news 、it.blog 、it.tweets 等等)，</a:t>
            </a:r>
            <a:endParaRPr lang="zh-CN" altLang="en-US"/>
          </a:p>
          <a:p>
            <a:r>
              <a:rPr lang="zh-CN" altLang="en-US"/>
              <a:t>news.* 匹配所有以news. 开头的频道( news.it 、news.global.today 等等)，诸如此类。</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$$6</a:t>
            </a:r>
            <a:r>
              <a:rPr lang="zh-CN" altLang="en-US">
                <a:sym typeface="+mn-ea"/>
              </a:rPr>
              <a:t>发布与订阅</a:t>
            </a:r>
            <a:endParaRPr lang="zh-CN" altLang="en-US">
              <a:sym typeface="+mn-ea"/>
            </a:endParaRPr>
          </a:p>
        </p:txBody>
      </p:sp>
      <p:sp>
        <p:nvSpPr>
          <p:cNvPr id="7" name="文本框 6"/>
          <p:cNvSpPr txBox="1"/>
          <p:nvPr/>
        </p:nvSpPr>
        <p:spPr>
          <a:xfrm>
            <a:off x="641350" y="1379220"/>
            <a:ext cx="3260725" cy="583565"/>
          </a:xfrm>
          <a:prstGeom prst="rect">
            <a:avLst/>
          </a:prstGeom>
          <a:noFill/>
        </p:spPr>
        <p:txBody>
          <a:bodyPr wrap="square" rtlCol="0">
            <a:spAutoFit/>
          </a:bodyPr>
          <a:p>
            <a:r>
              <a:rPr lang="zh-CN" altLang="en-US" sz="3200"/>
              <a:t>二、</a:t>
            </a:r>
            <a:r>
              <a:rPr lang="en-US" altLang="zh-CN" sz="3200">
                <a:sym typeface="+mn-ea"/>
              </a:rPr>
              <a:t>SUBSCRIBE </a:t>
            </a:r>
            <a:endParaRPr lang="zh-CN" altLang="en-US" sz="3200"/>
          </a:p>
        </p:txBody>
      </p:sp>
      <p:sp>
        <p:nvSpPr>
          <p:cNvPr id="3" name="内容占位符 2"/>
          <p:cNvSpPr/>
          <p:nvPr>
            <p:ph idx="1"/>
          </p:nvPr>
        </p:nvSpPr>
        <p:spPr>
          <a:xfrm>
            <a:off x="838200" y="2054860"/>
            <a:ext cx="10515600" cy="1364615"/>
          </a:xfrm>
        </p:spPr>
        <p:txBody>
          <a:bodyPr>
            <a:normAutofit lnSpcReduction="20000"/>
          </a:bodyPr>
          <a:p>
            <a:r>
              <a:rPr lang="en-US" altLang="zh-CN">
                <a:sym typeface="+mn-ea"/>
              </a:rPr>
              <a:t>SUBSCRIBE channel [[channel ... ]</a:t>
            </a:r>
            <a:endParaRPr lang="zh-CN" altLang="en-US"/>
          </a:p>
          <a:p>
            <a:r>
              <a:rPr lang="zh-CN" altLang="en-US"/>
              <a:t>订阅给定的一个或多个频道的信息。</a:t>
            </a:r>
            <a:endParaRPr lang="zh-CN" altLang="en-US"/>
          </a:p>
        </p:txBody>
      </p:sp>
      <p:sp>
        <p:nvSpPr>
          <p:cNvPr id="4" name="文本框 3"/>
          <p:cNvSpPr txBox="1"/>
          <p:nvPr/>
        </p:nvSpPr>
        <p:spPr>
          <a:xfrm>
            <a:off x="641350" y="3116580"/>
            <a:ext cx="3260725" cy="583565"/>
          </a:xfrm>
          <a:prstGeom prst="rect">
            <a:avLst/>
          </a:prstGeom>
          <a:noFill/>
        </p:spPr>
        <p:txBody>
          <a:bodyPr wrap="square" rtlCol="0">
            <a:spAutoFit/>
          </a:bodyPr>
          <a:p>
            <a:r>
              <a:rPr lang="zh-CN" altLang="en-US" sz="3200"/>
              <a:t>三、</a:t>
            </a:r>
            <a:r>
              <a:rPr lang="en-US" altLang="zh-CN" sz="3200"/>
              <a:t>PUBLISH</a:t>
            </a:r>
            <a:endParaRPr lang="zh-CN" altLang="en-US" sz="3200"/>
          </a:p>
        </p:txBody>
      </p:sp>
      <p:sp>
        <p:nvSpPr>
          <p:cNvPr id="5" name="内容占位符 2"/>
          <p:cNvSpPr/>
          <p:nvPr/>
        </p:nvSpPr>
        <p:spPr>
          <a:xfrm>
            <a:off x="701040" y="3807460"/>
            <a:ext cx="10515600" cy="10147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a:t>PUBLISH channel message</a:t>
            </a:r>
            <a:endParaRPr lang="zh-CN" altLang="en-US"/>
          </a:p>
          <a:p>
            <a:r>
              <a:rPr lang="zh-CN" altLang="en-US"/>
              <a:t>将信息message 发送到指定的频道channel 。</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$$6</a:t>
            </a:r>
            <a:r>
              <a:rPr lang="zh-CN" altLang="en-US">
                <a:sym typeface="+mn-ea"/>
              </a:rPr>
              <a:t>发布与订阅</a:t>
            </a:r>
            <a:endParaRPr lang="zh-CN" altLang="en-US">
              <a:sym typeface="+mn-ea"/>
            </a:endParaRPr>
          </a:p>
        </p:txBody>
      </p:sp>
      <p:sp>
        <p:nvSpPr>
          <p:cNvPr id="7" name="文本框 6"/>
          <p:cNvSpPr txBox="1"/>
          <p:nvPr/>
        </p:nvSpPr>
        <p:spPr>
          <a:xfrm>
            <a:off x="641985" y="1379220"/>
            <a:ext cx="3977005" cy="583565"/>
          </a:xfrm>
          <a:prstGeom prst="rect">
            <a:avLst/>
          </a:prstGeom>
          <a:noFill/>
        </p:spPr>
        <p:txBody>
          <a:bodyPr wrap="square" rtlCol="0">
            <a:spAutoFit/>
          </a:bodyPr>
          <a:p>
            <a:r>
              <a:rPr lang="zh-CN" altLang="en-US" sz="3200"/>
              <a:t>四、</a:t>
            </a:r>
            <a:r>
              <a:rPr lang="en-US" altLang="zh-CN" sz="3200">
                <a:sym typeface="+mn-ea"/>
              </a:rPr>
              <a:t>PUNSUBSCRIBE</a:t>
            </a:r>
            <a:endParaRPr lang="zh-CN" altLang="en-US" sz="3200"/>
          </a:p>
        </p:txBody>
      </p:sp>
      <p:sp>
        <p:nvSpPr>
          <p:cNvPr id="3" name="内容占位符 2"/>
          <p:cNvSpPr/>
          <p:nvPr>
            <p:ph idx="1"/>
          </p:nvPr>
        </p:nvSpPr>
        <p:spPr>
          <a:xfrm>
            <a:off x="838200" y="1997710"/>
            <a:ext cx="10515600" cy="1929130"/>
          </a:xfrm>
        </p:spPr>
        <p:txBody>
          <a:bodyPr>
            <a:normAutofit fontScale="90000" lnSpcReduction="10000"/>
          </a:bodyPr>
          <a:p>
            <a:r>
              <a:rPr lang="en-US" altLang="zh-CN" sz="2000">
                <a:sym typeface="+mn-ea"/>
              </a:rPr>
              <a:t>PUNSUBSCRIBE [pattern [pattern ...]]</a:t>
            </a:r>
            <a:endParaRPr lang="en-US" altLang="zh-CN" sz="2000">
              <a:sym typeface="+mn-ea"/>
            </a:endParaRPr>
          </a:p>
          <a:p>
            <a:r>
              <a:rPr lang="en-US" altLang="zh-CN" sz="2000">
                <a:sym typeface="+mn-ea"/>
              </a:rPr>
              <a:t>指示客户端退订所有给定模式。</a:t>
            </a:r>
            <a:endParaRPr lang="en-US" altLang="zh-CN" sz="2000">
              <a:sym typeface="+mn-ea"/>
            </a:endParaRPr>
          </a:p>
          <a:p>
            <a:pPr>
              <a:lnSpc>
                <a:spcPct val="140000"/>
              </a:lnSpc>
            </a:pPr>
            <a:r>
              <a:rPr lang="en-US" altLang="zh-CN" sz="2000">
                <a:sym typeface="+mn-ea"/>
              </a:rPr>
              <a:t>如果没有模式被指定，也即是，一个无参数的PUNSUBSCRIBE 调用被执行，那么客户端使用PSUBSCRIBE命令订阅的所有模式都会被退订。在这种情况下，命令会返回一个信息，告知客户端所有被退订的模式。</a:t>
            </a:r>
            <a:endParaRPr lang="en-US" altLang="zh-CN" sz="2000">
              <a:sym typeface="+mn-ea"/>
            </a:endParaRPr>
          </a:p>
        </p:txBody>
      </p:sp>
      <p:sp>
        <p:nvSpPr>
          <p:cNvPr id="4" name="文本框 3"/>
          <p:cNvSpPr txBox="1"/>
          <p:nvPr/>
        </p:nvSpPr>
        <p:spPr>
          <a:xfrm>
            <a:off x="656590" y="3726180"/>
            <a:ext cx="3260725" cy="583565"/>
          </a:xfrm>
          <a:prstGeom prst="rect">
            <a:avLst/>
          </a:prstGeom>
          <a:noFill/>
        </p:spPr>
        <p:txBody>
          <a:bodyPr wrap="square" rtlCol="0">
            <a:spAutoFit/>
          </a:bodyPr>
          <a:p>
            <a:r>
              <a:rPr lang="zh-CN" altLang="en-US" sz="3200"/>
              <a:t>五、</a:t>
            </a:r>
            <a:r>
              <a:rPr lang="en-US" altLang="zh-CN" sz="3200"/>
              <a:t>PUBLISH</a:t>
            </a:r>
            <a:endParaRPr lang="zh-CN" altLang="en-US" sz="3200"/>
          </a:p>
        </p:txBody>
      </p:sp>
      <p:sp>
        <p:nvSpPr>
          <p:cNvPr id="5" name="内容占位符 2"/>
          <p:cNvSpPr/>
          <p:nvPr/>
        </p:nvSpPr>
        <p:spPr>
          <a:xfrm>
            <a:off x="685800" y="4312285"/>
            <a:ext cx="10515600" cy="21266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r>
              <a:rPr lang="zh-CN" altLang="en-US" sz="1800"/>
              <a:t>UNSUBSCRIBE [channel [channel ...]]</a:t>
            </a:r>
            <a:endParaRPr lang="zh-CN" altLang="en-US" sz="1800"/>
          </a:p>
          <a:p>
            <a:r>
              <a:rPr lang="zh-CN" altLang="en-US" sz="1800"/>
              <a:t>指示客户端退订给定的频道。</a:t>
            </a:r>
            <a:endParaRPr lang="zh-CN" altLang="en-US" sz="1800"/>
          </a:p>
          <a:p>
            <a:pPr>
              <a:lnSpc>
                <a:spcPct val="120000"/>
              </a:lnSpc>
            </a:pPr>
            <a:r>
              <a:rPr lang="zh-CN" altLang="en-US" sz="1800"/>
              <a:t>如果没有频道被指定，也即是，一个无参数的UNSUBSCRIBE 调用被执行，那么客户端使用SUBSCRIBE 命令订阅的所有频道都会被退订。在这种情况下，命令会返回一个信息，告知客户端所有被退订的频道。</a:t>
            </a:r>
            <a:endParaRPr lang="zh-C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en-US" altLang="zh-CN">
                <a:sym typeface="+mn-ea"/>
              </a:rPr>
              <a:t>$$1redis</a:t>
            </a:r>
            <a:r>
              <a:rPr lang="zh-CN" altLang="en-US">
                <a:sym typeface="+mn-ea"/>
              </a:rPr>
              <a:t>简介</a:t>
            </a:r>
            <a:endParaRPr lang="zh-CN" altLang="en-US"/>
          </a:p>
          <a:p>
            <a:endParaRPr lang="zh-CN" altLang="en-US"/>
          </a:p>
        </p:txBody>
      </p:sp>
      <p:sp>
        <p:nvSpPr>
          <p:cNvPr id="3" name="内容占位符 2"/>
          <p:cNvSpPr>
            <a:spLocks noGrp="1"/>
          </p:cNvSpPr>
          <p:nvPr>
            <p:ph idx="1"/>
          </p:nvPr>
        </p:nvSpPr>
        <p:spPr>
          <a:xfrm>
            <a:off x="1046480" y="1215390"/>
            <a:ext cx="10307955" cy="4963160"/>
          </a:xfrm>
        </p:spPr>
        <p:txBody>
          <a:bodyPr>
            <a:normAutofit lnSpcReduction="20000"/>
          </a:bodyPr>
          <a:p>
            <a:pPr marL="0" indent="0">
              <a:buNone/>
            </a:pPr>
            <a:endParaRPr lang="zh-CN" altLang="en-US"/>
          </a:p>
          <a:p>
            <a:pPr marL="0" indent="0">
              <a:buNone/>
            </a:pPr>
            <a:r>
              <a:rPr lang="zh-CN" altLang="en-US"/>
              <a:t>二、</a:t>
            </a:r>
            <a:r>
              <a:rPr lang="en-US" altLang="zh-CN"/>
              <a:t>redis</a:t>
            </a:r>
            <a:r>
              <a:rPr lang="zh-CN" altLang="en-US"/>
              <a:t>应用场景</a:t>
            </a:r>
            <a:endParaRPr lang="zh-CN" altLang="en-US"/>
          </a:p>
          <a:p>
            <a:endParaRPr lang="zh-CN" altLang="en-US"/>
          </a:p>
          <a:p>
            <a:r>
              <a:rPr lang="zh-CN" altLang="en-US"/>
              <a:t>缓存</a:t>
            </a:r>
            <a:endParaRPr lang="zh-CN" altLang="en-US"/>
          </a:p>
          <a:p>
            <a:r>
              <a:rPr lang="zh-CN" altLang="en-US"/>
              <a:t>分布式集群架构中的session分离</a:t>
            </a:r>
            <a:endParaRPr lang="zh-CN" altLang="en-US"/>
          </a:p>
          <a:p>
            <a:r>
              <a:rPr lang="zh-CN" altLang="en-US"/>
              <a:t>聊天室的在线好友列表</a:t>
            </a:r>
            <a:endParaRPr lang="zh-CN" altLang="en-US"/>
          </a:p>
          <a:p>
            <a:r>
              <a:rPr lang="zh-CN" altLang="en-US"/>
              <a:t>任务队列。（秒杀、抢购、12306等等）</a:t>
            </a:r>
            <a:endParaRPr lang="zh-CN" altLang="en-US"/>
          </a:p>
          <a:p>
            <a:r>
              <a:rPr lang="zh-CN" altLang="en-US"/>
              <a:t>应用排行榜</a:t>
            </a:r>
            <a:endParaRPr lang="zh-CN" altLang="en-US"/>
          </a:p>
          <a:p>
            <a:r>
              <a:rPr lang="zh-CN" altLang="en-US"/>
              <a:t>网站访问统计</a:t>
            </a:r>
            <a:endParaRPr lang="zh-CN" altLang="en-US"/>
          </a:p>
          <a:p>
            <a:r>
              <a:rPr lang="zh-CN" altLang="en-US"/>
              <a:t>数据过期处理（可以精确到毫秒）</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66140" y="142875"/>
            <a:ext cx="10515600" cy="853440"/>
          </a:xfrm>
        </p:spPr>
        <p:txBody>
          <a:bodyPr/>
          <a:p>
            <a:pPr algn="ctr"/>
            <a:r>
              <a:rPr lang="en-US" altLang="zh-CN">
                <a:sym typeface="+mn-ea"/>
              </a:rPr>
              <a:t>$$6</a:t>
            </a:r>
            <a:r>
              <a:rPr lang="zh-CN" altLang="en-US">
                <a:sym typeface="+mn-ea"/>
              </a:rPr>
              <a:t>发布与订阅</a:t>
            </a:r>
            <a:endParaRPr lang="zh-CN" altLang="en-US">
              <a:sym typeface="+mn-ea"/>
            </a:endParaRPr>
          </a:p>
        </p:txBody>
      </p:sp>
      <p:sp>
        <p:nvSpPr>
          <p:cNvPr id="7" name="文本框 6"/>
          <p:cNvSpPr txBox="1"/>
          <p:nvPr/>
        </p:nvSpPr>
        <p:spPr>
          <a:xfrm>
            <a:off x="809625" y="1379220"/>
            <a:ext cx="3977005" cy="583565"/>
          </a:xfrm>
          <a:prstGeom prst="rect">
            <a:avLst/>
          </a:prstGeom>
          <a:noFill/>
        </p:spPr>
        <p:txBody>
          <a:bodyPr wrap="square" rtlCol="0">
            <a:spAutoFit/>
          </a:bodyPr>
          <a:p>
            <a:r>
              <a:rPr lang="zh-CN" altLang="en-US" sz="3200"/>
              <a:t>六、</a:t>
            </a:r>
            <a:r>
              <a:rPr lang="en-US" altLang="zh-CN" sz="3200">
                <a:sym typeface="+mn-ea"/>
              </a:rPr>
              <a:t>PUBSUB</a:t>
            </a:r>
            <a:endParaRPr lang="en-US" altLang="zh-CN" sz="3200">
              <a:sym typeface="+mn-ea"/>
            </a:endParaRPr>
          </a:p>
        </p:txBody>
      </p:sp>
      <p:sp>
        <p:nvSpPr>
          <p:cNvPr id="3" name="内容占位符 2"/>
          <p:cNvSpPr/>
          <p:nvPr>
            <p:ph idx="1"/>
          </p:nvPr>
        </p:nvSpPr>
        <p:spPr>
          <a:xfrm>
            <a:off x="838200" y="1997710"/>
            <a:ext cx="10515600" cy="4245610"/>
          </a:xfrm>
        </p:spPr>
        <p:txBody>
          <a:bodyPr>
            <a:normAutofit/>
          </a:bodyPr>
          <a:p>
            <a:pPr marL="0" indent="0">
              <a:buNone/>
            </a:pPr>
            <a:r>
              <a:rPr lang="en-US" altLang="zh-CN" sz="2000">
                <a:sym typeface="+mn-ea"/>
              </a:rPr>
              <a:t>1</a:t>
            </a:r>
            <a:r>
              <a:rPr lang="zh-CN" altLang="en-US" sz="2000">
                <a:sym typeface="+mn-ea"/>
              </a:rPr>
              <a:t>、</a:t>
            </a:r>
            <a:r>
              <a:rPr lang="en-US" altLang="zh-CN" sz="2000">
                <a:sym typeface="+mn-ea"/>
              </a:rPr>
              <a:t>PUBSUB CHANNELS [pattern]</a:t>
            </a:r>
            <a:endParaRPr lang="en-US" altLang="zh-CN" sz="2000">
              <a:sym typeface="+mn-ea"/>
            </a:endParaRPr>
          </a:p>
          <a:p>
            <a:pPr marL="0" indent="0">
              <a:buNone/>
            </a:pPr>
            <a:r>
              <a:rPr lang="en-US" altLang="zh-CN" sz="2000">
                <a:sym typeface="+mn-ea"/>
              </a:rPr>
              <a:t>列出当前的活跃频道。活跃频道指的是那些至少有一个订阅者的频道，订阅模式的客户端不计算在内。</a:t>
            </a:r>
            <a:endParaRPr lang="en-US" altLang="zh-CN" sz="2000">
              <a:sym typeface="+mn-ea"/>
            </a:endParaRPr>
          </a:p>
          <a:p>
            <a:pPr marL="0" indent="0">
              <a:buNone/>
            </a:pPr>
            <a:r>
              <a:rPr lang="en-US" altLang="zh-CN" sz="2000">
                <a:sym typeface="+mn-ea"/>
              </a:rPr>
              <a:t>2</a:t>
            </a:r>
            <a:r>
              <a:rPr lang="zh-CN" altLang="en-US" sz="2000">
                <a:sym typeface="+mn-ea"/>
              </a:rPr>
              <a:t>、PUBSUB NUMSUB [channel-1 ... channel-N]</a:t>
            </a:r>
            <a:endParaRPr lang="zh-CN" altLang="en-US" sz="2000">
              <a:sym typeface="+mn-ea"/>
            </a:endParaRPr>
          </a:p>
          <a:p>
            <a:pPr marL="0" indent="0">
              <a:buNone/>
            </a:pPr>
            <a:r>
              <a:rPr lang="zh-CN" altLang="en-US" sz="2000">
                <a:sym typeface="+mn-ea"/>
              </a:rPr>
              <a:t>返回给定频道的订阅者数量，订阅模式的客户端不计算在内。</a:t>
            </a:r>
            <a:endParaRPr lang="zh-CN" altLang="en-US" sz="2000">
              <a:sym typeface="+mn-ea"/>
            </a:endParaRPr>
          </a:p>
          <a:p>
            <a:pPr marL="0" indent="0">
              <a:buNone/>
            </a:pPr>
            <a:r>
              <a:rPr lang="en-US" altLang="zh-CN" sz="2000">
                <a:sym typeface="+mn-ea"/>
              </a:rPr>
              <a:t>3</a:t>
            </a:r>
            <a:r>
              <a:rPr lang="zh-CN" altLang="en-US" sz="2000">
                <a:sym typeface="+mn-ea"/>
              </a:rPr>
              <a:t>、PUBSUB NUMPAT</a:t>
            </a:r>
            <a:endParaRPr lang="zh-CN" altLang="en-US" sz="2000">
              <a:sym typeface="+mn-ea"/>
            </a:endParaRPr>
          </a:p>
          <a:p>
            <a:pPr marL="0" indent="0">
              <a:buNone/>
            </a:pPr>
            <a:r>
              <a:rPr lang="zh-CN" altLang="en-US" sz="2000">
                <a:sym typeface="+mn-ea"/>
              </a:rPr>
              <a:t> 返回订阅模式的数量。</a:t>
            </a:r>
            <a:r>
              <a:rPr lang="en-US" altLang="zh-CN" sz="2000">
                <a:sym typeface="+mn-ea"/>
              </a:rPr>
              <a:t>注意，这个命令返回的不是订阅模式的客户端的数量，而是客户端订阅的所有模式的数量总和。</a:t>
            </a:r>
            <a:endParaRPr lang="en-US" altLang="zh-CN" sz="20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				$$1redis</a:t>
            </a:r>
            <a:r>
              <a:rPr lang="zh-CN" altLang="en-US">
                <a:sym typeface="+mn-ea"/>
              </a:rPr>
              <a:t>简介</a:t>
            </a:r>
            <a:endParaRPr lang="zh-CN" altLang="en-US"/>
          </a:p>
          <a:p>
            <a:endParaRPr lang="zh-CN" altLang="en-US"/>
          </a:p>
        </p:txBody>
      </p:sp>
      <p:sp>
        <p:nvSpPr>
          <p:cNvPr id="3" name="内容占位符 2"/>
          <p:cNvSpPr>
            <a:spLocks noGrp="1"/>
          </p:cNvSpPr>
          <p:nvPr>
            <p:ph idx="1"/>
          </p:nvPr>
        </p:nvSpPr>
        <p:spPr>
          <a:xfrm>
            <a:off x="838200" y="933450"/>
            <a:ext cx="10515600" cy="5244465"/>
          </a:xfrm>
        </p:spPr>
        <p:txBody>
          <a:bodyPr/>
          <a:p>
            <a:pPr marL="0" indent="0">
              <a:buNone/>
            </a:pPr>
            <a:endParaRPr lang="zh-CN" altLang="en-US"/>
          </a:p>
          <a:p>
            <a:pPr marL="0" indent="0">
              <a:buNone/>
            </a:pPr>
            <a:r>
              <a:rPr lang="zh-CN" altLang="en-US"/>
              <a:t>三、</a:t>
            </a:r>
            <a:r>
              <a:rPr lang="en-US" altLang="zh-CN"/>
              <a:t>redis</a:t>
            </a:r>
            <a:r>
              <a:rPr lang="zh-CN" altLang="en-US"/>
              <a:t>与</a:t>
            </a:r>
            <a:r>
              <a:rPr lang="en-US" altLang="zh-CN"/>
              <a:t>memcache</a:t>
            </a:r>
            <a:r>
              <a:rPr lang="zh-CN" altLang="en-US"/>
              <a:t>的优缺点</a:t>
            </a:r>
            <a:endParaRPr lang="zh-CN" altLang="en-US"/>
          </a:p>
          <a:p>
            <a:pPr marL="457200" lvl="1" indent="0">
              <a:buNone/>
            </a:pPr>
            <a:r>
              <a:rPr lang="en-US" altLang="zh-CN">
                <a:sym typeface="+mn-ea"/>
              </a:rPr>
              <a:t>1</a:t>
            </a:r>
            <a:r>
              <a:rPr lang="zh-CN" altLang="en-US">
                <a:sym typeface="+mn-ea"/>
              </a:rPr>
              <a:t> 、Redis支持数据的持久化，可以将内存中的数据保持在磁盘中，重启的时候可以再次加载进行使用。</a:t>
            </a:r>
            <a:endParaRPr lang="zh-CN" altLang="en-US"/>
          </a:p>
          <a:p>
            <a:pPr marL="457200" lvl="1" indent="0">
              <a:buNone/>
            </a:pPr>
            <a:r>
              <a:rPr lang="en-US" altLang="zh-CN"/>
              <a:t>2</a:t>
            </a:r>
            <a:r>
              <a:rPr lang="zh-CN" altLang="en-US"/>
              <a:t> 、Redis不仅仅支持简单的</a:t>
            </a:r>
            <a:r>
              <a:rPr lang="en-US" altLang="zh-CN"/>
              <a:t>string</a:t>
            </a:r>
            <a:r>
              <a:rPr lang="zh-CN" altLang="en-US"/>
              <a:t>类型的数据，同时还提供list，set，hash等数据结构的存储。</a:t>
            </a:r>
            <a:endParaRPr lang="zh-CN" altLang="en-US"/>
          </a:p>
          <a:p>
            <a:pPr marL="457200" lvl="1" indent="0">
              <a:buNone/>
            </a:pPr>
            <a:r>
              <a:rPr lang="en-US" altLang="zh-CN"/>
              <a:t>3</a:t>
            </a:r>
            <a:r>
              <a:rPr lang="zh-CN" altLang="en-US"/>
              <a:t> 、Redis支持数据的备份，即master-slave模式的数据备份。</a:t>
            </a:r>
            <a:endParaRPr lang="zh-CN" altLang="en-US"/>
          </a:p>
          <a:p>
            <a:pPr marL="457200" lvl="1" indent="0">
              <a:buNone/>
            </a:pPr>
            <a:r>
              <a:rPr lang="en-US" altLang="zh-CN"/>
              <a:t>4</a:t>
            </a:r>
            <a:r>
              <a:rPr lang="zh-CN" altLang="en-US"/>
              <a:t>、内存超出时</a:t>
            </a:r>
            <a:r>
              <a:rPr lang="en-US" altLang="zh-CN"/>
              <a:t>redis</a:t>
            </a:r>
            <a:r>
              <a:rPr lang="zh-CN" altLang="en-US"/>
              <a:t>将不常用缓存</a:t>
            </a:r>
            <a:r>
              <a:rPr lang="en-US" altLang="zh-CN"/>
              <a:t>swap</a:t>
            </a:r>
            <a:r>
              <a:rPr lang="zh-CN" altLang="en-US"/>
              <a:t>到 磁盘。</a:t>
            </a:r>
            <a:endParaRPr lang="zh-CN" altLang="en-US"/>
          </a:p>
          <a:p>
            <a:pPr marL="457200" lvl="1" indent="0">
              <a:buNone/>
            </a:pPr>
            <a:r>
              <a:rPr lang="en-US" altLang="zh-CN"/>
              <a:t>5</a:t>
            </a:r>
            <a:r>
              <a:rPr lang="zh-CN" altLang="en-US"/>
              <a:t>、</a:t>
            </a:r>
            <a:r>
              <a:rPr lang="en-US" altLang="zh-CN"/>
              <a:t>redis</a:t>
            </a:r>
            <a:r>
              <a:rPr lang="zh-CN" altLang="en-US"/>
              <a:t>支持集群，添加节点删除节点不丢数据</a:t>
            </a:r>
            <a:endParaRPr lang="zh-CN" altLang="en-US"/>
          </a:p>
          <a:p>
            <a:pPr marL="457200" lvl="1" indent="0">
              <a:buNone/>
            </a:pPr>
            <a:r>
              <a:rPr lang="en-US" altLang="zh-CN"/>
              <a:t>6</a:t>
            </a:r>
            <a:r>
              <a:rPr lang="zh-CN" altLang="en-US"/>
              <a:t>、</a:t>
            </a:r>
            <a:r>
              <a:rPr lang="en-US" altLang="zh-CN"/>
              <a:t>redis</a:t>
            </a:r>
            <a:r>
              <a:rPr lang="zh-CN" altLang="en-US"/>
              <a:t>是单线程</a:t>
            </a:r>
            <a:endParaRPr lang="zh-CN" altLang="en-US"/>
          </a:p>
          <a:p>
            <a:pPr marL="457200" lvl="1" indent="0">
              <a:buNone/>
            </a:pP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81380"/>
          </a:xfrm>
        </p:spPr>
        <p:txBody>
          <a:bodyPr/>
          <a:p>
            <a:pPr algn="ctr"/>
            <a:r>
              <a:rPr lang="en-US" altLang="zh-CN">
                <a:sym typeface="+mn-ea"/>
              </a:rPr>
              <a:t>$$1redis</a:t>
            </a:r>
            <a:r>
              <a:rPr lang="zh-CN" altLang="en-US">
                <a:sym typeface="+mn-ea"/>
              </a:rPr>
              <a:t>简介</a:t>
            </a:r>
            <a:endParaRPr lang="zh-CN" altLang="en-US"/>
          </a:p>
        </p:txBody>
      </p:sp>
      <p:sp>
        <p:nvSpPr>
          <p:cNvPr id="3" name="内容占位符 2"/>
          <p:cNvSpPr>
            <a:spLocks noGrp="1"/>
          </p:cNvSpPr>
          <p:nvPr>
            <p:ph idx="1"/>
          </p:nvPr>
        </p:nvSpPr>
        <p:spPr>
          <a:xfrm>
            <a:off x="838200" y="1478280"/>
            <a:ext cx="10515600" cy="4699635"/>
          </a:xfrm>
        </p:spPr>
        <p:txBody>
          <a:bodyPr/>
          <a:p>
            <a:pPr marL="0" indent="0">
              <a:buNone/>
            </a:pPr>
            <a:r>
              <a:rPr lang="zh-CN" altLang="en-US"/>
              <a:t>四、服务器端常用命令</a:t>
            </a:r>
            <a:endParaRPr lang="zh-CN" altLang="en-US"/>
          </a:p>
        </p:txBody>
      </p:sp>
      <p:graphicFrame>
        <p:nvGraphicFramePr>
          <p:cNvPr id="4" name="表格 3"/>
          <p:cNvGraphicFramePr/>
          <p:nvPr/>
        </p:nvGraphicFramePr>
        <p:xfrm>
          <a:off x="1828800" y="2095500"/>
          <a:ext cx="8532495" cy="3429000"/>
        </p:xfrm>
        <a:graphic>
          <a:graphicData uri="http://schemas.openxmlformats.org/drawingml/2006/table">
            <a:tbl>
              <a:tblPr firstRow="1" bandRow="1">
                <a:tableStyleId>{5C22544A-7EE6-4342-B048-85BDC9FD1C3A}</a:tableStyleId>
              </a:tblPr>
              <a:tblGrid>
                <a:gridCol w="2036445"/>
                <a:gridCol w="3651885"/>
                <a:gridCol w="2844165"/>
              </a:tblGrid>
              <a:tr h="381000">
                <a:tc>
                  <a:txBody>
                    <a:bodyPr/>
                    <a:p>
                      <a:pPr>
                        <a:buNone/>
                      </a:pPr>
                      <a:r>
                        <a:rPr lang="zh-CN"/>
                        <a:t>命令</a:t>
                      </a:r>
                      <a:endParaRPr lang="zh-CN"/>
                    </a:p>
                  </a:txBody>
                  <a:tcPr/>
                </a:tc>
                <a:tc>
                  <a:txBody>
                    <a:bodyPr/>
                    <a:p>
                      <a:pPr>
                        <a:buNone/>
                      </a:pPr>
                      <a:r>
                        <a:rPr lang="zh-CN"/>
                        <a:t>描述</a:t>
                      </a:r>
                      <a:endParaRPr lang="zh-CN"/>
                    </a:p>
                  </a:txBody>
                  <a:tcPr/>
                </a:tc>
                <a:tc>
                  <a:txBody>
                    <a:bodyPr/>
                    <a:p>
                      <a:pPr>
                        <a:buNone/>
                      </a:pPr>
                      <a:r>
                        <a:rPr lang="zh-CN"/>
                        <a:t>例子</a:t>
                      </a:r>
                      <a:endParaRPr lang="zh-CN"/>
                    </a:p>
                  </a:txBody>
                  <a:tcPr/>
                </a:tc>
              </a:tr>
              <a:tr h="381000">
                <a:tc>
                  <a:txBody>
                    <a:bodyPr/>
                    <a:p>
                      <a:pPr>
                        <a:buNone/>
                      </a:pPr>
                      <a:r>
                        <a:rPr lang="en-US"/>
                        <a:t>ping</a:t>
                      </a:r>
                      <a:endParaRPr lang="en-US"/>
                    </a:p>
                  </a:txBody>
                  <a:tcPr/>
                </a:tc>
                <a:tc>
                  <a:txBody>
                    <a:bodyPr/>
                    <a:p>
                      <a:pPr>
                        <a:buNone/>
                      </a:pPr>
                      <a:r>
                        <a:rPr lang="zh-CN" altLang="en-US"/>
                        <a:t>检查链接是否存活 </a:t>
                      </a:r>
                      <a:endParaRPr lang="zh-CN" altLang="en-US"/>
                    </a:p>
                  </a:txBody>
                  <a:tcPr/>
                </a:tc>
                <a:tc>
                  <a:txBody>
                    <a:bodyPr/>
                    <a:p>
                      <a:pPr>
                        <a:buNone/>
                      </a:pPr>
                      <a:r>
                        <a:rPr lang="en-US"/>
                        <a:t>ping</a:t>
                      </a:r>
                      <a:r>
                        <a:rPr lang="zh-CN" altLang="en-US"/>
                        <a:t>，返回</a:t>
                      </a:r>
                      <a:r>
                        <a:rPr lang="en-US" altLang="zh-CN"/>
                        <a:t>pong</a:t>
                      </a:r>
                      <a:r>
                        <a:rPr lang="zh-CN" altLang="en-US"/>
                        <a:t>，则存活</a:t>
                      </a:r>
                      <a:endParaRPr lang="zh-CN" altLang="en-US"/>
                    </a:p>
                  </a:txBody>
                  <a:tcPr/>
                </a:tc>
              </a:tr>
              <a:tr h="381000">
                <a:tc>
                  <a:txBody>
                    <a:bodyPr/>
                    <a:p>
                      <a:pPr>
                        <a:buNone/>
                      </a:pPr>
                      <a:r>
                        <a:rPr lang="en-US"/>
                        <a:t>echo</a:t>
                      </a:r>
                      <a:endParaRPr lang="en-US"/>
                    </a:p>
                  </a:txBody>
                  <a:tcPr/>
                </a:tc>
                <a:tc>
                  <a:txBody>
                    <a:bodyPr/>
                    <a:p>
                      <a:pPr>
                        <a:buNone/>
                      </a:pPr>
                      <a:r>
                        <a:rPr lang="zh-CN" altLang="en-US"/>
                        <a:t>在命令行打印内容</a:t>
                      </a:r>
                      <a:endParaRPr lang="zh-CN" altLang="en-US"/>
                    </a:p>
                  </a:txBody>
                  <a:tcPr/>
                </a:tc>
                <a:tc>
                  <a:txBody>
                    <a:bodyPr/>
                    <a:p>
                      <a:pPr>
                        <a:buNone/>
                      </a:pPr>
                      <a:r>
                        <a:rPr lang="en-US"/>
                        <a:t>echo  context</a:t>
                      </a:r>
                      <a:endParaRPr lang="en-US"/>
                    </a:p>
                  </a:txBody>
                  <a:tcPr/>
                </a:tc>
              </a:tr>
              <a:tr h="381000">
                <a:tc>
                  <a:txBody>
                    <a:bodyPr/>
                    <a:p>
                      <a:pPr>
                        <a:buNone/>
                      </a:pPr>
                      <a:r>
                        <a:rPr lang="en-US"/>
                        <a:t>info</a:t>
                      </a:r>
                      <a:endParaRPr lang="en-US"/>
                    </a:p>
                  </a:txBody>
                  <a:tcPr/>
                </a:tc>
                <a:tc>
                  <a:txBody>
                    <a:bodyPr/>
                    <a:p>
                      <a:pPr>
                        <a:buNone/>
                      </a:pPr>
                      <a:r>
                        <a:rPr lang="zh-CN" altLang="en-US"/>
                        <a:t>获取服务器上的信息和统计</a:t>
                      </a:r>
                      <a:endParaRPr lang="zh-CN" altLang="en-US"/>
                    </a:p>
                  </a:txBody>
                  <a:tcPr/>
                </a:tc>
                <a:tc>
                  <a:txBody>
                    <a:bodyPr/>
                    <a:p>
                      <a:pPr>
                        <a:buNone/>
                      </a:pPr>
                      <a:r>
                        <a:rPr lang="en-US"/>
                        <a:t>info</a:t>
                      </a:r>
                      <a:endParaRPr lang="en-US"/>
                    </a:p>
                  </a:txBody>
                  <a:tcPr/>
                </a:tc>
              </a:tr>
              <a:tr h="381000">
                <a:tc>
                  <a:txBody>
                    <a:bodyPr/>
                    <a:p>
                      <a:pPr>
                        <a:buNone/>
                      </a:pPr>
                      <a:r>
                        <a:rPr lang="en-US"/>
                        <a:t>quit</a:t>
                      </a:r>
                      <a:endParaRPr lang="en-US"/>
                    </a:p>
                  </a:txBody>
                  <a:tcPr/>
                </a:tc>
                <a:tc>
                  <a:txBody>
                    <a:bodyPr/>
                    <a:p>
                      <a:pPr>
                        <a:buNone/>
                      </a:pPr>
                      <a:r>
                        <a:rPr lang="zh-CN" altLang="en-US"/>
                        <a:t>退出客户端</a:t>
                      </a:r>
                      <a:endParaRPr lang="zh-CN" altLang="en-US"/>
                    </a:p>
                  </a:txBody>
                  <a:tcPr/>
                </a:tc>
                <a:tc>
                  <a:txBody>
                    <a:bodyPr/>
                    <a:p>
                      <a:pPr>
                        <a:buNone/>
                      </a:pPr>
                      <a:r>
                        <a:rPr lang="en-US"/>
                        <a:t>quit</a:t>
                      </a:r>
                      <a:endParaRPr lang="en-US"/>
                    </a:p>
                  </a:txBody>
                  <a:tcPr/>
                </a:tc>
              </a:tr>
              <a:tr h="381000">
                <a:tc>
                  <a:txBody>
                    <a:bodyPr/>
                    <a:p>
                      <a:pPr>
                        <a:buNone/>
                      </a:pPr>
                      <a:r>
                        <a:rPr lang="en-US"/>
                        <a:t>select</a:t>
                      </a:r>
                      <a:endParaRPr lang="en-US"/>
                    </a:p>
                  </a:txBody>
                  <a:tcPr/>
                </a:tc>
                <a:tc>
                  <a:txBody>
                    <a:bodyPr/>
                    <a:p>
                      <a:pPr>
                        <a:buNone/>
                      </a:pPr>
                      <a:r>
                        <a:rPr lang="zh-CN"/>
                        <a:t>选择数据库</a:t>
                      </a:r>
                      <a:endParaRPr lang="zh-CN"/>
                    </a:p>
                  </a:txBody>
                  <a:tcPr/>
                </a:tc>
                <a:tc>
                  <a:txBody>
                    <a:bodyPr/>
                    <a:p>
                      <a:pPr>
                        <a:buNone/>
                      </a:pPr>
                      <a:r>
                        <a:rPr lang="en-US"/>
                        <a:t>select   dbno</a:t>
                      </a:r>
                      <a:endParaRPr lang="en-US"/>
                    </a:p>
                  </a:txBody>
                  <a:tcPr/>
                </a:tc>
              </a:tr>
              <a:tr h="381000">
                <a:tc>
                  <a:txBody>
                    <a:bodyPr/>
                    <a:p>
                      <a:pPr>
                        <a:buNone/>
                      </a:pPr>
                      <a:r>
                        <a:rPr lang="en-US"/>
                        <a:t>dbsize</a:t>
                      </a:r>
                      <a:endParaRPr lang="en-US"/>
                    </a:p>
                  </a:txBody>
                  <a:tcPr/>
                </a:tc>
                <a:tc>
                  <a:txBody>
                    <a:bodyPr/>
                    <a:p>
                      <a:pPr>
                        <a:buNone/>
                      </a:pPr>
                      <a:r>
                        <a:rPr lang="zh-CN" altLang="en-US"/>
                        <a:t>返回当前数据库中</a:t>
                      </a:r>
                      <a:r>
                        <a:rPr lang="en-US" altLang="zh-CN"/>
                        <a:t>key</a:t>
                      </a:r>
                      <a:r>
                        <a:rPr lang="zh-CN" altLang="en-US"/>
                        <a:t>的数目</a:t>
                      </a:r>
                      <a:endParaRPr lang="zh-CN" altLang="en-US"/>
                    </a:p>
                  </a:txBody>
                  <a:tcPr/>
                </a:tc>
                <a:tc>
                  <a:txBody>
                    <a:bodyPr/>
                    <a:p>
                      <a:pPr>
                        <a:buNone/>
                      </a:pPr>
                      <a:r>
                        <a:rPr lang="en-US"/>
                        <a:t>dbsize</a:t>
                      </a:r>
                      <a:endParaRPr lang="en-US"/>
                    </a:p>
                  </a:txBody>
                  <a:tcPr/>
                </a:tc>
              </a:tr>
              <a:tr h="381000">
                <a:tc>
                  <a:txBody>
                    <a:bodyPr/>
                    <a:p>
                      <a:pPr>
                        <a:buNone/>
                      </a:pPr>
                      <a:r>
                        <a:rPr lang="en-US"/>
                        <a:t>flushdb</a:t>
                      </a:r>
                      <a:endParaRPr lang="en-US"/>
                    </a:p>
                  </a:txBody>
                  <a:tcPr/>
                </a:tc>
                <a:tc>
                  <a:txBody>
                    <a:bodyPr/>
                    <a:p>
                      <a:pPr>
                        <a:buNone/>
                      </a:pPr>
                      <a:r>
                        <a:rPr lang="zh-CN" altLang="en-US"/>
                        <a:t>删除当前数据库中的所有</a:t>
                      </a:r>
                      <a:r>
                        <a:rPr lang="en-US" altLang="zh-CN"/>
                        <a:t>key</a:t>
                      </a:r>
                      <a:endParaRPr lang="en-US" altLang="zh-CN"/>
                    </a:p>
                  </a:txBody>
                  <a:tcPr/>
                </a:tc>
                <a:tc>
                  <a:txBody>
                    <a:bodyPr/>
                    <a:p>
                      <a:pPr>
                        <a:buNone/>
                      </a:pPr>
                      <a:r>
                        <a:rPr lang="en-US"/>
                        <a:t>flushdb</a:t>
                      </a:r>
                      <a:endParaRPr lang="en-US"/>
                    </a:p>
                  </a:txBody>
                  <a:tcPr/>
                </a:tc>
              </a:tr>
              <a:tr h="381000">
                <a:tc>
                  <a:txBody>
                    <a:bodyPr/>
                    <a:p>
                      <a:pPr>
                        <a:buNone/>
                      </a:pPr>
                      <a:r>
                        <a:rPr lang="en-US"/>
                        <a:t>flushall</a:t>
                      </a:r>
                      <a:endParaRPr lang="en-US"/>
                    </a:p>
                  </a:txBody>
                  <a:tcPr/>
                </a:tc>
                <a:tc>
                  <a:txBody>
                    <a:bodyPr/>
                    <a:p>
                      <a:pPr>
                        <a:buNone/>
                      </a:pPr>
                      <a:r>
                        <a:rPr lang="zh-CN" altLang="en-US"/>
                        <a:t>删除所有数据库中的所有</a:t>
                      </a:r>
                      <a:r>
                        <a:rPr lang="en-US" altLang="zh-CN"/>
                        <a:t>key</a:t>
                      </a:r>
                      <a:endParaRPr lang="en-US" altLang="zh-CN"/>
                    </a:p>
                  </a:txBody>
                  <a:tcPr/>
                </a:tc>
                <a:tc>
                  <a:txBody>
                    <a:bodyPr/>
                    <a:p>
                      <a:pPr>
                        <a:buNone/>
                      </a:pPr>
                      <a:r>
                        <a:rPr lang="en-US"/>
                        <a:t>flushall</a:t>
                      </a: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8350" y="116205"/>
            <a:ext cx="10515600" cy="1130935"/>
          </a:xfrm>
        </p:spPr>
        <p:txBody>
          <a:bodyPr/>
          <a:p>
            <a:pPr algn="ctr"/>
            <a:r>
              <a:rPr lang="en-US" altLang="zh-CN">
                <a:sym typeface="+mn-ea"/>
              </a:rPr>
              <a:t>$$2redis</a:t>
            </a:r>
            <a:r>
              <a:rPr lang="zh-CN" altLang="en-US">
                <a:sym typeface="+mn-ea"/>
              </a:rPr>
              <a:t>数据类型</a:t>
            </a:r>
            <a:endParaRPr lang="zh-CN" altLang="en-US">
              <a:sym typeface="+mn-ea"/>
            </a:endParaRPr>
          </a:p>
        </p:txBody>
      </p:sp>
      <p:sp>
        <p:nvSpPr>
          <p:cNvPr id="4" name="文本框 3"/>
          <p:cNvSpPr txBox="1"/>
          <p:nvPr/>
        </p:nvSpPr>
        <p:spPr>
          <a:xfrm>
            <a:off x="948055" y="1363345"/>
            <a:ext cx="10377170" cy="3021965"/>
          </a:xfrm>
          <a:prstGeom prst="rect">
            <a:avLst/>
          </a:prstGeom>
          <a:noFill/>
        </p:spPr>
        <p:txBody>
          <a:bodyPr wrap="square" rtlCol="0">
            <a:spAutoFit/>
          </a:bodyPr>
          <a:p>
            <a:r>
              <a:rPr lang="zh-CN" altLang="en-US" sz="3200"/>
              <a:t>一、</a:t>
            </a:r>
            <a:r>
              <a:rPr lang="en-US" altLang="zh-CN" sz="3200"/>
              <a:t>string</a:t>
            </a:r>
            <a:r>
              <a:rPr lang="zh-CN" altLang="en-US" sz="3200"/>
              <a:t>类型</a:t>
            </a:r>
            <a:endParaRPr lang="zh-CN" altLang="en-US" sz="3200"/>
          </a:p>
          <a:p>
            <a:r>
              <a:rPr lang="en-US" altLang="zh-CN" sz="3200"/>
              <a:t>	</a:t>
            </a:r>
            <a:r>
              <a:rPr lang="en-US" altLang="zh-CN" sz="2000"/>
              <a:t>1</a:t>
            </a:r>
            <a:r>
              <a:rPr lang="zh-CN" altLang="en-US" sz="2000"/>
              <a:t>、</a:t>
            </a:r>
            <a:r>
              <a:rPr lang="en-US" altLang="zh-CN" sz="2000"/>
              <a:t>在Redis中字符串类型的Value最多可以容纳的数据长度是512M。</a:t>
            </a:r>
            <a:endParaRPr lang="en-US" altLang="zh-CN" sz="2000"/>
          </a:p>
          <a:p>
            <a:endParaRPr lang="en-US" altLang="zh-CN" sz="3200"/>
          </a:p>
          <a:p>
            <a:endParaRPr lang="en-US" altLang="zh-CN" sz="3200"/>
          </a:p>
          <a:p>
            <a:endParaRPr lang="zh-CN" altLang="en-US" sz="3200"/>
          </a:p>
          <a:p>
            <a:endParaRPr lang="zh-CN" altLang="en-US" sz="3200"/>
          </a:p>
        </p:txBody>
      </p:sp>
      <p:graphicFrame>
        <p:nvGraphicFramePr>
          <p:cNvPr id="3" name="表格 2"/>
          <p:cNvGraphicFramePr/>
          <p:nvPr/>
        </p:nvGraphicFramePr>
        <p:xfrm>
          <a:off x="1435100" y="2563495"/>
          <a:ext cx="9964420" cy="3680460"/>
        </p:xfrm>
        <a:graphic>
          <a:graphicData uri="http://schemas.openxmlformats.org/drawingml/2006/table">
            <a:tbl>
              <a:tblPr firstRow="1" bandRow="1">
                <a:tableStyleId>{5C22544A-7EE6-4342-B048-85BDC9FD1C3A}</a:tableStyleId>
              </a:tblPr>
              <a:tblGrid>
                <a:gridCol w="2260600"/>
                <a:gridCol w="4377055"/>
                <a:gridCol w="3326765"/>
              </a:tblGrid>
              <a:tr h="231140">
                <a:tc>
                  <a:txBody>
                    <a:bodyPr/>
                    <a:p>
                      <a:pPr>
                        <a:buNone/>
                      </a:pPr>
                      <a:r>
                        <a:rPr lang="zh-CN"/>
                        <a:t>命令</a:t>
                      </a:r>
                      <a:endParaRPr lang="zh-CN"/>
                    </a:p>
                  </a:txBody>
                  <a:tcPr/>
                </a:tc>
                <a:tc>
                  <a:txBody>
                    <a:bodyPr/>
                    <a:p>
                      <a:pPr>
                        <a:buNone/>
                      </a:pPr>
                      <a:r>
                        <a:rPr lang="zh-CN"/>
                        <a:t>描述</a:t>
                      </a:r>
                      <a:endParaRPr lang="zh-CN"/>
                    </a:p>
                  </a:txBody>
                  <a:tcPr/>
                </a:tc>
                <a:tc>
                  <a:txBody>
                    <a:bodyPr/>
                    <a:p>
                      <a:pPr>
                        <a:buNone/>
                      </a:pPr>
                      <a:r>
                        <a:rPr lang="zh-CN"/>
                        <a:t>例子</a:t>
                      </a:r>
                      <a:endParaRPr lang="zh-CN"/>
                    </a:p>
                  </a:txBody>
                  <a:tcPr/>
                </a:tc>
              </a:tr>
              <a:tr h="368300">
                <a:tc>
                  <a:txBody>
                    <a:bodyPr/>
                    <a:p>
                      <a:pPr>
                        <a:buNone/>
                      </a:pPr>
                      <a:r>
                        <a:rPr lang="en-US">
                          <a:solidFill>
                            <a:srgbClr val="FF0000"/>
                          </a:solidFill>
                        </a:rPr>
                        <a:t>set</a:t>
                      </a:r>
                      <a:endParaRPr lang="en-US">
                        <a:solidFill>
                          <a:srgbClr val="FF0000"/>
                        </a:solidFill>
                      </a:endParaRPr>
                    </a:p>
                  </a:txBody>
                  <a:tcPr/>
                </a:tc>
                <a:tc>
                  <a:txBody>
                    <a:bodyPr/>
                    <a:p>
                      <a:pPr>
                        <a:buNone/>
                      </a:pPr>
                      <a:r>
                        <a:rPr lang="zh-CN">
                          <a:solidFill>
                            <a:srgbClr val="FF0000"/>
                          </a:solidFill>
                        </a:rPr>
                        <a:t>赋值</a:t>
                      </a:r>
                      <a:endParaRPr lang="zh-CN">
                        <a:solidFill>
                          <a:srgbClr val="FF0000"/>
                        </a:solidFill>
                      </a:endParaRPr>
                    </a:p>
                  </a:txBody>
                  <a:tcPr/>
                </a:tc>
                <a:tc>
                  <a:txBody>
                    <a:bodyPr/>
                    <a:p>
                      <a:pPr>
                        <a:buNone/>
                      </a:pPr>
                      <a:r>
                        <a:rPr lang="en-US">
                          <a:solidFill>
                            <a:srgbClr val="FF0000"/>
                          </a:solidFill>
                        </a:rPr>
                        <a:t>set key value</a:t>
                      </a:r>
                      <a:endParaRPr lang="en-US">
                        <a:solidFill>
                          <a:srgbClr val="FF0000"/>
                        </a:solidFill>
                      </a:endParaRPr>
                    </a:p>
                  </a:txBody>
                  <a:tcPr/>
                </a:tc>
              </a:tr>
              <a:tr h="368300">
                <a:tc>
                  <a:txBody>
                    <a:bodyPr/>
                    <a:p>
                      <a:pPr>
                        <a:buNone/>
                      </a:pPr>
                      <a:r>
                        <a:rPr lang="en-US">
                          <a:solidFill>
                            <a:srgbClr val="FF0000"/>
                          </a:solidFill>
                        </a:rPr>
                        <a:t>get</a:t>
                      </a:r>
                      <a:endParaRPr lang="en-US">
                        <a:solidFill>
                          <a:srgbClr val="FF0000"/>
                        </a:solidFill>
                      </a:endParaRPr>
                    </a:p>
                  </a:txBody>
                  <a:tcPr/>
                </a:tc>
                <a:tc>
                  <a:txBody>
                    <a:bodyPr/>
                    <a:p>
                      <a:pPr>
                        <a:buNone/>
                      </a:pPr>
                      <a:r>
                        <a:rPr lang="zh-CN" altLang="en-US">
                          <a:solidFill>
                            <a:srgbClr val="FF0000"/>
                          </a:solidFill>
                        </a:rPr>
                        <a:t>获取值</a:t>
                      </a:r>
                      <a:endParaRPr lang="zh-CN" altLang="en-US">
                        <a:solidFill>
                          <a:srgbClr val="FF0000"/>
                        </a:solidFill>
                      </a:endParaRPr>
                    </a:p>
                  </a:txBody>
                  <a:tcPr/>
                </a:tc>
                <a:tc>
                  <a:txBody>
                    <a:bodyPr/>
                    <a:p>
                      <a:pPr>
                        <a:buNone/>
                      </a:pPr>
                      <a:r>
                        <a:rPr lang="en-US">
                          <a:solidFill>
                            <a:srgbClr val="FF0000"/>
                          </a:solidFill>
                        </a:rPr>
                        <a:t>get key</a:t>
                      </a:r>
                      <a:endParaRPr lang="en-US">
                        <a:solidFill>
                          <a:srgbClr val="FF0000"/>
                        </a:solidFill>
                      </a:endParaRPr>
                    </a:p>
                  </a:txBody>
                  <a:tcPr/>
                </a:tc>
              </a:tr>
              <a:tr h="368300">
                <a:tc>
                  <a:txBody>
                    <a:bodyPr/>
                    <a:p>
                      <a:pPr>
                        <a:buNone/>
                      </a:pPr>
                      <a:r>
                        <a:rPr lang="en-US">
                          <a:solidFill>
                            <a:srgbClr val="FF0000"/>
                          </a:solidFill>
                        </a:rPr>
                        <a:t>append</a:t>
                      </a:r>
                      <a:endParaRPr lang="en-US">
                        <a:solidFill>
                          <a:srgbClr val="FF0000"/>
                        </a:solidFill>
                      </a:endParaRPr>
                    </a:p>
                  </a:txBody>
                  <a:tcPr/>
                </a:tc>
                <a:tc>
                  <a:txBody>
                    <a:bodyPr/>
                    <a:p>
                      <a:pPr>
                        <a:buNone/>
                      </a:pPr>
                      <a:r>
                        <a:rPr lang="zh-CN">
                          <a:solidFill>
                            <a:srgbClr val="FF0000"/>
                          </a:solidFill>
                        </a:rPr>
                        <a:t>追加字符串</a:t>
                      </a:r>
                      <a:endParaRPr lang="zh-CN">
                        <a:solidFill>
                          <a:srgbClr val="FF0000"/>
                        </a:solidFill>
                      </a:endParaRPr>
                    </a:p>
                  </a:txBody>
                  <a:tcPr/>
                </a:tc>
                <a:tc>
                  <a:txBody>
                    <a:bodyPr/>
                    <a:p>
                      <a:pPr>
                        <a:buNone/>
                      </a:pPr>
                      <a:r>
                        <a:rPr lang="en-US">
                          <a:solidFill>
                            <a:srgbClr val="FF0000"/>
                          </a:solidFill>
                        </a:rPr>
                        <a:t>append key value</a:t>
                      </a:r>
                      <a:endParaRPr lang="en-US">
                        <a:solidFill>
                          <a:srgbClr val="FF0000"/>
                        </a:solidFill>
                      </a:endParaRPr>
                    </a:p>
                  </a:txBody>
                  <a:tcPr/>
                </a:tc>
              </a:tr>
              <a:tr h="368300">
                <a:tc>
                  <a:txBody>
                    <a:bodyPr/>
                    <a:p>
                      <a:pPr>
                        <a:buNone/>
                      </a:pPr>
                      <a:r>
                        <a:rPr lang="en-US">
                          <a:solidFill>
                            <a:srgbClr val="FF0000"/>
                          </a:solidFill>
                        </a:rPr>
                        <a:t>incr</a:t>
                      </a:r>
                      <a:endParaRPr lang="en-US">
                        <a:solidFill>
                          <a:srgbClr val="FF0000"/>
                        </a:solidFill>
                      </a:endParaRPr>
                    </a:p>
                  </a:txBody>
                  <a:tcPr/>
                </a:tc>
                <a:tc>
                  <a:txBody>
                    <a:bodyPr/>
                    <a:p>
                      <a:pPr>
                        <a:buNone/>
                      </a:pPr>
                      <a:r>
                        <a:rPr lang="zh-CN" altLang="en-US">
                          <a:solidFill>
                            <a:srgbClr val="FF0000"/>
                          </a:solidFill>
                        </a:rPr>
                        <a:t>自增（</a:t>
                      </a:r>
                      <a:r>
                        <a:rPr lang="en-US" altLang="zh-CN">
                          <a:solidFill>
                            <a:srgbClr val="FF0000"/>
                          </a:solidFill>
                        </a:rPr>
                        <a:t>+1</a:t>
                      </a:r>
                      <a:r>
                        <a:rPr lang="zh-CN" altLang="en-US">
                          <a:solidFill>
                            <a:srgbClr val="FF0000"/>
                          </a:solidFill>
                        </a:rPr>
                        <a:t>）</a:t>
                      </a:r>
                      <a:endParaRPr lang="zh-CN" altLang="en-US">
                        <a:solidFill>
                          <a:srgbClr val="FF0000"/>
                        </a:solidFill>
                      </a:endParaRPr>
                    </a:p>
                  </a:txBody>
                  <a:tcPr/>
                </a:tc>
                <a:tc>
                  <a:txBody>
                    <a:bodyPr/>
                    <a:p>
                      <a:pPr>
                        <a:buNone/>
                      </a:pPr>
                      <a:r>
                        <a:rPr lang="en-US">
                          <a:solidFill>
                            <a:srgbClr val="FF0000"/>
                          </a:solidFill>
                        </a:rPr>
                        <a:t>incr key</a:t>
                      </a:r>
                      <a:endParaRPr lang="en-US">
                        <a:solidFill>
                          <a:srgbClr val="FF0000"/>
                        </a:solidFill>
                      </a:endParaRPr>
                    </a:p>
                  </a:txBody>
                  <a:tcPr/>
                </a:tc>
              </a:tr>
              <a:tr h="368300">
                <a:tc>
                  <a:txBody>
                    <a:bodyPr/>
                    <a:p>
                      <a:pPr>
                        <a:buNone/>
                      </a:pPr>
                      <a:r>
                        <a:rPr lang="en-US">
                          <a:solidFill>
                            <a:srgbClr val="FF0000"/>
                          </a:solidFill>
                        </a:rPr>
                        <a:t>decr</a:t>
                      </a:r>
                      <a:endParaRPr lang="en-US">
                        <a:solidFill>
                          <a:srgbClr val="FF0000"/>
                        </a:solidFill>
                      </a:endParaRPr>
                    </a:p>
                  </a:txBody>
                  <a:tcPr/>
                </a:tc>
                <a:tc>
                  <a:txBody>
                    <a:bodyPr/>
                    <a:p>
                      <a:pPr>
                        <a:buNone/>
                      </a:pPr>
                      <a:r>
                        <a:rPr lang="zh-CN">
                          <a:solidFill>
                            <a:srgbClr val="FF0000"/>
                          </a:solidFill>
                        </a:rPr>
                        <a:t>自减（</a:t>
                      </a:r>
                      <a:r>
                        <a:rPr lang="en-US" altLang="zh-CN">
                          <a:solidFill>
                            <a:srgbClr val="FF0000"/>
                          </a:solidFill>
                        </a:rPr>
                        <a:t>-1</a:t>
                      </a:r>
                      <a:r>
                        <a:rPr lang="zh-CN" altLang="en-US">
                          <a:solidFill>
                            <a:srgbClr val="FF0000"/>
                          </a:solidFill>
                        </a:rPr>
                        <a:t>）</a:t>
                      </a:r>
                      <a:endParaRPr lang="zh-CN" altLang="en-US">
                        <a:solidFill>
                          <a:srgbClr val="FF0000"/>
                        </a:solidFill>
                      </a:endParaRPr>
                    </a:p>
                  </a:txBody>
                  <a:tcPr/>
                </a:tc>
                <a:tc>
                  <a:txBody>
                    <a:bodyPr/>
                    <a:p>
                      <a:pPr>
                        <a:buNone/>
                      </a:pPr>
                      <a:r>
                        <a:rPr lang="en-US">
                          <a:solidFill>
                            <a:srgbClr val="FF0000"/>
                          </a:solidFill>
                        </a:rPr>
                        <a:t>decr key</a:t>
                      </a:r>
                      <a:endParaRPr lang="en-US">
                        <a:solidFill>
                          <a:srgbClr val="FF0000"/>
                        </a:solidFill>
                      </a:endParaRPr>
                    </a:p>
                  </a:txBody>
                  <a:tcPr/>
                </a:tc>
              </a:tr>
              <a:tr h="368300">
                <a:tc>
                  <a:txBody>
                    <a:bodyPr/>
                    <a:p>
                      <a:pPr>
                        <a:buNone/>
                      </a:pPr>
                      <a:r>
                        <a:rPr lang="en-US"/>
                        <a:t>incrby</a:t>
                      </a:r>
                      <a:endParaRPr lang="en-US"/>
                    </a:p>
                  </a:txBody>
                  <a:tcPr/>
                </a:tc>
                <a:tc>
                  <a:txBody>
                    <a:bodyPr/>
                    <a:p>
                      <a:pPr>
                        <a:buNone/>
                      </a:pPr>
                      <a:r>
                        <a:rPr lang="zh-CN" altLang="en-US"/>
                        <a:t>自增，增加指定步长</a:t>
                      </a:r>
                      <a:endParaRPr lang="zh-CN" altLang="en-US"/>
                    </a:p>
                  </a:txBody>
                  <a:tcPr/>
                </a:tc>
                <a:tc>
                  <a:txBody>
                    <a:bodyPr/>
                    <a:p>
                      <a:pPr>
                        <a:buNone/>
                      </a:pPr>
                      <a:r>
                        <a:rPr lang="en-US"/>
                        <a:t>incrby key increment</a:t>
                      </a:r>
                      <a:endParaRPr lang="en-US"/>
                    </a:p>
                  </a:txBody>
                  <a:tcPr/>
                </a:tc>
              </a:tr>
              <a:tr h="368300">
                <a:tc>
                  <a:txBody>
                    <a:bodyPr/>
                    <a:p>
                      <a:pPr>
                        <a:buNone/>
                      </a:pPr>
                      <a:r>
                        <a:rPr lang="en-US"/>
                        <a:t>decrby</a:t>
                      </a:r>
                      <a:endParaRPr lang="en-US"/>
                    </a:p>
                  </a:txBody>
                  <a:tcPr/>
                </a:tc>
                <a:tc>
                  <a:txBody>
                    <a:bodyPr/>
                    <a:p>
                      <a:pPr>
                        <a:buNone/>
                      </a:pPr>
                      <a:r>
                        <a:rPr lang="zh-CN"/>
                        <a:t>自减，减少指定步长</a:t>
                      </a:r>
                      <a:endParaRPr lang="zh-CN"/>
                    </a:p>
                  </a:txBody>
                  <a:tcPr/>
                </a:tc>
                <a:tc>
                  <a:txBody>
                    <a:bodyPr/>
                    <a:p>
                      <a:pPr>
                        <a:buNone/>
                      </a:pPr>
                      <a:r>
                        <a:rPr lang="en-US"/>
                        <a:t>decrby key decrement</a:t>
                      </a:r>
                      <a:endParaRPr lang="en-US"/>
                    </a:p>
                  </a:txBody>
                  <a:tcPr/>
                </a:tc>
              </a:tr>
              <a:tr h="368300">
                <a:tc>
                  <a:txBody>
                    <a:bodyPr/>
                    <a:p>
                      <a:pPr>
                        <a:buNone/>
                      </a:pPr>
                      <a:r>
                        <a:rPr lang="en-US"/>
                        <a:t>getset</a:t>
                      </a:r>
                      <a:endParaRPr lang="en-US"/>
                    </a:p>
                  </a:txBody>
                  <a:tcPr/>
                </a:tc>
                <a:tc>
                  <a:txBody>
                    <a:bodyPr/>
                    <a:p>
                      <a:pPr>
                        <a:buNone/>
                      </a:pPr>
                      <a:r>
                        <a:rPr lang="zh-CN"/>
                        <a:t>先获取元素再赋值</a:t>
                      </a:r>
                      <a:endParaRPr lang="zh-CN"/>
                    </a:p>
                  </a:txBody>
                  <a:tcPr/>
                </a:tc>
                <a:tc>
                  <a:txBody>
                    <a:bodyPr/>
                    <a:p>
                      <a:pPr>
                        <a:buNone/>
                      </a:pPr>
                      <a:r>
                        <a:rPr lang="en-US"/>
                        <a:t>getset key value</a:t>
                      </a:r>
                      <a:endParaRPr lang="en-US"/>
                    </a:p>
                  </a:txBody>
                  <a:tcPr/>
                </a:tc>
              </a:tr>
              <a:tr h="368300">
                <a:tc>
                  <a:txBody>
                    <a:bodyPr/>
                    <a:p>
                      <a:pPr>
                        <a:buNone/>
                      </a:pPr>
                      <a:r>
                        <a:rPr lang="en-US"/>
                        <a:t>setex</a:t>
                      </a:r>
                      <a:endParaRPr lang="en-US"/>
                    </a:p>
                  </a:txBody>
                  <a:tcPr/>
                </a:tc>
                <a:tc>
                  <a:txBody>
                    <a:bodyPr/>
                    <a:p>
                      <a:pPr>
                        <a:buNone/>
                      </a:pPr>
                      <a:r>
                        <a:rPr lang="zh-CN"/>
                        <a:t>赋值并指定</a:t>
                      </a:r>
                      <a:r>
                        <a:rPr lang="en-US" altLang="zh-CN"/>
                        <a:t>key</a:t>
                      </a:r>
                      <a:r>
                        <a:rPr lang="zh-CN" altLang="en-US"/>
                        <a:t>的存活时间</a:t>
                      </a:r>
                      <a:endParaRPr lang="zh-CN" altLang="en-US"/>
                    </a:p>
                  </a:txBody>
                  <a:tcPr/>
                </a:tc>
                <a:tc>
                  <a:txBody>
                    <a:bodyPr/>
                    <a:p>
                      <a:pPr>
                        <a:buNone/>
                      </a:pPr>
                      <a:r>
                        <a:rPr lang="en-US"/>
                        <a:t>setex key second value</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67640"/>
            <a:ext cx="10515600" cy="945515"/>
          </a:xfrm>
        </p:spPr>
        <p:txBody>
          <a:bodyPr>
            <a:normAutofit fontScale="90000"/>
          </a:bodyPr>
          <a:p>
            <a:pPr algn="ctr"/>
            <a:br>
              <a:rPr lang="en-US" altLang="zh-CN">
                <a:sym typeface="+mn-ea"/>
              </a:rPr>
            </a:br>
            <a:r>
              <a:rPr lang="en-US" altLang="zh-CN">
                <a:sym typeface="+mn-ea"/>
              </a:rPr>
              <a:t>$$2redis</a:t>
            </a:r>
            <a:r>
              <a:rPr lang="zh-CN" altLang="en-US">
                <a:sym typeface="+mn-ea"/>
              </a:rPr>
              <a:t>数据类型</a:t>
            </a:r>
            <a:endParaRPr lang="zh-CN" altLang="en-US">
              <a:sym typeface="+mn-ea"/>
            </a:endParaRPr>
          </a:p>
          <a:p>
            <a:endParaRPr lang="zh-CN" altLang="en-US"/>
          </a:p>
        </p:txBody>
      </p:sp>
      <p:graphicFrame>
        <p:nvGraphicFramePr>
          <p:cNvPr id="4" name="表格 3"/>
          <p:cNvGraphicFramePr/>
          <p:nvPr/>
        </p:nvGraphicFramePr>
        <p:xfrm>
          <a:off x="1479550" y="1578610"/>
          <a:ext cx="9750425" cy="4474845"/>
        </p:xfrm>
        <a:graphic>
          <a:graphicData uri="http://schemas.openxmlformats.org/drawingml/2006/table">
            <a:tbl>
              <a:tblPr firstRow="1" bandRow="1">
                <a:tableStyleId>{5C22544A-7EE6-4342-B048-85BDC9FD1C3A}</a:tableStyleId>
              </a:tblPr>
              <a:tblGrid>
                <a:gridCol w="2385695"/>
                <a:gridCol w="3828415"/>
                <a:gridCol w="3536315"/>
              </a:tblGrid>
              <a:tr h="418465">
                <a:tc>
                  <a:txBody>
                    <a:bodyPr/>
                    <a:p>
                      <a:pPr>
                        <a:buNone/>
                      </a:pPr>
                      <a:r>
                        <a:rPr lang="zh-CN" altLang="en-US"/>
                        <a:t>命令</a:t>
                      </a:r>
                      <a:endParaRPr lang="zh-CN" altLang="en-US"/>
                    </a:p>
                  </a:txBody>
                  <a:tcPr/>
                </a:tc>
                <a:tc>
                  <a:txBody>
                    <a:bodyPr/>
                    <a:p>
                      <a:pPr>
                        <a:buNone/>
                      </a:pPr>
                      <a:r>
                        <a:rPr lang="zh-CN"/>
                        <a:t>描述</a:t>
                      </a:r>
                      <a:endParaRPr lang="zh-CN"/>
                    </a:p>
                  </a:txBody>
                  <a:tcPr/>
                </a:tc>
                <a:tc>
                  <a:txBody>
                    <a:bodyPr/>
                    <a:p>
                      <a:pPr>
                        <a:buNone/>
                      </a:pPr>
                      <a:r>
                        <a:rPr lang="zh-CN"/>
                        <a:t>例子</a:t>
                      </a:r>
                      <a:endParaRPr lang="zh-CN"/>
                    </a:p>
                  </a:txBody>
                  <a:tcPr/>
                </a:tc>
              </a:tr>
              <a:tr h="419100">
                <a:tc>
                  <a:txBody>
                    <a:bodyPr/>
                    <a:p>
                      <a:pPr>
                        <a:buNone/>
                      </a:pPr>
                      <a:r>
                        <a:rPr lang="en-US"/>
                        <a:t>setnx</a:t>
                      </a:r>
                      <a:endParaRPr lang="en-US"/>
                    </a:p>
                  </a:txBody>
                  <a:tcPr/>
                </a:tc>
                <a:tc>
                  <a:txBody>
                    <a:bodyPr/>
                    <a:p>
                      <a:pPr>
                        <a:buNone/>
                      </a:pPr>
                      <a:r>
                        <a:rPr lang="en-US" sz="1800">
                          <a:sym typeface="+mn-ea"/>
                        </a:rPr>
                        <a:t>key</a:t>
                      </a:r>
                      <a:r>
                        <a:rPr lang="zh-CN" altLang="en-US" sz="1800">
                          <a:sym typeface="+mn-ea"/>
                        </a:rPr>
                        <a:t>不存在就赋值，否则不做操作</a:t>
                      </a:r>
                      <a:endParaRPr lang="zh-CN" altLang="en-US"/>
                    </a:p>
                  </a:txBody>
                  <a:tcPr/>
                </a:tc>
                <a:tc>
                  <a:txBody>
                    <a:bodyPr/>
                    <a:p>
                      <a:pPr>
                        <a:buNone/>
                      </a:pPr>
                      <a:r>
                        <a:rPr lang="en-US"/>
                        <a:t>setnx key value</a:t>
                      </a:r>
                      <a:endParaRPr lang="en-US"/>
                    </a:p>
                  </a:txBody>
                  <a:tcPr/>
                </a:tc>
              </a:tr>
              <a:tr h="419100">
                <a:tc>
                  <a:txBody>
                    <a:bodyPr/>
                    <a:p>
                      <a:pPr>
                        <a:buNone/>
                      </a:pPr>
                      <a:r>
                        <a:rPr lang="en-US">
                          <a:solidFill>
                            <a:srgbClr val="FF0000"/>
                          </a:solidFill>
                        </a:rPr>
                        <a:t>strlen</a:t>
                      </a:r>
                      <a:endParaRPr lang="en-US">
                        <a:solidFill>
                          <a:srgbClr val="FF0000"/>
                        </a:solidFill>
                      </a:endParaRPr>
                    </a:p>
                  </a:txBody>
                  <a:tcPr/>
                </a:tc>
                <a:tc>
                  <a:txBody>
                    <a:bodyPr/>
                    <a:p>
                      <a:pPr>
                        <a:buNone/>
                      </a:pPr>
                      <a:r>
                        <a:rPr lang="zh-CN" altLang="en-US">
                          <a:solidFill>
                            <a:srgbClr val="FF0000"/>
                          </a:solidFill>
                        </a:rPr>
                        <a:t>返回</a:t>
                      </a:r>
                      <a:r>
                        <a:rPr lang="en-US" altLang="zh-CN">
                          <a:solidFill>
                            <a:srgbClr val="FF0000"/>
                          </a:solidFill>
                        </a:rPr>
                        <a:t>key</a:t>
                      </a:r>
                      <a:r>
                        <a:rPr lang="zh-CN" altLang="en-US">
                          <a:solidFill>
                            <a:srgbClr val="FF0000"/>
                          </a:solidFill>
                        </a:rPr>
                        <a:t>的值的长度</a:t>
                      </a:r>
                      <a:endParaRPr lang="zh-CN" altLang="en-US">
                        <a:solidFill>
                          <a:srgbClr val="FF0000"/>
                        </a:solidFill>
                      </a:endParaRPr>
                    </a:p>
                  </a:txBody>
                  <a:tcPr/>
                </a:tc>
                <a:tc>
                  <a:txBody>
                    <a:bodyPr/>
                    <a:p>
                      <a:pPr>
                        <a:buNone/>
                      </a:pPr>
                      <a:r>
                        <a:rPr lang="en-US">
                          <a:solidFill>
                            <a:srgbClr val="FF0000"/>
                          </a:solidFill>
                        </a:rPr>
                        <a:t>strlen key</a:t>
                      </a:r>
                      <a:endParaRPr lang="en-US">
                        <a:solidFill>
                          <a:srgbClr val="FF0000"/>
                        </a:solidFill>
                      </a:endParaRPr>
                    </a:p>
                  </a:txBody>
                  <a:tcPr/>
                </a:tc>
              </a:tr>
              <a:tr h="418465">
                <a:tc>
                  <a:txBody>
                    <a:bodyPr/>
                    <a:p>
                      <a:pPr>
                        <a:buNone/>
                      </a:pPr>
                      <a:r>
                        <a:rPr lang="en-US">
                          <a:solidFill>
                            <a:srgbClr val="FF0000"/>
                          </a:solidFill>
                        </a:rPr>
                        <a:t>setrange</a:t>
                      </a:r>
                      <a:endParaRPr lang="en-US">
                        <a:solidFill>
                          <a:srgbClr val="FF0000"/>
                        </a:solidFill>
                      </a:endParaRPr>
                    </a:p>
                  </a:txBody>
                  <a:tcPr/>
                </a:tc>
                <a:tc>
                  <a:txBody>
                    <a:bodyPr/>
                    <a:p>
                      <a:pPr>
                        <a:buNone/>
                      </a:pPr>
                      <a:r>
                        <a:rPr lang="zh-CN">
                          <a:solidFill>
                            <a:srgbClr val="FF0000"/>
                          </a:solidFill>
                        </a:rPr>
                        <a:t>字符串替换（包含</a:t>
                      </a:r>
                      <a:r>
                        <a:rPr lang="en-US" altLang="zh-CN">
                          <a:solidFill>
                            <a:srgbClr val="FF0000"/>
                          </a:solidFill>
                        </a:rPr>
                        <a:t>start)</a:t>
                      </a:r>
                      <a:endParaRPr lang="en-US" altLang="zh-CN">
                        <a:solidFill>
                          <a:srgbClr val="FF0000"/>
                        </a:solidFill>
                      </a:endParaRPr>
                    </a:p>
                  </a:txBody>
                  <a:tcPr/>
                </a:tc>
                <a:tc>
                  <a:txBody>
                    <a:bodyPr/>
                    <a:p>
                      <a:pPr>
                        <a:buNone/>
                      </a:pPr>
                      <a:r>
                        <a:rPr lang="en-US">
                          <a:solidFill>
                            <a:srgbClr val="FF0000"/>
                          </a:solidFill>
                        </a:rPr>
                        <a:t>setrange key start value</a:t>
                      </a:r>
                      <a:endParaRPr lang="en-US">
                        <a:solidFill>
                          <a:srgbClr val="FF0000"/>
                        </a:solidFill>
                      </a:endParaRPr>
                    </a:p>
                  </a:txBody>
                  <a:tcPr/>
                </a:tc>
              </a:tr>
              <a:tr h="418465">
                <a:tc>
                  <a:txBody>
                    <a:bodyPr/>
                    <a:p>
                      <a:pPr>
                        <a:buNone/>
                      </a:pPr>
                      <a:r>
                        <a:rPr lang="en-US">
                          <a:solidFill>
                            <a:srgbClr val="FF0000"/>
                          </a:solidFill>
                        </a:rPr>
                        <a:t>getrange</a:t>
                      </a:r>
                      <a:endParaRPr lang="en-US">
                        <a:solidFill>
                          <a:srgbClr val="FF0000"/>
                        </a:solidFill>
                      </a:endParaRPr>
                    </a:p>
                  </a:txBody>
                  <a:tcPr/>
                </a:tc>
                <a:tc>
                  <a:txBody>
                    <a:bodyPr/>
                    <a:p>
                      <a:pPr>
                        <a:buNone/>
                      </a:pPr>
                      <a:r>
                        <a:rPr lang="zh-CN" altLang="en-US">
                          <a:solidFill>
                            <a:srgbClr val="FF0000"/>
                          </a:solidFill>
                        </a:rPr>
                        <a:t>获取指定位置字符串</a:t>
                      </a:r>
                      <a:endParaRPr lang="zh-CN" altLang="en-US">
                        <a:solidFill>
                          <a:srgbClr val="FF0000"/>
                        </a:solidFill>
                      </a:endParaRPr>
                    </a:p>
                  </a:txBody>
                  <a:tcPr/>
                </a:tc>
                <a:tc>
                  <a:txBody>
                    <a:bodyPr/>
                    <a:p>
                      <a:pPr>
                        <a:buNone/>
                      </a:pPr>
                      <a:r>
                        <a:rPr lang="en-US">
                          <a:solidFill>
                            <a:srgbClr val="FF0000"/>
                          </a:solidFill>
                        </a:rPr>
                        <a:t>getrange key start end</a:t>
                      </a:r>
                      <a:endParaRPr lang="en-US">
                        <a:solidFill>
                          <a:srgbClr val="FF0000"/>
                        </a:solidFill>
                      </a:endParaRPr>
                    </a:p>
                  </a:txBody>
                  <a:tcPr/>
                </a:tc>
              </a:tr>
              <a:tr h="419100">
                <a:tc>
                  <a:txBody>
                    <a:bodyPr/>
                    <a:p>
                      <a:pPr>
                        <a:buNone/>
                      </a:pPr>
                      <a:r>
                        <a:rPr lang="en-US">
                          <a:solidFill>
                            <a:srgbClr val="FF0000"/>
                          </a:solidFill>
                        </a:rPr>
                        <a:t>mset</a:t>
                      </a:r>
                      <a:endParaRPr lang="en-US">
                        <a:solidFill>
                          <a:srgbClr val="FF0000"/>
                        </a:solidFill>
                      </a:endParaRPr>
                    </a:p>
                  </a:txBody>
                  <a:tcPr/>
                </a:tc>
                <a:tc>
                  <a:txBody>
                    <a:bodyPr/>
                    <a:p>
                      <a:pPr>
                        <a:buNone/>
                      </a:pPr>
                      <a:r>
                        <a:rPr lang="zh-CN" altLang="en-US">
                          <a:solidFill>
                            <a:srgbClr val="FF0000"/>
                          </a:solidFill>
                        </a:rPr>
                        <a:t>同时设置多个</a:t>
                      </a:r>
                      <a:r>
                        <a:rPr lang="en-US" altLang="zh-CN">
                          <a:solidFill>
                            <a:srgbClr val="FF0000"/>
                          </a:solidFill>
                        </a:rPr>
                        <a:t>key value</a:t>
                      </a:r>
                      <a:endParaRPr lang="en-US" altLang="zh-CN">
                        <a:solidFill>
                          <a:srgbClr val="FF0000"/>
                        </a:solidFill>
                      </a:endParaRPr>
                    </a:p>
                  </a:txBody>
                  <a:tcPr/>
                </a:tc>
                <a:tc>
                  <a:txBody>
                    <a:bodyPr/>
                    <a:p>
                      <a:pPr>
                        <a:buNone/>
                      </a:pPr>
                      <a:r>
                        <a:rPr lang="en-US">
                          <a:solidFill>
                            <a:srgbClr val="FF0000"/>
                          </a:solidFill>
                        </a:rPr>
                        <a:t>mset key value [key2 value2...]</a:t>
                      </a:r>
                      <a:endParaRPr lang="en-US">
                        <a:solidFill>
                          <a:srgbClr val="FF0000"/>
                        </a:solidFill>
                      </a:endParaRPr>
                    </a:p>
                  </a:txBody>
                  <a:tcPr/>
                </a:tc>
              </a:tr>
              <a:tr h="418465">
                <a:tc>
                  <a:txBody>
                    <a:bodyPr/>
                    <a:p>
                      <a:pPr>
                        <a:buNone/>
                      </a:pPr>
                      <a:r>
                        <a:rPr lang="en-US">
                          <a:solidFill>
                            <a:srgbClr val="FF0000"/>
                          </a:solidFill>
                        </a:rPr>
                        <a:t>mget</a:t>
                      </a:r>
                      <a:endParaRPr lang="en-US">
                        <a:solidFill>
                          <a:srgbClr val="FF0000"/>
                        </a:solidFill>
                      </a:endParaRPr>
                    </a:p>
                  </a:txBody>
                  <a:tcPr/>
                </a:tc>
                <a:tc>
                  <a:txBody>
                    <a:bodyPr/>
                    <a:p>
                      <a:pPr>
                        <a:buNone/>
                      </a:pPr>
                      <a:r>
                        <a:rPr lang="zh-CN" altLang="en-US">
                          <a:solidFill>
                            <a:srgbClr val="FF0000"/>
                          </a:solidFill>
                        </a:rPr>
                        <a:t>同时获取多个</a:t>
                      </a:r>
                      <a:r>
                        <a:rPr lang="en-US" altLang="zh-CN">
                          <a:solidFill>
                            <a:srgbClr val="FF0000"/>
                          </a:solidFill>
                        </a:rPr>
                        <a:t>key</a:t>
                      </a:r>
                      <a:r>
                        <a:rPr lang="zh-CN" altLang="en-US">
                          <a:solidFill>
                            <a:srgbClr val="FF0000"/>
                          </a:solidFill>
                        </a:rPr>
                        <a:t>的值</a:t>
                      </a:r>
                      <a:endParaRPr lang="zh-CN" altLang="en-US">
                        <a:solidFill>
                          <a:srgbClr val="FF0000"/>
                        </a:solidFill>
                      </a:endParaRPr>
                    </a:p>
                  </a:txBody>
                  <a:tcPr/>
                </a:tc>
                <a:tc>
                  <a:txBody>
                    <a:bodyPr/>
                    <a:p>
                      <a:pPr>
                        <a:buNone/>
                      </a:pPr>
                      <a:r>
                        <a:rPr lang="en-US">
                          <a:solidFill>
                            <a:srgbClr val="FF0000"/>
                          </a:solidFill>
                        </a:rPr>
                        <a:t>mget key [key2...]</a:t>
                      </a:r>
                      <a:endParaRPr lang="en-US">
                        <a:solidFill>
                          <a:srgbClr val="FF0000"/>
                        </a:solidFill>
                      </a:endParaRPr>
                    </a:p>
                  </a:txBody>
                  <a:tcPr/>
                </a:tc>
              </a:tr>
              <a:tr h="706120">
                <a:tc>
                  <a:txBody>
                    <a:bodyPr/>
                    <a:p>
                      <a:pPr>
                        <a:buNone/>
                      </a:pPr>
                      <a:r>
                        <a:rPr lang="en-US"/>
                        <a:t>msetnx</a:t>
                      </a:r>
                      <a:endParaRPr lang="en-US"/>
                    </a:p>
                  </a:txBody>
                  <a:tcPr/>
                </a:tc>
                <a:tc>
                  <a:txBody>
                    <a:bodyPr/>
                    <a:p>
                      <a:pPr>
                        <a:buNone/>
                      </a:pPr>
                      <a:r>
                        <a:rPr lang="en-US" altLang="zh-CN"/>
                        <a:t>key</a:t>
                      </a:r>
                      <a:r>
                        <a:rPr lang="zh-CN" altLang="en-US"/>
                        <a:t>不存在同时设置多个</a:t>
                      </a:r>
                      <a:r>
                        <a:rPr lang="en-US" altLang="zh-CN"/>
                        <a:t>key value,</a:t>
                      </a:r>
                      <a:r>
                        <a:rPr lang="zh-CN" altLang="en-US"/>
                        <a:t>否则不设置</a:t>
                      </a:r>
                      <a:endParaRPr lang="zh-CN" altLang="en-US"/>
                    </a:p>
                  </a:txBody>
                  <a:tcPr/>
                </a:tc>
                <a:tc>
                  <a:txBody>
                    <a:bodyPr/>
                    <a:p>
                      <a:pPr>
                        <a:buNone/>
                      </a:pPr>
                      <a:r>
                        <a:rPr lang="en-US"/>
                        <a:t>msetnx key value [key2 value2]</a:t>
                      </a:r>
                      <a:endParaRPr lang="en-US"/>
                    </a:p>
                  </a:txBody>
                  <a:tcPr/>
                </a:tc>
              </a:tr>
              <a:tr h="419100">
                <a:tc>
                  <a:txBody>
                    <a:bodyPr/>
                    <a:p>
                      <a:pPr>
                        <a:buNone/>
                      </a:pPr>
                      <a:r>
                        <a:rPr lang="en-US"/>
                        <a:t>setbit</a:t>
                      </a:r>
                      <a:endParaRPr lang="en-US"/>
                    </a:p>
                  </a:txBody>
                  <a:tcPr/>
                </a:tc>
                <a:tc>
                  <a:txBody>
                    <a:bodyPr/>
                    <a:p>
                      <a:pPr>
                        <a:buNone/>
                      </a:pPr>
                      <a:r>
                        <a:rPr lang="zh-CN"/>
                        <a:t>设置二进制的值</a:t>
                      </a:r>
                      <a:endParaRPr lang="zh-CN"/>
                    </a:p>
                  </a:txBody>
                  <a:tcPr/>
                </a:tc>
                <a:tc>
                  <a:txBody>
                    <a:bodyPr/>
                    <a:p>
                      <a:pPr>
                        <a:buNone/>
                      </a:pPr>
                      <a:r>
                        <a:rPr lang="en-US"/>
                        <a:t>setbit key offset value</a:t>
                      </a:r>
                      <a:endParaRPr lang="en-US"/>
                    </a:p>
                  </a:txBody>
                  <a:tcPr/>
                </a:tc>
              </a:tr>
              <a:tr h="418465">
                <a:tc>
                  <a:txBody>
                    <a:bodyPr/>
                    <a:p>
                      <a:pPr>
                        <a:buNone/>
                      </a:pPr>
                      <a:r>
                        <a:rPr lang="en-US"/>
                        <a:t>getbit</a:t>
                      </a:r>
                      <a:endParaRPr lang="en-US"/>
                    </a:p>
                  </a:txBody>
                  <a:tcPr/>
                </a:tc>
                <a:tc>
                  <a:txBody>
                    <a:bodyPr/>
                    <a:p>
                      <a:pPr>
                        <a:buNone/>
                      </a:pPr>
                      <a:r>
                        <a:rPr lang="zh-CN" altLang="en-US"/>
                        <a:t>获取二进制的值</a:t>
                      </a:r>
                      <a:endParaRPr lang="zh-CN" altLang="en-US"/>
                    </a:p>
                  </a:txBody>
                  <a:tcPr/>
                </a:tc>
                <a:tc>
                  <a:txBody>
                    <a:bodyPr/>
                    <a:p>
                      <a:pPr>
                        <a:buNone/>
                      </a:pPr>
                      <a:r>
                        <a:rPr lang="en-US"/>
                        <a:t>getbit key offset</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55015" y="168910"/>
            <a:ext cx="10515600" cy="979170"/>
          </a:xfrm>
        </p:spPr>
        <p:txBody>
          <a:bodyPr>
            <a:normAutofit fontScale="90000"/>
          </a:bodyPr>
          <a:p>
            <a:pPr algn="ctr"/>
            <a:br>
              <a:rPr lang="en-US" altLang="zh-CN">
                <a:sym typeface="+mn-ea"/>
              </a:rPr>
            </a:br>
            <a:r>
              <a:rPr lang="en-US" altLang="zh-CN">
                <a:sym typeface="+mn-ea"/>
              </a:rPr>
              <a:t>$$2redis</a:t>
            </a:r>
            <a:r>
              <a:rPr lang="zh-CN" altLang="en-US">
                <a:sym typeface="+mn-ea"/>
              </a:rPr>
              <a:t>数据类型</a:t>
            </a:r>
            <a:endParaRPr lang="zh-CN" altLang="en-US">
              <a:sym typeface="+mn-ea"/>
            </a:endParaRPr>
          </a:p>
          <a:p>
            <a:pPr algn="ctr"/>
            <a:endParaRPr lang="zh-CN" altLang="en-US"/>
          </a:p>
        </p:txBody>
      </p:sp>
      <p:sp>
        <p:nvSpPr>
          <p:cNvPr id="3" name="内容占位符 2"/>
          <p:cNvSpPr>
            <a:spLocks noGrp="1"/>
          </p:cNvSpPr>
          <p:nvPr>
            <p:ph idx="1"/>
          </p:nvPr>
        </p:nvSpPr>
        <p:spPr/>
        <p:txBody>
          <a:bodyPr/>
          <a:p>
            <a:pPr marL="0" indent="0">
              <a:buNone/>
            </a:pPr>
            <a:r>
              <a:rPr lang="en-US" altLang="zh-CN"/>
              <a:t>2.</a:t>
            </a:r>
            <a:r>
              <a:rPr lang="zh-CN" altLang="en-US"/>
              <a:t>应用：</a:t>
            </a:r>
            <a:endParaRPr lang="zh-CN" altLang="en-US"/>
          </a:p>
          <a:p>
            <a:pPr marL="0" indent="0">
              <a:buNone/>
            </a:pPr>
            <a:r>
              <a:rPr lang="en-US" altLang="zh-CN"/>
              <a:t>	1</a:t>
            </a:r>
            <a:r>
              <a:rPr lang="zh-CN" altLang="en-US"/>
              <a:t>）缓存</a:t>
            </a:r>
            <a:endParaRPr lang="zh-CN" altLang="en-US"/>
          </a:p>
          <a:p>
            <a:pPr marL="0" indent="0">
              <a:buNone/>
            </a:pPr>
            <a:r>
              <a:rPr lang="en-US" altLang="zh-CN"/>
              <a:t>	2</a:t>
            </a:r>
            <a:r>
              <a:rPr lang="zh-CN" altLang="en-US"/>
              <a:t>）生成全局主键</a:t>
            </a:r>
            <a:endParaRPr lang="zh-CN" altLang="en-US"/>
          </a:p>
          <a:p>
            <a:pPr marL="0" indent="0">
              <a:buNone/>
            </a:pPr>
            <a:r>
              <a:rPr lang="en-US" altLang="zh-CN"/>
              <a:t>	3</a:t>
            </a:r>
            <a:r>
              <a:rPr lang="zh-CN" altLang="en-US"/>
              <a:t>）计数器</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自定义 711">
      <a:dk1>
        <a:srgbClr val="2F2F2F"/>
      </a:dk1>
      <a:lt1>
        <a:srgbClr val="FFFFFF"/>
      </a:lt1>
      <a:dk2>
        <a:srgbClr val="FFFFFF"/>
      </a:dk2>
      <a:lt2>
        <a:srgbClr val="5F5F5F"/>
      </a:lt2>
      <a:accent1>
        <a:srgbClr val="960F06"/>
      </a:accent1>
      <a:accent2>
        <a:srgbClr val="C72505"/>
      </a:accent2>
      <a:accent3>
        <a:srgbClr val="E06E18"/>
      </a:accent3>
      <a:accent4>
        <a:srgbClr val="E8A318"/>
      </a:accent4>
      <a:accent5>
        <a:srgbClr val="2E5D69"/>
      </a:accent5>
      <a:accent6>
        <a:srgbClr val="00B0F0"/>
      </a:accent6>
      <a:hlink>
        <a:srgbClr val="002060"/>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itchFamily="34" charset="0"/>
            <a:ea typeface="微软雅黑"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8128</Words>
  <Application>Kingsoft Office WPP</Application>
  <PresentationFormat>宽屏</PresentationFormat>
  <Paragraphs>1007</Paragraphs>
  <Slides>40</Slides>
  <Notes>0</Notes>
  <HiddenSlides>0</HiddenSlides>
  <MMClips>0</MMClips>
  <ScaleCrop>false</ScaleCrop>
  <HeadingPairs>
    <vt:vector size="4" baseType="variant">
      <vt:variant>
        <vt:lpstr>主题</vt:lpstr>
      </vt:variant>
      <vt:variant>
        <vt:i4>2</vt:i4>
      </vt:variant>
      <vt:variant>
        <vt:lpstr>幻灯片标题</vt:lpstr>
      </vt:variant>
      <vt:variant>
        <vt:i4>40</vt:i4>
      </vt:variant>
    </vt:vector>
  </HeadingPairs>
  <TitlesOfParts>
    <vt:vector size="42" baseType="lpstr">
      <vt:lpstr>Office 主题</vt:lpstr>
      <vt:lpstr>A000120140530A99PPBG</vt:lpstr>
      <vt:lpstr>redis讲解</vt:lpstr>
      <vt:lpstr>PowerPoint 演示文稿</vt:lpstr>
      <vt:lpstr>PowerPoint 演示文稿</vt:lpstr>
      <vt:lpstr>$$1redis简介</vt:lpstr>
      <vt:lpstr>				$$1redis简介</vt:lpstr>
      <vt:lpstr>$$1redis简介</vt:lpstr>
      <vt:lpstr>$$2redis数据类型</vt:lpstr>
      <vt:lpstr> $$2redis数据类型</vt:lpstr>
      <vt:lpstr> $$2redis数据类型</vt:lpstr>
      <vt:lpstr>$$2redis数据类型</vt:lpstr>
      <vt:lpstr> $$2redis数据类型</vt:lpstr>
      <vt:lpstr>  $$2redis数据类型</vt:lpstr>
      <vt:lpstr>   $$2redis数据类型</vt:lpstr>
      <vt:lpstr>$$2redis数据类型</vt:lpstr>
      <vt:lpstr>	</vt:lpstr>
      <vt:lpstr>	</vt:lpstr>
      <vt:lpstr>$$2redis数据类型</vt:lpstr>
      <vt:lpstr>	</vt:lpstr>
      <vt:lpstr>	</vt:lpstr>
      <vt:lpstr>	</vt:lpstr>
      <vt:lpstr>$$2redis数据类型</vt:lpstr>
      <vt:lpstr>	</vt:lpstr>
      <vt:lpstr>	</vt:lpstr>
      <vt:lpstr> $$2redis数据类型</vt:lpstr>
      <vt:lpstr>	</vt:lpstr>
      <vt:lpstr>$$3redis的持久化</vt:lpstr>
      <vt:lpstr>$$3redis的持久化</vt:lpstr>
      <vt:lpstr>$$3redis的持久化</vt:lpstr>
      <vt:lpstr>$$3redis的持久化</vt:lpstr>
      <vt:lpstr>$$4redis的主从复制</vt:lpstr>
      <vt:lpstr>$$4redis的主从复制</vt:lpstr>
      <vt:lpstr>$$4redis的主从复制</vt:lpstr>
      <vt:lpstr>$$5redis集群</vt:lpstr>
      <vt:lpstr>$$5redis集群</vt:lpstr>
      <vt:lpstr>$$5redis集群</vt:lpstr>
      <vt:lpstr>$$5redis集群</vt:lpstr>
      <vt:lpstr>$$6发布与订阅</vt:lpstr>
      <vt:lpstr>$$6发布与订阅</vt:lpstr>
      <vt:lpstr>$$6发布与订阅</vt:lpstr>
      <vt:lpstr>$$6发布与订阅</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wjc</dc:creator>
  <cp:lastModifiedBy>wjc</cp:lastModifiedBy>
  <cp:revision>57</cp:revision>
  <dcterms:created xsi:type="dcterms:W3CDTF">2016-01-07T12:12:00Z</dcterms:created>
  <dcterms:modified xsi:type="dcterms:W3CDTF">2016-03-16T13:59:44Z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