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98" r:id="rId1"/>
    <p:sldMasterId id="2147483814" r:id="rId2"/>
    <p:sldMasterId id="2147483965" r:id="rId3"/>
  </p:sldMasterIdLst>
  <p:notesMasterIdLst>
    <p:notesMasterId r:id="rId27"/>
  </p:notesMasterIdLst>
  <p:handoutMasterIdLst>
    <p:handoutMasterId r:id="rId28"/>
  </p:handoutMasterIdLst>
  <p:sldIdLst>
    <p:sldId id="256" r:id="rId4"/>
    <p:sldId id="934" r:id="rId5"/>
    <p:sldId id="922" r:id="rId6"/>
    <p:sldId id="924" r:id="rId7"/>
    <p:sldId id="926" r:id="rId8"/>
    <p:sldId id="933" r:id="rId9"/>
    <p:sldId id="929" r:id="rId10"/>
    <p:sldId id="952" r:id="rId11"/>
    <p:sldId id="927" r:id="rId12"/>
    <p:sldId id="953" r:id="rId13"/>
    <p:sldId id="955" r:id="rId14"/>
    <p:sldId id="954" r:id="rId15"/>
    <p:sldId id="935" r:id="rId16"/>
    <p:sldId id="939" r:id="rId17"/>
    <p:sldId id="940" r:id="rId18"/>
    <p:sldId id="941" r:id="rId19"/>
    <p:sldId id="956" r:id="rId20"/>
    <p:sldId id="943" r:id="rId21"/>
    <p:sldId id="944" r:id="rId22"/>
    <p:sldId id="942" r:id="rId23"/>
    <p:sldId id="949" r:id="rId24"/>
    <p:sldId id="950" r:id="rId25"/>
    <p:sldId id="867" r:id="rId26"/>
  </p:sldIdLst>
  <p:sldSz cx="9144000" cy="6858000" type="screen4x3"/>
  <p:notesSz cx="6797675" cy="9874250"/>
  <p:defaultTextStyle>
    <a:defPPr>
      <a:defRPr lang="zh-CN"/>
    </a:defPPr>
    <a:lvl1pPr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lnSpc>
        <a:spcPct val="120000"/>
      </a:lnSpc>
      <a:spcBef>
        <a:spcPct val="30000"/>
      </a:spcBef>
      <a:spcAft>
        <a:spcPct val="0"/>
      </a:spcAft>
      <a:buClr>
        <a:schemeClr val="hlink"/>
      </a:buClr>
      <a:buFont typeface="Wingdings" panose="05000000000000000000" pitchFamily="2" charset="2"/>
      <a:defRPr sz="1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79"/>
    <a:srgbClr val="DBEEF4"/>
    <a:srgbClr val="969696"/>
    <a:srgbClr val="3399FF"/>
    <a:srgbClr val="EAEAEA"/>
    <a:srgbClr val="66CCFF"/>
    <a:srgbClr val="CC0000"/>
    <a:srgbClr val="EEB500"/>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5559" autoAdjust="0"/>
  </p:normalViewPr>
  <p:slideViewPr>
    <p:cSldViewPr>
      <p:cViewPr varScale="1">
        <p:scale>
          <a:sx n="51" d="100"/>
          <a:sy n="51" d="100"/>
        </p:scale>
        <p:origin x="-1085"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62"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henyx81\Desktop\tmp0012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2013</a:t>
            </a:r>
            <a:r>
              <a:rPr lang="zh-CN" altLang="en-US"/>
              <a:t>年下半年用户流量增长趋势</a:t>
            </a:r>
          </a:p>
        </c:rich>
      </c:tx>
      <c:layout/>
      <c:overlay val="0"/>
      <c:spPr>
        <a:noFill/>
        <a:ln>
          <a:noFill/>
        </a:ln>
        <a:effectLst/>
      </c:spPr>
    </c:title>
    <c:autoTitleDeleted val="0"/>
    <c:plotArea>
      <c:layout>
        <c:manualLayout>
          <c:layoutTarget val="inner"/>
          <c:xMode val="edge"/>
          <c:yMode val="edge"/>
          <c:x val="6.1592785562805938E-2"/>
          <c:y val="0.14897731457201199"/>
          <c:w val="0.910468309642262"/>
          <c:h val="0.80854413783099188"/>
        </c:manualLayout>
      </c:layout>
      <c:lineChart>
        <c:grouping val="standard"/>
        <c:varyColors val="0"/>
        <c:ser>
          <c:idx val="0"/>
          <c:order val="0"/>
          <c:spPr>
            <a:ln w="28575" cap="rnd">
              <a:solidFill>
                <a:srgbClr val="7030A0"/>
              </a:solidFill>
              <a:round/>
            </a:ln>
            <a:effectLst/>
          </c:spPr>
          <c:marker>
            <c:symbol val="none"/>
          </c:marker>
          <c:trendline>
            <c:spPr>
              <a:ln w="19050" cap="rnd">
                <a:solidFill>
                  <a:srgbClr val="FF0000"/>
                </a:solidFill>
                <a:prstDash val="solid"/>
              </a:ln>
              <a:effectLst/>
            </c:spPr>
            <c:trendlineType val="linear"/>
            <c:dispRSqr val="0"/>
            <c:dispEq val="0"/>
          </c:trendline>
          <c:val>
            <c:numRef>
              <c:f>'SQL Results'!$B$63:$B$211</c:f>
              <c:numCache>
                <c:formatCode>General</c:formatCode>
                <c:ptCount val="149"/>
                <c:pt idx="0">
                  <c:v>34.3772521369606</c:v>
                </c:pt>
                <c:pt idx="1">
                  <c:v>32.315468070629095</c:v>
                </c:pt>
                <c:pt idx="2">
                  <c:v>31.4271116576456</c:v>
                </c:pt>
                <c:pt idx="3">
                  <c:v>31.978441013595997</c:v>
                </c:pt>
                <c:pt idx="4">
                  <c:v>32.062933817207806</c:v>
                </c:pt>
                <c:pt idx="5">
                  <c:v>32.775250599970107</c:v>
                </c:pt>
                <c:pt idx="6">
                  <c:v>35.121753289739601</c:v>
                </c:pt>
                <c:pt idx="7">
                  <c:v>33.484712271552496</c:v>
                </c:pt>
                <c:pt idx="8">
                  <c:v>34.33598633321369</c:v>
                </c:pt>
                <c:pt idx="9">
                  <c:v>33.6278853450073</c:v>
                </c:pt>
                <c:pt idx="10">
                  <c:v>33.693082487270196</c:v>
                </c:pt>
                <c:pt idx="11">
                  <c:v>32.917368883616284</c:v>
                </c:pt>
                <c:pt idx="12">
                  <c:v>32.708486816220905</c:v>
                </c:pt>
                <c:pt idx="13">
                  <c:v>33.016982855634794</c:v>
                </c:pt>
                <c:pt idx="14">
                  <c:v>30.926723922791894</c:v>
                </c:pt>
                <c:pt idx="15">
                  <c:v>30.711620192544501</c:v>
                </c:pt>
                <c:pt idx="16">
                  <c:v>30.330947567674301</c:v>
                </c:pt>
                <c:pt idx="17">
                  <c:v>30.655988572096504</c:v>
                </c:pt>
                <c:pt idx="18">
                  <c:v>32.0196310160281</c:v>
                </c:pt>
                <c:pt idx="19">
                  <c:v>32.421681857342783</c:v>
                </c:pt>
                <c:pt idx="20">
                  <c:v>30.920707134341793</c:v>
                </c:pt>
                <c:pt idx="21">
                  <c:v>31.623902699698704</c:v>
                </c:pt>
                <c:pt idx="22">
                  <c:v>31.113256954620603</c:v>
                </c:pt>
                <c:pt idx="23">
                  <c:v>31.614294173992203</c:v>
                </c:pt>
                <c:pt idx="24">
                  <c:v>31.963772469790698</c:v>
                </c:pt>
                <c:pt idx="25">
                  <c:v>32.803427485074792</c:v>
                </c:pt>
                <c:pt idx="26">
                  <c:v>30.422866194840498</c:v>
                </c:pt>
                <c:pt idx="27">
                  <c:v>31.806402158984</c:v>
                </c:pt>
                <c:pt idx="28">
                  <c:v>33.372610798741697</c:v>
                </c:pt>
                <c:pt idx="29">
                  <c:v>33.443309981158002</c:v>
                </c:pt>
                <c:pt idx="30">
                  <c:v>33.5031807280034</c:v>
                </c:pt>
                <c:pt idx="31">
                  <c:v>33.684016574881994</c:v>
                </c:pt>
                <c:pt idx="32">
                  <c:v>34.819575669231796</c:v>
                </c:pt>
                <c:pt idx="33">
                  <c:v>35.411792851761895</c:v>
                </c:pt>
                <c:pt idx="34">
                  <c:v>31.253334677116897</c:v>
                </c:pt>
                <c:pt idx="35">
                  <c:v>33.854561706713383</c:v>
                </c:pt>
                <c:pt idx="36">
                  <c:v>33.921945175631897</c:v>
                </c:pt>
                <c:pt idx="37">
                  <c:v>34.229967859927598</c:v>
                </c:pt>
                <c:pt idx="38">
                  <c:v>34.854278006864696</c:v>
                </c:pt>
                <c:pt idx="39">
                  <c:v>35.242124506094498</c:v>
                </c:pt>
                <c:pt idx="40">
                  <c:v>34.010716986986807</c:v>
                </c:pt>
                <c:pt idx="41">
                  <c:v>33.608297704618394</c:v>
                </c:pt>
                <c:pt idx="42">
                  <c:v>33.214468711472094</c:v>
                </c:pt>
                <c:pt idx="43">
                  <c:v>32.880208031753092</c:v>
                </c:pt>
                <c:pt idx="44">
                  <c:v>33.857966314867092</c:v>
                </c:pt>
                <c:pt idx="45">
                  <c:v>34.121817530412194</c:v>
                </c:pt>
                <c:pt idx="46">
                  <c:v>33.728803972799305</c:v>
                </c:pt>
                <c:pt idx="47">
                  <c:v>34.229656164285707</c:v>
                </c:pt>
                <c:pt idx="48">
                  <c:v>32.897377252856295</c:v>
                </c:pt>
                <c:pt idx="49">
                  <c:v>31.9409680685457</c:v>
                </c:pt>
                <c:pt idx="50">
                  <c:v>32.578014427578104</c:v>
                </c:pt>
                <c:pt idx="51">
                  <c:v>32.884844834747689</c:v>
                </c:pt>
                <c:pt idx="52">
                  <c:v>33.158636052932593</c:v>
                </c:pt>
                <c:pt idx="53">
                  <c:v>32.724840689913393</c:v>
                </c:pt>
                <c:pt idx="54">
                  <c:v>32.845268768342187</c:v>
                </c:pt>
                <c:pt idx="55">
                  <c:v>33.244549047975809</c:v>
                </c:pt>
                <c:pt idx="56">
                  <c:v>32.872779183366291</c:v>
                </c:pt>
                <c:pt idx="57">
                  <c:v>33.035088238382698</c:v>
                </c:pt>
                <c:pt idx="58">
                  <c:v>34.4213323506536</c:v>
                </c:pt>
                <c:pt idx="59">
                  <c:v>36.033879602696693</c:v>
                </c:pt>
                <c:pt idx="60">
                  <c:v>37.771996852833801</c:v>
                </c:pt>
                <c:pt idx="61">
                  <c:v>36.771561286261296</c:v>
                </c:pt>
                <c:pt idx="62">
                  <c:v>35.409231722726496</c:v>
                </c:pt>
                <c:pt idx="63">
                  <c:v>34.72611359950811</c:v>
                </c:pt>
                <c:pt idx="64">
                  <c:v>36.883959102839199</c:v>
                </c:pt>
                <c:pt idx="65">
                  <c:v>37.876186915891196</c:v>
                </c:pt>
                <c:pt idx="66">
                  <c:v>37.152549366832702</c:v>
                </c:pt>
                <c:pt idx="67">
                  <c:v>36.306199824962803</c:v>
                </c:pt>
                <c:pt idx="68">
                  <c:v>36.135085957203998</c:v>
                </c:pt>
                <c:pt idx="69">
                  <c:v>35.120383006646293</c:v>
                </c:pt>
                <c:pt idx="70">
                  <c:v>34.854841564728886</c:v>
                </c:pt>
                <c:pt idx="71">
                  <c:v>35.433360309560804</c:v>
                </c:pt>
                <c:pt idx="72">
                  <c:v>35.476578731485603</c:v>
                </c:pt>
                <c:pt idx="73">
                  <c:v>35.85204328778569</c:v>
                </c:pt>
                <c:pt idx="74">
                  <c:v>36.337429859979999</c:v>
                </c:pt>
                <c:pt idx="75">
                  <c:v>35.52444652183069</c:v>
                </c:pt>
                <c:pt idx="76">
                  <c:v>34.057758793143591</c:v>
                </c:pt>
                <c:pt idx="77">
                  <c:v>33.2075256597847</c:v>
                </c:pt>
                <c:pt idx="78">
                  <c:v>33.732084468215696</c:v>
                </c:pt>
                <c:pt idx="79">
                  <c:v>35.052446829588199</c:v>
                </c:pt>
                <c:pt idx="80">
                  <c:v>34.5780990275601</c:v>
                </c:pt>
                <c:pt idx="81">
                  <c:v>34.843547209169692</c:v>
                </c:pt>
                <c:pt idx="82">
                  <c:v>34.849071509624792</c:v>
                </c:pt>
                <c:pt idx="83">
                  <c:v>34.414407009667677</c:v>
                </c:pt>
                <c:pt idx="84">
                  <c:v>33.854866577192176</c:v>
                </c:pt>
                <c:pt idx="85">
                  <c:v>34.001916552163692</c:v>
                </c:pt>
                <c:pt idx="86">
                  <c:v>33.858616334303299</c:v>
                </c:pt>
                <c:pt idx="87">
                  <c:v>29.7217573455106</c:v>
                </c:pt>
                <c:pt idx="88">
                  <c:v>26.163875740132301</c:v>
                </c:pt>
                <c:pt idx="89">
                  <c:v>29.957748069489401</c:v>
                </c:pt>
                <c:pt idx="90">
                  <c:v>36.920635320177311</c:v>
                </c:pt>
                <c:pt idx="91">
                  <c:v>33.608560637494499</c:v>
                </c:pt>
                <c:pt idx="92">
                  <c:v>33.406635892926708</c:v>
                </c:pt>
                <c:pt idx="93">
                  <c:v>35.426542055402898</c:v>
                </c:pt>
                <c:pt idx="94">
                  <c:v>35.031534337312898</c:v>
                </c:pt>
                <c:pt idx="95">
                  <c:v>37.544766362554398</c:v>
                </c:pt>
                <c:pt idx="96">
                  <c:v>38.794264124476399</c:v>
                </c:pt>
                <c:pt idx="97">
                  <c:v>36.919393212300697</c:v>
                </c:pt>
                <c:pt idx="98">
                  <c:v>35.933247371653991</c:v>
                </c:pt>
                <c:pt idx="99">
                  <c:v>36.647305864355502</c:v>
                </c:pt>
                <c:pt idx="100">
                  <c:v>37.931642405267787</c:v>
                </c:pt>
                <c:pt idx="101">
                  <c:v>40.799934404959011</c:v>
                </c:pt>
                <c:pt idx="102">
                  <c:v>40.020713813917709</c:v>
                </c:pt>
                <c:pt idx="103">
                  <c:v>40.050977395754295</c:v>
                </c:pt>
                <c:pt idx="104">
                  <c:v>36.482372538323503</c:v>
                </c:pt>
                <c:pt idx="105">
                  <c:v>38.432358459872198</c:v>
                </c:pt>
                <c:pt idx="106">
                  <c:v>38.334324058959297</c:v>
                </c:pt>
                <c:pt idx="107">
                  <c:v>38.568476296354106</c:v>
                </c:pt>
                <c:pt idx="108">
                  <c:v>39.692632168685108</c:v>
                </c:pt>
                <c:pt idx="109">
                  <c:v>38.7753610870149</c:v>
                </c:pt>
                <c:pt idx="110">
                  <c:v>38.806481126286087</c:v>
                </c:pt>
                <c:pt idx="111">
                  <c:v>38.258401963538496</c:v>
                </c:pt>
                <c:pt idx="112">
                  <c:v>38.299394379020704</c:v>
                </c:pt>
                <c:pt idx="113">
                  <c:v>38.484337634922007</c:v>
                </c:pt>
                <c:pt idx="114">
                  <c:v>39.248706143436003</c:v>
                </c:pt>
                <c:pt idx="115">
                  <c:v>38.5689722593483</c:v>
                </c:pt>
                <c:pt idx="116">
                  <c:v>38.479806829594096</c:v>
                </c:pt>
                <c:pt idx="117">
                  <c:v>37.249679690255803</c:v>
                </c:pt>
                <c:pt idx="118">
                  <c:v>37.392653135488708</c:v>
                </c:pt>
                <c:pt idx="119">
                  <c:v>41.879637738612487</c:v>
                </c:pt>
                <c:pt idx="120">
                  <c:v>42.201735626711503</c:v>
                </c:pt>
                <c:pt idx="121">
                  <c:v>42.523034825751601</c:v>
                </c:pt>
                <c:pt idx="122">
                  <c:v>38.033670588967396</c:v>
                </c:pt>
                <c:pt idx="123">
                  <c:v>40.120975723992103</c:v>
                </c:pt>
                <c:pt idx="124">
                  <c:v>38.835788780654802</c:v>
                </c:pt>
                <c:pt idx="125">
                  <c:v>39.172121702504306</c:v>
                </c:pt>
                <c:pt idx="126">
                  <c:v>37.350250633419492</c:v>
                </c:pt>
                <c:pt idx="127">
                  <c:v>40.487902080706291</c:v>
                </c:pt>
                <c:pt idx="128">
                  <c:v>40.414080077579193</c:v>
                </c:pt>
                <c:pt idx="129">
                  <c:v>40.319563759184391</c:v>
                </c:pt>
                <c:pt idx="130">
                  <c:v>39.905580401400094</c:v>
                </c:pt>
                <c:pt idx="131">
                  <c:v>38.567876047438901</c:v>
                </c:pt>
                <c:pt idx="132">
                  <c:v>39.322787997429302</c:v>
                </c:pt>
                <c:pt idx="133">
                  <c:v>39.866518148301211</c:v>
                </c:pt>
                <c:pt idx="134">
                  <c:v>40.578580104265399</c:v>
                </c:pt>
                <c:pt idx="135">
                  <c:v>39.804388376727701</c:v>
                </c:pt>
                <c:pt idx="136">
                  <c:v>40.568640364211994</c:v>
                </c:pt>
                <c:pt idx="137">
                  <c:v>36.700291682457596</c:v>
                </c:pt>
                <c:pt idx="138">
                  <c:v>38.237716264831811</c:v>
                </c:pt>
                <c:pt idx="139">
                  <c:v>36.902176871226196</c:v>
                </c:pt>
                <c:pt idx="140">
                  <c:v>37.681107349370599</c:v>
                </c:pt>
                <c:pt idx="141">
                  <c:v>38.230887280107495</c:v>
                </c:pt>
                <c:pt idx="142">
                  <c:v>40.387878278959498</c:v>
                </c:pt>
                <c:pt idx="143">
                  <c:v>41.086391528131401</c:v>
                </c:pt>
                <c:pt idx="144">
                  <c:v>40.951619297977494</c:v>
                </c:pt>
                <c:pt idx="145">
                  <c:v>38.818051976497294</c:v>
                </c:pt>
                <c:pt idx="146">
                  <c:v>37.534383400305195</c:v>
                </c:pt>
                <c:pt idx="147">
                  <c:v>38.867933355576398</c:v>
                </c:pt>
                <c:pt idx="148">
                  <c:v>39.919255664302995</c:v>
                </c:pt>
              </c:numCache>
            </c:numRef>
          </c:val>
          <c:smooth val="0"/>
        </c:ser>
        <c:dLbls>
          <c:showLegendKey val="0"/>
          <c:showVal val="0"/>
          <c:showCatName val="0"/>
          <c:showSerName val="0"/>
          <c:showPercent val="0"/>
          <c:showBubbleSize val="0"/>
        </c:dLbls>
        <c:marker val="1"/>
        <c:smooth val="0"/>
        <c:axId val="139793920"/>
        <c:axId val="139795456"/>
      </c:lineChart>
      <c:catAx>
        <c:axId val="139793920"/>
        <c:scaling>
          <c:orientation val="minMax"/>
        </c:scaling>
        <c:delete val="1"/>
        <c:axPos val="b"/>
        <c:numFmt formatCode="General" sourceLinked="1"/>
        <c:majorTickMark val="none"/>
        <c:minorTickMark val="none"/>
        <c:tickLblPos val="none"/>
        <c:crossAx val="139795456"/>
        <c:crosses val="autoZero"/>
        <c:auto val="1"/>
        <c:lblAlgn val="ctr"/>
        <c:lblOffset val="100"/>
        <c:noMultiLvlLbl val="0"/>
      </c:catAx>
      <c:valAx>
        <c:axId val="139795456"/>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9793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4AD7B-3981-4F7C-89E2-F12E0CEBE781}"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zh-CN" altLang="en-US"/>
        </a:p>
      </dgm:t>
    </dgm:pt>
    <dgm:pt modelId="{F8BDF587-F581-4752-A330-752AD8BFE625}">
      <dgm:prSet phldrT="[文本]" custT="1"/>
      <dgm:spPr>
        <a:xfrm>
          <a:off x="2510068" y="1315733"/>
          <a:ext cx="2036423" cy="196095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2000" dirty="0" smtClean="0">
              <a:solidFill>
                <a:sysClr val="window" lastClr="FFFFFF"/>
              </a:solidFill>
              <a:latin typeface="微软雅黑" panose="020B0503020204020204" pitchFamily="34" charset="-122"/>
              <a:ea typeface="微软雅黑" panose="020B0503020204020204" pitchFamily="34" charset="-122"/>
              <a:cs typeface="+mn-cs"/>
            </a:rPr>
            <a:t>精细化营销数据中心</a:t>
          </a:r>
          <a:endParaRPr lang="zh-CN" altLang="en-US" sz="2000" dirty="0">
            <a:solidFill>
              <a:sysClr val="window" lastClr="FFFFFF"/>
            </a:solidFill>
            <a:latin typeface="微软雅黑" panose="020B0503020204020204" pitchFamily="34" charset="-122"/>
            <a:ea typeface="微软雅黑" panose="020B0503020204020204" pitchFamily="34" charset="-122"/>
            <a:cs typeface="+mn-cs"/>
          </a:endParaRPr>
        </a:p>
      </dgm:t>
    </dgm:pt>
    <dgm:pt modelId="{548B71C2-4E2A-41D8-87AD-03C35DD107AF}" type="parTrans" cxnId="{D8B6A9B2-B773-4726-9B3D-8CF843074B8B}">
      <dgm:prSet/>
      <dgm:spPr/>
      <dgm:t>
        <a:bodyPr/>
        <a:lstStyle/>
        <a:p>
          <a:endParaRPr lang="zh-CN" altLang="en-US" sz="3200">
            <a:solidFill>
              <a:schemeClr val="tx1"/>
            </a:solidFill>
          </a:endParaRPr>
        </a:p>
      </dgm:t>
    </dgm:pt>
    <dgm:pt modelId="{711853A4-05B6-4584-BAF9-6E00338D460A}" type="sibTrans" cxnId="{D8B6A9B2-B773-4726-9B3D-8CF843074B8B}">
      <dgm:prSet/>
      <dgm:spPr/>
      <dgm:t>
        <a:bodyPr/>
        <a:lstStyle/>
        <a:p>
          <a:endParaRPr lang="zh-CN" altLang="en-US" sz="3200">
            <a:solidFill>
              <a:schemeClr val="tx1"/>
            </a:solidFill>
          </a:endParaRPr>
        </a:p>
      </dgm:t>
    </dgm:pt>
    <dgm:pt modelId="{12D487DD-72FF-4F14-BBAF-53EA1251C652}">
      <dgm:prSet phldrT="[文本]" custT="1"/>
      <dgm:spPr>
        <a:xfrm>
          <a:off x="3075785" y="-87190"/>
          <a:ext cx="904989" cy="918413"/>
        </a:xfrm>
        <a:prstGeom prst="ellipse">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营账系统</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EC01E773-CAFC-493C-A34D-EDC7C76AE173}" type="parTrans" cxnId="{5DAD8793-1FE2-451A-84D2-C47B11FC5A77}">
      <dgm:prSet custT="1"/>
      <dgm:spPr>
        <a:xfrm rot="16200000">
          <a:off x="3286025" y="1064452"/>
          <a:ext cx="484509" cy="18051"/>
        </a:xfrm>
        <a:custGeom>
          <a:avLst/>
          <a:gdLst/>
          <a:ahLst/>
          <a:cxnLst/>
          <a:rect l="0" t="0" r="0" b="0"/>
          <a:pathLst>
            <a:path>
              <a:moveTo>
                <a:pt x="0" y="9025"/>
              </a:moveTo>
              <a:lnTo>
                <a:pt x="484509"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5AA54A1B-A17B-4DA6-8A53-4953D3DE16EB}" type="sibTrans" cxnId="{5DAD8793-1FE2-451A-84D2-C47B11FC5A77}">
      <dgm:prSet/>
      <dgm:spPr/>
      <dgm:t>
        <a:bodyPr/>
        <a:lstStyle/>
        <a:p>
          <a:endParaRPr lang="zh-CN" altLang="en-US" sz="3200">
            <a:solidFill>
              <a:schemeClr val="tx1"/>
            </a:solidFill>
          </a:endParaRPr>
        </a:p>
      </dgm:t>
    </dgm:pt>
    <dgm:pt modelId="{9C5C868E-0444-46DC-A20C-79E59300FD33}">
      <dgm:prSet phldrT="[文本]" custT="1"/>
      <dgm:spPr>
        <a:xfrm>
          <a:off x="3970002" y="133214"/>
          <a:ext cx="904989" cy="918413"/>
        </a:xfrm>
        <a:prstGeom prst="ellipse">
          <a:avLst/>
        </a:prstGeom>
        <a:solidFill>
          <a:srgbClr val="4BACC6">
            <a:hueOff val="-827823"/>
            <a:satOff val="3318"/>
            <a:lumOff val="719"/>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经分</a:t>
          </a:r>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(BI)</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104AAA19-6DC1-4AA8-9688-5CC6B0BE3544}" type="parTrans" cxnId="{E2B96949-F18B-4FC9-A80A-7BC6B84E8604}">
      <dgm:prSet custT="1"/>
      <dgm:spPr>
        <a:xfrm rot="17861538">
          <a:off x="385956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374200B5-EA5B-4923-B3AC-7540E07B1089}" type="sibTrans" cxnId="{E2B96949-F18B-4FC9-A80A-7BC6B84E8604}">
      <dgm:prSet/>
      <dgm:spPr/>
      <dgm:t>
        <a:bodyPr/>
        <a:lstStyle/>
        <a:p>
          <a:endParaRPr lang="zh-CN" altLang="en-US" sz="3200">
            <a:solidFill>
              <a:schemeClr val="tx1"/>
            </a:solidFill>
          </a:endParaRPr>
        </a:p>
      </dgm:t>
    </dgm:pt>
    <dgm:pt modelId="{353B8DA6-CB5E-4D7B-BDCB-437D8968E81F}">
      <dgm:prSet phldrT="[文本]" custT="1"/>
      <dgm:spPr>
        <a:xfrm>
          <a:off x="4659364" y="743936"/>
          <a:ext cx="904989" cy="918413"/>
        </a:xfrm>
        <a:prstGeom prst="ellipse">
          <a:avLst/>
        </a:prstGeom>
        <a:solidFill>
          <a:srgbClr val="4BACC6">
            <a:hueOff val="-1655646"/>
            <a:satOff val="6635"/>
            <a:lumOff val="1438"/>
            <a:alphaOff val="0"/>
          </a:srgbClr>
        </a:solidFill>
        <a:ln w="25400" cap="flat" cmpd="sng" algn="ctr">
          <a:solidFill>
            <a:sysClr val="window" lastClr="FFFFFF">
              <a:hueOff val="0"/>
              <a:satOff val="0"/>
              <a:lumOff val="0"/>
              <a:alphaOff val="0"/>
            </a:sysClr>
          </a:solidFill>
          <a:prstDash val="solid"/>
        </a:ln>
        <a:effectLst/>
      </dgm:spPr>
      <dgm:t>
        <a:bodyPr/>
        <a:lstStyle/>
        <a:p>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GN</a:t>
          </a:r>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口上网话单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57E984D2-3FD7-4BD7-A3AF-D22A5ADB3581}" type="parTrans" cxnId="{35351B9A-393F-4207-ADA8-3957C02D7C66}">
      <dgm:prSet custT="1"/>
      <dgm:spPr>
        <a:xfrm rot="19523077">
          <a:off x="4314773"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5437A3DC-D647-43D7-8438-417914B34050}" type="sibTrans" cxnId="{35351B9A-393F-4207-ADA8-3957C02D7C66}">
      <dgm:prSet/>
      <dgm:spPr/>
      <dgm:t>
        <a:bodyPr/>
        <a:lstStyle/>
        <a:p>
          <a:endParaRPr lang="zh-CN" altLang="en-US" sz="3200">
            <a:solidFill>
              <a:schemeClr val="tx1"/>
            </a:solidFill>
          </a:endParaRPr>
        </a:p>
      </dgm:t>
    </dgm:pt>
    <dgm:pt modelId="{1F0BFF4E-5732-45DE-A4C4-DAAF26A05EF1}">
      <dgm:prSet phldrT="[文本]" custT="1"/>
      <dgm:spPr>
        <a:xfrm>
          <a:off x="4985947" y="1605066"/>
          <a:ext cx="904989" cy="918413"/>
        </a:xfrm>
        <a:prstGeom prst="ellipse">
          <a:avLst/>
        </a:prstGeom>
        <a:solidFill>
          <a:srgbClr val="4BACC6">
            <a:hueOff val="-2483469"/>
            <a:satOff val="9953"/>
            <a:lumOff val="2157"/>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终端</a:t>
          </a:r>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(DM)</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3DB11F64-970D-4B6C-B4DE-61C3D0D58325}" type="parTrans" cxnId="{9A944CEE-850A-4F32-8EFF-E09F65F4D503}">
      <dgm:prSet custT="1"/>
      <dgm:spPr>
        <a:xfrm rot="21184615">
          <a:off x="4536837"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5B4446C8-4B07-4EFF-A0F9-5D24BD139C10}" type="sibTrans" cxnId="{9A944CEE-850A-4F32-8EFF-E09F65F4D503}">
      <dgm:prSet/>
      <dgm:spPr/>
      <dgm:t>
        <a:bodyPr/>
        <a:lstStyle/>
        <a:p>
          <a:endParaRPr lang="zh-CN" altLang="en-US" sz="3200">
            <a:solidFill>
              <a:schemeClr val="tx1"/>
            </a:solidFill>
          </a:endParaRPr>
        </a:p>
      </dgm:t>
    </dgm:pt>
    <dgm:pt modelId="{9F46CFEF-94B8-431E-9800-25AF4244AE03}">
      <dgm:prSet phldrT="[文本]" custT="1"/>
      <dgm:spPr>
        <a:xfrm>
          <a:off x="4874936" y="2519329"/>
          <a:ext cx="904989" cy="918413"/>
        </a:xfrm>
        <a:prstGeom prst="ellipse">
          <a:avLst/>
        </a:prstGeom>
        <a:solidFill>
          <a:srgbClr val="4BACC6">
            <a:hueOff val="-3311292"/>
            <a:satOff val="13270"/>
            <a:lumOff val="2876"/>
            <a:alphaOff val="0"/>
          </a:srgbClr>
        </a:solidFill>
        <a:ln w="25400" cap="flat" cmpd="sng" algn="ctr">
          <a:solidFill>
            <a:sysClr val="window" lastClr="FFFFFF">
              <a:hueOff val="0"/>
              <a:satOff val="0"/>
              <a:lumOff val="0"/>
              <a:alphaOff val="0"/>
            </a:sysClr>
          </a:solidFill>
          <a:prstDash val="solid"/>
        </a:ln>
        <a:effectLst/>
      </dgm:spPr>
      <dgm:t>
        <a:bodyPr/>
        <a:lstStyle/>
        <a:p>
          <a:r>
            <a:rPr lang="en-US" altLang="zh-CN" sz="1100" smtClean="0">
              <a:solidFill>
                <a:sysClr val="window" lastClr="FFFFFF"/>
              </a:solidFill>
              <a:latin typeface="微软雅黑" panose="020B0503020204020204" pitchFamily="34" charset="-122"/>
              <a:ea typeface="微软雅黑" panose="020B0503020204020204" pitchFamily="34" charset="-122"/>
              <a:cs typeface="+mn-cs"/>
            </a:rPr>
            <a:t>VAC</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C67CF942-0B00-446C-B2DD-654DB2F4FCA7}" type="parTrans" cxnId="{CE65E7C8-334E-47CD-9D69-6EC8F652B925}">
      <dgm:prSet custT="1"/>
      <dgm:spPr>
        <a:xfrm rot="1246154">
          <a:off x="446079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6CFE2C6E-808B-4497-8A22-97A8F8FC7B55}" type="sibTrans" cxnId="{CE65E7C8-334E-47CD-9D69-6EC8F652B925}">
      <dgm:prSet/>
      <dgm:spPr/>
      <dgm:t>
        <a:bodyPr/>
        <a:lstStyle/>
        <a:p>
          <a:endParaRPr lang="zh-CN" altLang="en-US" sz="3200">
            <a:solidFill>
              <a:schemeClr val="tx1"/>
            </a:solidFill>
          </a:endParaRPr>
        </a:p>
      </dgm:t>
    </dgm:pt>
    <dgm:pt modelId="{C056F14B-8AE0-4F93-BFEE-85F6BA25E0E6}">
      <dgm:prSet phldrT="[文本]" custT="1"/>
      <dgm:spPr>
        <a:xfrm>
          <a:off x="4351760" y="3277280"/>
          <a:ext cx="904989" cy="918413"/>
        </a:xfrm>
        <a:prstGeom prst="ellipse">
          <a:avLst/>
        </a:prstGeom>
        <a:solidFill>
          <a:srgbClr val="4BACC6">
            <a:hueOff val="-4139115"/>
            <a:satOff val="16588"/>
            <a:lumOff val="3595"/>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短彩信中心</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3D6D6477-81F8-4508-8B64-4DA432354826}" type="parTrans" cxnId="{87401DE6-85B0-49EF-B58D-099AEE2E170C}">
      <dgm:prSet custT="1"/>
      <dgm:spPr>
        <a:xfrm rot="2907692">
          <a:off x="4109704"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4DC8E795-A019-48BF-9AF8-2EF85A0DBD8C}" type="sibTrans" cxnId="{87401DE6-85B0-49EF-B58D-099AEE2E170C}">
      <dgm:prSet/>
      <dgm:spPr/>
      <dgm:t>
        <a:bodyPr/>
        <a:lstStyle/>
        <a:p>
          <a:endParaRPr lang="zh-CN" altLang="en-US" sz="3200">
            <a:solidFill>
              <a:schemeClr val="tx1"/>
            </a:solidFill>
          </a:endParaRPr>
        </a:p>
      </dgm:t>
    </dgm:pt>
    <dgm:pt modelId="{4492A1C5-EDAE-46DF-AC37-D07DEA35941E}">
      <dgm:prSet custT="1"/>
      <dgm:spPr>
        <a:xfrm>
          <a:off x="3536274" y="3705280"/>
          <a:ext cx="904989" cy="918413"/>
        </a:xfrm>
        <a:prstGeom prst="ellipse">
          <a:avLst/>
        </a:prstGeom>
        <a:solidFill>
          <a:srgbClr val="4BACC6">
            <a:hueOff val="-4966938"/>
            <a:satOff val="19906"/>
            <a:lumOff val="4314"/>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语音通话详单</a:t>
          </a:r>
          <a:endParaRPr lang="zh-CN" altLang="en-US" sz="1100" dirty="0" smtClean="0">
            <a:solidFill>
              <a:sysClr val="window" lastClr="FFFFFF"/>
            </a:solidFill>
            <a:latin typeface="微软雅黑" panose="020B0503020204020204" pitchFamily="34" charset="-122"/>
            <a:ea typeface="微软雅黑" panose="020B0503020204020204" pitchFamily="34" charset="-122"/>
            <a:cs typeface="+mn-cs"/>
          </a:endParaRPr>
        </a:p>
      </dgm:t>
    </dgm:pt>
    <dgm:pt modelId="{1738079A-761A-4293-8200-C874E79DA4D6}" type="parTrans" cxnId="{DC48B79E-07E8-408C-AB7B-9E83B302DA4D}">
      <dgm:prSet custT="1"/>
      <dgm:spPr>
        <a:xfrm rot="4569231">
          <a:off x="3579764"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7ED7A045-D4BF-4579-9E7C-D0ADA22DF689}" type="sibTrans" cxnId="{DC48B79E-07E8-408C-AB7B-9E83B302DA4D}">
      <dgm:prSet/>
      <dgm:spPr/>
      <dgm:t>
        <a:bodyPr/>
        <a:lstStyle/>
        <a:p>
          <a:endParaRPr lang="zh-CN" altLang="en-US" sz="3200">
            <a:solidFill>
              <a:schemeClr val="tx1"/>
            </a:solidFill>
          </a:endParaRPr>
        </a:p>
      </dgm:t>
    </dgm:pt>
    <dgm:pt modelId="{C62060CD-334C-4DBA-8A27-6E27F7C40B5E}">
      <dgm:prSet custT="1"/>
      <dgm:spPr>
        <a:xfrm>
          <a:off x="2615296" y="3705280"/>
          <a:ext cx="904989" cy="918413"/>
        </a:xfrm>
        <a:prstGeom prst="ellipse">
          <a:avLst/>
        </a:prstGeom>
        <a:solidFill>
          <a:srgbClr val="4BACC6">
            <a:hueOff val="-5794761"/>
            <a:satOff val="23223"/>
            <a:lumOff val="5033"/>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客服接触记录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B8BA9545-0D5F-42CA-833D-DEBD89AE5080}" type="parTrans" cxnId="{D8A2E6CD-F91B-47F8-BAB7-6C3A0D4744CF}">
      <dgm:prSet custT="1"/>
      <dgm:spPr>
        <a:xfrm rot="6230769">
          <a:off x="2993942"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4C0070BE-187E-482B-A61B-859965BED3A7}" type="sibTrans" cxnId="{D8A2E6CD-F91B-47F8-BAB7-6C3A0D4744CF}">
      <dgm:prSet/>
      <dgm:spPr/>
      <dgm:t>
        <a:bodyPr/>
        <a:lstStyle/>
        <a:p>
          <a:endParaRPr lang="zh-CN" altLang="en-US" sz="3200">
            <a:solidFill>
              <a:schemeClr val="tx1"/>
            </a:solidFill>
          </a:endParaRPr>
        </a:p>
      </dgm:t>
    </dgm:pt>
    <dgm:pt modelId="{D85F9DD2-1FF8-48E8-89AD-8C61E99E7610}">
      <dgm:prSet custT="1"/>
      <dgm:spPr>
        <a:xfrm>
          <a:off x="1799810" y="3277280"/>
          <a:ext cx="904989" cy="918413"/>
        </a:xfrm>
        <a:prstGeom prst="ellipse">
          <a:avLst/>
        </a:prstGeom>
        <a:solidFill>
          <a:srgbClr val="4BACC6">
            <a:hueOff val="-6622584"/>
            <a:satOff val="26541"/>
            <a:lumOff val="5752"/>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流媒体平台详单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F3AC2162-11A3-4440-BFAF-8D9A2E86A1B6}" type="parTrans" cxnId="{E000DD29-ACF2-4962-B7B8-F076A53861EA}">
      <dgm:prSet custT="1"/>
      <dgm:spPr>
        <a:xfrm rot="7892308">
          <a:off x="2475426"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94EC4382-C89E-48DC-9576-86BC01E63F43}" type="sibTrans" cxnId="{E000DD29-ACF2-4962-B7B8-F076A53861EA}">
      <dgm:prSet/>
      <dgm:spPr/>
      <dgm:t>
        <a:bodyPr/>
        <a:lstStyle/>
        <a:p>
          <a:endParaRPr lang="zh-CN" altLang="en-US" sz="3200">
            <a:solidFill>
              <a:schemeClr val="tx1"/>
            </a:solidFill>
          </a:endParaRPr>
        </a:p>
      </dgm:t>
    </dgm:pt>
    <dgm:pt modelId="{13B8860B-AAB4-4BE1-8781-8E3A143A2147}">
      <dgm:prSet custT="1"/>
      <dgm:spPr>
        <a:xfrm>
          <a:off x="1276634" y="2519329"/>
          <a:ext cx="904989" cy="918413"/>
        </a:xfrm>
        <a:prstGeom prst="ellipse">
          <a:avLst/>
        </a:prstGeom>
        <a:solidFill>
          <a:srgbClr val="4BACC6">
            <a:hueOff val="-7450407"/>
            <a:satOff val="29858"/>
            <a:lumOff val="6471"/>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位置信令话单</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BE001399-57D6-4F9A-9F76-8C40736F9729}" type="parTrans" cxnId="{EE6BFFBA-F97D-4135-A396-0A147450CAE1}">
      <dgm:prSet custT="1"/>
      <dgm:spPr>
        <a:xfrm rot="9553846">
          <a:off x="213812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FA010C6A-14C6-4D60-AAEA-C6A8EB8DBCC3}" type="sibTrans" cxnId="{EE6BFFBA-F97D-4135-A396-0A147450CAE1}">
      <dgm:prSet/>
      <dgm:spPr/>
      <dgm:t>
        <a:bodyPr/>
        <a:lstStyle/>
        <a:p>
          <a:endParaRPr lang="zh-CN" altLang="en-US" sz="3200">
            <a:solidFill>
              <a:schemeClr val="tx1"/>
            </a:solidFill>
          </a:endParaRPr>
        </a:p>
      </dgm:t>
    </dgm:pt>
    <dgm:pt modelId="{05D83AB7-8C29-4A99-9167-9B984F8D03C5}">
      <dgm:prSet custT="1"/>
      <dgm:spPr>
        <a:xfrm>
          <a:off x="1492206" y="743936"/>
          <a:ext cx="904989" cy="918413"/>
        </a:xfrm>
        <a:prstGeom prst="ellipse">
          <a:avLst/>
        </a:prstGeom>
        <a:solidFill>
          <a:srgbClr val="4BACC6">
            <a:hueOff val="-9106054"/>
            <a:satOff val="36493"/>
            <a:lumOff val="7909"/>
            <a:alphaOff val="0"/>
          </a:srgbClr>
        </a:solidFill>
        <a:ln w="25400" cap="flat" cmpd="sng" algn="ctr">
          <a:solidFill>
            <a:sysClr val="window" lastClr="FFFFFF">
              <a:hueOff val="0"/>
              <a:satOff val="0"/>
              <a:lumOff val="0"/>
              <a:alphaOff val="0"/>
            </a:sysClr>
          </a:solidFill>
          <a:prstDash val="solid"/>
        </a:ln>
        <a:effectLst/>
      </dgm:spPr>
      <dgm:t>
        <a:bodyPr/>
        <a:lstStyle/>
        <a:p>
          <a:r>
            <a:rPr lang="en-US" altLang="zh-CN" sz="1100" dirty="0" smtClean="0">
              <a:solidFill>
                <a:sysClr val="window" lastClr="FFFFFF"/>
              </a:solidFill>
              <a:latin typeface="微软雅黑" panose="020B0503020204020204" pitchFamily="34" charset="-122"/>
              <a:ea typeface="微软雅黑" panose="020B0503020204020204" pitchFamily="34" charset="-122"/>
              <a:cs typeface="+mn-cs"/>
            </a:rPr>
            <a:t>116114</a:t>
          </a:r>
          <a:r>
            <a:rPr lang="zh-CN" altLang="en-US" sz="1100" dirty="0" smtClean="0">
              <a:solidFill>
                <a:sysClr val="window" lastClr="FFFFFF"/>
              </a:solidFill>
              <a:latin typeface="微软雅黑" panose="020B0503020204020204" pitchFamily="34" charset="-122"/>
              <a:ea typeface="微软雅黑" panose="020B0503020204020204" pitchFamily="34" charset="-122"/>
              <a:cs typeface="+mn-cs"/>
            </a:rPr>
            <a:t>企业黄页信息</a:t>
          </a:r>
          <a:endParaRPr lang="en-US" altLang="zh-CN" sz="1100" dirty="0" smtClean="0">
            <a:solidFill>
              <a:sysClr val="window" lastClr="FFFFFF"/>
            </a:solidFill>
            <a:latin typeface="微软雅黑" panose="020B0503020204020204" pitchFamily="34" charset="-122"/>
            <a:ea typeface="微软雅黑" panose="020B0503020204020204" pitchFamily="34" charset="-122"/>
            <a:cs typeface="+mn-cs"/>
          </a:endParaRPr>
        </a:p>
      </dgm:t>
    </dgm:pt>
    <dgm:pt modelId="{7EA6E1AF-3650-40DC-811A-2E064AA7526D}" type="parTrans" cxnId="{F56143C4-07D2-4139-BE48-48C09D8CEC36}">
      <dgm:prSet custT="1"/>
      <dgm:spPr>
        <a:xfrm rot="12876923">
          <a:off x="2277784"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A0F691A3-0B36-406C-873E-1A33A78DF90D}" type="sibTrans" cxnId="{F56143C4-07D2-4139-BE48-48C09D8CEC36}">
      <dgm:prSet/>
      <dgm:spPr/>
      <dgm:t>
        <a:bodyPr/>
        <a:lstStyle/>
        <a:p>
          <a:endParaRPr lang="zh-CN" altLang="en-US" sz="3200">
            <a:solidFill>
              <a:schemeClr val="tx1"/>
            </a:solidFill>
          </a:endParaRPr>
        </a:p>
      </dgm:t>
    </dgm:pt>
    <dgm:pt modelId="{F938DA6A-1C43-43EA-B077-38842C84563F}">
      <dgm:prSet custT="1"/>
      <dgm:spPr>
        <a:xfrm>
          <a:off x="2181568" y="133214"/>
          <a:ext cx="904989" cy="918413"/>
        </a:xfrm>
        <a:prstGeom prst="ellipse">
          <a:avLst/>
        </a:prstGeom>
        <a:solidFill>
          <a:srgbClr val="4BACC6">
            <a:hueOff val="-9933876"/>
            <a:satOff val="39811"/>
            <a:lumOff val="8628"/>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渠道应用助销信息</a:t>
          </a:r>
          <a:endParaRPr lang="en-US" altLang="zh-CN" sz="1100" dirty="0" smtClean="0">
            <a:solidFill>
              <a:sysClr val="window" lastClr="FFFFFF"/>
            </a:solidFill>
            <a:latin typeface="微软雅黑" panose="020B0503020204020204" pitchFamily="34" charset="-122"/>
            <a:ea typeface="微软雅黑" panose="020B0503020204020204" pitchFamily="34" charset="-122"/>
            <a:cs typeface="+mn-cs"/>
          </a:endParaRPr>
        </a:p>
      </dgm:t>
    </dgm:pt>
    <dgm:pt modelId="{93D4EFF1-C06A-4E36-A660-8891CD98198D}" type="parTrans" cxnId="{BC1F820E-7659-4AD8-8AF9-0282DE89D179}">
      <dgm:prSet custT="1"/>
      <dgm:spPr>
        <a:xfrm rot="14538462">
          <a:off x="271879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A65AC5FE-932F-43A3-B628-2240D49E5A1C}" type="sibTrans" cxnId="{BC1F820E-7659-4AD8-8AF9-0282DE89D179}">
      <dgm:prSet/>
      <dgm:spPr/>
      <dgm:t>
        <a:bodyPr/>
        <a:lstStyle/>
        <a:p>
          <a:endParaRPr lang="zh-CN" altLang="en-US" sz="3200">
            <a:solidFill>
              <a:schemeClr val="tx1"/>
            </a:solidFill>
          </a:endParaRPr>
        </a:p>
      </dgm:t>
    </dgm:pt>
    <dgm:pt modelId="{EB605579-6934-4258-8195-07C3EA0E8CAE}">
      <dgm:prSet custT="1"/>
      <dgm:spPr>
        <a:xfrm>
          <a:off x="1165622" y="1605066"/>
          <a:ext cx="904989" cy="918413"/>
        </a:xfrm>
        <a:prstGeom prst="ellipse">
          <a:avLst/>
        </a:prstGeom>
        <a:solidFill>
          <a:srgbClr val="4BACC6">
            <a:hueOff val="-8278230"/>
            <a:satOff val="33176"/>
            <a:lumOff val="719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1100" smtClean="0">
              <a:solidFill>
                <a:sysClr val="window" lastClr="FFFFFF"/>
              </a:solidFill>
              <a:latin typeface="微软雅黑" panose="020B0503020204020204" pitchFamily="34" charset="-122"/>
              <a:ea typeface="微软雅黑" panose="020B0503020204020204" pitchFamily="34" charset="-122"/>
              <a:cs typeface="+mn-cs"/>
            </a:rPr>
            <a:t>基站信息</a:t>
          </a:r>
          <a:endParaRPr lang="zh-CN" altLang="en-US" sz="1100" dirty="0">
            <a:solidFill>
              <a:sysClr val="window" lastClr="FFFFFF"/>
            </a:solidFill>
            <a:latin typeface="微软雅黑" panose="020B0503020204020204" pitchFamily="34" charset="-122"/>
            <a:ea typeface="微软雅黑" panose="020B0503020204020204" pitchFamily="34" charset="-122"/>
            <a:cs typeface="+mn-cs"/>
          </a:endParaRPr>
        </a:p>
      </dgm:t>
    </dgm:pt>
    <dgm:pt modelId="{0D883100-7A37-4586-A9F2-CB43FCA498EC}" type="parTrans" cxnId="{3EE9D1DF-0465-4B01-B4D2-6B856C78AF8A}">
      <dgm:prSet custT="1"/>
      <dgm:spPr>
        <a:xfrm rot="11215385">
          <a:off x="2065752"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gm:spPr>
      <dgm:t>
        <a:bodyPr/>
        <a:lstStyle/>
        <a:p>
          <a:endParaRPr lang="zh-CN" altLang="en-US" sz="1100">
            <a:solidFill>
              <a:srgbClr val="7030A0"/>
            </a:solidFill>
            <a:latin typeface="微软雅黑" panose="020B0503020204020204" pitchFamily="34" charset="-122"/>
            <a:ea typeface="微软雅黑" panose="020B0503020204020204" pitchFamily="34" charset="-122"/>
            <a:cs typeface="+mn-cs"/>
          </a:endParaRPr>
        </a:p>
      </dgm:t>
    </dgm:pt>
    <dgm:pt modelId="{AF3B7FAB-3461-4F3A-B588-4AF2FF16176F}" type="sibTrans" cxnId="{3EE9D1DF-0465-4B01-B4D2-6B856C78AF8A}">
      <dgm:prSet/>
      <dgm:spPr/>
      <dgm:t>
        <a:bodyPr/>
        <a:lstStyle/>
        <a:p>
          <a:endParaRPr lang="zh-CN" altLang="en-US" sz="3200">
            <a:solidFill>
              <a:schemeClr val="tx1"/>
            </a:solidFill>
          </a:endParaRPr>
        </a:p>
      </dgm:t>
    </dgm:pt>
    <dgm:pt modelId="{B443C5B9-0089-49A8-BF20-BB85A84B7076}" type="pres">
      <dgm:prSet presAssocID="{22E4AD7B-3981-4F7C-89E2-F12E0CEBE781}" presName="cycle" presStyleCnt="0">
        <dgm:presLayoutVars>
          <dgm:chMax val="1"/>
          <dgm:dir/>
          <dgm:animLvl val="ctr"/>
          <dgm:resizeHandles val="exact"/>
        </dgm:presLayoutVars>
      </dgm:prSet>
      <dgm:spPr/>
      <dgm:t>
        <a:bodyPr/>
        <a:lstStyle/>
        <a:p>
          <a:endParaRPr lang="zh-CN" altLang="en-US"/>
        </a:p>
      </dgm:t>
    </dgm:pt>
    <dgm:pt modelId="{C5B647AB-64DD-4DF5-B513-80864036D220}" type="pres">
      <dgm:prSet presAssocID="{F8BDF587-F581-4752-A330-752AD8BFE625}" presName="centerShape" presStyleLbl="node0" presStyleIdx="0" presStyleCnt="1" custScaleX="287767" custScaleY="277102"/>
      <dgm:spPr/>
      <dgm:t>
        <a:bodyPr/>
        <a:lstStyle/>
        <a:p>
          <a:endParaRPr lang="zh-CN" altLang="en-US"/>
        </a:p>
      </dgm:t>
    </dgm:pt>
    <dgm:pt modelId="{EEBB1625-F01E-425F-A812-0DA5C0909ABB}" type="pres">
      <dgm:prSet presAssocID="{EC01E773-CAFC-493C-A34D-EDC7C76AE173}" presName="Name9" presStyleLbl="parChTrans1D2" presStyleIdx="0" presStyleCnt="13"/>
      <dgm:spPr/>
      <dgm:t>
        <a:bodyPr/>
        <a:lstStyle/>
        <a:p>
          <a:endParaRPr lang="zh-CN" altLang="en-US"/>
        </a:p>
      </dgm:t>
    </dgm:pt>
    <dgm:pt modelId="{81C47F19-E42A-4F3C-9906-D44E7CB115B3}" type="pres">
      <dgm:prSet presAssocID="{EC01E773-CAFC-493C-A34D-EDC7C76AE173}" presName="connTx" presStyleLbl="parChTrans1D2" presStyleIdx="0" presStyleCnt="13"/>
      <dgm:spPr/>
      <dgm:t>
        <a:bodyPr/>
        <a:lstStyle/>
        <a:p>
          <a:endParaRPr lang="zh-CN" altLang="en-US"/>
        </a:p>
      </dgm:t>
    </dgm:pt>
    <dgm:pt modelId="{EABDBECE-1782-496B-B97B-70A8EC342A1E}" type="pres">
      <dgm:prSet presAssocID="{12D487DD-72FF-4F14-BBAF-53EA1251C652}" presName="node" presStyleLbl="node1" presStyleIdx="0" presStyleCnt="13" custScaleX="127884" custScaleY="129781">
        <dgm:presLayoutVars>
          <dgm:bulletEnabled val="1"/>
        </dgm:presLayoutVars>
      </dgm:prSet>
      <dgm:spPr/>
      <dgm:t>
        <a:bodyPr/>
        <a:lstStyle/>
        <a:p>
          <a:endParaRPr lang="zh-CN" altLang="en-US"/>
        </a:p>
      </dgm:t>
    </dgm:pt>
    <dgm:pt modelId="{96869455-A53C-4066-B67F-F93081BAB99B}" type="pres">
      <dgm:prSet presAssocID="{104AAA19-6DC1-4AA8-9688-5CC6B0BE3544}" presName="Name9" presStyleLbl="parChTrans1D2" presStyleIdx="1" presStyleCnt="13"/>
      <dgm:spPr/>
      <dgm:t>
        <a:bodyPr/>
        <a:lstStyle/>
        <a:p>
          <a:endParaRPr lang="zh-CN" altLang="en-US"/>
        </a:p>
      </dgm:t>
    </dgm:pt>
    <dgm:pt modelId="{63CD2E70-AD30-4F7E-9803-1D466F5C7A4E}" type="pres">
      <dgm:prSet presAssocID="{104AAA19-6DC1-4AA8-9688-5CC6B0BE3544}" presName="connTx" presStyleLbl="parChTrans1D2" presStyleIdx="1" presStyleCnt="13"/>
      <dgm:spPr/>
      <dgm:t>
        <a:bodyPr/>
        <a:lstStyle/>
        <a:p>
          <a:endParaRPr lang="zh-CN" altLang="en-US"/>
        </a:p>
      </dgm:t>
    </dgm:pt>
    <dgm:pt modelId="{3ADB0021-8007-4CC8-B4AA-D853779CA348}" type="pres">
      <dgm:prSet presAssocID="{9C5C868E-0444-46DC-A20C-79E59300FD33}" presName="node" presStyleLbl="node1" presStyleIdx="1" presStyleCnt="13" custScaleX="127884" custScaleY="129781">
        <dgm:presLayoutVars>
          <dgm:bulletEnabled val="1"/>
        </dgm:presLayoutVars>
      </dgm:prSet>
      <dgm:spPr/>
      <dgm:t>
        <a:bodyPr/>
        <a:lstStyle/>
        <a:p>
          <a:endParaRPr lang="zh-CN" altLang="en-US"/>
        </a:p>
      </dgm:t>
    </dgm:pt>
    <dgm:pt modelId="{94A504C9-D157-4C08-B263-95A4CB2D0C27}" type="pres">
      <dgm:prSet presAssocID="{57E984D2-3FD7-4BD7-A3AF-D22A5ADB3581}" presName="Name9" presStyleLbl="parChTrans1D2" presStyleIdx="2" presStyleCnt="13"/>
      <dgm:spPr/>
      <dgm:t>
        <a:bodyPr/>
        <a:lstStyle/>
        <a:p>
          <a:endParaRPr lang="zh-CN" altLang="en-US"/>
        </a:p>
      </dgm:t>
    </dgm:pt>
    <dgm:pt modelId="{0EE99607-30CA-48A7-9A6B-3DF2803EE10E}" type="pres">
      <dgm:prSet presAssocID="{57E984D2-3FD7-4BD7-A3AF-D22A5ADB3581}" presName="connTx" presStyleLbl="parChTrans1D2" presStyleIdx="2" presStyleCnt="13"/>
      <dgm:spPr/>
      <dgm:t>
        <a:bodyPr/>
        <a:lstStyle/>
        <a:p>
          <a:endParaRPr lang="zh-CN" altLang="en-US"/>
        </a:p>
      </dgm:t>
    </dgm:pt>
    <dgm:pt modelId="{AABF3DE1-B94A-425D-851B-318D7A90BCA8}" type="pres">
      <dgm:prSet presAssocID="{353B8DA6-CB5E-4D7B-BDCB-437D8968E81F}" presName="node" presStyleLbl="node1" presStyleIdx="2" presStyleCnt="13" custScaleX="127884" custScaleY="129781">
        <dgm:presLayoutVars>
          <dgm:bulletEnabled val="1"/>
        </dgm:presLayoutVars>
      </dgm:prSet>
      <dgm:spPr/>
      <dgm:t>
        <a:bodyPr/>
        <a:lstStyle/>
        <a:p>
          <a:endParaRPr lang="zh-CN" altLang="en-US"/>
        </a:p>
      </dgm:t>
    </dgm:pt>
    <dgm:pt modelId="{FCF1F42F-25C7-493F-8164-BB5E9705CBA6}" type="pres">
      <dgm:prSet presAssocID="{3DB11F64-970D-4B6C-B4DE-61C3D0D58325}" presName="Name9" presStyleLbl="parChTrans1D2" presStyleIdx="3" presStyleCnt="13"/>
      <dgm:spPr/>
      <dgm:t>
        <a:bodyPr/>
        <a:lstStyle/>
        <a:p>
          <a:endParaRPr lang="zh-CN" altLang="en-US"/>
        </a:p>
      </dgm:t>
    </dgm:pt>
    <dgm:pt modelId="{C6C5DA06-6A7E-49C3-A137-E13B8EC2155B}" type="pres">
      <dgm:prSet presAssocID="{3DB11F64-970D-4B6C-B4DE-61C3D0D58325}" presName="connTx" presStyleLbl="parChTrans1D2" presStyleIdx="3" presStyleCnt="13"/>
      <dgm:spPr/>
      <dgm:t>
        <a:bodyPr/>
        <a:lstStyle/>
        <a:p>
          <a:endParaRPr lang="zh-CN" altLang="en-US"/>
        </a:p>
      </dgm:t>
    </dgm:pt>
    <dgm:pt modelId="{1C313BBF-EFB4-4D7D-A4B8-5094CE20FE98}" type="pres">
      <dgm:prSet presAssocID="{1F0BFF4E-5732-45DE-A4C4-DAAF26A05EF1}" presName="node" presStyleLbl="node1" presStyleIdx="3" presStyleCnt="13" custScaleX="127884" custScaleY="129781">
        <dgm:presLayoutVars>
          <dgm:bulletEnabled val="1"/>
        </dgm:presLayoutVars>
      </dgm:prSet>
      <dgm:spPr/>
      <dgm:t>
        <a:bodyPr/>
        <a:lstStyle/>
        <a:p>
          <a:endParaRPr lang="zh-CN" altLang="en-US"/>
        </a:p>
      </dgm:t>
    </dgm:pt>
    <dgm:pt modelId="{15B6B067-B2C4-4316-9690-6B90C11AC782}" type="pres">
      <dgm:prSet presAssocID="{C67CF942-0B00-446C-B2DD-654DB2F4FCA7}" presName="Name9" presStyleLbl="parChTrans1D2" presStyleIdx="4" presStyleCnt="13"/>
      <dgm:spPr/>
      <dgm:t>
        <a:bodyPr/>
        <a:lstStyle/>
        <a:p>
          <a:endParaRPr lang="zh-CN" altLang="en-US"/>
        </a:p>
      </dgm:t>
    </dgm:pt>
    <dgm:pt modelId="{0308F8B6-3E13-4502-8CAC-AC5AFA84915C}" type="pres">
      <dgm:prSet presAssocID="{C67CF942-0B00-446C-B2DD-654DB2F4FCA7}" presName="connTx" presStyleLbl="parChTrans1D2" presStyleIdx="4" presStyleCnt="13"/>
      <dgm:spPr/>
      <dgm:t>
        <a:bodyPr/>
        <a:lstStyle/>
        <a:p>
          <a:endParaRPr lang="zh-CN" altLang="en-US"/>
        </a:p>
      </dgm:t>
    </dgm:pt>
    <dgm:pt modelId="{7ECF3656-B947-4D83-81E3-9A0323921E92}" type="pres">
      <dgm:prSet presAssocID="{9F46CFEF-94B8-431E-9800-25AF4244AE03}" presName="node" presStyleLbl="node1" presStyleIdx="4" presStyleCnt="13" custScaleX="127884" custScaleY="129781">
        <dgm:presLayoutVars>
          <dgm:bulletEnabled val="1"/>
        </dgm:presLayoutVars>
      </dgm:prSet>
      <dgm:spPr/>
      <dgm:t>
        <a:bodyPr/>
        <a:lstStyle/>
        <a:p>
          <a:endParaRPr lang="zh-CN" altLang="en-US"/>
        </a:p>
      </dgm:t>
    </dgm:pt>
    <dgm:pt modelId="{647EA78C-AABE-4B07-A19A-1C8FC9C0C85A}" type="pres">
      <dgm:prSet presAssocID="{3D6D6477-81F8-4508-8B64-4DA432354826}" presName="Name9" presStyleLbl="parChTrans1D2" presStyleIdx="5" presStyleCnt="13"/>
      <dgm:spPr/>
      <dgm:t>
        <a:bodyPr/>
        <a:lstStyle/>
        <a:p>
          <a:endParaRPr lang="zh-CN" altLang="en-US"/>
        </a:p>
      </dgm:t>
    </dgm:pt>
    <dgm:pt modelId="{5645EFBD-87C6-4166-9F2B-A7DAACF3C96D}" type="pres">
      <dgm:prSet presAssocID="{3D6D6477-81F8-4508-8B64-4DA432354826}" presName="connTx" presStyleLbl="parChTrans1D2" presStyleIdx="5" presStyleCnt="13"/>
      <dgm:spPr/>
      <dgm:t>
        <a:bodyPr/>
        <a:lstStyle/>
        <a:p>
          <a:endParaRPr lang="zh-CN" altLang="en-US"/>
        </a:p>
      </dgm:t>
    </dgm:pt>
    <dgm:pt modelId="{CF696BCA-D6AF-4AF0-85CF-6190473ED9D7}" type="pres">
      <dgm:prSet presAssocID="{C056F14B-8AE0-4F93-BFEE-85F6BA25E0E6}" presName="node" presStyleLbl="node1" presStyleIdx="5" presStyleCnt="13" custScaleX="127884" custScaleY="129781">
        <dgm:presLayoutVars>
          <dgm:bulletEnabled val="1"/>
        </dgm:presLayoutVars>
      </dgm:prSet>
      <dgm:spPr/>
      <dgm:t>
        <a:bodyPr/>
        <a:lstStyle/>
        <a:p>
          <a:endParaRPr lang="zh-CN" altLang="en-US"/>
        </a:p>
      </dgm:t>
    </dgm:pt>
    <dgm:pt modelId="{A8CD3E59-0CAA-4E85-8194-E26D935F1B5A}" type="pres">
      <dgm:prSet presAssocID="{1738079A-761A-4293-8200-C874E79DA4D6}" presName="Name9" presStyleLbl="parChTrans1D2" presStyleIdx="6" presStyleCnt="13"/>
      <dgm:spPr/>
      <dgm:t>
        <a:bodyPr/>
        <a:lstStyle/>
        <a:p>
          <a:endParaRPr lang="zh-CN" altLang="en-US"/>
        </a:p>
      </dgm:t>
    </dgm:pt>
    <dgm:pt modelId="{A084194D-3E3C-4D97-B307-89D1E2E03040}" type="pres">
      <dgm:prSet presAssocID="{1738079A-761A-4293-8200-C874E79DA4D6}" presName="connTx" presStyleLbl="parChTrans1D2" presStyleIdx="6" presStyleCnt="13"/>
      <dgm:spPr/>
      <dgm:t>
        <a:bodyPr/>
        <a:lstStyle/>
        <a:p>
          <a:endParaRPr lang="zh-CN" altLang="en-US"/>
        </a:p>
      </dgm:t>
    </dgm:pt>
    <dgm:pt modelId="{8987BB0C-0C61-4302-A29B-572CB50498EA}" type="pres">
      <dgm:prSet presAssocID="{4492A1C5-EDAE-46DF-AC37-D07DEA35941E}" presName="node" presStyleLbl="node1" presStyleIdx="6" presStyleCnt="13" custScaleX="127884" custScaleY="129781">
        <dgm:presLayoutVars>
          <dgm:bulletEnabled val="1"/>
        </dgm:presLayoutVars>
      </dgm:prSet>
      <dgm:spPr/>
      <dgm:t>
        <a:bodyPr/>
        <a:lstStyle/>
        <a:p>
          <a:endParaRPr lang="zh-CN" altLang="en-US"/>
        </a:p>
      </dgm:t>
    </dgm:pt>
    <dgm:pt modelId="{5BF67546-96FD-4979-92F1-2A5A78104B0A}" type="pres">
      <dgm:prSet presAssocID="{B8BA9545-0D5F-42CA-833D-DEBD89AE5080}" presName="Name9" presStyleLbl="parChTrans1D2" presStyleIdx="7" presStyleCnt="13"/>
      <dgm:spPr/>
      <dgm:t>
        <a:bodyPr/>
        <a:lstStyle/>
        <a:p>
          <a:endParaRPr lang="zh-CN" altLang="en-US"/>
        </a:p>
      </dgm:t>
    </dgm:pt>
    <dgm:pt modelId="{68D687DA-994F-4903-891F-2F92417BF8A3}" type="pres">
      <dgm:prSet presAssocID="{B8BA9545-0D5F-42CA-833D-DEBD89AE5080}" presName="connTx" presStyleLbl="parChTrans1D2" presStyleIdx="7" presStyleCnt="13"/>
      <dgm:spPr/>
      <dgm:t>
        <a:bodyPr/>
        <a:lstStyle/>
        <a:p>
          <a:endParaRPr lang="zh-CN" altLang="en-US"/>
        </a:p>
      </dgm:t>
    </dgm:pt>
    <dgm:pt modelId="{C271A082-39B9-4759-AAEE-F29A2C4D2C28}" type="pres">
      <dgm:prSet presAssocID="{C62060CD-334C-4DBA-8A27-6E27F7C40B5E}" presName="node" presStyleLbl="node1" presStyleIdx="7" presStyleCnt="13" custScaleX="127884" custScaleY="129781">
        <dgm:presLayoutVars>
          <dgm:bulletEnabled val="1"/>
        </dgm:presLayoutVars>
      </dgm:prSet>
      <dgm:spPr/>
      <dgm:t>
        <a:bodyPr/>
        <a:lstStyle/>
        <a:p>
          <a:endParaRPr lang="zh-CN" altLang="en-US"/>
        </a:p>
      </dgm:t>
    </dgm:pt>
    <dgm:pt modelId="{C0271F18-045C-436F-9419-917E3DC5B03A}" type="pres">
      <dgm:prSet presAssocID="{F3AC2162-11A3-4440-BFAF-8D9A2E86A1B6}" presName="Name9" presStyleLbl="parChTrans1D2" presStyleIdx="8" presStyleCnt="13"/>
      <dgm:spPr/>
      <dgm:t>
        <a:bodyPr/>
        <a:lstStyle/>
        <a:p>
          <a:endParaRPr lang="zh-CN" altLang="en-US"/>
        </a:p>
      </dgm:t>
    </dgm:pt>
    <dgm:pt modelId="{0E1D693E-8A0E-4050-95DD-C8333744008D}" type="pres">
      <dgm:prSet presAssocID="{F3AC2162-11A3-4440-BFAF-8D9A2E86A1B6}" presName="connTx" presStyleLbl="parChTrans1D2" presStyleIdx="8" presStyleCnt="13"/>
      <dgm:spPr/>
      <dgm:t>
        <a:bodyPr/>
        <a:lstStyle/>
        <a:p>
          <a:endParaRPr lang="zh-CN" altLang="en-US"/>
        </a:p>
      </dgm:t>
    </dgm:pt>
    <dgm:pt modelId="{FBA2ABFB-050B-4B00-B876-71F6CE69B626}" type="pres">
      <dgm:prSet presAssocID="{D85F9DD2-1FF8-48E8-89AD-8C61E99E7610}" presName="node" presStyleLbl="node1" presStyleIdx="8" presStyleCnt="13" custScaleX="127884" custScaleY="129781">
        <dgm:presLayoutVars>
          <dgm:bulletEnabled val="1"/>
        </dgm:presLayoutVars>
      </dgm:prSet>
      <dgm:spPr/>
      <dgm:t>
        <a:bodyPr/>
        <a:lstStyle/>
        <a:p>
          <a:endParaRPr lang="zh-CN" altLang="en-US"/>
        </a:p>
      </dgm:t>
    </dgm:pt>
    <dgm:pt modelId="{54F45DAE-D082-4B13-BD99-D23613BA384A}" type="pres">
      <dgm:prSet presAssocID="{BE001399-57D6-4F9A-9F76-8C40736F9729}" presName="Name9" presStyleLbl="parChTrans1D2" presStyleIdx="9" presStyleCnt="13"/>
      <dgm:spPr/>
      <dgm:t>
        <a:bodyPr/>
        <a:lstStyle/>
        <a:p>
          <a:endParaRPr lang="zh-CN" altLang="en-US"/>
        </a:p>
      </dgm:t>
    </dgm:pt>
    <dgm:pt modelId="{A429AA24-F95C-47C8-A7F1-FAEB7E2A815D}" type="pres">
      <dgm:prSet presAssocID="{BE001399-57D6-4F9A-9F76-8C40736F9729}" presName="connTx" presStyleLbl="parChTrans1D2" presStyleIdx="9" presStyleCnt="13"/>
      <dgm:spPr/>
      <dgm:t>
        <a:bodyPr/>
        <a:lstStyle/>
        <a:p>
          <a:endParaRPr lang="zh-CN" altLang="en-US"/>
        </a:p>
      </dgm:t>
    </dgm:pt>
    <dgm:pt modelId="{129A7826-C2BE-4E2B-8253-35497288D486}" type="pres">
      <dgm:prSet presAssocID="{13B8860B-AAB4-4BE1-8781-8E3A143A2147}" presName="node" presStyleLbl="node1" presStyleIdx="9" presStyleCnt="13" custScaleX="127884" custScaleY="129781">
        <dgm:presLayoutVars>
          <dgm:bulletEnabled val="1"/>
        </dgm:presLayoutVars>
      </dgm:prSet>
      <dgm:spPr/>
      <dgm:t>
        <a:bodyPr/>
        <a:lstStyle/>
        <a:p>
          <a:endParaRPr lang="zh-CN" altLang="en-US"/>
        </a:p>
      </dgm:t>
    </dgm:pt>
    <dgm:pt modelId="{4E8894A0-5E03-46E3-A001-A305E20BE59A}" type="pres">
      <dgm:prSet presAssocID="{0D883100-7A37-4586-A9F2-CB43FCA498EC}" presName="Name9" presStyleLbl="parChTrans1D2" presStyleIdx="10" presStyleCnt="13"/>
      <dgm:spPr/>
      <dgm:t>
        <a:bodyPr/>
        <a:lstStyle/>
        <a:p>
          <a:endParaRPr lang="zh-CN" altLang="en-US"/>
        </a:p>
      </dgm:t>
    </dgm:pt>
    <dgm:pt modelId="{32C491E9-5461-45E0-A013-B956A866D686}" type="pres">
      <dgm:prSet presAssocID="{0D883100-7A37-4586-A9F2-CB43FCA498EC}" presName="connTx" presStyleLbl="parChTrans1D2" presStyleIdx="10" presStyleCnt="13"/>
      <dgm:spPr/>
      <dgm:t>
        <a:bodyPr/>
        <a:lstStyle/>
        <a:p>
          <a:endParaRPr lang="zh-CN" altLang="en-US"/>
        </a:p>
      </dgm:t>
    </dgm:pt>
    <dgm:pt modelId="{0BB64DBF-905B-4E90-BA53-A4B7A827632E}" type="pres">
      <dgm:prSet presAssocID="{EB605579-6934-4258-8195-07C3EA0E8CAE}" presName="node" presStyleLbl="node1" presStyleIdx="10" presStyleCnt="13" custScaleX="127884" custScaleY="129781">
        <dgm:presLayoutVars>
          <dgm:bulletEnabled val="1"/>
        </dgm:presLayoutVars>
      </dgm:prSet>
      <dgm:spPr/>
      <dgm:t>
        <a:bodyPr/>
        <a:lstStyle/>
        <a:p>
          <a:endParaRPr lang="zh-CN" altLang="en-US"/>
        </a:p>
      </dgm:t>
    </dgm:pt>
    <dgm:pt modelId="{C4C646D4-6BC6-4FF9-A246-3E4420316841}" type="pres">
      <dgm:prSet presAssocID="{7EA6E1AF-3650-40DC-811A-2E064AA7526D}" presName="Name9" presStyleLbl="parChTrans1D2" presStyleIdx="11" presStyleCnt="13"/>
      <dgm:spPr/>
      <dgm:t>
        <a:bodyPr/>
        <a:lstStyle/>
        <a:p>
          <a:endParaRPr lang="zh-CN" altLang="en-US"/>
        </a:p>
      </dgm:t>
    </dgm:pt>
    <dgm:pt modelId="{8258CA03-484E-46CD-987C-7DB2C45F12B1}" type="pres">
      <dgm:prSet presAssocID="{7EA6E1AF-3650-40DC-811A-2E064AA7526D}" presName="connTx" presStyleLbl="parChTrans1D2" presStyleIdx="11" presStyleCnt="13"/>
      <dgm:spPr/>
      <dgm:t>
        <a:bodyPr/>
        <a:lstStyle/>
        <a:p>
          <a:endParaRPr lang="zh-CN" altLang="en-US"/>
        </a:p>
      </dgm:t>
    </dgm:pt>
    <dgm:pt modelId="{B58D6583-77C8-4FB4-9741-7E1A531751D4}" type="pres">
      <dgm:prSet presAssocID="{05D83AB7-8C29-4A99-9167-9B984F8D03C5}" presName="node" presStyleLbl="node1" presStyleIdx="11" presStyleCnt="13" custScaleX="127884" custScaleY="129781">
        <dgm:presLayoutVars>
          <dgm:bulletEnabled val="1"/>
        </dgm:presLayoutVars>
      </dgm:prSet>
      <dgm:spPr/>
      <dgm:t>
        <a:bodyPr/>
        <a:lstStyle/>
        <a:p>
          <a:endParaRPr lang="zh-CN" altLang="en-US"/>
        </a:p>
      </dgm:t>
    </dgm:pt>
    <dgm:pt modelId="{F736A1CD-2C0E-4046-B013-AA700B028CEF}" type="pres">
      <dgm:prSet presAssocID="{93D4EFF1-C06A-4E36-A660-8891CD98198D}" presName="Name9" presStyleLbl="parChTrans1D2" presStyleIdx="12" presStyleCnt="13"/>
      <dgm:spPr/>
      <dgm:t>
        <a:bodyPr/>
        <a:lstStyle/>
        <a:p>
          <a:endParaRPr lang="zh-CN" altLang="en-US"/>
        </a:p>
      </dgm:t>
    </dgm:pt>
    <dgm:pt modelId="{BD0CC229-99D8-4488-A900-403FA1A3EA9D}" type="pres">
      <dgm:prSet presAssocID="{93D4EFF1-C06A-4E36-A660-8891CD98198D}" presName="connTx" presStyleLbl="parChTrans1D2" presStyleIdx="12" presStyleCnt="13"/>
      <dgm:spPr/>
      <dgm:t>
        <a:bodyPr/>
        <a:lstStyle/>
        <a:p>
          <a:endParaRPr lang="zh-CN" altLang="en-US"/>
        </a:p>
      </dgm:t>
    </dgm:pt>
    <dgm:pt modelId="{F83C0AFE-8F6D-42F0-8972-FD3C2E59BA25}" type="pres">
      <dgm:prSet presAssocID="{F938DA6A-1C43-43EA-B077-38842C84563F}" presName="node" presStyleLbl="node1" presStyleIdx="12" presStyleCnt="13" custScaleX="127884" custScaleY="129781">
        <dgm:presLayoutVars>
          <dgm:bulletEnabled val="1"/>
        </dgm:presLayoutVars>
      </dgm:prSet>
      <dgm:spPr/>
      <dgm:t>
        <a:bodyPr/>
        <a:lstStyle/>
        <a:p>
          <a:endParaRPr lang="zh-CN" altLang="en-US"/>
        </a:p>
      </dgm:t>
    </dgm:pt>
  </dgm:ptLst>
  <dgm:cxnLst>
    <dgm:cxn modelId="{ADBAA8A9-789C-4A00-96F2-D42BE78BC0EA}" type="presOf" srcId="{13B8860B-AAB4-4BE1-8781-8E3A143A2147}" destId="{129A7826-C2BE-4E2B-8253-35497288D486}" srcOrd="0" destOrd="0" presId="urn:microsoft.com/office/officeart/2005/8/layout/radial1"/>
    <dgm:cxn modelId="{96409C11-1F50-41FC-AE1C-F1E40FE5E975}" type="presOf" srcId="{0D883100-7A37-4586-A9F2-CB43FCA498EC}" destId="{32C491E9-5461-45E0-A013-B956A866D686}" srcOrd="1" destOrd="0" presId="urn:microsoft.com/office/officeart/2005/8/layout/radial1"/>
    <dgm:cxn modelId="{BCAA7F08-EF4E-4F59-AAE0-8BFF190D6992}" type="presOf" srcId="{3D6D6477-81F8-4508-8B64-4DA432354826}" destId="{5645EFBD-87C6-4166-9F2B-A7DAACF3C96D}" srcOrd="1" destOrd="0" presId="urn:microsoft.com/office/officeart/2005/8/layout/radial1"/>
    <dgm:cxn modelId="{3EE9D1DF-0465-4B01-B4D2-6B856C78AF8A}" srcId="{F8BDF587-F581-4752-A330-752AD8BFE625}" destId="{EB605579-6934-4258-8195-07C3EA0E8CAE}" srcOrd="10" destOrd="0" parTransId="{0D883100-7A37-4586-A9F2-CB43FCA498EC}" sibTransId="{AF3B7FAB-3461-4F3A-B588-4AF2FF16176F}"/>
    <dgm:cxn modelId="{A0A094EE-8DB2-42AF-B42F-DD5FE615324E}" type="presOf" srcId="{1738079A-761A-4293-8200-C874E79DA4D6}" destId="{A084194D-3E3C-4D97-B307-89D1E2E03040}" srcOrd="1" destOrd="0" presId="urn:microsoft.com/office/officeart/2005/8/layout/radial1"/>
    <dgm:cxn modelId="{965428F7-C907-4937-9E89-8FB86A926335}" type="presOf" srcId="{B8BA9545-0D5F-42CA-833D-DEBD89AE5080}" destId="{68D687DA-994F-4903-891F-2F92417BF8A3}" srcOrd="1" destOrd="0" presId="urn:microsoft.com/office/officeart/2005/8/layout/radial1"/>
    <dgm:cxn modelId="{A373D0CD-BD41-4A9E-904F-1A6A07943E08}" type="presOf" srcId="{C67CF942-0B00-446C-B2DD-654DB2F4FCA7}" destId="{15B6B067-B2C4-4316-9690-6B90C11AC782}" srcOrd="0" destOrd="0" presId="urn:microsoft.com/office/officeart/2005/8/layout/radial1"/>
    <dgm:cxn modelId="{35351B9A-393F-4207-ADA8-3957C02D7C66}" srcId="{F8BDF587-F581-4752-A330-752AD8BFE625}" destId="{353B8DA6-CB5E-4D7B-BDCB-437D8968E81F}" srcOrd="2" destOrd="0" parTransId="{57E984D2-3FD7-4BD7-A3AF-D22A5ADB3581}" sibTransId="{5437A3DC-D647-43D7-8438-417914B34050}"/>
    <dgm:cxn modelId="{00621822-4AB5-4625-B094-1DDD389B2158}" type="presOf" srcId="{BE001399-57D6-4F9A-9F76-8C40736F9729}" destId="{54F45DAE-D082-4B13-BD99-D23613BA384A}" srcOrd="0" destOrd="0" presId="urn:microsoft.com/office/officeart/2005/8/layout/radial1"/>
    <dgm:cxn modelId="{DC48B79E-07E8-408C-AB7B-9E83B302DA4D}" srcId="{F8BDF587-F581-4752-A330-752AD8BFE625}" destId="{4492A1C5-EDAE-46DF-AC37-D07DEA35941E}" srcOrd="6" destOrd="0" parTransId="{1738079A-761A-4293-8200-C874E79DA4D6}" sibTransId="{7ED7A045-D4BF-4579-9E7C-D0ADA22DF689}"/>
    <dgm:cxn modelId="{1184221C-7A44-4738-904A-0AA007751C19}" type="presOf" srcId="{1738079A-761A-4293-8200-C874E79DA4D6}" destId="{A8CD3E59-0CAA-4E85-8194-E26D935F1B5A}" srcOrd="0" destOrd="0" presId="urn:microsoft.com/office/officeart/2005/8/layout/radial1"/>
    <dgm:cxn modelId="{2E94EB86-62C0-480A-8946-86D74F11D79E}" type="presOf" srcId="{B8BA9545-0D5F-42CA-833D-DEBD89AE5080}" destId="{5BF67546-96FD-4979-92F1-2A5A78104B0A}" srcOrd="0" destOrd="0" presId="urn:microsoft.com/office/officeart/2005/8/layout/radial1"/>
    <dgm:cxn modelId="{3FE00484-37FA-48B8-A5B4-A9D7D2409413}" type="presOf" srcId="{93D4EFF1-C06A-4E36-A660-8891CD98198D}" destId="{F736A1CD-2C0E-4046-B013-AA700B028CEF}" srcOrd="0" destOrd="0" presId="urn:microsoft.com/office/officeart/2005/8/layout/radial1"/>
    <dgm:cxn modelId="{95BF1E5F-F236-4CAD-ADE6-B81AFB827A53}" type="presOf" srcId="{0D883100-7A37-4586-A9F2-CB43FCA498EC}" destId="{4E8894A0-5E03-46E3-A001-A305E20BE59A}" srcOrd="0" destOrd="0" presId="urn:microsoft.com/office/officeart/2005/8/layout/radial1"/>
    <dgm:cxn modelId="{523A8AE0-A7F5-40F5-A8B4-C9C6E5618F07}" type="presOf" srcId="{1F0BFF4E-5732-45DE-A4C4-DAAF26A05EF1}" destId="{1C313BBF-EFB4-4D7D-A4B8-5094CE20FE98}" srcOrd="0" destOrd="0" presId="urn:microsoft.com/office/officeart/2005/8/layout/radial1"/>
    <dgm:cxn modelId="{E2B96949-F18B-4FC9-A80A-7BC6B84E8604}" srcId="{F8BDF587-F581-4752-A330-752AD8BFE625}" destId="{9C5C868E-0444-46DC-A20C-79E59300FD33}" srcOrd="1" destOrd="0" parTransId="{104AAA19-6DC1-4AA8-9688-5CC6B0BE3544}" sibTransId="{374200B5-EA5B-4923-B3AC-7540E07B1089}"/>
    <dgm:cxn modelId="{9A127678-4A96-498F-BE79-E88450C93F22}" type="presOf" srcId="{3DB11F64-970D-4B6C-B4DE-61C3D0D58325}" destId="{FCF1F42F-25C7-493F-8164-BB5E9705CBA6}" srcOrd="0" destOrd="0" presId="urn:microsoft.com/office/officeart/2005/8/layout/radial1"/>
    <dgm:cxn modelId="{353B180F-F91D-42E8-9AB7-E9E2528F583C}" type="presOf" srcId="{F3AC2162-11A3-4440-BFAF-8D9A2E86A1B6}" destId="{0E1D693E-8A0E-4050-95DD-C8333744008D}" srcOrd="1" destOrd="0" presId="urn:microsoft.com/office/officeart/2005/8/layout/radial1"/>
    <dgm:cxn modelId="{87401DE6-85B0-49EF-B58D-099AEE2E170C}" srcId="{F8BDF587-F581-4752-A330-752AD8BFE625}" destId="{C056F14B-8AE0-4F93-BFEE-85F6BA25E0E6}" srcOrd="5" destOrd="0" parTransId="{3D6D6477-81F8-4508-8B64-4DA432354826}" sibTransId="{4DC8E795-A019-48BF-9AF8-2EF85A0DBD8C}"/>
    <dgm:cxn modelId="{5C47DA7B-5D12-4745-BB47-C4CDCE229EFA}" type="presOf" srcId="{EC01E773-CAFC-493C-A34D-EDC7C76AE173}" destId="{81C47F19-E42A-4F3C-9906-D44E7CB115B3}" srcOrd="1" destOrd="0" presId="urn:microsoft.com/office/officeart/2005/8/layout/radial1"/>
    <dgm:cxn modelId="{75C5D3BE-844E-46E4-B2D3-A5A3DC2FC659}" type="presOf" srcId="{BE001399-57D6-4F9A-9F76-8C40736F9729}" destId="{A429AA24-F95C-47C8-A7F1-FAEB7E2A815D}" srcOrd="1" destOrd="0" presId="urn:microsoft.com/office/officeart/2005/8/layout/radial1"/>
    <dgm:cxn modelId="{78489AD6-043C-491D-93DE-C106C85AE6DF}" type="presOf" srcId="{12D487DD-72FF-4F14-BBAF-53EA1251C652}" destId="{EABDBECE-1782-496B-B97B-70A8EC342A1E}" srcOrd="0" destOrd="0" presId="urn:microsoft.com/office/officeart/2005/8/layout/radial1"/>
    <dgm:cxn modelId="{BC1F820E-7659-4AD8-8AF9-0282DE89D179}" srcId="{F8BDF587-F581-4752-A330-752AD8BFE625}" destId="{F938DA6A-1C43-43EA-B077-38842C84563F}" srcOrd="12" destOrd="0" parTransId="{93D4EFF1-C06A-4E36-A660-8891CD98198D}" sibTransId="{A65AC5FE-932F-43A3-B628-2240D49E5A1C}"/>
    <dgm:cxn modelId="{F8F542C7-0B73-4DB5-BF33-F9707F767CC1}" type="presOf" srcId="{9C5C868E-0444-46DC-A20C-79E59300FD33}" destId="{3ADB0021-8007-4CC8-B4AA-D853779CA348}" srcOrd="0" destOrd="0" presId="urn:microsoft.com/office/officeart/2005/8/layout/radial1"/>
    <dgm:cxn modelId="{ED151A3E-772A-4021-8448-C3BDDB8D96CA}" type="presOf" srcId="{104AAA19-6DC1-4AA8-9688-5CC6B0BE3544}" destId="{96869455-A53C-4066-B67F-F93081BAB99B}" srcOrd="0" destOrd="0" presId="urn:microsoft.com/office/officeart/2005/8/layout/radial1"/>
    <dgm:cxn modelId="{E1FD112F-2469-4564-9792-9037C06BE685}" type="presOf" srcId="{EC01E773-CAFC-493C-A34D-EDC7C76AE173}" destId="{EEBB1625-F01E-425F-A812-0DA5C0909ABB}" srcOrd="0" destOrd="0" presId="urn:microsoft.com/office/officeart/2005/8/layout/radial1"/>
    <dgm:cxn modelId="{3CD8F4DF-F4CE-4DAD-9D63-7DDA55BAEEDB}" type="presOf" srcId="{C67CF942-0B00-446C-B2DD-654DB2F4FCA7}" destId="{0308F8B6-3E13-4502-8CAC-AC5AFA84915C}" srcOrd="1" destOrd="0" presId="urn:microsoft.com/office/officeart/2005/8/layout/radial1"/>
    <dgm:cxn modelId="{E000DD29-ACF2-4962-B7B8-F076A53861EA}" srcId="{F8BDF587-F581-4752-A330-752AD8BFE625}" destId="{D85F9DD2-1FF8-48E8-89AD-8C61E99E7610}" srcOrd="8" destOrd="0" parTransId="{F3AC2162-11A3-4440-BFAF-8D9A2E86A1B6}" sibTransId="{94EC4382-C89E-48DC-9576-86BC01E63F43}"/>
    <dgm:cxn modelId="{5DAD8793-1FE2-451A-84D2-C47B11FC5A77}" srcId="{F8BDF587-F581-4752-A330-752AD8BFE625}" destId="{12D487DD-72FF-4F14-BBAF-53EA1251C652}" srcOrd="0" destOrd="0" parTransId="{EC01E773-CAFC-493C-A34D-EDC7C76AE173}" sibTransId="{5AA54A1B-A17B-4DA6-8A53-4953D3DE16EB}"/>
    <dgm:cxn modelId="{095C2E73-339A-489E-8BBF-C20B8E060384}" type="presOf" srcId="{F8BDF587-F581-4752-A330-752AD8BFE625}" destId="{C5B647AB-64DD-4DF5-B513-80864036D220}" srcOrd="0" destOrd="0" presId="urn:microsoft.com/office/officeart/2005/8/layout/radial1"/>
    <dgm:cxn modelId="{3EC5AE65-3296-4186-A263-B66E7F17F449}" type="presOf" srcId="{C62060CD-334C-4DBA-8A27-6E27F7C40B5E}" destId="{C271A082-39B9-4759-AAEE-F29A2C4D2C28}" srcOrd="0" destOrd="0" presId="urn:microsoft.com/office/officeart/2005/8/layout/radial1"/>
    <dgm:cxn modelId="{D8B6A9B2-B773-4726-9B3D-8CF843074B8B}" srcId="{22E4AD7B-3981-4F7C-89E2-F12E0CEBE781}" destId="{F8BDF587-F581-4752-A330-752AD8BFE625}" srcOrd="0" destOrd="0" parTransId="{548B71C2-4E2A-41D8-87AD-03C35DD107AF}" sibTransId="{711853A4-05B6-4584-BAF9-6E00338D460A}"/>
    <dgm:cxn modelId="{81C2FB97-8CDA-4E5A-8F98-863732DF4BBE}" type="presOf" srcId="{7EA6E1AF-3650-40DC-811A-2E064AA7526D}" destId="{8258CA03-484E-46CD-987C-7DB2C45F12B1}" srcOrd="1" destOrd="0" presId="urn:microsoft.com/office/officeart/2005/8/layout/radial1"/>
    <dgm:cxn modelId="{FDB28D2C-2F7F-4CCE-B213-9410063AFA77}" type="presOf" srcId="{3DB11F64-970D-4B6C-B4DE-61C3D0D58325}" destId="{C6C5DA06-6A7E-49C3-A137-E13B8EC2155B}" srcOrd="1" destOrd="0" presId="urn:microsoft.com/office/officeart/2005/8/layout/radial1"/>
    <dgm:cxn modelId="{9A944CEE-850A-4F32-8EFF-E09F65F4D503}" srcId="{F8BDF587-F581-4752-A330-752AD8BFE625}" destId="{1F0BFF4E-5732-45DE-A4C4-DAAF26A05EF1}" srcOrd="3" destOrd="0" parTransId="{3DB11F64-970D-4B6C-B4DE-61C3D0D58325}" sibTransId="{5B4446C8-4B07-4EFF-A0F9-5D24BD139C10}"/>
    <dgm:cxn modelId="{D5F4E039-6F5C-42E9-8564-A76211F63F09}" type="presOf" srcId="{05D83AB7-8C29-4A99-9167-9B984F8D03C5}" destId="{B58D6583-77C8-4FB4-9741-7E1A531751D4}" srcOrd="0" destOrd="0" presId="urn:microsoft.com/office/officeart/2005/8/layout/radial1"/>
    <dgm:cxn modelId="{73FA6221-0E7C-4739-A4ED-500F81D03AD8}" type="presOf" srcId="{4492A1C5-EDAE-46DF-AC37-D07DEA35941E}" destId="{8987BB0C-0C61-4302-A29B-572CB50498EA}" srcOrd="0" destOrd="0" presId="urn:microsoft.com/office/officeart/2005/8/layout/radial1"/>
    <dgm:cxn modelId="{3999D5BB-FE0D-4927-91FE-38A46624395E}" type="presOf" srcId="{9F46CFEF-94B8-431E-9800-25AF4244AE03}" destId="{7ECF3656-B947-4D83-81E3-9A0323921E92}" srcOrd="0" destOrd="0" presId="urn:microsoft.com/office/officeart/2005/8/layout/radial1"/>
    <dgm:cxn modelId="{85061E78-C6B2-46EC-A1CD-EED2FAFF7C76}" type="presOf" srcId="{93D4EFF1-C06A-4E36-A660-8891CD98198D}" destId="{BD0CC229-99D8-4488-A900-403FA1A3EA9D}" srcOrd="1" destOrd="0" presId="urn:microsoft.com/office/officeart/2005/8/layout/radial1"/>
    <dgm:cxn modelId="{8F4CE687-836E-4BF3-94DA-E9AA1A0F7DCB}" type="presOf" srcId="{353B8DA6-CB5E-4D7B-BDCB-437D8968E81F}" destId="{AABF3DE1-B94A-425D-851B-318D7A90BCA8}" srcOrd="0" destOrd="0" presId="urn:microsoft.com/office/officeart/2005/8/layout/radial1"/>
    <dgm:cxn modelId="{AE7CDF03-E4E1-4701-9372-E14259635A92}" type="presOf" srcId="{7EA6E1AF-3650-40DC-811A-2E064AA7526D}" destId="{C4C646D4-6BC6-4FF9-A246-3E4420316841}" srcOrd="0" destOrd="0" presId="urn:microsoft.com/office/officeart/2005/8/layout/radial1"/>
    <dgm:cxn modelId="{7894895F-8CEE-41B9-9644-DBBB17071382}" type="presOf" srcId="{22E4AD7B-3981-4F7C-89E2-F12E0CEBE781}" destId="{B443C5B9-0089-49A8-BF20-BB85A84B7076}" srcOrd="0" destOrd="0" presId="urn:microsoft.com/office/officeart/2005/8/layout/radial1"/>
    <dgm:cxn modelId="{3B380B2F-77BA-4ECB-8DCA-AC5F87059803}" type="presOf" srcId="{3D6D6477-81F8-4508-8B64-4DA432354826}" destId="{647EA78C-AABE-4B07-A19A-1C8FC9C0C85A}" srcOrd="0" destOrd="0" presId="urn:microsoft.com/office/officeart/2005/8/layout/radial1"/>
    <dgm:cxn modelId="{DAF5AAAB-4B2B-4078-892A-A9F76F7CC398}" type="presOf" srcId="{EB605579-6934-4258-8195-07C3EA0E8CAE}" destId="{0BB64DBF-905B-4E90-BA53-A4B7A827632E}" srcOrd="0" destOrd="0" presId="urn:microsoft.com/office/officeart/2005/8/layout/radial1"/>
    <dgm:cxn modelId="{62F83827-5168-4D0B-815D-997689773847}" type="presOf" srcId="{D85F9DD2-1FF8-48E8-89AD-8C61E99E7610}" destId="{FBA2ABFB-050B-4B00-B876-71F6CE69B626}" srcOrd="0" destOrd="0" presId="urn:microsoft.com/office/officeart/2005/8/layout/radial1"/>
    <dgm:cxn modelId="{CE65E7C8-334E-47CD-9D69-6EC8F652B925}" srcId="{F8BDF587-F581-4752-A330-752AD8BFE625}" destId="{9F46CFEF-94B8-431E-9800-25AF4244AE03}" srcOrd="4" destOrd="0" parTransId="{C67CF942-0B00-446C-B2DD-654DB2F4FCA7}" sibTransId="{6CFE2C6E-808B-4497-8A22-97A8F8FC7B55}"/>
    <dgm:cxn modelId="{BCA1197E-32BE-4FF3-8D71-CDCD0DF2F046}" type="presOf" srcId="{F3AC2162-11A3-4440-BFAF-8D9A2E86A1B6}" destId="{C0271F18-045C-436F-9419-917E3DC5B03A}" srcOrd="0" destOrd="0" presId="urn:microsoft.com/office/officeart/2005/8/layout/radial1"/>
    <dgm:cxn modelId="{55F837A1-C015-4A06-8DEE-A980D8F34259}" type="presOf" srcId="{57E984D2-3FD7-4BD7-A3AF-D22A5ADB3581}" destId="{94A504C9-D157-4C08-B263-95A4CB2D0C27}" srcOrd="0" destOrd="0" presId="urn:microsoft.com/office/officeart/2005/8/layout/radial1"/>
    <dgm:cxn modelId="{D8A2E6CD-F91B-47F8-BAB7-6C3A0D4744CF}" srcId="{F8BDF587-F581-4752-A330-752AD8BFE625}" destId="{C62060CD-334C-4DBA-8A27-6E27F7C40B5E}" srcOrd="7" destOrd="0" parTransId="{B8BA9545-0D5F-42CA-833D-DEBD89AE5080}" sibTransId="{4C0070BE-187E-482B-A61B-859965BED3A7}"/>
    <dgm:cxn modelId="{3BCFAEA3-2181-4F3D-81D1-706C15E803DD}" type="presOf" srcId="{104AAA19-6DC1-4AA8-9688-5CC6B0BE3544}" destId="{63CD2E70-AD30-4F7E-9803-1D466F5C7A4E}" srcOrd="1" destOrd="0" presId="urn:microsoft.com/office/officeart/2005/8/layout/radial1"/>
    <dgm:cxn modelId="{F56143C4-07D2-4139-BE48-48C09D8CEC36}" srcId="{F8BDF587-F581-4752-A330-752AD8BFE625}" destId="{05D83AB7-8C29-4A99-9167-9B984F8D03C5}" srcOrd="11" destOrd="0" parTransId="{7EA6E1AF-3650-40DC-811A-2E064AA7526D}" sibTransId="{A0F691A3-0B36-406C-873E-1A33A78DF90D}"/>
    <dgm:cxn modelId="{C315BBD7-50A8-4B2A-8FF6-6BE9F87008CC}" type="presOf" srcId="{C056F14B-8AE0-4F93-BFEE-85F6BA25E0E6}" destId="{CF696BCA-D6AF-4AF0-85CF-6190473ED9D7}" srcOrd="0" destOrd="0" presId="urn:microsoft.com/office/officeart/2005/8/layout/radial1"/>
    <dgm:cxn modelId="{EE6BFFBA-F97D-4135-A396-0A147450CAE1}" srcId="{F8BDF587-F581-4752-A330-752AD8BFE625}" destId="{13B8860B-AAB4-4BE1-8781-8E3A143A2147}" srcOrd="9" destOrd="0" parTransId="{BE001399-57D6-4F9A-9F76-8C40736F9729}" sibTransId="{FA010C6A-14C6-4D60-AAEA-C6A8EB8DBCC3}"/>
    <dgm:cxn modelId="{5F337A34-76E2-4B5D-9B61-73CE660812FE}" type="presOf" srcId="{F938DA6A-1C43-43EA-B077-38842C84563F}" destId="{F83C0AFE-8F6D-42F0-8972-FD3C2E59BA25}" srcOrd="0" destOrd="0" presId="urn:microsoft.com/office/officeart/2005/8/layout/radial1"/>
    <dgm:cxn modelId="{65772FBE-4086-47F4-A3F1-96B07D45CDF8}" type="presOf" srcId="{57E984D2-3FD7-4BD7-A3AF-D22A5ADB3581}" destId="{0EE99607-30CA-48A7-9A6B-3DF2803EE10E}" srcOrd="1" destOrd="0" presId="urn:microsoft.com/office/officeart/2005/8/layout/radial1"/>
    <dgm:cxn modelId="{FB5774A3-0D67-46DC-840C-BF3B2572E254}" type="presParOf" srcId="{B443C5B9-0089-49A8-BF20-BB85A84B7076}" destId="{C5B647AB-64DD-4DF5-B513-80864036D220}" srcOrd="0" destOrd="0" presId="urn:microsoft.com/office/officeart/2005/8/layout/radial1"/>
    <dgm:cxn modelId="{A97849CD-5B81-4196-8CC2-09FFB7485852}" type="presParOf" srcId="{B443C5B9-0089-49A8-BF20-BB85A84B7076}" destId="{EEBB1625-F01E-425F-A812-0DA5C0909ABB}" srcOrd="1" destOrd="0" presId="urn:microsoft.com/office/officeart/2005/8/layout/radial1"/>
    <dgm:cxn modelId="{C8E41A2A-322E-4428-987F-3901F5A949C9}" type="presParOf" srcId="{EEBB1625-F01E-425F-A812-0DA5C0909ABB}" destId="{81C47F19-E42A-4F3C-9906-D44E7CB115B3}" srcOrd="0" destOrd="0" presId="urn:microsoft.com/office/officeart/2005/8/layout/radial1"/>
    <dgm:cxn modelId="{7B234028-4413-454B-801B-CB8323A5CFE4}" type="presParOf" srcId="{B443C5B9-0089-49A8-BF20-BB85A84B7076}" destId="{EABDBECE-1782-496B-B97B-70A8EC342A1E}" srcOrd="2" destOrd="0" presId="urn:microsoft.com/office/officeart/2005/8/layout/radial1"/>
    <dgm:cxn modelId="{99A42E87-BD58-471C-B558-C6E967D27B75}" type="presParOf" srcId="{B443C5B9-0089-49A8-BF20-BB85A84B7076}" destId="{96869455-A53C-4066-B67F-F93081BAB99B}" srcOrd="3" destOrd="0" presId="urn:microsoft.com/office/officeart/2005/8/layout/radial1"/>
    <dgm:cxn modelId="{6419F01F-8182-4BAA-8ADC-43525FC11667}" type="presParOf" srcId="{96869455-A53C-4066-B67F-F93081BAB99B}" destId="{63CD2E70-AD30-4F7E-9803-1D466F5C7A4E}" srcOrd="0" destOrd="0" presId="urn:microsoft.com/office/officeart/2005/8/layout/radial1"/>
    <dgm:cxn modelId="{61DEBC7C-221D-41D4-90E3-852D22F1F95B}" type="presParOf" srcId="{B443C5B9-0089-49A8-BF20-BB85A84B7076}" destId="{3ADB0021-8007-4CC8-B4AA-D853779CA348}" srcOrd="4" destOrd="0" presId="urn:microsoft.com/office/officeart/2005/8/layout/radial1"/>
    <dgm:cxn modelId="{83B28EEB-3FBE-46B5-9150-A131EE7826F9}" type="presParOf" srcId="{B443C5B9-0089-49A8-BF20-BB85A84B7076}" destId="{94A504C9-D157-4C08-B263-95A4CB2D0C27}" srcOrd="5" destOrd="0" presId="urn:microsoft.com/office/officeart/2005/8/layout/radial1"/>
    <dgm:cxn modelId="{D01BFC70-2736-48B6-81D8-A635077DFEA1}" type="presParOf" srcId="{94A504C9-D157-4C08-B263-95A4CB2D0C27}" destId="{0EE99607-30CA-48A7-9A6B-3DF2803EE10E}" srcOrd="0" destOrd="0" presId="urn:microsoft.com/office/officeart/2005/8/layout/radial1"/>
    <dgm:cxn modelId="{57F2DB56-8C94-441E-9CC0-D33C48F1F8E6}" type="presParOf" srcId="{B443C5B9-0089-49A8-BF20-BB85A84B7076}" destId="{AABF3DE1-B94A-425D-851B-318D7A90BCA8}" srcOrd="6" destOrd="0" presId="urn:microsoft.com/office/officeart/2005/8/layout/radial1"/>
    <dgm:cxn modelId="{AFDE92DC-20BE-49C9-8DD3-BBC195B0820A}" type="presParOf" srcId="{B443C5B9-0089-49A8-BF20-BB85A84B7076}" destId="{FCF1F42F-25C7-493F-8164-BB5E9705CBA6}" srcOrd="7" destOrd="0" presId="urn:microsoft.com/office/officeart/2005/8/layout/radial1"/>
    <dgm:cxn modelId="{25AA9A95-4BD6-48EF-8471-0933C5AE4078}" type="presParOf" srcId="{FCF1F42F-25C7-493F-8164-BB5E9705CBA6}" destId="{C6C5DA06-6A7E-49C3-A137-E13B8EC2155B}" srcOrd="0" destOrd="0" presId="urn:microsoft.com/office/officeart/2005/8/layout/radial1"/>
    <dgm:cxn modelId="{AFCDCAD5-0F8D-4DEB-A9BD-1548E33B7D8F}" type="presParOf" srcId="{B443C5B9-0089-49A8-BF20-BB85A84B7076}" destId="{1C313BBF-EFB4-4D7D-A4B8-5094CE20FE98}" srcOrd="8" destOrd="0" presId="urn:microsoft.com/office/officeart/2005/8/layout/radial1"/>
    <dgm:cxn modelId="{B7E0FB4C-2128-45CE-B847-C3A29DBC62A8}" type="presParOf" srcId="{B443C5B9-0089-49A8-BF20-BB85A84B7076}" destId="{15B6B067-B2C4-4316-9690-6B90C11AC782}" srcOrd="9" destOrd="0" presId="urn:microsoft.com/office/officeart/2005/8/layout/radial1"/>
    <dgm:cxn modelId="{55F15337-8C9B-4235-94CC-26D5E629E3D9}" type="presParOf" srcId="{15B6B067-B2C4-4316-9690-6B90C11AC782}" destId="{0308F8B6-3E13-4502-8CAC-AC5AFA84915C}" srcOrd="0" destOrd="0" presId="urn:microsoft.com/office/officeart/2005/8/layout/radial1"/>
    <dgm:cxn modelId="{1FA97122-72AB-46B3-B4FD-6D02D25D19C1}" type="presParOf" srcId="{B443C5B9-0089-49A8-BF20-BB85A84B7076}" destId="{7ECF3656-B947-4D83-81E3-9A0323921E92}" srcOrd="10" destOrd="0" presId="urn:microsoft.com/office/officeart/2005/8/layout/radial1"/>
    <dgm:cxn modelId="{11876700-BEB2-4F68-BC10-F8144CC9E643}" type="presParOf" srcId="{B443C5B9-0089-49A8-BF20-BB85A84B7076}" destId="{647EA78C-AABE-4B07-A19A-1C8FC9C0C85A}" srcOrd="11" destOrd="0" presId="urn:microsoft.com/office/officeart/2005/8/layout/radial1"/>
    <dgm:cxn modelId="{FDC886CA-568B-4934-9A9A-2C5B04584CAF}" type="presParOf" srcId="{647EA78C-AABE-4B07-A19A-1C8FC9C0C85A}" destId="{5645EFBD-87C6-4166-9F2B-A7DAACF3C96D}" srcOrd="0" destOrd="0" presId="urn:microsoft.com/office/officeart/2005/8/layout/radial1"/>
    <dgm:cxn modelId="{E5F9A27D-8028-4EDD-8303-4A7CF3509396}" type="presParOf" srcId="{B443C5B9-0089-49A8-BF20-BB85A84B7076}" destId="{CF696BCA-D6AF-4AF0-85CF-6190473ED9D7}" srcOrd="12" destOrd="0" presId="urn:microsoft.com/office/officeart/2005/8/layout/radial1"/>
    <dgm:cxn modelId="{21596D0B-1829-49D1-90C5-E52897951C6C}" type="presParOf" srcId="{B443C5B9-0089-49A8-BF20-BB85A84B7076}" destId="{A8CD3E59-0CAA-4E85-8194-E26D935F1B5A}" srcOrd="13" destOrd="0" presId="urn:microsoft.com/office/officeart/2005/8/layout/radial1"/>
    <dgm:cxn modelId="{18912A07-E444-4AC1-B1B0-2DEEC8BCDEF4}" type="presParOf" srcId="{A8CD3E59-0CAA-4E85-8194-E26D935F1B5A}" destId="{A084194D-3E3C-4D97-B307-89D1E2E03040}" srcOrd="0" destOrd="0" presId="urn:microsoft.com/office/officeart/2005/8/layout/radial1"/>
    <dgm:cxn modelId="{4EC6656F-E6F3-4FE1-8333-BCFD7458B830}" type="presParOf" srcId="{B443C5B9-0089-49A8-BF20-BB85A84B7076}" destId="{8987BB0C-0C61-4302-A29B-572CB50498EA}" srcOrd="14" destOrd="0" presId="urn:microsoft.com/office/officeart/2005/8/layout/radial1"/>
    <dgm:cxn modelId="{3E1D39BC-FE9D-454F-93EC-17A897C5F051}" type="presParOf" srcId="{B443C5B9-0089-49A8-BF20-BB85A84B7076}" destId="{5BF67546-96FD-4979-92F1-2A5A78104B0A}" srcOrd="15" destOrd="0" presId="urn:microsoft.com/office/officeart/2005/8/layout/radial1"/>
    <dgm:cxn modelId="{B93DC909-F1F6-4DC9-AE6F-C3D249FC5A6C}" type="presParOf" srcId="{5BF67546-96FD-4979-92F1-2A5A78104B0A}" destId="{68D687DA-994F-4903-891F-2F92417BF8A3}" srcOrd="0" destOrd="0" presId="urn:microsoft.com/office/officeart/2005/8/layout/radial1"/>
    <dgm:cxn modelId="{71967280-91D5-43A1-B149-1B5059A2F821}" type="presParOf" srcId="{B443C5B9-0089-49A8-BF20-BB85A84B7076}" destId="{C271A082-39B9-4759-AAEE-F29A2C4D2C28}" srcOrd="16" destOrd="0" presId="urn:microsoft.com/office/officeart/2005/8/layout/radial1"/>
    <dgm:cxn modelId="{8F3B9B49-B5A1-4E0B-9ADF-EADB1CCC71BF}" type="presParOf" srcId="{B443C5B9-0089-49A8-BF20-BB85A84B7076}" destId="{C0271F18-045C-436F-9419-917E3DC5B03A}" srcOrd="17" destOrd="0" presId="urn:microsoft.com/office/officeart/2005/8/layout/radial1"/>
    <dgm:cxn modelId="{4A44C860-DD84-499F-8841-C1B76C5B8F38}" type="presParOf" srcId="{C0271F18-045C-436F-9419-917E3DC5B03A}" destId="{0E1D693E-8A0E-4050-95DD-C8333744008D}" srcOrd="0" destOrd="0" presId="urn:microsoft.com/office/officeart/2005/8/layout/radial1"/>
    <dgm:cxn modelId="{3CB362E6-5C8F-4E29-9489-6F079D7869DF}" type="presParOf" srcId="{B443C5B9-0089-49A8-BF20-BB85A84B7076}" destId="{FBA2ABFB-050B-4B00-B876-71F6CE69B626}" srcOrd="18" destOrd="0" presId="urn:microsoft.com/office/officeart/2005/8/layout/radial1"/>
    <dgm:cxn modelId="{00929E95-B534-4BD6-98F5-27F959FF916D}" type="presParOf" srcId="{B443C5B9-0089-49A8-BF20-BB85A84B7076}" destId="{54F45DAE-D082-4B13-BD99-D23613BA384A}" srcOrd="19" destOrd="0" presId="urn:microsoft.com/office/officeart/2005/8/layout/radial1"/>
    <dgm:cxn modelId="{BD9BA2D7-6498-4448-9BAF-60E3792AEBA3}" type="presParOf" srcId="{54F45DAE-D082-4B13-BD99-D23613BA384A}" destId="{A429AA24-F95C-47C8-A7F1-FAEB7E2A815D}" srcOrd="0" destOrd="0" presId="urn:microsoft.com/office/officeart/2005/8/layout/radial1"/>
    <dgm:cxn modelId="{63B1B6F8-347A-48DB-B9FF-DFEBCDBC0D97}" type="presParOf" srcId="{B443C5B9-0089-49A8-BF20-BB85A84B7076}" destId="{129A7826-C2BE-4E2B-8253-35497288D486}" srcOrd="20" destOrd="0" presId="urn:microsoft.com/office/officeart/2005/8/layout/radial1"/>
    <dgm:cxn modelId="{0489CB3C-4726-49E7-B3A2-3DC63E3D0105}" type="presParOf" srcId="{B443C5B9-0089-49A8-BF20-BB85A84B7076}" destId="{4E8894A0-5E03-46E3-A001-A305E20BE59A}" srcOrd="21" destOrd="0" presId="urn:microsoft.com/office/officeart/2005/8/layout/radial1"/>
    <dgm:cxn modelId="{8C08DCC1-804C-4309-ACCF-390905EE2742}" type="presParOf" srcId="{4E8894A0-5E03-46E3-A001-A305E20BE59A}" destId="{32C491E9-5461-45E0-A013-B956A866D686}" srcOrd="0" destOrd="0" presId="urn:microsoft.com/office/officeart/2005/8/layout/radial1"/>
    <dgm:cxn modelId="{4F6E78B8-BF5A-4252-A2E8-A48366A3D402}" type="presParOf" srcId="{B443C5B9-0089-49A8-BF20-BB85A84B7076}" destId="{0BB64DBF-905B-4E90-BA53-A4B7A827632E}" srcOrd="22" destOrd="0" presId="urn:microsoft.com/office/officeart/2005/8/layout/radial1"/>
    <dgm:cxn modelId="{AE0EE10E-C16B-4B0B-AA40-CDBA92CCF3B9}" type="presParOf" srcId="{B443C5B9-0089-49A8-BF20-BB85A84B7076}" destId="{C4C646D4-6BC6-4FF9-A246-3E4420316841}" srcOrd="23" destOrd="0" presId="urn:microsoft.com/office/officeart/2005/8/layout/radial1"/>
    <dgm:cxn modelId="{414ECF48-4628-4875-BD32-98EDE9C6C813}" type="presParOf" srcId="{C4C646D4-6BC6-4FF9-A246-3E4420316841}" destId="{8258CA03-484E-46CD-987C-7DB2C45F12B1}" srcOrd="0" destOrd="0" presId="urn:microsoft.com/office/officeart/2005/8/layout/radial1"/>
    <dgm:cxn modelId="{6591FA04-0ADC-47A9-A5AF-87B267BE9A3A}" type="presParOf" srcId="{B443C5B9-0089-49A8-BF20-BB85A84B7076}" destId="{B58D6583-77C8-4FB4-9741-7E1A531751D4}" srcOrd="24" destOrd="0" presId="urn:microsoft.com/office/officeart/2005/8/layout/radial1"/>
    <dgm:cxn modelId="{AB359D88-9E6C-408B-84AC-C4CD2AFD4ECD}" type="presParOf" srcId="{B443C5B9-0089-49A8-BF20-BB85A84B7076}" destId="{F736A1CD-2C0E-4046-B013-AA700B028CEF}" srcOrd="25" destOrd="0" presId="urn:microsoft.com/office/officeart/2005/8/layout/radial1"/>
    <dgm:cxn modelId="{B4FC2493-AF93-43D8-934C-2F14896856D5}" type="presParOf" srcId="{F736A1CD-2C0E-4046-B013-AA700B028CEF}" destId="{BD0CC229-99D8-4488-A900-403FA1A3EA9D}" srcOrd="0" destOrd="0" presId="urn:microsoft.com/office/officeart/2005/8/layout/radial1"/>
    <dgm:cxn modelId="{54660D28-CEB7-4D99-AD0F-E9EF7FB8003E}" type="presParOf" srcId="{B443C5B9-0089-49A8-BF20-BB85A84B7076}" destId="{F83C0AFE-8F6D-42F0-8972-FD3C2E59BA25}" srcOrd="2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55AC6D-4787-47AD-9E48-CE4C638D94F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797A7D4-4E61-40D1-93E3-AF4F1BD5C0B7}">
      <dgm:prSet phldrT="[文本]" custT="1"/>
      <dgm:spPr>
        <a:xfrm>
          <a:off x="213142" y="1582"/>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扩展性</a:t>
          </a:r>
          <a:endParaRPr lang="zh-CN" altLang="en-US" sz="1800" dirty="0">
            <a:solidFill>
              <a:sysClr val="window" lastClr="FFFFFF"/>
            </a:solidFill>
            <a:latin typeface="微软雅黑" pitchFamily="34" charset="-122"/>
            <a:ea typeface="微软雅黑" pitchFamily="34" charset="-122"/>
            <a:cs typeface="+mn-cs"/>
          </a:endParaRPr>
        </a:p>
      </dgm:t>
    </dgm:pt>
    <dgm:pt modelId="{E7A53DD4-1817-4993-B75B-94AB940BA012}" type="parTrans" cxnId="{067FE6BF-51D7-44CD-B9AD-A6B523D06769}">
      <dgm:prSet/>
      <dgm:spPr/>
      <dgm:t>
        <a:bodyPr/>
        <a:lstStyle/>
        <a:p>
          <a:endParaRPr lang="zh-CN" altLang="en-US" sz="1200">
            <a:latin typeface="微软雅黑" pitchFamily="34" charset="-122"/>
            <a:ea typeface="微软雅黑" pitchFamily="34" charset="-122"/>
          </a:endParaRPr>
        </a:p>
      </dgm:t>
    </dgm:pt>
    <dgm:pt modelId="{4D095F95-99E7-42BE-87AF-E297AA795FB5}" type="sibTrans" cxnId="{067FE6BF-51D7-44CD-B9AD-A6B523D06769}">
      <dgm:prSet/>
      <dgm:spPr/>
      <dgm:t>
        <a:bodyPr/>
        <a:lstStyle/>
        <a:p>
          <a:endParaRPr lang="zh-CN" altLang="en-US" sz="1200">
            <a:latin typeface="微软雅黑" pitchFamily="34" charset="-122"/>
            <a:ea typeface="微软雅黑" pitchFamily="34" charset="-122"/>
          </a:endParaRPr>
        </a:p>
      </dgm:t>
    </dgm:pt>
    <dgm:pt modelId="{D15FA64C-63DE-440D-ACAA-10812E000386}">
      <dgm:prSet phldrT="[文本]" custT="1"/>
      <dgm:spPr>
        <a:xfrm rot="5400000">
          <a:off x="2356046" y="-881885"/>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增量式的、几乎无限的扩展</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666A1211-4231-4E7B-8AEF-625FC8D72BBC}" type="parTrans" cxnId="{2172E5AA-DC8D-4AF8-BEA0-45080B11696B}">
      <dgm:prSet/>
      <dgm:spPr/>
      <dgm:t>
        <a:bodyPr/>
        <a:lstStyle/>
        <a:p>
          <a:endParaRPr lang="zh-CN" altLang="en-US" sz="1200">
            <a:latin typeface="微软雅黑" pitchFamily="34" charset="-122"/>
            <a:ea typeface="微软雅黑" pitchFamily="34" charset="-122"/>
          </a:endParaRPr>
        </a:p>
      </dgm:t>
    </dgm:pt>
    <dgm:pt modelId="{AE0FAA1F-0F65-4AFC-BF12-DAAF2DD855F6}" type="sibTrans" cxnId="{2172E5AA-DC8D-4AF8-BEA0-45080B11696B}">
      <dgm:prSet/>
      <dgm:spPr/>
      <dgm:t>
        <a:bodyPr/>
        <a:lstStyle/>
        <a:p>
          <a:endParaRPr lang="zh-CN" altLang="en-US" sz="1200">
            <a:latin typeface="微软雅黑" pitchFamily="34" charset="-122"/>
            <a:ea typeface="微软雅黑" pitchFamily="34" charset="-122"/>
          </a:endParaRPr>
        </a:p>
      </dgm:t>
    </dgm:pt>
    <dgm:pt modelId="{070587E1-78DF-46AE-9313-04E3D06E247F}">
      <dgm:prSet phldrT="[文本]" custT="1"/>
      <dgm:spPr>
        <a:xfrm>
          <a:off x="213142" y="109805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可用性</a:t>
          </a:r>
          <a:endParaRPr lang="zh-CN" altLang="en-US" sz="1800" dirty="0">
            <a:solidFill>
              <a:sysClr val="window" lastClr="FFFFFF"/>
            </a:solidFill>
            <a:latin typeface="微软雅黑" pitchFamily="34" charset="-122"/>
            <a:ea typeface="微软雅黑" pitchFamily="34" charset="-122"/>
            <a:cs typeface="+mn-cs"/>
          </a:endParaRPr>
        </a:p>
      </dgm:t>
    </dgm:pt>
    <dgm:pt modelId="{F71B9DC9-78F3-418B-AC7F-2464B038F750}" type="parTrans" cxnId="{1E1DA004-D24E-4820-A6D4-0D940155B112}">
      <dgm:prSet/>
      <dgm:spPr/>
      <dgm:t>
        <a:bodyPr/>
        <a:lstStyle/>
        <a:p>
          <a:endParaRPr lang="zh-CN" altLang="en-US" sz="1200">
            <a:latin typeface="微软雅黑" pitchFamily="34" charset="-122"/>
            <a:ea typeface="微软雅黑" pitchFamily="34" charset="-122"/>
          </a:endParaRPr>
        </a:p>
      </dgm:t>
    </dgm:pt>
    <dgm:pt modelId="{AF3DC3B1-1696-4BBD-9750-5E7CA8F23497}" type="sibTrans" cxnId="{1E1DA004-D24E-4820-A6D4-0D940155B112}">
      <dgm:prSet/>
      <dgm:spPr/>
      <dgm:t>
        <a:bodyPr/>
        <a:lstStyle/>
        <a:p>
          <a:endParaRPr lang="zh-CN" altLang="en-US" sz="1200">
            <a:latin typeface="微软雅黑" pitchFamily="34" charset="-122"/>
            <a:ea typeface="微软雅黑" pitchFamily="34" charset="-122"/>
          </a:endParaRPr>
        </a:p>
      </dgm:t>
    </dgm:pt>
    <dgm:pt modelId="{A7CA7847-F961-4491-8A32-7147CA3777FC}">
      <dgm:prSet phldrT="[文本]" custT="1"/>
      <dgm:spPr>
        <a:xfrm rot="5400000">
          <a:off x="2356046" y="21458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要求系统总是在线运行</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3BF7BBD9-3242-4D99-BED8-3DC9F6202D2D}" type="parTrans" cxnId="{94B8EDF8-7E05-4695-97F9-621C2B64984F}">
      <dgm:prSet/>
      <dgm:spPr/>
      <dgm:t>
        <a:bodyPr/>
        <a:lstStyle/>
        <a:p>
          <a:endParaRPr lang="zh-CN" altLang="en-US" sz="1200">
            <a:latin typeface="微软雅黑" pitchFamily="34" charset="-122"/>
            <a:ea typeface="微软雅黑" pitchFamily="34" charset="-122"/>
          </a:endParaRPr>
        </a:p>
      </dgm:t>
    </dgm:pt>
    <dgm:pt modelId="{4E1C9793-3A77-455A-BD5B-120D1FA6F121}" type="sibTrans" cxnId="{94B8EDF8-7E05-4695-97F9-621C2B64984F}">
      <dgm:prSet/>
      <dgm:spPr/>
      <dgm:t>
        <a:bodyPr/>
        <a:lstStyle/>
        <a:p>
          <a:endParaRPr lang="zh-CN" altLang="en-US" sz="1200">
            <a:latin typeface="微软雅黑" pitchFamily="34" charset="-122"/>
            <a:ea typeface="微软雅黑" pitchFamily="34" charset="-122"/>
          </a:endParaRPr>
        </a:p>
      </dgm:t>
    </dgm:pt>
    <dgm:pt modelId="{0165C462-9BDD-4561-8171-BB11E057C83D}">
      <dgm:prSet phldrT="[文本]" custT="1"/>
      <dgm:spPr>
        <a:xfrm>
          <a:off x="213142" y="219452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灵活性</a:t>
          </a:r>
          <a:endParaRPr lang="zh-CN" altLang="en-US" sz="1800" dirty="0">
            <a:solidFill>
              <a:sysClr val="window" lastClr="FFFFFF"/>
            </a:solidFill>
            <a:latin typeface="微软雅黑" pitchFamily="34" charset="-122"/>
            <a:ea typeface="微软雅黑" pitchFamily="34" charset="-122"/>
            <a:cs typeface="+mn-cs"/>
          </a:endParaRPr>
        </a:p>
      </dgm:t>
    </dgm:pt>
    <dgm:pt modelId="{C8982A45-9C73-4C69-BD17-C21E815C5512}" type="parTrans" cxnId="{F2683621-7AA1-442D-ADCB-A1F9EC150F9B}">
      <dgm:prSet/>
      <dgm:spPr/>
      <dgm:t>
        <a:bodyPr/>
        <a:lstStyle/>
        <a:p>
          <a:endParaRPr lang="zh-CN" altLang="en-US" sz="1200">
            <a:latin typeface="微软雅黑" pitchFamily="34" charset="-122"/>
            <a:ea typeface="微软雅黑" pitchFamily="34" charset="-122"/>
          </a:endParaRPr>
        </a:p>
      </dgm:t>
    </dgm:pt>
    <dgm:pt modelId="{028BBB84-8D18-46AA-9B64-8B67BA8E4F35}" type="sibTrans" cxnId="{F2683621-7AA1-442D-ADCB-A1F9EC150F9B}">
      <dgm:prSet/>
      <dgm:spPr/>
      <dgm:t>
        <a:bodyPr/>
        <a:lstStyle/>
        <a:p>
          <a:endParaRPr lang="zh-CN" altLang="en-US" sz="1200">
            <a:latin typeface="微软雅黑" pitchFamily="34" charset="-122"/>
            <a:ea typeface="微软雅黑" pitchFamily="34" charset="-122"/>
          </a:endParaRPr>
        </a:p>
      </dgm:t>
    </dgm:pt>
    <dgm:pt modelId="{EE890492-EE98-4896-801A-03C64AFC3CCC}">
      <dgm:prSet phldrT="[文本]" custT="1"/>
      <dgm:spPr>
        <a:xfrm rot="5400000">
          <a:off x="2356046" y="131105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灵活可动态改变的数据模型</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4473C0A9-06ED-4872-BBF3-C9B97A83324B}" type="parTrans" cxnId="{DA3F9BE8-E772-4063-86A9-286D1B0AB92E}">
      <dgm:prSet/>
      <dgm:spPr/>
      <dgm:t>
        <a:bodyPr/>
        <a:lstStyle/>
        <a:p>
          <a:endParaRPr lang="zh-CN" altLang="en-US" sz="1200">
            <a:latin typeface="微软雅黑" pitchFamily="34" charset="-122"/>
            <a:ea typeface="微软雅黑" pitchFamily="34" charset="-122"/>
          </a:endParaRPr>
        </a:p>
      </dgm:t>
    </dgm:pt>
    <dgm:pt modelId="{A870113E-2A67-46A5-A114-FA3F0EFB0F7A}" type="sibTrans" cxnId="{DA3F9BE8-E772-4063-86A9-286D1B0AB92E}">
      <dgm:prSet/>
      <dgm:spPr/>
      <dgm:t>
        <a:bodyPr/>
        <a:lstStyle/>
        <a:p>
          <a:endParaRPr lang="zh-CN" altLang="en-US" sz="1200">
            <a:latin typeface="微软雅黑" pitchFamily="34" charset="-122"/>
            <a:ea typeface="微软雅黑" pitchFamily="34" charset="-122"/>
          </a:endParaRPr>
        </a:p>
      </dgm:t>
    </dgm:pt>
    <dgm:pt modelId="{5D04DF0F-94F8-4648-B35C-C0360BEB77C0}" type="pres">
      <dgm:prSet presAssocID="{F555AC6D-4787-47AD-9E48-CE4C638D94F0}" presName="Name0" presStyleCnt="0">
        <dgm:presLayoutVars>
          <dgm:dir/>
          <dgm:animLvl val="lvl"/>
          <dgm:resizeHandles val="exact"/>
        </dgm:presLayoutVars>
      </dgm:prSet>
      <dgm:spPr/>
      <dgm:t>
        <a:bodyPr/>
        <a:lstStyle/>
        <a:p>
          <a:endParaRPr lang="zh-CN" altLang="en-US"/>
        </a:p>
      </dgm:t>
    </dgm:pt>
    <dgm:pt modelId="{C92CCEB9-BAA0-457A-9793-E7B820FE3EE4}" type="pres">
      <dgm:prSet presAssocID="{2797A7D4-4E61-40D1-93E3-AF4F1BD5C0B7}" presName="linNode" presStyleCnt="0"/>
      <dgm:spPr/>
    </dgm:pt>
    <dgm:pt modelId="{83D4B7AE-E043-4B55-AC4D-C59EA7CF4107}" type="pres">
      <dgm:prSet presAssocID="{2797A7D4-4E61-40D1-93E3-AF4F1BD5C0B7}" presName="parentText" presStyleLbl="node1" presStyleIdx="0" presStyleCnt="3" custScaleX="73042">
        <dgm:presLayoutVars>
          <dgm:chMax val="1"/>
          <dgm:bulletEnabled val="1"/>
        </dgm:presLayoutVars>
      </dgm:prSet>
      <dgm:spPr/>
      <dgm:t>
        <a:bodyPr/>
        <a:lstStyle/>
        <a:p>
          <a:endParaRPr lang="zh-CN" altLang="en-US"/>
        </a:p>
      </dgm:t>
    </dgm:pt>
    <dgm:pt modelId="{975FEA16-8DEB-4B31-98C4-CD92758D0BD6}" type="pres">
      <dgm:prSet presAssocID="{2797A7D4-4E61-40D1-93E3-AF4F1BD5C0B7}" presName="descendantText" presStyleLbl="alignAccFollowNode1" presStyleIdx="0" presStyleCnt="3">
        <dgm:presLayoutVars>
          <dgm:bulletEnabled val="1"/>
        </dgm:presLayoutVars>
      </dgm:prSet>
      <dgm:spPr/>
      <dgm:t>
        <a:bodyPr/>
        <a:lstStyle/>
        <a:p>
          <a:endParaRPr lang="zh-CN" altLang="en-US"/>
        </a:p>
      </dgm:t>
    </dgm:pt>
    <dgm:pt modelId="{3D0D283A-FC62-4E45-8861-F82A2DF5A6B5}" type="pres">
      <dgm:prSet presAssocID="{4D095F95-99E7-42BE-87AF-E297AA795FB5}" presName="sp" presStyleCnt="0"/>
      <dgm:spPr/>
    </dgm:pt>
    <dgm:pt modelId="{C42C7CE3-45D8-4259-AA12-CB0DBD5DC9A5}" type="pres">
      <dgm:prSet presAssocID="{070587E1-78DF-46AE-9313-04E3D06E247F}" presName="linNode" presStyleCnt="0"/>
      <dgm:spPr/>
    </dgm:pt>
    <dgm:pt modelId="{BC29B021-3A1B-4F56-A49B-B4316EBCCE0C}" type="pres">
      <dgm:prSet presAssocID="{070587E1-78DF-46AE-9313-04E3D06E247F}" presName="parentText" presStyleLbl="node1" presStyleIdx="1" presStyleCnt="3" custScaleX="73042">
        <dgm:presLayoutVars>
          <dgm:chMax val="1"/>
          <dgm:bulletEnabled val="1"/>
        </dgm:presLayoutVars>
      </dgm:prSet>
      <dgm:spPr/>
      <dgm:t>
        <a:bodyPr/>
        <a:lstStyle/>
        <a:p>
          <a:endParaRPr lang="zh-CN" altLang="en-US"/>
        </a:p>
      </dgm:t>
    </dgm:pt>
    <dgm:pt modelId="{E80ED039-166B-42D6-BF76-0BA0B9A5D4B0}" type="pres">
      <dgm:prSet presAssocID="{070587E1-78DF-46AE-9313-04E3D06E247F}" presName="descendantText" presStyleLbl="alignAccFollowNode1" presStyleIdx="1" presStyleCnt="3">
        <dgm:presLayoutVars>
          <dgm:bulletEnabled val="1"/>
        </dgm:presLayoutVars>
      </dgm:prSet>
      <dgm:spPr/>
      <dgm:t>
        <a:bodyPr/>
        <a:lstStyle/>
        <a:p>
          <a:endParaRPr lang="zh-CN" altLang="en-US"/>
        </a:p>
      </dgm:t>
    </dgm:pt>
    <dgm:pt modelId="{10BE54B1-8387-44F0-A555-497235F2E32E}" type="pres">
      <dgm:prSet presAssocID="{AF3DC3B1-1696-4BBD-9750-5E7CA8F23497}" presName="sp" presStyleCnt="0"/>
      <dgm:spPr/>
    </dgm:pt>
    <dgm:pt modelId="{EB094D51-BC16-4C0E-9A56-601EAE36866B}" type="pres">
      <dgm:prSet presAssocID="{0165C462-9BDD-4561-8171-BB11E057C83D}" presName="linNode" presStyleCnt="0"/>
      <dgm:spPr/>
    </dgm:pt>
    <dgm:pt modelId="{0D492314-6C0B-44B0-ADF6-EAA090209580}" type="pres">
      <dgm:prSet presAssocID="{0165C462-9BDD-4561-8171-BB11E057C83D}" presName="parentText" presStyleLbl="node1" presStyleIdx="2" presStyleCnt="3" custScaleX="73042">
        <dgm:presLayoutVars>
          <dgm:chMax val="1"/>
          <dgm:bulletEnabled val="1"/>
        </dgm:presLayoutVars>
      </dgm:prSet>
      <dgm:spPr/>
      <dgm:t>
        <a:bodyPr/>
        <a:lstStyle/>
        <a:p>
          <a:endParaRPr lang="zh-CN" altLang="en-US"/>
        </a:p>
      </dgm:t>
    </dgm:pt>
    <dgm:pt modelId="{7DD8BAA6-5178-4F0B-B485-3B76F8D076E2}" type="pres">
      <dgm:prSet presAssocID="{0165C462-9BDD-4561-8171-BB11E057C83D}" presName="descendantText" presStyleLbl="alignAccFollowNode1" presStyleIdx="2" presStyleCnt="3">
        <dgm:presLayoutVars>
          <dgm:bulletEnabled val="1"/>
        </dgm:presLayoutVars>
      </dgm:prSet>
      <dgm:spPr/>
      <dgm:t>
        <a:bodyPr/>
        <a:lstStyle/>
        <a:p>
          <a:endParaRPr lang="zh-CN" altLang="en-US"/>
        </a:p>
      </dgm:t>
    </dgm:pt>
  </dgm:ptLst>
  <dgm:cxnLst>
    <dgm:cxn modelId="{25136B05-49E0-4540-B44E-3F7B5233579C}" type="presOf" srcId="{D15FA64C-63DE-440D-ACAA-10812E000386}" destId="{975FEA16-8DEB-4B31-98C4-CD92758D0BD6}" srcOrd="0" destOrd="0" presId="urn:microsoft.com/office/officeart/2005/8/layout/vList5"/>
    <dgm:cxn modelId="{999DB462-F717-48EC-B454-EFF6E49ACEEC}" type="presOf" srcId="{2797A7D4-4E61-40D1-93E3-AF4F1BD5C0B7}" destId="{83D4B7AE-E043-4B55-AC4D-C59EA7CF4107}" srcOrd="0" destOrd="0" presId="urn:microsoft.com/office/officeart/2005/8/layout/vList5"/>
    <dgm:cxn modelId="{D9574CD8-98ED-4156-A031-3A3EF6AB6E20}" type="presOf" srcId="{0165C462-9BDD-4561-8171-BB11E057C83D}" destId="{0D492314-6C0B-44B0-ADF6-EAA090209580}" srcOrd="0" destOrd="0" presId="urn:microsoft.com/office/officeart/2005/8/layout/vList5"/>
    <dgm:cxn modelId="{5B2C8286-F3B6-470B-997E-E3FD77CB3200}" type="presOf" srcId="{A7CA7847-F961-4491-8A32-7147CA3777FC}" destId="{E80ED039-166B-42D6-BF76-0BA0B9A5D4B0}" srcOrd="0" destOrd="0" presId="urn:microsoft.com/office/officeart/2005/8/layout/vList5"/>
    <dgm:cxn modelId="{94B8EDF8-7E05-4695-97F9-621C2B64984F}" srcId="{070587E1-78DF-46AE-9313-04E3D06E247F}" destId="{A7CA7847-F961-4491-8A32-7147CA3777FC}" srcOrd="0" destOrd="0" parTransId="{3BF7BBD9-3242-4D99-BED8-3DC9F6202D2D}" sibTransId="{4E1C9793-3A77-455A-BD5B-120D1FA6F121}"/>
    <dgm:cxn modelId="{B5126404-D0D1-4B6E-918A-499D5162F9CB}" type="presOf" srcId="{EE890492-EE98-4896-801A-03C64AFC3CCC}" destId="{7DD8BAA6-5178-4F0B-B485-3B76F8D076E2}" srcOrd="0" destOrd="0" presId="urn:microsoft.com/office/officeart/2005/8/layout/vList5"/>
    <dgm:cxn modelId="{067FE6BF-51D7-44CD-B9AD-A6B523D06769}" srcId="{F555AC6D-4787-47AD-9E48-CE4C638D94F0}" destId="{2797A7D4-4E61-40D1-93E3-AF4F1BD5C0B7}" srcOrd="0" destOrd="0" parTransId="{E7A53DD4-1817-4993-B75B-94AB940BA012}" sibTransId="{4D095F95-99E7-42BE-87AF-E297AA795FB5}"/>
    <dgm:cxn modelId="{DA3F9BE8-E772-4063-86A9-286D1B0AB92E}" srcId="{0165C462-9BDD-4561-8171-BB11E057C83D}" destId="{EE890492-EE98-4896-801A-03C64AFC3CCC}" srcOrd="0" destOrd="0" parTransId="{4473C0A9-06ED-4872-BBF3-C9B97A83324B}" sibTransId="{A870113E-2A67-46A5-A114-FA3F0EFB0F7A}"/>
    <dgm:cxn modelId="{1E1DA004-D24E-4820-A6D4-0D940155B112}" srcId="{F555AC6D-4787-47AD-9E48-CE4C638D94F0}" destId="{070587E1-78DF-46AE-9313-04E3D06E247F}" srcOrd="1" destOrd="0" parTransId="{F71B9DC9-78F3-418B-AC7F-2464B038F750}" sibTransId="{AF3DC3B1-1696-4BBD-9750-5E7CA8F23497}"/>
    <dgm:cxn modelId="{2172E5AA-DC8D-4AF8-BEA0-45080B11696B}" srcId="{2797A7D4-4E61-40D1-93E3-AF4F1BD5C0B7}" destId="{D15FA64C-63DE-440D-ACAA-10812E000386}" srcOrd="0" destOrd="0" parTransId="{666A1211-4231-4E7B-8AEF-625FC8D72BBC}" sibTransId="{AE0FAA1F-0F65-4AFC-BF12-DAAF2DD855F6}"/>
    <dgm:cxn modelId="{5F08C0C8-5F3E-460C-BB52-B11B98534DAE}" type="presOf" srcId="{F555AC6D-4787-47AD-9E48-CE4C638D94F0}" destId="{5D04DF0F-94F8-4648-B35C-C0360BEB77C0}" srcOrd="0" destOrd="0" presId="urn:microsoft.com/office/officeart/2005/8/layout/vList5"/>
    <dgm:cxn modelId="{0F7062CE-A21D-418F-9234-D652B4DFE6FF}" type="presOf" srcId="{070587E1-78DF-46AE-9313-04E3D06E247F}" destId="{BC29B021-3A1B-4F56-A49B-B4316EBCCE0C}" srcOrd="0" destOrd="0" presId="urn:microsoft.com/office/officeart/2005/8/layout/vList5"/>
    <dgm:cxn modelId="{F2683621-7AA1-442D-ADCB-A1F9EC150F9B}" srcId="{F555AC6D-4787-47AD-9E48-CE4C638D94F0}" destId="{0165C462-9BDD-4561-8171-BB11E057C83D}" srcOrd="2" destOrd="0" parTransId="{C8982A45-9C73-4C69-BD17-C21E815C5512}" sibTransId="{028BBB84-8D18-46AA-9B64-8B67BA8E4F35}"/>
    <dgm:cxn modelId="{6F596170-12B7-407D-BC1E-3B04FD871BC4}" type="presParOf" srcId="{5D04DF0F-94F8-4648-B35C-C0360BEB77C0}" destId="{C92CCEB9-BAA0-457A-9793-E7B820FE3EE4}" srcOrd="0" destOrd="0" presId="urn:microsoft.com/office/officeart/2005/8/layout/vList5"/>
    <dgm:cxn modelId="{6C2D5122-2B73-41D4-B9BE-ABD9043861DB}" type="presParOf" srcId="{C92CCEB9-BAA0-457A-9793-E7B820FE3EE4}" destId="{83D4B7AE-E043-4B55-AC4D-C59EA7CF4107}" srcOrd="0" destOrd="0" presId="urn:microsoft.com/office/officeart/2005/8/layout/vList5"/>
    <dgm:cxn modelId="{2E5BDA96-284F-467B-AE7E-3823675C8A99}" type="presParOf" srcId="{C92CCEB9-BAA0-457A-9793-E7B820FE3EE4}" destId="{975FEA16-8DEB-4B31-98C4-CD92758D0BD6}" srcOrd="1" destOrd="0" presId="urn:microsoft.com/office/officeart/2005/8/layout/vList5"/>
    <dgm:cxn modelId="{C899CF7E-5B06-4F9E-B692-03E1030A43F7}" type="presParOf" srcId="{5D04DF0F-94F8-4648-B35C-C0360BEB77C0}" destId="{3D0D283A-FC62-4E45-8861-F82A2DF5A6B5}" srcOrd="1" destOrd="0" presId="urn:microsoft.com/office/officeart/2005/8/layout/vList5"/>
    <dgm:cxn modelId="{C6160D46-6A2E-4F1A-9829-7B5BB2343229}" type="presParOf" srcId="{5D04DF0F-94F8-4648-B35C-C0360BEB77C0}" destId="{C42C7CE3-45D8-4259-AA12-CB0DBD5DC9A5}" srcOrd="2" destOrd="0" presId="urn:microsoft.com/office/officeart/2005/8/layout/vList5"/>
    <dgm:cxn modelId="{93DAD4A9-F3AD-4E7F-8BA8-45C9AB76A946}" type="presParOf" srcId="{C42C7CE3-45D8-4259-AA12-CB0DBD5DC9A5}" destId="{BC29B021-3A1B-4F56-A49B-B4316EBCCE0C}" srcOrd="0" destOrd="0" presId="urn:microsoft.com/office/officeart/2005/8/layout/vList5"/>
    <dgm:cxn modelId="{08C3F366-A18A-4AF3-BB91-0E7F745E7DC4}" type="presParOf" srcId="{C42C7CE3-45D8-4259-AA12-CB0DBD5DC9A5}" destId="{E80ED039-166B-42D6-BF76-0BA0B9A5D4B0}" srcOrd="1" destOrd="0" presId="urn:microsoft.com/office/officeart/2005/8/layout/vList5"/>
    <dgm:cxn modelId="{79C26BCF-3991-4B36-9495-2878C0B2F329}" type="presParOf" srcId="{5D04DF0F-94F8-4648-B35C-C0360BEB77C0}" destId="{10BE54B1-8387-44F0-A555-497235F2E32E}" srcOrd="3" destOrd="0" presId="urn:microsoft.com/office/officeart/2005/8/layout/vList5"/>
    <dgm:cxn modelId="{347A0546-3BE5-4B3C-91F3-63368DA1EF5D}" type="presParOf" srcId="{5D04DF0F-94F8-4648-B35C-C0360BEB77C0}" destId="{EB094D51-BC16-4C0E-9A56-601EAE36866B}" srcOrd="4" destOrd="0" presId="urn:microsoft.com/office/officeart/2005/8/layout/vList5"/>
    <dgm:cxn modelId="{9592DA56-ECA4-45A2-8DB7-18D478FE22A4}" type="presParOf" srcId="{EB094D51-BC16-4C0E-9A56-601EAE36866B}" destId="{0D492314-6C0B-44B0-ADF6-EAA090209580}" srcOrd="0" destOrd="0" presId="urn:microsoft.com/office/officeart/2005/8/layout/vList5"/>
    <dgm:cxn modelId="{95F8B1B4-82E1-49B5-80E2-0631B2BBC005}" type="presParOf" srcId="{EB094D51-BC16-4C0E-9A56-601EAE36866B}" destId="{7DD8BAA6-5178-4F0B-B485-3B76F8D076E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203B83-A926-476D-8B95-7BCFB9CEA1EC}" type="doc">
      <dgm:prSet loTypeId="urn:microsoft.com/office/officeart/2005/8/layout/chevron1" loCatId="process" qsTypeId="urn:microsoft.com/office/officeart/2005/8/quickstyle/simple4" qsCatId="simple" csTypeId="urn:microsoft.com/office/officeart/2005/8/colors/accent1_4" csCatId="accent1" phldr="1"/>
      <dgm:spPr/>
    </dgm:pt>
    <dgm:pt modelId="{4545A3F5-BABF-4140-820D-BC1CB774281E}">
      <dgm:prSet phldrT="[文本]" custT="1"/>
      <dgm: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扩展性</a:t>
          </a:r>
          <a:endParaRPr lang="zh-CN" altLang="en-US" sz="1500" dirty="0">
            <a:solidFill>
              <a:sysClr val="window" lastClr="FFFFFF"/>
            </a:solidFill>
            <a:latin typeface="微软雅黑" pitchFamily="34" charset="-122"/>
            <a:ea typeface="微软雅黑" pitchFamily="34" charset="-122"/>
            <a:cs typeface="+mn-cs"/>
          </a:endParaRPr>
        </a:p>
      </dgm:t>
    </dgm:pt>
    <dgm:pt modelId="{E2F33AE5-A1C0-4896-B7DE-A1D895361F27}" type="parTrans" cxnId="{447663B1-16A8-46A2-826C-2D92CCC9A321}">
      <dgm:prSet/>
      <dgm:spPr/>
      <dgm:t>
        <a:bodyPr/>
        <a:lstStyle/>
        <a:p>
          <a:endParaRPr lang="zh-CN" altLang="en-US" sz="1500">
            <a:latin typeface="微软雅黑" pitchFamily="34" charset="-122"/>
            <a:ea typeface="微软雅黑" pitchFamily="34" charset="-122"/>
          </a:endParaRPr>
        </a:p>
      </dgm:t>
    </dgm:pt>
    <dgm:pt modelId="{9AF3330B-6A85-40A4-91E7-597CA741EB3A}" type="sibTrans" cxnId="{447663B1-16A8-46A2-826C-2D92CCC9A321}">
      <dgm:prSet/>
      <dgm:spPr/>
      <dgm:t>
        <a:bodyPr/>
        <a:lstStyle/>
        <a:p>
          <a:endParaRPr lang="zh-CN" altLang="en-US" sz="1500">
            <a:latin typeface="微软雅黑" pitchFamily="34" charset="-122"/>
            <a:ea typeface="微软雅黑" pitchFamily="34" charset="-122"/>
          </a:endParaRPr>
        </a:p>
      </dgm:t>
    </dgm:pt>
    <dgm:pt modelId="{91D9B37C-3E0A-4F6A-95F1-20378D0DCECD}">
      <dgm:prSet phldrT="[文本]" custT="1"/>
      <dgm: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纵向扩展</a:t>
          </a:r>
          <a:endParaRPr lang="zh-CN" altLang="en-US" sz="1500" dirty="0">
            <a:solidFill>
              <a:sysClr val="window" lastClr="FFFFFF"/>
            </a:solidFill>
            <a:latin typeface="微软雅黑" pitchFamily="34" charset="-122"/>
            <a:ea typeface="微软雅黑" pitchFamily="34" charset="-122"/>
            <a:cs typeface="+mn-cs"/>
          </a:endParaRPr>
        </a:p>
      </dgm:t>
    </dgm:pt>
    <dgm:pt modelId="{A20EBC66-EA03-4514-A82B-5B5F57F030DB}" type="parTrans" cxnId="{DE5F4EDA-095B-40E1-92B4-1407BD08A058}">
      <dgm:prSet/>
      <dgm:spPr/>
      <dgm:t>
        <a:bodyPr/>
        <a:lstStyle/>
        <a:p>
          <a:endParaRPr lang="zh-CN" altLang="en-US" sz="1500">
            <a:latin typeface="微软雅黑" pitchFamily="34" charset="-122"/>
            <a:ea typeface="微软雅黑" pitchFamily="34" charset="-122"/>
          </a:endParaRPr>
        </a:p>
      </dgm:t>
    </dgm:pt>
    <dgm:pt modelId="{BCF16CF6-8A58-4011-B8A0-D430DF99AEC9}" type="sibTrans" cxnId="{DE5F4EDA-095B-40E1-92B4-1407BD08A058}">
      <dgm:prSet/>
      <dgm:spPr/>
      <dgm:t>
        <a:bodyPr/>
        <a:lstStyle/>
        <a:p>
          <a:endParaRPr lang="zh-CN" altLang="en-US" sz="1500">
            <a:latin typeface="微软雅黑" pitchFamily="34" charset="-122"/>
            <a:ea typeface="微软雅黑" pitchFamily="34" charset="-122"/>
          </a:endParaRPr>
        </a:p>
      </dgm:t>
    </dgm:pt>
    <dgm:pt modelId="{90DFA739-E738-4034-989A-3F3162DFD0DF}">
      <dgm:prSet phldrT="[文本]" custT="1"/>
      <dgm: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横向扩展</a:t>
          </a:r>
          <a:endParaRPr lang="zh-CN" altLang="en-US" sz="1500" dirty="0">
            <a:solidFill>
              <a:sysClr val="window" lastClr="FFFFFF"/>
            </a:solidFill>
            <a:latin typeface="微软雅黑" pitchFamily="34" charset="-122"/>
            <a:ea typeface="微软雅黑" pitchFamily="34" charset="-122"/>
            <a:cs typeface="+mn-cs"/>
          </a:endParaRPr>
        </a:p>
      </dgm:t>
    </dgm:pt>
    <dgm:pt modelId="{351AE0A8-83BB-4D52-B255-965645139418}" type="parTrans" cxnId="{25141500-B391-44CC-848D-40977DD3A2A3}">
      <dgm:prSet/>
      <dgm:spPr/>
      <dgm:t>
        <a:bodyPr/>
        <a:lstStyle/>
        <a:p>
          <a:endParaRPr lang="zh-CN" altLang="en-US" sz="1500">
            <a:latin typeface="微软雅黑" pitchFamily="34" charset="-122"/>
            <a:ea typeface="微软雅黑" pitchFamily="34" charset="-122"/>
          </a:endParaRPr>
        </a:p>
      </dgm:t>
    </dgm:pt>
    <dgm:pt modelId="{2CAD6F7A-7A6E-4C13-B448-BABA4828AFD6}" type="sibTrans" cxnId="{25141500-B391-44CC-848D-40977DD3A2A3}">
      <dgm:prSet/>
      <dgm:spPr/>
      <dgm:t>
        <a:bodyPr/>
        <a:lstStyle/>
        <a:p>
          <a:endParaRPr lang="zh-CN" altLang="en-US" sz="1500">
            <a:latin typeface="微软雅黑" pitchFamily="34" charset="-122"/>
            <a:ea typeface="微软雅黑" pitchFamily="34" charset="-122"/>
          </a:endParaRPr>
        </a:p>
      </dgm:t>
    </dgm:pt>
    <dgm:pt modelId="{065E34AC-BA68-44D6-B238-C0A8A6D44A85}" type="pres">
      <dgm:prSet presAssocID="{17203B83-A926-476D-8B95-7BCFB9CEA1EC}" presName="Name0" presStyleCnt="0">
        <dgm:presLayoutVars>
          <dgm:dir/>
          <dgm:animLvl val="lvl"/>
          <dgm:resizeHandles val="exact"/>
        </dgm:presLayoutVars>
      </dgm:prSet>
      <dgm:spPr/>
    </dgm:pt>
    <dgm:pt modelId="{F866D68C-AFE9-4D6F-BCE9-00FEE3BD389A}" type="pres">
      <dgm:prSet presAssocID="{4545A3F5-BABF-4140-820D-BC1CB774281E}" presName="parTxOnly" presStyleLbl="node1" presStyleIdx="0" presStyleCnt="3">
        <dgm:presLayoutVars>
          <dgm:chMax val="0"/>
          <dgm:chPref val="0"/>
          <dgm:bulletEnabled val="1"/>
        </dgm:presLayoutVars>
      </dgm:prSet>
      <dgm:spPr/>
      <dgm:t>
        <a:bodyPr/>
        <a:lstStyle/>
        <a:p>
          <a:endParaRPr lang="zh-CN" altLang="en-US"/>
        </a:p>
      </dgm:t>
    </dgm:pt>
    <dgm:pt modelId="{7D4C3117-8004-4B56-A13B-FFE2CB299757}" type="pres">
      <dgm:prSet presAssocID="{9AF3330B-6A85-40A4-91E7-597CA741EB3A}" presName="parTxOnlySpace" presStyleCnt="0"/>
      <dgm:spPr/>
    </dgm:pt>
    <dgm:pt modelId="{62F1817A-EF44-4D36-9920-08357D142439}" type="pres">
      <dgm:prSet presAssocID="{91D9B37C-3E0A-4F6A-95F1-20378D0DCECD}" presName="parTxOnly" presStyleLbl="node1" presStyleIdx="1" presStyleCnt="3">
        <dgm:presLayoutVars>
          <dgm:chMax val="0"/>
          <dgm:chPref val="0"/>
          <dgm:bulletEnabled val="1"/>
        </dgm:presLayoutVars>
      </dgm:prSet>
      <dgm:spPr/>
      <dgm:t>
        <a:bodyPr/>
        <a:lstStyle/>
        <a:p>
          <a:endParaRPr lang="zh-CN" altLang="en-US"/>
        </a:p>
      </dgm:t>
    </dgm:pt>
    <dgm:pt modelId="{BB694FEF-36E6-44CB-8D04-5AB69763D64C}" type="pres">
      <dgm:prSet presAssocID="{BCF16CF6-8A58-4011-B8A0-D430DF99AEC9}" presName="parTxOnlySpace" presStyleCnt="0"/>
      <dgm:spPr/>
    </dgm:pt>
    <dgm:pt modelId="{8663295F-4F81-4AD5-B06E-8A583F718F53}" type="pres">
      <dgm:prSet presAssocID="{90DFA739-E738-4034-989A-3F3162DFD0DF}" presName="parTxOnly" presStyleLbl="node1" presStyleIdx="2" presStyleCnt="3">
        <dgm:presLayoutVars>
          <dgm:chMax val="0"/>
          <dgm:chPref val="0"/>
          <dgm:bulletEnabled val="1"/>
        </dgm:presLayoutVars>
      </dgm:prSet>
      <dgm:spPr/>
      <dgm:t>
        <a:bodyPr/>
        <a:lstStyle/>
        <a:p>
          <a:endParaRPr lang="zh-CN" altLang="en-US"/>
        </a:p>
      </dgm:t>
    </dgm:pt>
  </dgm:ptLst>
  <dgm:cxnLst>
    <dgm:cxn modelId="{DE5F4EDA-095B-40E1-92B4-1407BD08A058}" srcId="{17203B83-A926-476D-8B95-7BCFB9CEA1EC}" destId="{91D9B37C-3E0A-4F6A-95F1-20378D0DCECD}" srcOrd="1" destOrd="0" parTransId="{A20EBC66-EA03-4514-A82B-5B5F57F030DB}" sibTransId="{BCF16CF6-8A58-4011-B8A0-D430DF99AEC9}"/>
    <dgm:cxn modelId="{25141500-B391-44CC-848D-40977DD3A2A3}" srcId="{17203B83-A926-476D-8B95-7BCFB9CEA1EC}" destId="{90DFA739-E738-4034-989A-3F3162DFD0DF}" srcOrd="2" destOrd="0" parTransId="{351AE0A8-83BB-4D52-B255-965645139418}" sibTransId="{2CAD6F7A-7A6E-4C13-B448-BABA4828AFD6}"/>
    <dgm:cxn modelId="{0A0577DB-EF32-4C9F-A571-1DCF4099E024}" type="presOf" srcId="{17203B83-A926-476D-8B95-7BCFB9CEA1EC}" destId="{065E34AC-BA68-44D6-B238-C0A8A6D44A85}" srcOrd="0" destOrd="0" presId="urn:microsoft.com/office/officeart/2005/8/layout/chevron1"/>
    <dgm:cxn modelId="{D6276B6C-4FF3-4216-84E3-703B023959CD}" type="presOf" srcId="{90DFA739-E738-4034-989A-3F3162DFD0DF}" destId="{8663295F-4F81-4AD5-B06E-8A583F718F53}" srcOrd="0" destOrd="0" presId="urn:microsoft.com/office/officeart/2005/8/layout/chevron1"/>
    <dgm:cxn modelId="{447663B1-16A8-46A2-826C-2D92CCC9A321}" srcId="{17203B83-A926-476D-8B95-7BCFB9CEA1EC}" destId="{4545A3F5-BABF-4140-820D-BC1CB774281E}" srcOrd="0" destOrd="0" parTransId="{E2F33AE5-A1C0-4896-B7DE-A1D895361F27}" sibTransId="{9AF3330B-6A85-40A4-91E7-597CA741EB3A}"/>
    <dgm:cxn modelId="{BE0C03E4-FEBB-4EEC-ABEE-7C23931D787E}" type="presOf" srcId="{91D9B37C-3E0A-4F6A-95F1-20378D0DCECD}" destId="{62F1817A-EF44-4D36-9920-08357D142439}" srcOrd="0" destOrd="0" presId="urn:microsoft.com/office/officeart/2005/8/layout/chevron1"/>
    <dgm:cxn modelId="{486ABD9D-1863-4BEB-A594-89C26E9C7963}" type="presOf" srcId="{4545A3F5-BABF-4140-820D-BC1CB774281E}" destId="{F866D68C-AFE9-4D6F-BCE9-00FEE3BD389A}" srcOrd="0" destOrd="0" presId="urn:microsoft.com/office/officeart/2005/8/layout/chevron1"/>
    <dgm:cxn modelId="{61EA96A7-B076-47BC-ADD6-F0F3FB0804C9}" type="presParOf" srcId="{065E34AC-BA68-44D6-B238-C0A8A6D44A85}" destId="{F866D68C-AFE9-4D6F-BCE9-00FEE3BD389A}" srcOrd="0" destOrd="0" presId="urn:microsoft.com/office/officeart/2005/8/layout/chevron1"/>
    <dgm:cxn modelId="{BBB6B474-C444-42A8-86C4-9CE5D8246D30}" type="presParOf" srcId="{065E34AC-BA68-44D6-B238-C0A8A6D44A85}" destId="{7D4C3117-8004-4B56-A13B-FFE2CB299757}" srcOrd="1" destOrd="0" presId="urn:microsoft.com/office/officeart/2005/8/layout/chevron1"/>
    <dgm:cxn modelId="{7EA60006-C3E4-4C53-8238-7B5D8683DD5D}" type="presParOf" srcId="{065E34AC-BA68-44D6-B238-C0A8A6D44A85}" destId="{62F1817A-EF44-4D36-9920-08357D142439}" srcOrd="2" destOrd="0" presId="urn:microsoft.com/office/officeart/2005/8/layout/chevron1"/>
    <dgm:cxn modelId="{3F2C8FF5-3608-4264-8C80-50A9AC4B3D30}" type="presParOf" srcId="{065E34AC-BA68-44D6-B238-C0A8A6D44A85}" destId="{BB694FEF-36E6-44CB-8D04-5AB69763D64C}" srcOrd="3" destOrd="0" presId="urn:microsoft.com/office/officeart/2005/8/layout/chevron1"/>
    <dgm:cxn modelId="{3EC8F536-2353-4832-9943-641A6C2D8BC1}" type="presParOf" srcId="{065E34AC-BA68-44D6-B238-C0A8A6D44A85}" destId="{8663295F-4F81-4AD5-B06E-8A583F718F53}"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203B83-A926-476D-8B95-7BCFB9CEA1EC}" type="doc">
      <dgm:prSet loTypeId="urn:microsoft.com/office/officeart/2005/8/layout/chevron1" loCatId="process" qsTypeId="urn:microsoft.com/office/officeart/2005/8/quickstyle/simple4" qsCatId="simple" csTypeId="urn:microsoft.com/office/officeart/2005/8/colors/accent1_4" csCatId="accent1" phldr="1"/>
      <dgm:spPr/>
    </dgm:pt>
    <dgm:pt modelId="{4545A3F5-BABF-4140-820D-BC1CB774281E}">
      <dgm:prSet phldrT="[文本]"/>
      <dgm: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微软雅黑" pitchFamily="34" charset="-122"/>
              <a:ea typeface="微软雅黑" pitchFamily="34" charset="-122"/>
              <a:cs typeface="+mn-cs"/>
            </a:rPr>
            <a:t>分布式</a:t>
          </a:r>
          <a:endParaRPr lang="zh-CN" altLang="en-US" dirty="0">
            <a:solidFill>
              <a:sysClr val="window" lastClr="FFFFFF"/>
            </a:solidFill>
            <a:latin typeface="微软雅黑" pitchFamily="34" charset="-122"/>
            <a:ea typeface="微软雅黑" pitchFamily="34" charset="-122"/>
            <a:cs typeface="+mn-cs"/>
          </a:endParaRPr>
        </a:p>
      </dgm:t>
    </dgm:pt>
    <dgm:pt modelId="{E2F33AE5-A1C0-4896-B7DE-A1D895361F27}" type="parTrans" cxnId="{447663B1-16A8-46A2-826C-2D92CCC9A321}">
      <dgm:prSet/>
      <dgm:spPr/>
      <dgm:t>
        <a:bodyPr/>
        <a:lstStyle/>
        <a:p>
          <a:endParaRPr lang="zh-CN" altLang="en-US">
            <a:latin typeface="微软雅黑" pitchFamily="34" charset="-122"/>
            <a:ea typeface="微软雅黑" pitchFamily="34" charset="-122"/>
          </a:endParaRPr>
        </a:p>
      </dgm:t>
    </dgm:pt>
    <dgm:pt modelId="{9AF3330B-6A85-40A4-91E7-597CA741EB3A}" type="sibTrans" cxnId="{447663B1-16A8-46A2-826C-2D92CCC9A321}">
      <dgm:prSet/>
      <dgm:spPr/>
      <dgm:t>
        <a:bodyPr/>
        <a:lstStyle/>
        <a:p>
          <a:endParaRPr lang="zh-CN" altLang="en-US">
            <a:latin typeface="微软雅黑" pitchFamily="34" charset="-122"/>
            <a:ea typeface="微软雅黑" pitchFamily="34" charset="-122"/>
          </a:endParaRPr>
        </a:p>
      </dgm:t>
    </dgm:pt>
    <dgm:pt modelId="{91D9B37C-3E0A-4F6A-95F1-20378D0DCECD}">
      <dgm:prSet phldrT="[文本]"/>
      <dgm: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微软雅黑" pitchFamily="34" charset="-122"/>
              <a:ea typeface="微软雅黑" pitchFamily="34" charset="-122"/>
              <a:cs typeface="+mn-cs"/>
            </a:rPr>
            <a:t>资源集中</a:t>
          </a:r>
          <a:endParaRPr lang="zh-CN" altLang="en-US" dirty="0">
            <a:solidFill>
              <a:sysClr val="window" lastClr="FFFFFF"/>
            </a:solidFill>
            <a:latin typeface="微软雅黑" pitchFamily="34" charset="-122"/>
            <a:ea typeface="微软雅黑" pitchFamily="34" charset="-122"/>
            <a:cs typeface="+mn-cs"/>
          </a:endParaRPr>
        </a:p>
      </dgm:t>
    </dgm:pt>
    <dgm:pt modelId="{A20EBC66-EA03-4514-A82B-5B5F57F030DB}" type="parTrans" cxnId="{DE5F4EDA-095B-40E1-92B4-1407BD08A058}">
      <dgm:prSet/>
      <dgm:spPr/>
      <dgm:t>
        <a:bodyPr/>
        <a:lstStyle/>
        <a:p>
          <a:endParaRPr lang="zh-CN" altLang="en-US">
            <a:latin typeface="微软雅黑" pitchFamily="34" charset="-122"/>
            <a:ea typeface="微软雅黑" pitchFamily="34" charset="-122"/>
          </a:endParaRPr>
        </a:p>
      </dgm:t>
    </dgm:pt>
    <dgm:pt modelId="{BCF16CF6-8A58-4011-B8A0-D430DF99AEC9}" type="sibTrans" cxnId="{DE5F4EDA-095B-40E1-92B4-1407BD08A058}">
      <dgm:prSet/>
      <dgm:spPr/>
      <dgm:t>
        <a:bodyPr/>
        <a:lstStyle/>
        <a:p>
          <a:endParaRPr lang="zh-CN" altLang="en-US">
            <a:latin typeface="微软雅黑" pitchFamily="34" charset="-122"/>
            <a:ea typeface="微软雅黑" pitchFamily="34" charset="-122"/>
          </a:endParaRPr>
        </a:p>
      </dgm:t>
    </dgm:pt>
    <dgm:pt modelId="{90DFA739-E738-4034-989A-3F3162DFD0DF}">
      <dgm:prSet phldrT="[文本]"/>
      <dgm: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dirty="0" smtClean="0">
              <a:solidFill>
                <a:sysClr val="window" lastClr="FFFFFF"/>
              </a:solidFill>
              <a:latin typeface="微软雅黑" pitchFamily="34" charset="-122"/>
              <a:ea typeface="微软雅黑" pitchFamily="34" charset="-122"/>
              <a:cs typeface="+mn-cs"/>
            </a:rPr>
            <a:t>计算和存储分布</a:t>
          </a:r>
          <a:endParaRPr lang="zh-CN" altLang="en-US" dirty="0">
            <a:solidFill>
              <a:sysClr val="window" lastClr="FFFFFF"/>
            </a:solidFill>
            <a:latin typeface="微软雅黑" pitchFamily="34" charset="-122"/>
            <a:ea typeface="微软雅黑" pitchFamily="34" charset="-122"/>
            <a:cs typeface="+mn-cs"/>
          </a:endParaRPr>
        </a:p>
      </dgm:t>
    </dgm:pt>
    <dgm:pt modelId="{351AE0A8-83BB-4D52-B255-965645139418}" type="parTrans" cxnId="{25141500-B391-44CC-848D-40977DD3A2A3}">
      <dgm:prSet/>
      <dgm:spPr/>
      <dgm:t>
        <a:bodyPr/>
        <a:lstStyle/>
        <a:p>
          <a:endParaRPr lang="zh-CN" altLang="en-US">
            <a:latin typeface="微软雅黑" pitchFamily="34" charset="-122"/>
            <a:ea typeface="微软雅黑" pitchFamily="34" charset="-122"/>
          </a:endParaRPr>
        </a:p>
      </dgm:t>
    </dgm:pt>
    <dgm:pt modelId="{2CAD6F7A-7A6E-4C13-B448-BABA4828AFD6}" type="sibTrans" cxnId="{25141500-B391-44CC-848D-40977DD3A2A3}">
      <dgm:prSet/>
      <dgm:spPr/>
      <dgm:t>
        <a:bodyPr/>
        <a:lstStyle/>
        <a:p>
          <a:endParaRPr lang="zh-CN" altLang="en-US">
            <a:latin typeface="微软雅黑" pitchFamily="34" charset="-122"/>
            <a:ea typeface="微软雅黑" pitchFamily="34" charset="-122"/>
          </a:endParaRPr>
        </a:p>
      </dgm:t>
    </dgm:pt>
    <dgm:pt modelId="{065E34AC-BA68-44D6-B238-C0A8A6D44A85}" type="pres">
      <dgm:prSet presAssocID="{17203B83-A926-476D-8B95-7BCFB9CEA1EC}" presName="Name0" presStyleCnt="0">
        <dgm:presLayoutVars>
          <dgm:dir/>
          <dgm:animLvl val="lvl"/>
          <dgm:resizeHandles val="exact"/>
        </dgm:presLayoutVars>
      </dgm:prSet>
      <dgm:spPr/>
    </dgm:pt>
    <dgm:pt modelId="{F866D68C-AFE9-4D6F-BCE9-00FEE3BD389A}" type="pres">
      <dgm:prSet presAssocID="{4545A3F5-BABF-4140-820D-BC1CB774281E}" presName="parTxOnly" presStyleLbl="node1" presStyleIdx="0" presStyleCnt="3">
        <dgm:presLayoutVars>
          <dgm:chMax val="0"/>
          <dgm:chPref val="0"/>
          <dgm:bulletEnabled val="1"/>
        </dgm:presLayoutVars>
      </dgm:prSet>
      <dgm:spPr/>
      <dgm:t>
        <a:bodyPr/>
        <a:lstStyle/>
        <a:p>
          <a:endParaRPr lang="zh-CN" altLang="en-US"/>
        </a:p>
      </dgm:t>
    </dgm:pt>
    <dgm:pt modelId="{7D4C3117-8004-4B56-A13B-FFE2CB299757}" type="pres">
      <dgm:prSet presAssocID="{9AF3330B-6A85-40A4-91E7-597CA741EB3A}" presName="parTxOnlySpace" presStyleCnt="0"/>
      <dgm:spPr/>
    </dgm:pt>
    <dgm:pt modelId="{62F1817A-EF44-4D36-9920-08357D142439}" type="pres">
      <dgm:prSet presAssocID="{91D9B37C-3E0A-4F6A-95F1-20378D0DCECD}" presName="parTxOnly" presStyleLbl="node1" presStyleIdx="1" presStyleCnt="3">
        <dgm:presLayoutVars>
          <dgm:chMax val="0"/>
          <dgm:chPref val="0"/>
          <dgm:bulletEnabled val="1"/>
        </dgm:presLayoutVars>
      </dgm:prSet>
      <dgm:spPr/>
      <dgm:t>
        <a:bodyPr/>
        <a:lstStyle/>
        <a:p>
          <a:endParaRPr lang="zh-CN" altLang="en-US"/>
        </a:p>
      </dgm:t>
    </dgm:pt>
    <dgm:pt modelId="{BB694FEF-36E6-44CB-8D04-5AB69763D64C}" type="pres">
      <dgm:prSet presAssocID="{BCF16CF6-8A58-4011-B8A0-D430DF99AEC9}" presName="parTxOnlySpace" presStyleCnt="0"/>
      <dgm:spPr/>
    </dgm:pt>
    <dgm:pt modelId="{8663295F-4F81-4AD5-B06E-8A583F718F53}" type="pres">
      <dgm:prSet presAssocID="{90DFA739-E738-4034-989A-3F3162DFD0DF}" presName="parTxOnly" presStyleLbl="node1" presStyleIdx="2" presStyleCnt="3">
        <dgm:presLayoutVars>
          <dgm:chMax val="0"/>
          <dgm:chPref val="0"/>
          <dgm:bulletEnabled val="1"/>
        </dgm:presLayoutVars>
      </dgm:prSet>
      <dgm:spPr/>
      <dgm:t>
        <a:bodyPr/>
        <a:lstStyle/>
        <a:p>
          <a:endParaRPr lang="zh-CN" altLang="en-US"/>
        </a:p>
      </dgm:t>
    </dgm:pt>
  </dgm:ptLst>
  <dgm:cxnLst>
    <dgm:cxn modelId="{DE5F4EDA-095B-40E1-92B4-1407BD08A058}" srcId="{17203B83-A926-476D-8B95-7BCFB9CEA1EC}" destId="{91D9B37C-3E0A-4F6A-95F1-20378D0DCECD}" srcOrd="1" destOrd="0" parTransId="{A20EBC66-EA03-4514-A82B-5B5F57F030DB}" sibTransId="{BCF16CF6-8A58-4011-B8A0-D430DF99AEC9}"/>
    <dgm:cxn modelId="{25141500-B391-44CC-848D-40977DD3A2A3}" srcId="{17203B83-A926-476D-8B95-7BCFB9CEA1EC}" destId="{90DFA739-E738-4034-989A-3F3162DFD0DF}" srcOrd="2" destOrd="0" parTransId="{351AE0A8-83BB-4D52-B255-965645139418}" sibTransId="{2CAD6F7A-7A6E-4C13-B448-BABA4828AFD6}"/>
    <dgm:cxn modelId="{816F1EDE-5AC4-42C1-9594-053D00B7515A}" type="presOf" srcId="{4545A3F5-BABF-4140-820D-BC1CB774281E}" destId="{F866D68C-AFE9-4D6F-BCE9-00FEE3BD389A}" srcOrd="0" destOrd="0" presId="urn:microsoft.com/office/officeart/2005/8/layout/chevron1"/>
    <dgm:cxn modelId="{4EF0F9A8-D69F-466D-8E49-4550242BB2A6}" type="presOf" srcId="{17203B83-A926-476D-8B95-7BCFB9CEA1EC}" destId="{065E34AC-BA68-44D6-B238-C0A8A6D44A85}" srcOrd="0" destOrd="0" presId="urn:microsoft.com/office/officeart/2005/8/layout/chevron1"/>
    <dgm:cxn modelId="{93219B49-13BE-4ADE-AA78-E16271A036CE}" type="presOf" srcId="{91D9B37C-3E0A-4F6A-95F1-20378D0DCECD}" destId="{62F1817A-EF44-4D36-9920-08357D142439}" srcOrd="0" destOrd="0" presId="urn:microsoft.com/office/officeart/2005/8/layout/chevron1"/>
    <dgm:cxn modelId="{447663B1-16A8-46A2-826C-2D92CCC9A321}" srcId="{17203B83-A926-476D-8B95-7BCFB9CEA1EC}" destId="{4545A3F5-BABF-4140-820D-BC1CB774281E}" srcOrd="0" destOrd="0" parTransId="{E2F33AE5-A1C0-4896-B7DE-A1D895361F27}" sibTransId="{9AF3330B-6A85-40A4-91E7-597CA741EB3A}"/>
    <dgm:cxn modelId="{A6DDBBCA-F81B-4340-8F7E-27E9E4346A89}" type="presOf" srcId="{90DFA739-E738-4034-989A-3F3162DFD0DF}" destId="{8663295F-4F81-4AD5-B06E-8A583F718F53}" srcOrd="0" destOrd="0" presId="urn:microsoft.com/office/officeart/2005/8/layout/chevron1"/>
    <dgm:cxn modelId="{4AB0934F-9F0B-4CBC-8A86-F0511F0658C4}" type="presParOf" srcId="{065E34AC-BA68-44D6-B238-C0A8A6D44A85}" destId="{F866D68C-AFE9-4D6F-BCE9-00FEE3BD389A}" srcOrd="0" destOrd="0" presId="urn:microsoft.com/office/officeart/2005/8/layout/chevron1"/>
    <dgm:cxn modelId="{28318A7A-B849-4A80-BD6B-ED99C1E74FE3}" type="presParOf" srcId="{065E34AC-BA68-44D6-B238-C0A8A6D44A85}" destId="{7D4C3117-8004-4B56-A13B-FFE2CB299757}" srcOrd="1" destOrd="0" presId="urn:microsoft.com/office/officeart/2005/8/layout/chevron1"/>
    <dgm:cxn modelId="{356070D6-DC35-455D-8C9A-B0AF54704F1A}" type="presParOf" srcId="{065E34AC-BA68-44D6-B238-C0A8A6D44A85}" destId="{62F1817A-EF44-4D36-9920-08357D142439}" srcOrd="2" destOrd="0" presId="urn:microsoft.com/office/officeart/2005/8/layout/chevron1"/>
    <dgm:cxn modelId="{3DF9FD06-17DD-46C9-AAD1-25F0B4FB19FD}" type="presParOf" srcId="{065E34AC-BA68-44D6-B238-C0A8A6D44A85}" destId="{BB694FEF-36E6-44CB-8D04-5AB69763D64C}" srcOrd="3" destOrd="0" presId="urn:microsoft.com/office/officeart/2005/8/layout/chevron1"/>
    <dgm:cxn modelId="{6E9B43D1-5368-43AD-A36E-88F21D56A9DA}" type="presParOf" srcId="{065E34AC-BA68-44D6-B238-C0A8A6D44A85}" destId="{8663295F-4F81-4AD5-B06E-8A583F718F53}"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203B83-A926-476D-8B95-7BCFB9CEA1EC}" type="doc">
      <dgm:prSet loTypeId="urn:microsoft.com/office/officeart/2005/8/layout/chevron1" loCatId="process" qsTypeId="urn:microsoft.com/office/officeart/2005/8/quickstyle/simple4" qsCatId="simple" csTypeId="urn:microsoft.com/office/officeart/2005/8/colors/accent1_4" csCatId="accent1" phldr="1"/>
      <dgm:spPr/>
    </dgm:pt>
    <dgm:pt modelId="{4545A3F5-BABF-4140-820D-BC1CB774281E}">
      <dgm:prSet phldrT="[文本]" custT="1"/>
      <dgm: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可用性</a:t>
          </a:r>
          <a:endParaRPr lang="zh-CN" altLang="en-US" sz="1500" dirty="0">
            <a:solidFill>
              <a:sysClr val="window" lastClr="FFFFFF"/>
            </a:solidFill>
            <a:latin typeface="微软雅黑" pitchFamily="34" charset="-122"/>
            <a:ea typeface="微软雅黑" pitchFamily="34" charset="-122"/>
            <a:cs typeface="+mn-cs"/>
          </a:endParaRPr>
        </a:p>
      </dgm:t>
    </dgm:pt>
    <dgm:pt modelId="{E2F33AE5-A1C0-4896-B7DE-A1D895361F27}" type="parTrans" cxnId="{447663B1-16A8-46A2-826C-2D92CCC9A321}">
      <dgm:prSet/>
      <dgm:spPr/>
      <dgm:t>
        <a:bodyPr/>
        <a:lstStyle/>
        <a:p>
          <a:endParaRPr lang="zh-CN" altLang="en-US" sz="1500">
            <a:latin typeface="微软雅黑" pitchFamily="34" charset="-122"/>
            <a:ea typeface="微软雅黑" pitchFamily="34" charset="-122"/>
          </a:endParaRPr>
        </a:p>
      </dgm:t>
    </dgm:pt>
    <dgm:pt modelId="{9AF3330B-6A85-40A4-91E7-597CA741EB3A}" type="sibTrans" cxnId="{447663B1-16A8-46A2-826C-2D92CCC9A321}">
      <dgm:prSet/>
      <dgm:spPr/>
      <dgm:t>
        <a:bodyPr/>
        <a:lstStyle/>
        <a:p>
          <a:endParaRPr lang="zh-CN" altLang="en-US" sz="1500">
            <a:latin typeface="微软雅黑" pitchFamily="34" charset="-122"/>
            <a:ea typeface="微软雅黑" pitchFamily="34" charset="-122"/>
          </a:endParaRPr>
        </a:p>
      </dgm:t>
    </dgm:pt>
    <dgm:pt modelId="{91D9B37C-3E0A-4F6A-95F1-20378D0DCECD}">
      <dgm:prSet phldrT="[文本]" custT="1"/>
      <dgm: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单份数据</a:t>
          </a:r>
          <a:endParaRPr lang="zh-CN" altLang="en-US" sz="1500" dirty="0">
            <a:solidFill>
              <a:sysClr val="window" lastClr="FFFFFF"/>
            </a:solidFill>
            <a:latin typeface="微软雅黑" pitchFamily="34" charset="-122"/>
            <a:ea typeface="微软雅黑" pitchFamily="34" charset="-122"/>
            <a:cs typeface="+mn-cs"/>
          </a:endParaRPr>
        </a:p>
      </dgm:t>
    </dgm:pt>
    <dgm:pt modelId="{A20EBC66-EA03-4514-A82B-5B5F57F030DB}" type="parTrans" cxnId="{DE5F4EDA-095B-40E1-92B4-1407BD08A058}">
      <dgm:prSet/>
      <dgm:spPr/>
      <dgm:t>
        <a:bodyPr/>
        <a:lstStyle/>
        <a:p>
          <a:endParaRPr lang="zh-CN" altLang="en-US" sz="1500">
            <a:latin typeface="微软雅黑" pitchFamily="34" charset="-122"/>
            <a:ea typeface="微软雅黑" pitchFamily="34" charset="-122"/>
          </a:endParaRPr>
        </a:p>
      </dgm:t>
    </dgm:pt>
    <dgm:pt modelId="{BCF16CF6-8A58-4011-B8A0-D430DF99AEC9}" type="sibTrans" cxnId="{DE5F4EDA-095B-40E1-92B4-1407BD08A058}">
      <dgm:prSet/>
      <dgm:spPr/>
      <dgm:t>
        <a:bodyPr/>
        <a:lstStyle/>
        <a:p>
          <a:endParaRPr lang="zh-CN" altLang="en-US" sz="1500">
            <a:latin typeface="微软雅黑" pitchFamily="34" charset="-122"/>
            <a:ea typeface="微软雅黑" pitchFamily="34" charset="-122"/>
          </a:endParaRPr>
        </a:p>
      </dgm:t>
    </dgm:pt>
    <dgm:pt modelId="{90DFA739-E738-4034-989A-3F3162DFD0DF}">
      <dgm:prSet phldrT="[文本]" custT="1"/>
      <dgm: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500" dirty="0" smtClean="0">
              <a:solidFill>
                <a:sysClr val="window" lastClr="FFFFFF"/>
              </a:solidFill>
              <a:latin typeface="微软雅黑" pitchFamily="34" charset="-122"/>
              <a:ea typeface="微软雅黑" pitchFamily="34" charset="-122"/>
              <a:cs typeface="+mn-cs"/>
            </a:rPr>
            <a:t>数据复制</a:t>
          </a:r>
          <a:endParaRPr lang="zh-CN" altLang="en-US" sz="1500" dirty="0">
            <a:solidFill>
              <a:sysClr val="window" lastClr="FFFFFF"/>
            </a:solidFill>
            <a:latin typeface="微软雅黑" pitchFamily="34" charset="-122"/>
            <a:ea typeface="微软雅黑" pitchFamily="34" charset="-122"/>
            <a:cs typeface="+mn-cs"/>
          </a:endParaRPr>
        </a:p>
      </dgm:t>
    </dgm:pt>
    <dgm:pt modelId="{351AE0A8-83BB-4D52-B255-965645139418}" type="parTrans" cxnId="{25141500-B391-44CC-848D-40977DD3A2A3}">
      <dgm:prSet/>
      <dgm:spPr/>
      <dgm:t>
        <a:bodyPr/>
        <a:lstStyle/>
        <a:p>
          <a:endParaRPr lang="zh-CN" altLang="en-US" sz="1500">
            <a:latin typeface="微软雅黑" pitchFamily="34" charset="-122"/>
            <a:ea typeface="微软雅黑" pitchFamily="34" charset="-122"/>
          </a:endParaRPr>
        </a:p>
      </dgm:t>
    </dgm:pt>
    <dgm:pt modelId="{2CAD6F7A-7A6E-4C13-B448-BABA4828AFD6}" type="sibTrans" cxnId="{25141500-B391-44CC-848D-40977DD3A2A3}">
      <dgm:prSet/>
      <dgm:spPr/>
      <dgm:t>
        <a:bodyPr/>
        <a:lstStyle/>
        <a:p>
          <a:endParaRPr lang="zh-CN" altLang="en-US" sz="1500">
            <a:latin typeface="微软雅黑" pitchFamily="34" charset="-122"/>
            <a:ea typeface="微软雅黑" pitchFamily="34" charset="-122"/>
          </a:endParaRPr>
        </a:p>
      </dgm:t>
    </dgm:pt>
    <dgm:pt modelId="{065E34AC-BA68-44D6-B238-C0A8A6D44A85}" type="pres">
      <dgm:prSet presAssocID="{17203B83-A926-476D-8B95-7BCFB9CEA1EC}" presName="Name0" presStyleCnt="0">
        <dgm:presLayoutVars>
          <dgm:dir/>
          <dgm:animLvl val="lvl"/>
          <dgm:resizeHandles val="exact"/>
        </dgm:presLayoutVars>
      </dgm:prSet>
      <dgm:spPr/>
    </dgm:pt>
    <dgm:pt modelId="{F866D68C-AFE9-4D6F-BCE9-00FEE3BD389A}" type="pres">
      <dgm:prSet presAssocID="{4545A3F5-BABF-4140-820D-BC1CB774281E}" presName="parTxOnly" presStyleLbl="node1" presStyleIdx="0" presStyleCnt="3">
        <dgm:presLayoutVars>
          <dgm:chMax val="0"/>
          <dgm:chPref val="0"/>
          <dgm:bulletEnabled val="1"/>
        </dgm:presLayoutVars>
      </dgm:prSet>
      <dgm:spPr/>
      <dgm:t>
        <a:bodyPr/>
        <a:lstStyle/>
        <a:p>
          <a:endParaRPr lang="zh-CN" altLang="en-US"/>
        </a:p>
      </dgm:t>
    </dgm:pt>
    <dgm:pt modelId="{7D4C3117-8004-4B56-A13B-FFE2CB299757}" type="pres">
      <dgm:prSet presAssocID="{9AF3330B-6A85-40A4-91E7-597CA741EB3A}" presName="parTxOnlySpace" presStyleCnt="0"/>
      <dgm:spPr/>
    </dgm:pt>
    <dgm:pt modelId="{62F1817A-EF44-4D36-9920-08357D142439}" type="pres">
      <dgm:prSet presAssocID="{91D9B37C-3E0A-4F6A-95F1-20378D0DCECD}" presName="parTxOnly" presStyleLbl="node1" presStyleIdx="1" presStyleCnt="3">
        <dgm:presLayoutVars>
          <dgm:chMax val="0"/>
          <dgm:chPref val="0"/>
          <dgm:bulletEnabled val="1"/>
        </dgm:presLayoutVars>
      </dgm:prSet>
      <dgm:spPr/>
      <dgm:t>
        <a:bodyPr/>
        <a:lstStyle/>
        <a:p>
          <a:endParaRPr lang="zh-CN" altLang="en-US"/>
        </a:p>
      </dgm:t>
    </dgm:pt>
    <dgm:pt modelId="{BB694FEF-36E6-44CB-8D04-5AB69763D64C}" type="pres">
      <dgm:prSet presAssocID="{BCF16CF6-8A58-4011-B8A0-D430DF99AEC9}" presName="parTxOnlySpace" presStyleCnt="0"/>
      <dgm:spPr/>
    </dgm:pt>
    <dgm:pt modelId="{8663295F-4F81-4AD5-B06E-8A583F718F53}" type="pres">
      <dgm:prSet presAssocID="{90DFA739-E738-4034-989A-3F3162DFD0DF}" presName="parTxOnly" presStyleLbl="node1" presStyleIdx="2" presStyleCnt="3">
        <dgm:presLayoutVars>
          <dgm:chMax val="0"/>
          <dgm:chPref val="0"/>
          <dgm:bulletEnabled val="1"/>
        </dgm:presLayoutVars>
      </dgm:prSet>
      <dgm:spPr/>
      <dgm:t>
        <a:bodyPr/>
        <a:lstStyle/>
        <a:p>
          <a:endParaRPr lang="zh-CN" altLang="en-US"/>
        </a:p>
      </dgm:t>
    </dgm:pt>
  </dgm:ptLst>
  <dgm:cxnLst>
    <dgm:cxn modelId="{25141500-B391-44CC-848D-40977DD3A2A3}" srcId="{17203B83-A926-476D-8B95-7BCFB9CEA1EC}" destId="{90DFA739-E738-4034-989A-3F3162DFD0DF}" srcOrd="2" destOrd="0" parTransId="{351AE0A8-83BB-4D52-B255-965645139418}" sibTransId="{2CAD6F7A-7A6E-4C13-B448-BABA4828AFD6}"/>
    <dgm:cxn modelId="{0A720B45-45CA-4811-B790-7EA1DAD96234}" type="presOf" srcId="{17203B83-A926-476D-8B95-7BCFB9CEA1EC}" destId="{065E34AC-BA68-44D6-B238-C0A8A6D44A85}" srcOrd="0" destOrd="0" presId="urn:microsoft.com/office/officeart/2005/8/layout/chevron1"/>
    <dgm:cxn modelId="{447663B1-16A8-46A2-826C-2D92CCC9A321}" srcId="{17203B83-A926-476D-8B95-7BCFB9CEA1EC}" destId="{4545A3F5-BABF-4140-820D-BC1CB774281E}" srcOrd="0" destOrd="0" parTransId="{E2F33AE5-A1C0-4896-B7DE-A1D895361F27}" sibTransId="{9AF3330B-6A85-40A4-91E7-597CA741EB3A}"/>
    <dgm:cxn modelId="{9A68E288-FB7F-48A0-A230-CC638F933B2E}" type="presOf" srcId="{90DFA739-E738-4034-989A-3F3162DFD0DF}" destId="{8663295F-4F81-4AD5-B06E-8A583F718F53}" srcOrd="0" destOrd="0" presId="urn:microsoft.com/office/officeart/2005/8/layout/chevron1"/>
    <dgm:cxn modelId="{DE5F4EDA-095B-40E1-92B4-1407BD08A058}" srcId="{17203B83-A926-476D-8B95-7BCFB9CEA1EC}" destId="{91D9B37C-3E0A-4F6A-95F1-20378D0DCECD}" srcOrd="1" destOrd="0" parTransId="{A20EBC66-EA03-4514-A82B-5B5F57F030DB}" sibTransId="{BCF16CF6-8A58-4011-B8A0-D430DF99AEC9}"/>
    <dgm:cxn modelId="{45C29B13-19F9-40F1-8DD8-2226EC43ADAF}" type="presOf" srcId="{91D9B37C-3E0A-4F6A-95F1-20378D0DCECD}" destId="{62F1817A-EF44-4D36-9920-08357D142439}" srcOrd="0" destOrd="0" presId="urn:microsoft.com/office/officeart/2005/8/layout/chevron1"/>
    <dgm:cxn modelId="{D8B7F471-54D7-4FCE-9EB0-D0B440978CD6}" type="presOf" srcId="{4545A3F5-BABF-4140-820D-BC1CB774281E}" destId="{F866D68C-AFE9-4D6F-BCE9-00FEE3BD389A}" srcOrd="0" destOrd="0" presId="urn:microsoft.com/office/officeart/2005/8/layout/chevron1"/>
    <dgm:cxn modelId="{9FE0C4B7-4DC9-4C06-B47C-690F9FAFBE79}" type="presParOf" srcId="{065E34AC-BA68-44D6-B238-C0A8A6D44A85}" destId="{F866D68C-AFE9-4D6F-BCE9-00FEE3BD389A}" srcOrd="0" destOrd="0" presId="urn:microsoft.com/office/officeart/2005/8/layout/chevron1"/>
    <dgm:cxn modelId="{18BE9570-CDD9-4F2F-B0C6-D63F533DB658}" type="presParOf" srcId="{065E34AC-BA68-44D6-B238-C0A8A6D44A85}" destId="{7D4C3117-8004-4B56-A13B-FFE2CB299757}" srcOrd="1" destOrd="0" presId="urn:microsoft.com/office/officeart/2005/8/layout/chevron1"/>
    <dgm:cxn modelId="{C233747E-2B59-4E4A-B247-8A34BBC215AD}" type="presParOf" srcId="{065E34AC-BA68-44D6-B238-C0A8A6D44A85}" destId="{62F1817A-EF44-4D36-9920-08357D142439}" srcOrd="2" destOrd="0" presId="urn:microsoft.com/office/officeart/2005/8/layout/chevron1"/>
    <dgm:cxn modelId="{F50117D9-6ADE-40EB-B8AD-0C40A944B7AB}" type="presParOf" srcId="{065E34AC-BA68-44D6-B238-C0A8A6D44A85}" destId="{BB694FEF-36E6-44CB-8D04-5AB69763D64C}" srcOrd="3" destOrd="0" presId="urn:microsoft.com/office/officeart/2005/8/layout/chevron1"/>
    <dgm:cxn modelId="{1A15D5C0-06AC-4C3A-A336-E4E6CB1834F5}" type="presParOf" srcId="{065E34AC-BA68-44D6-B238-C0A8A6D44A85}" destId="{8663295F-4F81-4AD5-B06E-8A583F718F53}" srcOrd="4"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55AC6D-4787-47AD-9E48-CE4C638D94F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797A7D4-4E61-40D1-93E3-AF4F1BD5C0B7}">
      <dgm:prSet phldrT="[文本]" custT="1"/>
      <dgm:spPr>
        <a:xfrm>
          <a:off x="72008" y="0"/>
          <a:ext cx="1249682" cy="936104"/>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r>
            <a:rPr lang="zh-CN" altLang="en-US" sz="1800" dirty="0" smtClean="0">
              <a:solidFill>
                <a:sysClr val="window" lastClr="FFFFFF"/>
              </a:solidFill>
              <a:latin typeface="微软雅黑" pitchFamily="34" charset="-122"/>
              <a:ea typeface="微软雅黑" pitchFamily="34" charset="-122"/>
              <a:cs typeface="+mn-cs"/>
            </a:rPr>
            <a:t>一致性</a:t>
          </a:r>
          <a:endParaRPr lang="zh-CN" altLang="en-US" sz="1800" dirty="0">
            <a:solidFill>
              <a:sysClr val="window" lastClr="FFFFFF"/>
            </a:solidFill>
            <a:latin typeface="微软雅黑" pitchFamily="34" charset="-122"/>
            <a:ea typeface="微软雅黑" pitchFamily="34" charset="-122"/>
            <a:cs typeface="+mn-cs"/>
          </a:endParaRPr>
        </a:p>
      </dgm:t>
    </dgm:pt>
    <dgm:pt modelId="{E7A53DD4-1817-4993-B75B-94AB940BA012}" type="parTrans" cxnId="{067FE6BF-51D7-44CD-B9AD-A6B523D06769}">
      <dgm:prSet/>
      <dgm:spPr/>
      <dgm:t>
        <a:bodyPr/>
        <a:lstStyle/>
        <a:p>
          <a:endParaRPr lang="zh-CN" altLang="en-US" sz="1200">
            <a:latin typeface="微软雅黑" pitchFamily="34" charset="-122"/>
            <a:ea typeface="微软雅黑" pitchFamily="34" charset="-122"/>
          </a:endParaRPr>
        </a:p>
      </dgm:t>
    </dgm:pt>
    <dgm:pt modelId="{4D095F95-99E7-42BE-87AF-E297AA795FB5}" type="sibTrans" cxnId="{067FE6BF-51D7-44CD-B9AD-A6B523D06769}">
      <dgm:prSet/>
      <dgm:spPr/>
      <dgm:t>
        <a:bodyPr/>
        <a:lstStyle/>
        <a:p>
          <a:endParaRPr lang="zh-CN" altLang="en-US" sz="1200">
            <a:latin typeface="微软雅黑" pitchFamily="34" charset="-122"/>
            <a:ea typeface="微软雅黑" pitchFamily="34" charset="-122"/>
          </a:endParaRPr>
        </a:p>
      </dgm:t>
    </dgm:pt>
    <dgm:pt modelId="{D15FA64C-63DE-440D-ACAA-10812E000386}">
      <dgm:prSet phldrT="[文本]" custT="1"/>
      <dgm:spPr>
        <a:xfrm rot="5400000">
          <a:off x="2626663" y="-1211362"/>
          <a:ext cx="748883" cy="3358828"/>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gm:spPr>
      <dgm:t>
        <a:bodyPr/>
        <a:lstStyle/>
        <a:p>
          <a:r>
            <a:rPr lang="zh-CN" altLang="en-US" sz="1600" dirty="0" smtClean="0">
              <a:solidFill>
                <a:sysClr val="windowText" lastClr="000000">
                  <a:hueOff val="0"/>
                  <a:satOff val="0"/>
                  <a:lumOff val="0"/>
                  <a:alphaOff val="0"/>
                </a:sysClr>
              </a:solidFill>
              <a:latin typeface="微软雅黑" pitchFamily="34" charset="-122"/>
              <a:ea typeface="微软雅黑" pitchFamily="34" charset="-122"/>
              <a:cs typeface="+mn-cs"/>
            </a:rPr>
            <a:t>不要使用分布式事务处理</a:t>
          </a:r>
          <a:endParaRPr lang="zh-CN" altLang="en-US" sz="1600" dirty="0">
            <a:solidFill>
              <a:sysClr val="windowText" lastClr="000000">
                <a:hueOff val="0"/>
                <a:satOff val="0"/>
                <a:lumOff val="0"/>
                <a:alphaOff val="0"/>
              </a:sysClr>
            </a:solidFill>
            <a:latin typeface="微软雅黑" pitchFamily="34" charset="-122"/>
            <a:ea typeface="微软雅黑" pitchFamily="34" charset="-122"/>
            <a:cs typeface="+mn-cs"/>
          </a:endParaRPr>
        </a:p>
      </dgm:t>
    </dgm:pt>
    <dgm:pt modelId="{666A1211-4231-4E7B-8AEF-625FC8D72BBC}" type="parTrans" cxnId="{2172E5AA-DC8D-4AF8-BEA0-45080B11696B}">
      <dgm:prSet/>
      <dgm:spPr/>
      <dgm:t>
        <a:bodyPr/>
        <a:lstStyle/>
        <a:p>
          <a:endParaRPr lang="zh-CN" altLang="en-US" sz="1200">
            <a:latin typeface="微软雅黑" pitchFamily="34" charset="-122"/>
            <a:ea typeface="微软雅黑" pitchFamily="34" charset="-122"/>
          </a:endParaRPr>
        </a:p>
      </dgm:t>
    </dgm:pt>
    <dgm:pt modelId="{AE0FAA1F-0F65-4AFC-BF12-DAAF2DD855F6}" type="sibTrans" cxnId="{2172E5AA-DC8D-4AF8-BEA0-45080B11696B}">
      <dgm:prSet/>
      <dgm:spPr/>
      <dgm:t>
        <a:bodyPr/>
        <a:lstStyle/>
        <a:p>
          <a:endParaRPr lang="zh-CN" altLang="en-US" sz="1200">
            <a:latin typeface="微软雅黑" pitchFamily="34" charset="-122"/>
            <a:ea typeface="微软雅黑" pitchFamily="34" charset="-122"/>
          </a:endParaRPr>
        </a:p>
      </dgm:t>
    </dgm:pt>
    <dgm:pt modelId="{5D04DF0F-94F8-4648-B35C-C0360BEB77C0}" type="pres">
      <dgm:prSet presAssocID="{F555AC6D-4787-47AD-9E48-CE4C638D94F0}" presName="Name0" presStyleCnt="0">
        <dgm:presLayoutVars>
          <dgm:dir/>
          <dgm:animLvl val="lvl"/>
          <dgm:resizeHandles val="exact"/>
        </dgm:presLayoutVars>
      </dgm:prSet>
      <dgm:spPr/>
      <dgm:t>
        <a:bodyPr/>
        <a:lstStyle/>
        <a:p>
          <a:endParaRPr lang="zh-CN" altLang="en-US"/>
        </a:p>
      </dgm:t>
    </dgm:pt>
    <dgm:pt modelId="{C92CCEB9-BAA0-457A-9793-E7B820FE3EE4}" type="pres">
      <dgm:prSet presAssocID="{2797A7D4-4E61-40D1-93E3-AF4F1BD5C0B7}" presName="linNode" presStyleCnt="0"/>
      <dgm:spPr/>
    </dgm:pt>
    <dgm:pt modelId="{83D4B7AE-E043-4B55-AC4D-C59EA7CF4107}" type="pres">
      <dgm:prSet presAssocID="{2797A7D4-4E61-40D1-93E3-AF4F1BD5C0B7}" presName="parentText" presStyleLbl="node1" presStyleIdx="0" presStyleCnt="1" custScaleX="73042">
        <dgm:presLayoutVars>
          <dgm:chMax val="1"/>
          <dgm:bulletEnabled val="1"/>
        </dgm:presLayoutVars>
      </dgm:prSet>
      <dgm:spPr/>
      <dgm:t>
        <a:bodyPr/>
        <a:lstStyle/>
        <a:p>
          <a:endParaRPr lang="zh-CN" altLang="en-US"/>
        </a:p>
      </dgm:t>
    </dgm:pt>
    <dgm:pt modelId="{975FEA16-8DEB-4B31-98C4-CD92758D0BD6}" type="pres">
      <dgm:prSet presAssocID="{2797A7D4-4E61-40D1-93E3-AF4F1BD5C0B7}" presName="descendantText" presStyleLbl="alignAccFollowNode1" presStyleIdx="0" presStyleCnt="1" custScaleX="110429">
        <dgm:presLayoutVars>
          <dgm:bulletEnabled val="1"/>
        </dgm:presLayoutVars>
      </dgm:prSet>
      <dgm:spPr/>
      <dgm:t>
        <a:bodyPr/>
        <a:lstStyle/>
        <a:p>
          <a:endParaRPr lang="zh-CN" altLang="en-US"/>
        </a:p>
      </dgm:t>
    </dgm:pt>
  </dgm:ptLst>
  <dgm:cxnLst>
    <dgm:cxn modelId="{788142BF-35AB-414F-A806-0D4669A50BE9}" type="presOf" srcId="{D15FA64C-63DE-440D-ACAA-10812E000386}" destId="{975FEA16-8DEB-4B31-98C4-CD92758D0BD6}" srcOrd="0" destOrd="0" presId="urn:microsoft.com/office/officeart/2005/8/layout/vList5"/>
    <dgm:cxn modelId="{529B2BD7-AD6E-42F5-A336-AD4DDA681776}" type="presOf" srcId="{F555AC6D-4787-47AD-9E48-CE4C638D94F0}" destId="{5D04DF0F-94F8-4648-B35C-C0360BEB77C0}" srcOrd="0" destOrd="0" presId="urn:microsoft.com/office/officeart/2005/8/layout/vList5"/>
    <dgm:cxn modelId="{2172E5AA-DC8D-4AF8-BEA0-45080B11696B}" srcId="{2797A7D4-4E61-40D1-93E3-AF4F1BD5C0B7}" destId="{D15FA64C-63DE-440D-ACAA-10812E000386}" srcOrd="0" destOrd="0" parTransId="{666A1211-4231-4E7B-8AEF-625FC8D72BBC}" sibTransId="{AE0FAA1F-0F65-4AFC-BF12-DAAF2DD855F6}"/>
    <dgm:cxn modelId="{067FE6BF-51D7-44CD-B9AD-A6B523D06769}" srcId="{F555AC6D-4787-47AD-9E48-CE4C638D94F0}" destId="{2797A7D4-4E61-40D1-93E3-AF4F1BD5C0B7}" srcOrd="0" destOrd="0" parTransId="{E7A53DD4-1817-4993-B75B-94AB940BA012}" sibTransId="{4D095F95-99E7-42BE-87AF-E297AA795FB5}"/>
    <dgm:cxn modelId="{49AE7140-C59D-4581-9895-E0268F0C6241}" type="presOf" srcId="{2797A7D4-4E61-40D1-93E3-AF4F1BD5C0B7}" destId="{83D4B7AE-E043-4B55-AC4D-C59EA7CF4107}" srcOrd="0" destOrd="0" presId="urn:microsoft.com/office/officeart/2005/8/layout/vList5"/>
    <dgm:cxn modelId="{030AD05E-F956-4998-81F3-180751B21782}" type="presParOf" srcId="{5D04DF0F-94F8-4648-B35C-C0360BEB77C0}" destId="{C92CCEB9-BAA0-457A-9793-E7B820FE3EE4}" srcOrd="0" destOrd="0" presId="urn:microsoft.com/office/officeart/2005/8/layout/vList5"/>
    <dgm:cxn modelId="{3AB755BC-6F1D-4EA6-92E1-68868D9A4396}" type="presParOf" srcId="{C92CCEB9-BAA0-457A-9793-E7B820FE3EE4}" destId="{83D4B7AE-E043-4B55-AC4D-C59EA7CF4107}" srcOrd="0" destOrd="0" presId="urn:microsoft.com/office/officeart/2005/8/layout/vList5"/>
    <dgm:cxn modelId="{5EBCD9E1-4DE6-4EBC-90C5-95FF1A6B8DE0}" type="presParOf" srcId="{C92CCEB9-BAA0-457A-9793-E7B820FE3EE4}" destId="{975FEA16-8DEB-4B31-98C4-CD92758D0BD6}" srcOrd="1" destOrd="0" presId="urn:microsoft.com/office/officeart/2005/8/layout/vList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7AB-64DD-4DF5-B513-80864036D220}">
      <dsp:nvSpPr>
        <dsp:cNvPr id="0" name=""/>
        <dsp:cNvSpPr/>
      </dsp:nvSpPr>
      <dsp:spPr>
        <a:xfrm>
          <a:off x="2510068" y="1315733"/>
          <a:ext cx="2036423" cy="196095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ysClr val="window" lastClr="FFFFFF"/>
              </a:solidFill>
              <a:latin typeface="微软雅黑" panose="020B0503020204020204" pitchFamily="34" charset="-122"/>
              <a:ea typeface="微软雅黑" panose="020B0503020204020204" pitchFamily="34" charset="-122"/>
              <a:cs typeface="+mn-cs"/>
            </a:rPr>
            <a:t>精细化营销数据中心</a:t>
          </a:r>
          <a:endParaRPr lang="zh-CN" altLang="en-US" sz="20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808295" y="1602908"/>
        <a:ext cx="1439969" cy="1386601"/>
      </dsp:txXfrm>
    </dsp:sp>
    <dsp:sp modelId="{EEBB1625-F01E-425F-A812-0DA5C0909ABB}">
      <dsp:nvSpPr>
        <dsp:cNvPr id="0" name=""/>
        <dsp:cNvSpPr/>
      </dsp:nvSpPr>
      <dsp:spPr>
        <a:xfrm rot="16200000">
          <a:off x="3286025" y="1064452"/>
          <a:ext cx="484509" cy="18051"/>
        </a:xfrm>
        <a:custGeom>
          <a:avLst/>
          <a:gdLst/>
          <a:ahLst/>
          <a:cxnLst/>
          <a:rect l="0" t="0" r="0" b="0"/>
          <a:pathLst>
            <a:path>
              <a:moveTo>
                <a:pt x="0" y="9025"/>
              </a:moveTo>
              <a:lnTo>
                <a:pt x="484509"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3516167" y="1085590"/>
        <a:ext cx="0" cy="0"/>
      </dsp:txXfrm>
    </dsp:sp>
    <dsp:sp modelId="{EABDBECE-1782-496B-B97B-70A8EC342A1E}">
      <dsp:nvSpPr>
        <dsp:cNvPr id="0" name=""/>
        <dsp:cNvSpPr/>
      </dsp:nvSpPr>
      <dsp:spPr>
        <a:xfrm>
          <a:off x="3075785" y="-87190"/>
          <a:ext cx="904989" cy="918413"/>
        </a:xfrm>
        <a:prstGeom prst="ellipse">
          <a:avLst/>
        </a:prstGeom>
        <a:solidFill>
          <a:srgbClr val="4BACC6">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营账系统</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3208318" y="47308"/>
        <a:ext cx="639923" cy="649417"/>
      </dsp:txXfrm>
    </dsp:sp>
    <dsp:sp modelId="{96869455-A53C-4066-B67F-F93081BAB99B}">
      <dsp:nvSpPr>
        <dsp:cNvPr id="0" name=""/>
        <dsp:cNvSpPr/>
      </dsp:nvSpPr>
      <dsp:spPr>
        <a:xfrm rot="17861538">
          <a:off x="385956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082524" y="1214460"/>
        <a:ext cx="0" cy="0"/>
      </dsp:txXfrm>
    </dsp:sp>
    <dsp:sp modelId="{3ADB0021-8007-4CC8-B4AA-D853779CA348}">
      <dsp:nvSpPr>
        <dsp:cNvPr id="0" name=""/>
        <dsp:cNvSpPr/>
      </dsp:nvSpPr>
      <dsp:spPr>
        <a:xfrm>
          <a:off x="3970002" y="133214"/>
          <a:ext cx="904989" cy="918413"/>
        </a:xfrm>
        <a:prstGeom prst="ellipse">
          <a:avLst/>
        </a:prstGeom>
        <a:solidFill>
          <a:srgbClr val="4BACC6">
            <a:hueOff val="-827823"/>
            <a:satOff val="3318"/>
            <a:lumOff val="71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经分</a:t>
          </a: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(BI)</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102535" y="267712"/>
        <a:ext cx="639923" cy="649417"/>
      </dsp:txXfrm>
    </dsp:sp>
    <dsp:sp modelId="{94A504C9-D157-4C08-B263-95A4CB2D0C27}">
      <dsp:nvSpPr>
        <dsp:cNvPr id="0" name=""/>
        <dsp:cNvSpPr/>
      </dsp:nvSpPr>
      <dsp:spPr>
        <a:xfrm rot="19523077">
          <a:off x="4314773"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530638" y="1590235"/>
        <a:ext cx="0" cy="0"/>
      </dsp:txXfrm>
    </dsp:sp>
    <dsp:sp modelId="{AABF3DE1-B94A-425D-851B-318D7A90BCA8}">
      <dsp:nvSpPr>
        <dsp:cNvPr id="0" name=""/>
        <dsp:cNvSpPr/>
      </dsp:nvSpPr>
      <dsp:spPr>
        <a:xfrm>
          <a:off x="4659364" y="743936"/>
          <a:ext cx="904989" cy="918413"/>
        </a:xfrm>
        <a:prstGeom prst="ellipse">
          <a:avLst/>
        </a:prstGeom>
        <a:solidFill>
          <a:srgbClr val="4BACC6">
            <a:hueOff val="-1655646"/>
            <a:satOff val="6635"/>
            <a:lumOff val="143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GN</a:t>
          </a: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口上网话单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791897" y="878434"/>
        <a:ext cx="639923" cy="649417"/>
      </dsp:txXfrm>
    </dsp:sp>
    <dsp:sp modelId="{FCF1F42F-25C7-493F-8164-BB5E9705CBA6}">
      <dsp:nvSpPr>
        <dsp:cNvPr id="0" name=""/>
        <dsp:cNvSpPr/>
      </dsp:nvSpPr>
      <dsp:spPr>
        <a:xfrm rot="21184615">
          <a:off x="4536837"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751188" y="2136288"/>
        <a:ext cx="0" cy="0"/>
      </dsp:txXfrm>
    </dsp:sp>
    <dsp:sp modelId="{1C313BBF-EFB4-4D7D-A4B8-5094CE20FE98}">
      <dsp:nvSpPr>
        <dsp:cNvPr id="0" name=""/>
        <dsp:cNvSpPr/>
      </dsp:nvSpPr>
      <dsp:spPr>
        <a:xfrm>
          <a:off x="4985947" y="1605066"/>
          <a:ext cx="904989" cy="918413"/>
        </a:xfrm>
        <a:prstGeom prst="ellipse">
          <a:avLst/>
        </a:prstGeom>
        <a:solidFill>
          <a:srgbClr val="4BACC6">
            <a:hueOff val="-2483469"/>
            <a:satOff val="9953"/>
            <a:lumOff val="2157"/>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终端</a:t>
          </a: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(DM)</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5118480" y="1739564"/>
        <a:ext cx="639923" cy="649417"/>
      </dsp:txXfrm>
    </dsp:sp>
    <dsp:sp modelId="{15B6B067-B2C4-4316-9690-6B90C11AC782}">
      <dsp:nvSpPr>
        <dsp:cNvPr id="0" name=""/>
        <dsp:cNvSpPr/>
      </dsp:nvSpPr>
      <dsp:spPr>
        <a:xfrm rot="1246154">
          <a:off x="446079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682974" y="2721889"/>
        <a:ext cx="0" cy="0"/>
      </dsp:txXfrm>
    </dsp:sp>
    <dsp:sp modelId="{7ECF3656-B947-4D83-81E3-9A0323921E92}">
      <dsp:nvSpPr>
        <dsp:cNvPr id="0" name=""/>
        <dsp:cNvSpPr/>
      </dsp:nvSpPr>
      <dsp:spPr>
        <a:xfrm>
          <a:off x="4874936" y="2519329"/>
          <a:ext cx="904989" cy="918413"/>
        </a:xfrm>
        <a:prstGeom prst="ellipse">
          <a:avLst/>
        </a:prstGeom>
        <a:solidFill>
          <a:srgbClr val="4BACC6">
            <a:hueOff val="-3311292"/>
            <a:satOff val="13270"/>
            <a:lumOff val="287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smtClean="0">
              <a:solidFill>
                <a:sysClr val="window" lastClr="FFFFFF"/>
              </a:solidFill>
              <a:latin typeface="微软雅黑" panose="020B0503020204020204" pitchFamily="34" charset="-122"/>
              <a:ea typeface="微软雅黑" panose="020B0503020204020204" pitchFamily="34" charset="-122"/>
              <a:cs typeface="+mn-cs"/>
            </a:rPr>
            <a:t>VAC</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5007469" y="2653827"/>
        <a:ext cx="639923" cy="649417"/>
      </dsp:txXfrm>
    </dsp:sp>
    <dsp:sp modelId="{647EA78C-AABE-4B07-A19A-1C8FC9C0C85A}">
      <dsp:nvSpPr>
        <dsp:cNvPr id="0" name=""/>
        <dsp:cNvSpPr/>
      </dsp:nvSpPr>
      <dsp:spPr>
        <a:xfrm rot="2907692">
          <a:off x="4109704"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4346425" y="3201931"/>
        <a:ext cx="0" cy="0"/>
      </dsp:txXfrm>
    </dsp:sp>
    <dsp:sp modelId="{CF696BCA-D6AF-4AF0-85CF-6190473ED9D7}">
      <dsp:nvSpPr>
        <dsp:cNvPr id="0" name=""/>
        <dsp:cNvSpPr/>
      </dsp:nvSpPr>
      <dsp:spPr>
        <a:xfrm>
          <a:off x="4351760" y="3277280"/>
          <a:ext cx="904989" cy="918413"/>
        </a:xfrm>
        <a:prstGeom prst="ellipse">
          <a:avLst/>
        </a:prstGeom>
        <a:solidFill>
          <a:srgbClr val="4BACC6">
            <a:hueOff val="-4139115"/>
            <a:satOff val="16588"/>
            <a:lumOff val="3595"/>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短彩信中心</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4484293" y="3411778"/>
        <a:ext cx="639923" cy="649417"/>
      </dsp:txXfrm>
    </dsp:sp>
    <dsp:sp modelId="{A8CD3E59-0CAA-4E85-8194-E26D935F1B5A}">
      <dsp:nvSpPr>
        <dsp:cNvPr id="0" name=""/>
        <dsp:cNvSpPr/>
      </dsp:nvSpPr>
      <dsp:spPr>
        <a:xfrm rot="4569231">
          <a:off x="3579764"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a:off x="3830021" y="3469984"/>
        <a:ext cx="0" cy="0"/>
      </dsp:txXfrm>
    </dsp:sp>
    <dsp:sp modelId="{8987BB0C-0C61-4302-A29B-572CB50498EA}">
      <dsp:nvSpPr>
        <dsp:cNvPr id="0" name=""/>
        <dsp:cNvSpPr/>
      </dsp:nvSpPr>
      <dsp:spPr>
        <a:xfrm>
          <a:off x="3536274" y="3705280"/>
          <a:ext cx="904989" cy="918413"/>
        </a:xfrm>
        <a:prstGeom prst="ellipse">
          <a:avLst/>
        </a:prstGeom>
        <a:solidFill>
          <a:srgbClr val="4BACC6">
            <a:hueOff val="-4966938"/>
            <a:satOff val="19906"/>
            <a:lumOff val="4314"/>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语音通话详单</a:t>
          </a:r>
          <a:endParaRPr lang="zh-CN" altLang="en-US" sz="1100" kern="1200" dirty="0" smtClean="0">
            <a:solidFill>
              <a:sysClr val="window" lastClr="FFFFFF"/>
            </a:solidFill>
            <a:latin typeface="微软雅黑" panose="020B0503020204020204" pitchFamily="34" charset="-122"/>
            <a:ea typeface="微软雅黑" panose="020B0503020204020204" pitchFamily="34" charset="-122"/>
            <a:cs typeface="+mn-cs"/>
          </a:endParaRPr>
        </a:p>
      </dsp:txBody>
      <dsp:txXfrm>
        <a:off x="3668807" y="3839778"/>
        <a:ext cx="639923" cy="649417"/>
      </dsp:txXfrm>
    </dsp:sp>
    <dsp:sp modelId="{5BF67546-96FD-4979-92F1-2A5A78104B0A}">
      <dsp:nvSpPr>
        <dsp:cNvPr id="0" name=""/>
        <dsp:cNvSpPr/>
      </dsp:nvSpPr>
      <dsp:spPr>
        <a:xfrm rot="6230769">
          <a:off x="2993942" y="3475568"/>
          <a:ext cx="482852" cy="18051"/>
        </a:xfrm>
        <a:custGeom>
          <a:avLst/>
          <a:gdLst/>
          <a:ahLst/>
          <a:cxnLst/>
          <a:rect l="0" t="0" r="0" b="0"/>
          <a:pathLst>
            <a:path>
              <a:moveTo>
                <a:pt x="0" y="9025"/>
              </a:moveTo>
              <a:lnTo>
                <a:pt x="482852"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3249977" y="3475762"/>
        <a:ext cx="0" cy="0"/>
      </dsp:txXfrm>
    </dsp:sp>
    <dsp:sp modelId="{C271A082-39B9-4759-AAEE-F29A2C4D2C28}">
      <dsp:nvSpPr>
        <dsp:cNvPr id="0" name=""/>
        <dsp:cNvSpPr/>
      </dsp:nvSpPr>
      <dsp:spPr>
        <a:xfrm>
          <a:off x="2615296" y="3705280"/>
          <a:ext cx="904989" cy="918413"/>
        </a:xfrm>
        <a:prstGeom prst="ellipse">
          <a:avLst/>
        </a:prstGeom>
        <a:solidFill>
          <a:srgbClr val="4BACC6">
            <a:hueOff val="-5794761"/>
            <a:satOff val="23223"/>
            <a:lumOff val="5033"/>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客服接触记录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2747829" y="3839778"/>
        <a:ext cx="639923" cy="649417"/>
      </dsp:txXfrm>
    </dsp:sp>
    <dsp:sp modelId="{C0271F18-045C-436F-9419-917E3DC5B03A}">
      <dsp:nvSpPr>
        <dsp:cNvPr id="0" name=""/>
        <dsp:cNvSpPr/>
      </dsp:nvSpPr>
      <dsp:spPr>
        <a:xfrm rot="7892308">
          <a:off x="2475426" y="3209542"/>
          <a:ext cx="471428" cy="18051"/>
        </a:xfrm>
        <a:custGeom>
          <a:avLst/>
          <a:gdLst/>
          <a:ahLst/>
          <a:cxnLst/>
          <a:rect l="0" t="0" r="0" b="0"/>
          <a:pathLst>
            <a:path>
              <a:moveTo>
                <a:pt x="0" y="9025"/>
              </a:moveTo>
              <a:lnTo>
                <a:pt x="471428"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727777" y="3217561"/>
        <a:ext cx="0" cy="0"/>
      </dsp:txXfrm>
    </dsp:sp>
    <dsp:sp modelId="{FBA2ABFB-050B-4B00-B876-71F6CE69B626}">
      <dsp:nvSpPr>
        <dsp:cNvPr id="0" name=""/>
        <dsp:cNvSpPr/>
      </dsp:nvSpPr>
      <dsp:spPr>
        <a:xfrm>
          <a:off x="1799810" y="3277280"/>
          <a:ext cx="904989" cy="918413"/>
        </a:xfrm>
        <a:prstGeom prst="ellipse">
          <a:avLst/>
        </a:prstGeom>
        <a:solidFill>
          <a:srgbClr val="4BACC6">
            <a:hueOff val="-6622584"/>
            <a:satOff val="26541"/>
            <a:lumOff val="5752"/>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流媒体平台详单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932343" y="3411778"/>
        <a:ext cx="639923" cy="649417"/>
      </dsp:txXfrm>
    </dsp:sp>
    <dsp:sp modelId="{54F45DAE-D082-4B13-BD99-D23613BA384A}">
      <dsp:nvSpPr>
        <dsp:cNvPr id="0" name=""/>
        <dsp:cNvSpPr/>
      </dsp:nvSpPr>
      <dsp:spPr>
        <a:xfrm rot="9553846">
          <a:off x="2138123" y="2727619"/>
          <a:ext cx="457643" cy="18051"/>
        </a:xfrm>
        <a:custGeom>
          <a:avLst/>
          <a:gdLst/>
          <a:ahLst/>
          <a:cxnLst/>
          <a:rect l="0" t="0" r="0" b="0"/>
          <a:pathLst>
            <a:path>
              <a:moveTo>
                <a:pt x="0" y="9025"/>
              </a:moveTo>
              <a:lnTo>
                <a:pt x="457643"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381700" y="2743284"/>
        <a:ext cx="0" cy="0"/>
      </dsp:txXfrm>
    </dsp:sp>
    <dsp:sp modelId="{129A7826-C2BE-4E2B-8253-35497288D486}">
      <dsp:nvSpPr>
        <dsp:cNvPr id="0" name=""/>
        <dsp:cNvSpPr/>
      </dsp:nvSpPr>
      <dsp:spPr>
        <a:xfrm>
          <a:off x="1276634" y="2519329"/>
          <a:ext cx="904989" cy="918413"/>
        </a:xfrm>
        <a:prstGeom prst="ellipse">
          <a:avLst/>
        </a:prstGeom>
        <a:solidFill>
          <a:srgbClr val="4BACC6">
            <a:hueOff val="-7450407"/>
            <a:satOff val="29858"/>
            <a:lumOff val="6471"/>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位置信令话单</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409167" y="2653827"/>
        <a:ext cx="639923" cy="649417"/>
      </dsp:txXfrm>
    </dsp:sp>
    <dsp:sp modelId="{4E8894A0-5E03-46E3-A001-A305E20BE59A}">
      <dsp:nvSpPr>
        <dsp:cNvPr id="0" name=""/>
        <dsp:cNvSpPr/>
      </dsp:nvSpPr>
      <dsp:spPr>
        <a:xfrm rot="11215385">
          <a:off x="2065752" y="2137161"/>
          <a:ext cx="453969" cy="18051"/>
        </a:xfrm>
        <a:custGeom>
          <a:avLst/>
          <a:gdLst/>
          <a:ahLst/>
          <a:cxnLst/>
          <a:rect l="0" t="0" r="0" b="0"/>
          <a:pathLst>
            <a:path>
              <a:moveTo>
                <a:pt x="0" y="9025"/>
              </a:moveTo>
              <a:lnTo>
                <a:pt x="453969"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302635" y="2158820"/>
        <a:ext cx="0" cy="0"/>
      </dsp:txXfrm>
    </dsp:sp>
    <dsp:sp modelId="{0BB64DBF-905B-4E90-BA53-A4B7A827632E}">
      <dsp:nvSpPr>
        <dsp:cNvPr id="0" name=""/>
        <dsp:cNvSpPr/>
      </dsp:nvSpPr>
      <dsp:spPr>
        <a:xfrm>
          <a:off x="1165622" y="1605066"/>
          <a:ext cx="904989" cy="918413"/>
        </a:xfrm>
        <a:prstGeom prst="ellipse">
          <a:avLst/>
        </a:prstGeom>
        <a:solidFill>
          <a:srgbClr val="4BACC6">
            <a:hueOff val="-8278230"/>
            <a:satOff val="33176"/>
            <a:lumOff val="719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基站信息</a:t>
          </a:r>
          <a:endParaRPr lang="zh-CN" altLang="en-US" sz="1100" kern="1200" dirty="0">
            <a:solidFill>
              <a:sysClr val="window" lastClr="FFFFFF"/>
            </a:solidFill>
            <a:latin typeface="微软雅黑" panose="020B0503020204020204" pitchFamily="34" charset="-122"/>
            <a:ea typeface="微软雅黑" panose="020B0503020204020204" pitchFamily="34" charset="-122"/>
            <a:cs typeface="+mn-cs"/>
          </a:endParaRPr>
        </a:p>
      </dsp:txBody>
      <dsp:txXfrm>
        <a:off x="1298155" y="1739564"/>
        <a:ext cx="639923" cy="649417"/>
      </dsp:txXfrm>
    </dsp:sp>
    <dsp:sp modelId="{C4C646D4-6BC6-4FF9-A246-3E4420316841}">
      <dsp:nvSpPr>
        <dsp:cNvPr id="0" name=""/>
        <dsp:cNvSpPr/>
      </dsp:nvSpPr>
      <dsp:spPr>
        <a:xfrm rot="12876923">
          <a:off x="2277784" y="1584167"/>
          <a:ext cx="464001" cy="18051"/>
        </a:xfrm>
        <a:custGeom>
          <a:avLst/>
          <a:gdLst/>
          <a:ahLst/>
          <a:cxnLst/>
          <a:rect l="0" t="0" r="0" b="0"/>
          <a:pathLst>
            <a:path>
              <a:moveTo>
                <a:pt x="0" y="9025"/>
              </a:moveTo>
              <a:lnTo>
                <a:pt x="464001"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512742" y="1609328"/>
        <a:ext cx="0" cy="0"/>
      </dsp:txXfrm>
    </dsp:sp>
    <dsp:sp modelId="{B58D6583-77C8-4FB4-9741-7E1A531751D4}">
      <dsp:nvSpPr>
        <dsp:cNvPr id="0" name=""/>
        <dsp:cNvSpPr/>
      </dsp:nvSpPr>
      <dsp:spPr>
        <a:xfrm>
          <a:off x="1492206" y="743936"/>
          <a:ext cx="904989" cy="918413"/>
        </a:xfrm>
        <a:prstGeom prst="ellipse">
          <a:avLst/>
        </a:prstGeom>
        <a:solidFill>
          <a:srgbClr val="4BACC6">
            <a:hueOff val="-9106054"/>
            <a:satOff val="36493"/>
            <a:lumOff val="7909"/>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smtClean="0">
              <a:solidFill>
                <a:sysClr val="window" lastClr="FFFFFF"/>
              </a:solidFill>
              <a:latin typeface="微软雅黑" panose="020B0503020204020204" pitchFamily="34" charset="-122"/>
              <a:ea typeface="微软雅黑" panose="020B0503020204020204" pitchFamily="34" charset="-122"/>
              <a:cs typeface="+mn-cs"/>
            </a:rPr>
            <a:t>116114</a:t>
          </a:r>
          <a:r>
            <a:rPr lang="zh-CN" altLang="en-US" sz="1100" kern="1200" dirty="0" smtClean="0">
              <a:solidFill>
                <a:sysClr val="window" lastClr="FFFFFF"/>
              </a:solidFill>
              <a:latin typeface="微软雅黑" panose="020B0503020204020204" pitchFamily="34" charset="-122"/>
              <a:ea typeface="微软雅黑" panose="020B0503020204020204" pitchFamily="34" charset="-122"/>
              <a:cs typeface="+mn-cs"/>
            </a:rPr>
            <a:t>企业黄页信息</a:t>
          </a:r>
          <a:endParaRPr lang="en-US" altLang="zh-CN" sz="1100" kern="1200" dirty="0" smtClean="0">
            <a:solidFill>
              <a:sysClr val="window" lastClr="FFFFFF"/>
            </a:solidFill>
            <a:latin typeface="微软雅黑" panose="020B0503020204020204" pitchFamily="34" charset="-122"/>
            <a:ea typeface="微软雅黑" panose="020B0503020204020204" pitchFamily="34" charset="-122"/>
            <a:cs typeface="+mn-cs"/>
          </a:endParaRPr>
        </a:p>
      </dsp:txBody>
      <dsp:txXfrm>
        <a:off x="1624739" y="878434"/>
        <a:ext cx="639923" cy="649417"/>
      </dsp:txXfrm>
    </dsp:sp>
    <dsp:sp modelId="{F736A1CD-2C0E-4046-B013-AA700B028CEF}">
      <dsp:nvSpPr>
        <dsp:cNvPr id="0" name=""/>
        <dsp:cNvSpPr/>
      </dsp:nvSpPr>
      <dsp:spPr>
        <a:xfrm rot="14538462">
          <a:off x="2718799" y="1200405"/>
          <a:ext cx="478190" cy="18051"/>
        </a:xfrm>
        <a:custGeom>
          <a:avLst/>
          <a:gdLst/>
          <a:ahLst/>
          <a:cxnLst/>
          <a:rect l="0" t="0" r="0" b="0"/>
          <a:pathLst>
            <a:path>
              <a:moveTo>
                <a:pt x="0" y="9025"/>
              </a:moveTo>
              <a:lnTo>
                <a:pt x="478190" y="9025"/>
              </a:lnTo>
            </a:path>
          </a:pathLst>
        </a:custGeom>
        <a:noFill/>
        <a:ln w="25400" cap="flat" cmpd="sng" algn="ctr">
          <a:solidFill>
            <a:srgbClr val="F79646">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zh-CN" altLang="en-US" sz="1100" kern="1200">
            <a:solidFill>
              <a:srgbClr val="7030A0"/>
            </a:solidFill>
            <a:latin typeface="微软雅黑" panose="020B0503020204020204" pitchFamily="34" charset="-122"/>
            <a:ea typeface="微软雅黑" panose="020B0503020204020204" pitchFamily="34" charset="-122"/>
            <a:cs typeface="+mn-cs"/>
          </a:endParaRPr>
        </a:p>
      </dsp:txBody>
      <dsp:txXfrm rot="10800000">
        <a:off x="2952865" y="1225571"/>
        <a:ext cx="0" cy="0"/>
      </dsp:txXfrm>
    </dsp:sp>
    <dsp:sp modelId="{F83C0AFE-8F6D-42F0-8972-FD3C2E59BA25}">
      <dsp:nvSpPr>
        <dsp:cNvPr id="0" name=""/>
        <dsp:cNvSpPr/>
      </dsp:nvSpPr>
      <dsp:spPr>
        <a:xfrm>
          <a:off x="2181568" y="133214"/>
          <a:ext cx="904989" cy="918413"/>
        </a:xfrm>
        <a:prstGeom prst="ellipse">
          <a:avLst/>
        </a:prstGeom>
        <a:solidFill>
          <a:srgbClr val="4BACC6">
            <a:hueOff val="-9933876"/>
            <a:satOff val="39811"/>
            <a:lumOff val="862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smtClean="0">
              <a:solidFill>
                <a:sysClr val="window" lastClr="FFFFFF"/>
              </a:solidFill>
              <a:latin typeface="微软雅黑" panose="020B0503020204020204" pitchFamily="34" charset="-122"/>
              <a:ea typeface="微软雅黑" panose="020B0503020204020204" pitchFamily="34" charset="-122"/>
              <a:cs typeface="+mn-cs"/>
            </a:rPr>
            <a:t>渠道应用助销信息</a:t>
          </a:r>
          <a:endParaRPr lang="en-US" altLang="zh-CN" sz="1100" kern="1200" dirty="0" smtClean="0">
            <a:solidFill>
              <a:sysClr val="window" lastClr="FFFFFF"/>
            </a:solidFill>
            <a:latin typeface="微软雅黑" panose="020B0503020204020204" pitchFamily="34" charset="-122"/>
            <a:ea typeface="微软雅黑" panose="020B0503020204020204" pitchFamily="34" charset="-122"/>
            <a:cs typeface="+mn-cs"/>
          </a:endParaRPr>
        </a:p>
      </dsp:txBody>
      <dsp:txXfrm>
        <a:off x="2314101" y="267712"/>
        <a:ext cx="639923" cy="649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EA16-8DEB-4B31-98C4-CD92758D0BD6}">
      <dsp:nvSpPr>
        <dsp:cNvPr id="0" name=""/>
        <dsp:cNvSpPr/>
      </dsp:nvSpPr>
      <dsp:spPr>
        <a:xfrm rot="5400000">
          <a:off x="2356046" y="-881885"/>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增量式的、几乎无限的扩展</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68153" y="146789"/>
        <a:ext cx="2770411" cy="753843"/>
      </dsp:txXfrm>
    </dsp:sp>
    <dsp:sp modelId="{83D4B7AE-E043-4B55-AC4D-C59EA7CF4107}">
      <dsp:nvSpPr>
        <dsp:cNvPr id="0" name=""/>
        <dsp:cNvSpPr/>
      </dsp:nvSpPr>
      <dsp:spPr>
        <a:xfrm>
          <a:off x="213142" y="1582"/>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扩展性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264118" y="52558"/>
        <a:ext cx="1053057" cy="942304"/>
      </dsp:txXfrm>
    </dsp:sp>
    <dsp:sp modelId="{E80ED039-166B-42D6-BF76-0BA0B9A5D4B0}">
      <dsp:nvSpPr>
        <dsp:cNvPr id="0" name=""/>
        <dsp:cNvSpPr/>
      </dsp:nvSpPr>
      <dsp:spPr>
        <a:xfrm rot="5400000">
          <a:off x="2356046" y="21458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要求系统总是在线运行</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68153" y="1243258"/>
        <a:ext cx="2770411" cy="753843"/>
      </dsp:txXfrm>
    </dsp:sp>
    <dsp:sp modelId="{BC29B021-3A1B-4F56-A49B-B4316EBCCE0C}">
      <dsp:nvSpPr>
        <dsp:cNvPr id="0" name=""/>
        <dsp:cNvSpPr/>
      </dsp:nvSpPr>
      <dsp:spPr>
        <a:xfrm>
          <a:off x="213142" y="109805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可用性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264118" y="1149027"/>
        <a:ext cx="1053057" cy="942304"/>
      </dsp:txXfrm>
    </dsp:sp>
    <dsp:sp modelId="{7DD8BAA6-5178-4F0B-B485-3B76F8D076E2}">
      <dsp:nvSpPr>
        <dsp:cNvPr id="0" name=""/>
        <dsp:cNvSpPr/>
      </dsp:nvSpPr>
      <dsp:spPr>
        <a:xfrm rot="5400000">
          <a:off x="2356046" y="1311053"/>
          <a:ext cx="835405" cy="2811192"/>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灵活可动态改变的数据模型</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68153" y="2339728"/>
        <a:ext cx="2770411" cy="753843"/>
      </dsp:txXfrm>
    </dsp:sp>
    <dsp:sp modelId="{0D492314-6C0B-44B0-ADF6-EAA090209580}">
      <dsp:nvSpPr>
        <dsp:cNvPr id="0" name=""/>
        <dsp:cNvSpPr/>
      </dsp:nvSpPr>
      <dsp:spPr>
        <a:xfrm>
          <a:off x="213142" y="2194521"/>
          <a:ext cx="1155009" cy="1044256"/>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灵活性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264118" y="2245497"/>
        <a:ext cx="1053057" cy="942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6D68C-AFE9-4D6F-BCE9-00FEE3BD389A}">
      <dsp:nvSpPr>
        <dsp:cNvPr id="0" name=""/>
        <dsp:cNvSpPr/>
      </dsp:nvSpPr>
      <dsp: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扩展性</a:t>
          </a:r>
          <a:endParaRPr lang="zh-CN" altLang="en-US" sz="1500" kern="1200" dirty="0">
            <a:solidFill>
              <a:sysClr val="window" lastClr="FFFFFF"/>
            </a:solidFill>
            <a:latin typeface="微软雅黑" pitchFamily="34" charset="-122"/>
            <a:ea typeface="微软雅黑" pitchFamily="34" charset="-122"/>
            <a:cs typeface="+mn-cs"/>
          </a:endParaRPr>
        </a:p>
      </dsp:txBody>
      <dsp:txXfrm>
        <a:off x="337194" y="111897"/>
        <a:ext cx="1007449" cy="671632"/>
      </dsp:txXfrm>
    </dsp:sp>
    <dsp:sp modelId="{62F1817A-EF44-4D36-9920-08357D142439}">
      <dsp:nvSpPr>
        <dsp:cNvPr id="0" name=""/>
        <dsp:cNvSpPr/>
      </dsp:nvSpPr>
      <dsp: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纵向扩展</a:t>
          </a:r>
          <a:endParaRPr lang="zh-CN" altLang="en-US" sz="1500" kern="1200" dirty="0">
            <a:solidFill>
              <a:sysClr val="window" lastClr="FFFFFF"/>
            </a:solidFill>
            <a:latin typeface="微软雅黑" pitchFamily="34" charset="-122"/>
            <a:ea typeface="微软雅黑" pitchFamily="34" charset="-122"/>
            <a:cs typeface="+mn-cs"/>
          </a:endParaRPr>
        </a:p>
      </dsp:txBody>
      <dsp:txXfrm>
        <a:off x="1848367" y="111897"/>
        <a:ext cx="1007449" cy="671632"/>
      </dsp:txXfrm>
    </dsp:sp>
    <dsp:sp modelId="{8663295F-4F81-4AD5-B06E-8A583F718F53}">
      <dsp:nvSpPr>
        <dsp:cNvPr id="0" name=""/>
        <dsp:cNvSpPr/>
      </dsp:nvSpPr>
      <dsp: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横向扩展</a:t>
          </a:r>
          <a:endParaRPr lang="zh-CN" altLang="en-US" sz="1500" kern="1200" dirty="0">
            <a:solidFill>
              <a:sysClr val="window" lastClr="FFFFFF"/>
            </a:solidFill>
            <a:latin typeface="微软雅黑" pitchFamily="34" charset="-122"/>
            <a:ea typeface="微软雅黑" pitchFamily="34" charset="-122"/>
            <a:cs typeface="+mn-cs"/>
          </a:endParaRPr>
        </a:p>
      </dsp:txBody>
      <dsp:txXfrm>
        <a:off x="3359540" y="111897"/>
        <a:ext cx="1007449" cy="6716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6D68C-AFE9-4D6F-BCE9-00FEE3BD389A}">
      <dsp:nvSpPr>
        <dsp:cNvPr id="0" name=""/>
        <dsp:cNvSpPr/>
      </dsp:nvSpPr>
      <dsp: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分布式</a:t>
          </a:r>
          <a:endParaRPr lang="zh-CN" altLang="en-US" sz="1500" kern="1200" dirty="0">
            <a:solidFill>
              <a:sysClr val="window" lastClr="FFFFFF"/>
            </a:solidFill>
            <a:latin typeface="微软雅黑" pitchFamily="34" charset="-122"/>
            <a:ea typeface="微软雅黑" pitchFamily="34" charset="-122"/>
            <a:cs typeface="+mn-cs"/>
          </a:endParaRPr>
        </a:p>
      </dsp:txBody>
      <dsp:txXfrm>
        <a:off x="337194" y="111897"/>
        <a:ext cx="1007449" cy="671632"/>
      </dsp:txXfrm>
    </dsp:sp>
    <dsp:sp modelId="{62F1817A-EF44-4D36-9920-08357D142439}">
      <dsp:nvSpPr>
        <dsp:cNvPr id="0" name=""/>
        <dsp:cNvSpPr/>
      </dsp:nvSpPr>
      <dsp: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资源集中</a:t>
          </a:r>
          <a:endParaRPr lang="zh-CN" altLang="en-US" sz="1500" kern="1200" dirty="0">
            <a:solidFill>
              <a:sysClr val="window" lastClr="FFFFFF"/>
            </a:solidFill>
            <a:latin typeface="微软雅黑" pitchFamily="34" charset="-122"/>
            <a:ea typeface="微软雅黑" pitchFamily="34" charset="-122"/>
            <a:cs typeface="+mn-cs"/>
          </a:endParaRPr>
        </a:p>
      </dsp:txBody>
      <dsp:txXfrm>
        <a:off x="1848367" y="111897"/>
        <a:ext cx="1007449" cy="671632"/>
      </dsp:txXfrm>
    </dsp:sp>
    <dsp:sp modelId="{8663295F-4F81-4AD5-B06E-8A583F718F53}">
      <dsp:nvSpPr>
        <dsp:cNvPr id="0" name=""/>
        <dsp:cNvSpPr/>
      </dsp:nvSpPr>
      <dsp: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计算和存储分布</a:t>
          </a:r>
          <a:endParaRPr lang="zh-CN" altLang="en-US" sz="1500" kern="1200" dirty="0">
            <a:solidFill>
              <a:sysClr val="window" lastClr="FFFFFF"/>
            </a:solidFill>
            <a:latin typeface="微软雅黑" pitchFamily="34" charset="-122"/>
            <a:ea typeface="微软雅黑" pitchFamily="34" charset="-122"/>
            <a:cs typeface="+mn-cs"/>
          </a:endParaRPr>
        </a:p>
      </dsp:txBody>
      <dsp:txXfrm>
        <a:off x="3359540" y="111897"/>
        <a:ext cx="1007449" cy="6716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6D68C-AFE9-4D6F-BCE9-00FEE3BD389A}">
      <dsp:nvSpPr>
        <dsp:cNvPr id="0" name=""/>
        <dsp:cNvSpPr/>
      </dsp:nvSpPr>
      <dsp:spPr>
        <a:xfrm>
          <a:off x="1378" y="111897"/>
          <a:ext cx="1679081" cy="671632"/>
        </a:xfrm>
        <a:prstGeom prst="chevron">
          <a:avLst/>
        </a:prstGeom>
        <a:gradFill rotWithShape="0">
          <a:gsLst>
            <a:gs pos="0">
              <a:srgbClr val="4F81BD">
                <a:shade val="50000"/>
                <a:hueOff val="0"/>
                <a:satOff val="0"/>
                <a:lumOff val="0"/>
                <a:alphaOff val="0"/>
                <a:shade val="51000"/>
                <a:satMod val="130000"/>
              </a:srgbClr>
            </a:gs>
            <a:gs pos="80000">
              <a:srgbClr val="4F81BD">
                <a:shade val="50000"/>
                <a:hueOff val="0"/>
                <a:satOff val="0"/>
                <a:lumOff val="0"/>
                <a:alphaOff val="0"/>
                <a:shade val="93000"/>
                <a:satMod val="130000"/>
              </a:srgbClr>
            </a:gs>
            <a:gs pos="100000">
              <a:srgbClr val="4F81BD">
                <a:shade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可用性</a:t>
          </a:r>
          <a:endParaRPr lang="zh-CN" altLang="en-US" sz="1500" kern="1200" dirty="0">
            <a:solidFill>
              <a:sysClr val="window" lastClr="FFFFFF"/>
            </a:solidFill>
            <a:latin typeface="微软雅黑" pitchFamily="34" charset="-122"/>
            <a:ea typeface="微软雅黑" pitchFamily="34" charset="-122"/>
            <a:cs typeface="+mn-cs"/>
          </a:endParaRPr>
        </a:p>
      </dsp:txBody>
      <dsp:txXfrm>
        <a:off x="337194" y="111897"/>
        <a:ext cx="1007449" cy="671632"/>
      </dsp:txXfrm>
    </dsp:sp>
    <dsp:sp modelId="{62F1817A-EF44-4D36-9920-08357D142439}">
      <dsp:nvSpPr>
        <dsp:cNvPr id="0" name=""/>
        <dsp:cNvSpPr/>
      </dsp:nvSpPr>
      <dsp:spPr>
        <a:xfrm>
          <a:off x="1512551"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单份数据</a:t>
          </a:r>
          <a:endParaRPr lang="zh-CN" altLang="en-US" sz="1500" kern="1200" dirty="0">
            <a:solidFill>
              <a:sysClr val="window" lastClr="FFFFFF"/>
            </a:solidFill>
            <a:latin typeface="微软雅黑" pitchFamily="34" charset="-122"/>
            <a:ea typeface="微软雅黑" pitchFamily="34" charset="-122"/>
            <a:cs typeface="+mn-cs"/>
          </a:endParaRPr>
        </a:p>
      </dsp:txBody>
      <dsp:txXfrm>
        <a:off x="1848367" y="111897"/>
        <a:ext cx="1007449" cy="671632"/>
      </dsp:txXfrm>
    </dsp:sp>
    <dsp:sp modelId="{8663295F-4F81-4AD5-B06E-8A583F718F53}">
      <dsp:nvSpPr>
        <dsp:cNvPr id="0" name=""/>
        <dsp:cNvSpPr/>
      </dsp:nvSpPr>
      <dsp:spPr>
        <a:xfrm>
          <a:off x="3023724" y="111897"/>
          <a:ext cx="1679081" cy="671632"/>
        </a:xfrm>
        <a:prstGeom prst="chevron">
          <a:avLst/>
        </a:prstGeom>
        <a:gradFill rotWithShape="0">
          <a:gsLst>
            <a:gs pos="0">
              <a:srgbClr val="4F81BD">
                <a:shade val="50000"/>
                <a:hueOff val="240958"/>
                <a:satOff val="-5040"/>
                <a:lumOff val="28042"/>
                <a:alphaOff val="0"/>
                <a:shade val="51000"/>
                <a:satMod val="130000"/>
              </a:srgbClr>
            </a:gs>
            <a:gs pos="80000">
              <a:srgbClr val="4F81BD">
                <a:shade val="50000"/>
                <a:hueOff val="240958"/>
                <a:satOff val="-5040"/>
                <a:lumOff val="28042"/>
                <a:alphaOff val="0"/>
                <a:shade val="93000"/>
                <a:satMod val="130000"/>
              </a:srgbClr>
            </a:gs>
            <a:gs pos="100000">
              <a:srgbClr val="4F81BD">
                <a:shade val="50000"/>
                <a:hueOff val="240958"/>
                <a:satOff val="-5040"/>
                <a:lumOff val="28042"/>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smtClean="0">
              <a:solidFill>
                <a:sysClr val="window" lastClr="FFFFFF"/>
              </a:solidFill>
              <a:latin typeface="微软雅黑" pitchFamily="34" charset="-122"/>
              <a:ea typeface="微软雅黑" pitchFamily="34" charset="-122"/>
              <a:cs typeface="+mn-cs"/>
            </a:rPr>
            <a:t>数据复制</a:t>
          </a:r>
          <a:endParaRPr lang="zh-CN" altLang="en-US" sz="1500" kern="1200" dirty="0">
            <a:solidFill>
              <a:sysClr val="window" lastClr="FFFFFF"/>
            </a:solidFill>
            <a:latin typeface="微软雅黑" pitchFamily="34" charset="-122"/>
            <a:ea typeface="微软雅黑" pitchFamily="34" charset="-122"/>
            <a:cs typeface="+mn-cs"/>
          </a:endParaRPr>
        </a:p>
      </dsp:txBody>
      <dsp:txXfrm>
        <a:off x="3359540" y="111897"/>
        <a:ext cx="1007449" cy="6716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FEA16-8DEB-4B31-98C4-CD92758D0BD6}">
      <dsp:nvSpPr>
        <dsp:cNvPr id="0" name=""/>
        <dsp:cNvSpPr/>
      </dsp:nvSpPr>
      <dsp:spPr>
        <a:xfrm rot="5400000">
          <a:off x="2626663" y="-1211362"/>
          <a:ext cx="748883" cy="3358828"/>
        </a:xfrm>
        <a:prstGeom prst="round2SameRect">
          <a:avLst/>
        </a:prstGeom>
        <a:solidFill>
          <a:srgbClr val="4F81BD">
            <a:alpha val="90000"/>
            <a:tint val="40000"/>
            <a:hueOff val="0"/>
            <a:satOff val="0"/>
            <a:lumOff val="0"/>
            <a:alphaOff val="0"/>
          </a:srgbClr>
        </a:solidFill>
        <a:ln w="9525" cap="flat" cmpd="sng" algn="ctr">
          <a:solidFill>
            <a:srgbClr val="4F81BD">
              <a:alpha val="90000"/>
              <a:tint val="40000"/>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ysClr val="windowText" lastClr="000000">
                  <a:hueOff val="0"/>
                  <a:satOff val="0"/>
                  <a:lumOff val="0"/>
                  <a:alphaOff val="0"/>
                </a:sysClr>
              </a:solidFill>
              <a:latin typeface="微软雅黑" pitchFamily="34" charset="-122"/>
              <a:ea typeface="微软雅黑" pitchFamily="34" charset="-122"/>
              <a:cs typeface="+mn-cs"/>
            </a:rPr>
            <a:t>不要使用分布式事务处理</a:t>
          </a:r>
          <a:endParaRPr lang="zh-CN" altLang="en-US" sz="1600" kern="1200" dirty="0">
            <a:solidFill>
              <a:sysClr val="windowText" lastClr="000000">
                <a:hueOff val="0"/>
                <a:satOff val="0"/>
                <a:lumOff val="0"/>
                <a:alphaOff val="0"/>
              </a:sysClr>
            </a:solidFill>
            <a:latin typeface="微软雅黑" pitchFamily="34" charset="-122"/>
            <a:ea typeface="微软雅黑" pitchFamily="34" charset="-122"/>
            <a:cs typeface="+mn-cs"/>
          </a:endParaRPr>
        </a:p>
      </dsp:txBody>
      <dsp:txXfrm rot="-5400000">
        <a:off x="1321691" y="130167"/>
        <a:ext cx="3322271" cy="675769"/>
      </dsp:txXfrm>
    </dsp:sp>
    <dsp:sp modelId="{83D4B7AE-E043-4B55-AC4D-C59EA7CF4107}">
      <dsp:nvSpPr>
        <dsp:cNvPr id="0" name=""/>
        <dsp:cNvSpPr/>
      </dsp:nvSpPr>
      <dsp:spPr>
        <a:xfrm>
          <a:off x="72008" y="0"/>
          <a:ext cx="1249682" cy="936104"/>
        </a:xfrm>
        <a:prstGeom prst="roundRect">
          <a:avLst/>
        </a:prstGeom>
        <a:gradFill rotWithShape="0">
          <a:gsLst>
            <a:gs pos="0">
              <a:srgbClr val="4F81BD">
                <a:hueOff val="0"/>
                <a:satOff val="0"/>
                <a:lumOff val="0"/>
                <a:alphaOff val="0"/>
                <a:shade val="51000"/>
                <a:satMod val="130000"/>
              </a:srgbClr>
            </a:gs>
            <a:gs pos="80000">
              <a:srgbClr val="4F81BD">
                <a:hueOff val="0"/>
                <a:satOff val="0"/>
                <a:lumOff val="0"/>
                <a:alphaOff val="0"/>
                <a:shade val="93000"/>
                <a:satMod val="130000"/>
              </a:srgbClr>
            </a:gs>
            <a:gs pos="100000">
              <a:srgbClr val="4F81B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ysClr val="window" lastClr="FFFFFF"/>
              </a:solidFill>
              <a:latin typeface="微软雅黑" pitchFamily="34" charset="-122"/>
              <a:ea typeface="微软雅黑" pitchFamily="34" charset="-122"/>
              <a:cs typeface="+mn-cs"/>
            </a:rPr>
            <a:t>一致性</a:t>
          </a:r>
          <a:endParaRPr lang="zh-CN" altLang="en-US" sz="1800" kern="1200" dirty="0">
            <a:solidFill>
              <a:sysClr val="window" lastClr="FFFFFF"/>
            </a:solidFill>
            <a:latin typeface="微软雅黑" pitchFamily="34" charset="-122"/>
            <a:ea typeface="微软雅黑" pitchFamily="34" charset="-122"/>
            <a:cs typeface="+mn-cs"/>
          </a:endParaRPr>
        </a:p>
      </dsp:txBody>
      <dsp:txXfrm>
        <a:off x="117705" y="45697"/>
        <a:ext cx="1158288" cy="84471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buFontTx/>
              <a:buNone/>
              <a:defRPr sz="1200" b="0">
                <a:latin typeface="Arial" pitchFamily="34" charset="0"/>
                <a:ea typeface="华文细黑" pitchFamily="2" charset="-122"/>
              </a:defRPr>
            </a:lvl1pPr>
          </a:lstStyle>
          <a:p>
            <a:pPr>
              <a:defRPr/>
            </a:pPr>
            <a:endParaRPr lang="zh-CN" altLang="en-US"/>
          </a:p>
        </p:txBody>
      </p:sp>
      <p:sp>
        <p:nvSpPr>
          <p:cNvPr id="79875"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200" b="0">
                <a:latin typeface="Arial" pitchFamily="34" charset="0"/>
                <a:ea typeface="华文细黑" pitchFamily="2" charset="-122"/>
              </a:defRPr>
            </a:lvl1pPr>
          </a:lstStyle>
          <a:p>
            <a:pPr>
              <a:defRPr/>
            </a:pPr>
            <a:fld id="{49C800BE-34D4-4851-8B20-D0B869840A36}" type="datetimeFigureOut">
              <a:rPr lang="zh-CN" altLang="en-US"/>
              <a:pPr>
                <a:defRPr/>
              </a:pPr>
              <a:t>2015-7-14</a:t>
            </a:fld>
            <a:endParaRPr lang="en-US" altLang="zh-CN"/>
          </a:p>
        </p:txBody>
      </p:sp>
      <p:sp>
        <p:nvSpPr>
          <p:cNvPr id="79876"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buFontTx/>
              <a:buNone/>
              <a:defRPr sz="1200" b="0">
                <a:latin typeface="Arial" pitchFamily="34" charset="0"/>
                <a:ea typeface="华文细黑" pitchFamily="2" charset="-122"/>
              </a:defRPr>
            </a:lvl1pPr>
          </a:lstStyle>
          <a:p>
            <a:pPr>
              <a:defRPr/>
            </a:pPr>
            <a:endParaRPr lang="en-US" altLang="zh-CN"/>
          </a:p>
        </p:txBody>
      </p:sp>
      <p:sp>
        <p:nvSpPr>
          <p:cNvPr id="79877"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sz="1200" b="0">
                <a:ea typeface="华文细黑" panose="02010600040101010101" pitchFamily="2" charset="-122"/>
              </a:defRPr>
            </a:lvl1pPr>
          </a:lstStyle>
          <a:p>
            <a:fld id="{CC4CD34B-ED1B-407E-BFB1-0EA1DD26CE6F}" type="slidenum">
              <a:rPr lang="zh-CN" altLang="en-US"/>
              <a:pPr/>
              <a:t>‹#›</a:t>
            </a:fld>
            <a:endParaRPr lang="en-US" altLang="zh-CN"/>
          </a:p>
        </p:txBody>
      </p:sp>
    </p:spTree>
    <p:extLst>
      <p:ext uri="{BB962C8B-B14F-4D97-AF65-F5344CB8AC3E}">
        <p14:creationId xmlns:p14="http://schemas.microsoft.com/office/powerpoint/2010/main" val="289008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3713"/>
          </a:xfrm>
          <a:prstGeom prst="rect">
            <a:avLst/>
          </a:prstGeom>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FontTx/>
              <a:buNone/>
              <a:defRPr sz="1200" b="0">
                <a:latin typeface="Calibri"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49688" y="0"/>
            <a:ext cx="2946400" cy="493713"/>
          </a:xfrm>
          <a:prstGeom prst="rect">
            <a:avLst/>
          </a:prstGeom>
        </p:spPr>
        <p:txBody>
          <a:bodyPr vert="horz" lIns="91440" tIns="45720" rIns="91440" bIns="45720" rtlCol="0"/>
          <a:lstStyle>
            <a:lvl1pPr algn="r" eaLnBrk="1" fontAlgn="auto" hangingPunct="1">
              <a:lnSpc>
                <a:spcPct val="100000"/>
              </a:lnSpc>
              <a:spcBef>
                <a:spcPts val="0"/>
              </a:spcBef>
              <a:spcAft>
                <a:spcPts val="0"/>
              </a:spcAft>
              <a:buClrTx/>
              <a:buFontTx/>
              <a:buNone/>
              <a:defRPr sz="1200" b="0">
                <a:latin typeface="+mn-lt"/>
                <a:ea typeface="+mn-ea"/>
              </a:defRPr>
            </a:lvl1pPr>
          </a:lstStyle>
          <a:p>
            <a:pPr>
              <a:defRPr/>
            </a:pPr>
            <a:fld id="{D23F85A3-5052-4AF3-A25D-C2852F73DB77}" type="datetimeFigureOut">
              <a:rPr lang="zh-CN" altLang="en-US"/>
              <a:pPr>
                <a:defRPr/>
              </a:pPr>
              <a:t>2015-7-14</a:t>
            </a:fld>
            <a:endParaRPr lang="zh-CN" altLang="en-US"/>
          </a:p>
        </p:txBody>
      </p:sp>
      <p:sp>
        <p:nvSpPr>
          <p:cNvPr id="4" name="幻灯片图像占位符 3"/>
          <p:cNvSpPr>
            <a:spLocks noGrp="1" noRot="1" noChangeAspect="1"/>
          </p:cNvSpPr>
          <p:nvPr>
            <p:ph type="sldImg" idx="2"/>
          </p:nvPr>
        </p:nvSpPr>
        <p:spPr>
          <a:xfrm>
            <a:off x="930275" y="739775"/>
            <a:ext cx="4938713" cy="3703638"/>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450" y="4689475"/>
            <a:ext cx="5438775" cy="44450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378950"/>
            <a:ext cx="2946400" cy="493713"/>
          </a:xfrm>
          <a:prstGeom prst="rect">
            <a:avLst/>
          </a:prstGeom>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FontTx/>
              <a:buNone/>
              <a:defRPr sz="1200" b="0">
                <a:latin typeface="Calibri" pitchFamily="34" charset="0"/>
                <a:ea typeface="宋体" pitchFamily="2" charset="-122"/>
              </a:defRPr>
            </a:lvl1pPr>
          </a:lstStyle>
          <a:p>
            <a:pPr>
              <a:defRPr/>
            </a:pPr>
            <a:endParaRPr lang="en-US" altLang="zh-CN"/>
          </a:p>
        </p:txBody>
      </p:sp>
      <p:sp>
        <p:nvSpPr>
          <p:cNvPr id="7" name="灯片编号占位符 6"/>
          <p:cNvSpPr>
            <a:spLocks noGrp="1"/>
          </p:cNvSpPr>
          <p:nvPr>
            <p:ph type="sldNum" sz="quarter" idx="5"/>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sz="1200" b="0">
                <a:latin typeface="Calibri" panose="020F0502020204030204" pitchFamily="34" charset="0"/>
              </a:defRPr>
            </a:lvl1pPr>
          </a:lstStyle>
          <a:p>
            <a:fld id="{B89250B7-C6A5-4D71-A6FA-F25E3B1062ED}" type="slidenum">
              <a:rPr lang="zh-CN" altLang="en-US"/>
              <a:pPr/>
              <a:t>‹#›</a:t>
            </a:fld>
            <a:endParaRPr lang="zh-CN" altLang="en-US"/>
          </a:p>
        </p:txBody>
      </p:sp>
    </p:spTree>
    <p:extLst>
      <p:ext uri="{BB962C8B-B14F-4D97-AF65-F5344CB8AC3E}">
        <p14:creationId xmlns:p14="http://schemas.microsoft.com/office/powerpoint/2010/main" val="339697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51684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色条 拷贝"/>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57338"/>
            <a:ext cx="91440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9350375" y="36782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250,190,0</a:t>
            </a:r>
          </a:p>
        </p:txBody>
      </p:sp>
      <p:sp>
        <p:nvSpPr>
          <p:cNvPr id="6" name="Rectangle 8"/>
          <p:cNvSpPr>
            <a:spLocks noChangeArrowheads="1"/>
          </p:cNvSpPr>
          <p:nvPr/>
        </p:nvSpPr>
        <p:spPr bwMode="auto">
          <a:xfrm>
            <a:off x="9237663" y="3667125"/>
            <a:ext cx="179387"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7" name="Rectangle 9"/>
          <p:cNvSpPr>
            <a:spLocks noChangeArrowheads="1"/>
          </p:cNvSpPr>
          <p:nvPr/>
        </p:nvSpPr>
        <p:spPr bwMode="auto">
          <a:xfrm>
            <a:off x="9237663" y="2741613"/>
            <a:ext cx="179387"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8" name="Text Box 10"/>
          <p:cNvSpPr txBox="1">
            <a:spLocks noChangeArrowheads="1"/>
          </p:cNvSpPr>
          <p:nvPr/>
        </p:nvSpPr>
        <p:spPr bwMode="auto">
          <a:xfrm>
            <a:off x="9350375" y="2754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160,160,160</a:t>
            </a:r>
          </a:p>
        </p:txBody>
      </p:sp>
      <p:sp>
        <p:nvSpPr>
          <p:cNvPr id="9" name="Rectangle 11"/>
          <p:cNvSpPr>
            <a:spLocks noChangeArrowheads="1"/>
          </p:cNvSpPr>
          <p:nvPr/>
        </p:nvSpPr>
        <p:spPr bwMode="auto">
          <a:xfrm>
            <a:off x="9237663" y="1555750"/>
            <a:ext cx="179387"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0" name="Rectangle 12"/>
          <p:cNvSpPr>
            <a:spLocks noChangeArrowheads="1"/>
          </p:cNvSpPr>
          <p:nvPr/>
        </p:nvSpPr>
        <p:spPr bwMode="auto">
          <a:xfrm>
            <a:off x="9237663" y="1851025"/>
            <a:ext cx="179387"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1" name="Rectangle 13"/>
          <p:cNvSpPr>
            <a:spLocks noChangeArrowheads="1"/>
          </p:cNvSpPr>
          <p:nvPr/>
        </p:nvSpPr>
        <p:spPr bwMode="auto">
          <a:xfrm>
            <a:off x="9237663" y="2146300"/>
            <a:ext cx="179387"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2" name="Text Box 14"/>
          <p:cNvSpPr txBox="1">
            <a:spLocks noChangeArrowheads="1"/>
          </p:cNvSpPr>
          <p:nvPr/>
        </p:nvSpPr>
        <p:spPr bwMode="auto">
          <a:xfrm>
            <a:off x="9350375" y="1568450"/>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236,229,206</a:t>
            </a:r>
          </a:p>
        </p:txBody>
      </p:sp>
      <p:sp>
        <p:nvSpPr>
          <p:cNvPr id="13" name="Text Box 15"/>
          <p:cNvSpPr txBox="1">
            <a:spLocks noChangeArrowheads="1"/>
          </p:cNvSpPr>
          <p:nvPr/>
        </p:nvSpPr>
        <p:spPr bwMode="auto">
          <a:xfrm>
            <a:off x="9350375" y="1865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241,212,175</a:t>
            </a:r>
          </a:p>
        </p:txBody>
      </p:sp>
      <p:sp>
        <p:nvSpPr>
          <p:cNvPr id="14" name="Text Box 16"/>
          <p:cNvSpPr txBox="1">
            <a:spLocks noChangeArrowheads="1"/>
          </p:cNvSpPr>
          <p:nvPr/>
        </p:nvSpPr>
        <p:spPr bwMode="auto">
          <a:xfrm>
            <a:off x="9350375" y="216217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224,142,121</a:t>
            </a:r>
          </a:p>
        </p:txBody>
      </p:sp>
      <p:sp>
        <p:nvSpPr>
          <p:cNvPr id="15" name="Text Box 17"/>
          <p:cNvSpPr txBox="1">
            <a:spLocks noChangeArrowheads="1"/>
          </p:cNvSpPr>
          <p:nvPr/>
        </p:nvSpPr>
        <p:spPr bwMode="auto">
          <a:xfrm>
            <a:off x="-1022350" y="1217613"/>
            <a:ext cx="971550"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一级标题</a:t>
            </a:r>
          </a:p>
          <a:p>
            <a:pPr algn="r" eaLnBrk="1" hangingPunct="1">
              <a:lnSpc>
                <a:spcPct val="100000"/>
              </a:lnSpc>
              <a:spcBef>
                <a:spcPct val="0"/>
              </a:spcBef>
              <a:buClrTx/>
              <a:buFontTx/>
              <a:buNone/>
              <a:defRPr/>
            </a:pPr>
            <a:r>
              <a:rPr lang="zh-CN" altLang="en-US" sz="1200" b="0">
                <a:solidFill>
                  <a:srgbClr val="FFFFFF"/>
                </a:solidFill>
              </a:rPr>
              <a:t>华黑</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 </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16-20</a:t>
            </a:r>
            <a:r>
              <a:rPr lang="zh-CN" altLang="en-US" sz="1200" b="0">
                <a:solidFill>
                  <a:srgbClr val="FFFFFF"/>
                </a:solidFill>
              </a:rPr>
              <a:t>号</a:t>
            </a:r>
          </a:p>
        </p:txBody>
      </p:sp>
      <p:sp>
        <p:nvSpPr>
          <p:cNvPr id="16" name="Text Box 18"/>
          <p:cNvSpPr txBox="1">
            <a:spLocks noChangeArrowheads="1"/>
          </p:cNvSpPr>
          <p:nvPr/>
        </p:nvSpPr>
        <p:spPr bwMode="auto">
          <a:xfrm>
            <a:off x="-958850" y="2663825"/>
            <a:ext cx="928687"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正文</a:t>
            </a:r>
          </a:p>
          <a:p>
            <a:pPr algn="r" eaLnBrk="1" hangingPunct="1">
              <a:lnSpc>
                <a:spcPct val="100000"/>
              </a:lnSpc>
              <a:spcBef>
                <a:spcPct val="0"/>
              </a:spcBef>
              <a:buClrTx/>
              <a:buFontTx/>
              <a:buNone/>
              <a:defRPr/>
            </a:pPr>
            <a:r>
              <a:rPr lang="zh-CN" altLang="en-US" sz="1200" b="0">
                <a:solidFill>
                  <a:srgbClr val="FFFFFF"/>
                </a:solidFill>
              </a:rPr>
              <a:t>华楷</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14-16</a:t>
            </a:r>
            <a:r>
              <a:rPr lang="zh-CN" altLang="en-US" sz="1200" b="0">
                <a:solidFill>
                  <a:srgbClr val="FFFFFF"/>
                </a:solidFill>
              </a:rPr>
              <a:t>号</a:t>
            </a:r>
          </a:p>
        </p:txBody>
      </p:sp>
      <p:sp>
        <p:nvSpPr>
          <p:cNvPr id="17" name="Rectangle 19"/>
          <p:cNvSpPr>
            <a:spLocks noChangeArrowheads="1"/>
          </p:cNvSpPr>
          <p:nvPr/>
        </p:nvSpPr>
        <p:spPr bwMode="auto">
          <a:xfrm>
            <a:off x="9239250" y="2444750"/>
            <a:ext cx="179388"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8" name="Text Box 20"/>
          <p:cNvSpPr txBox="1">
            <a:spLocks noChangeArrowheads="1"/>
          </p:cNvSpPr>
          <p:nvPr/>
        </p:nvSpPr>
        <p:spPr bwMode="auto">
          <a:xfrm>
            <a:off x="9351963" y="246062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204,0,0</a:t>
            </a:r>
          </a:p>
        </p:txBody>
      </p:sp>
      <p:sp>
        <p:nvSpPr>
          <p:cNvPr id="19" name="Text Box 21"/>
          <p:cNvSpPr txBox="1">
            <a:spLocks noChangeArrowheads="1"/>
          </p:cNvSpPr>
          <p:nvPr/>
        </p:nvSpPr>
        <p:spPr bwMode="auto">
          <a:xfrm>
            <a:off x="9351963" y="33734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15,75,105</a:t>
            </a:r>
          </a:p>
        </p:txBody>
      </p:sp>
      <p:sp>
        <p:nvSpPr>
          <p:cNvPr id="20" name="Rectangle 22"/>
          <p:cNvSpPr>
            <a:spLocks noChangeArrowheads="1"/>
          </p:cNvSpPr>
          <p:nvPr/>
        </p:nvSpPr>
        <p:spPr bwMode="auto">
          <a:xfrm>
            <a:off x="9239250" y="3362325"/>
            <a:ext cx="179388"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1" name="Text Box 23"/>
          <p:cNvSpPr txBox="1">
            <a:spLocks noChangeArrowheads="1"/>
          </p:cNvSpPr>
          <p:nvPr/>
        </p:nvSpPr>
        <p:spPr bwMode="auto">
          <a:xfrm>
            <a:off x="9312275" y="1268413"/>
            <a:ext cx="1092200" cy="274637"/>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主色系</a:t>
            </a:r>
          </a:p>
        </p:txBody>
      </p:sp>
      <p:sp>
        <p:nvSpPr>
          <p:cNvPr id="22" name="Text Box 24"/>
          <p:cNvSpPr txBox="1">
            <a:spLocks noChangeArrowheads="1"/>
          </p:cNvSpPr>
          <p:nvPr/>
        </p:nvSpPr>
        <p:spPr bwMode="auto">
          <a:xfrm>
            <a:off x="9315450" y="3133725"/>
            <a:ext cx="1092200"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局部</a:t>
            </a:r>
            <a:r>
              <a:rPr lang="en-US" altLang="zh-CN" sz="1200" b="0">
                <a:solidFill>
                  <a:srgbClr val="FFFFFF"/>
                </a:solidFill>
              </a:rPr>
              <a:t>/</a:t>
            </a:r>
            <a:r>
              <a:rPr lang="zh-CN" altLang="en-US" sz="1200" b="0">
                <a:solidFill>
                  <a:srgbClr val="FFFFFF"/>
                </a:solidFill>
              </a:rPr>
              <a:t>辅色系</a:t>
            </a:r>
          </a:p>
        </p:txBody>
      </p:sp>
      <p:sp>
        <p:nvSpPr>
          <p:cNvPr id="23" name="Text Box 25"/>
          <p:cNvSpPr txBox="1">
            <a:spLocks noChangeArrowheads="1"/>
          </p:cNvSpPr>
          <p:nvPr/>
        </p:nvSpPr>
        <p:spPr bwMode="auto">
          <a:xfrm>
            <a:off x="9417050" y="5078413"/>
            <a:ext cx="10223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E08E79</a:t>
            </a:r>
            <a:endParaRPr lang="zh-CN" altLang="en-US" sz="1200" b="0">
              <a:solidFill>
                <a:srgbClr val="FFFFFF"/>
              </a:solidFill>
            </a:endParaRPr>
          </a:p>
        </p:txBody>
      </p:sp>
      <p:sp>
        <p:nvSpPr>
          <p:cNvPr id="24" name="Text Box 26"/>
          <p:cNvSpPr txBox="1">
            <a:spLocks noChangeArrowheads="1"/>
          </p:cNvSpPr>
          <p:nvPr/>
        </p:nvSpPr>
        <p:spPr bwMode="auto">
          <a:xfrm>
            <a:off x="9421813" y="5386388"/>
            <a:ext cx="11620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CC0000</a:t>
            </a:r>
            <a:endParaRPr lang="zh-CN" altLang="en-US" sz="1200" b="0">
              <a:solidFill>
                <a:srgbClr val="FFFFFF"/>
              </a:solidFill>
            </a:endParaRPr>
          </a:p>
        </p:txBody>
      </p:sp>
      <p:sp>
        <p:nvSpPr>
          <p:cNvPr id="25" name="Rectangle 27"/>
          <p:cNvSpPr>
            <a:spLocks noChangeArrowheads="1"/>
          </p:cNvSpPr>
          <p:nvPr/>
        </p:nvSpPr>
        <p:spPr bwMode="auto">
          <a:xfrm>
            <a:off x="9239250" y="6432550"/>
            <a:ext cx="179388"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6" name="Rectangle 28"/>
          <p:cNvSpPr>
            <a:spLocks noChangeArrowheads="1"/>
          </p:cNvSpPr>
          <p:nvPr/>
        </p:nvSpPr>
        <p:spPr bwMode="auto">
          <a:xfrm>
            <a:off x="9239250" y="5681663"/>
            <a:ext cx="179388"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7" name="Rectangle 29"/>
          <p:cNvSpPr>
            <a:spLocks noChangeArrowheads="1"/>
          </p:cNvSpPr>
          <p:nvPr/>
        </p:nvSpPr>
        <p:spPr bwMode="auto">
          <a:xfrm>
            <a:off x="9239250" y="4495800"/>
            <a:ext cx="179388"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8" name="Rectangle 30"/>
          <p:cNvSpPr>
            <a:spLocks noChangeArrowheads="1"/>
          </p:cNvSpPr>
          <p:nvPr/>
        </p:nvSpPr>
        <p:spPr bwMode="auto">
          <a:xfrm>
            <a:off x="9239250" y="4791075"/>
            <a:ext cx="179388"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9" name="Rectangle 31"/>
          <p:cNvSpPr>
            <a:spLocks noChangeArrowheads="1"/>
          </p:cNvSpPr>
          <p:nvPr/>
        </p:nvSpPr>
        <p:spPr bwMode="auto">
          <a:xfrm>
            <a:off x="9239250" y="5086350"/>
            <a:ext cx="179388"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0" name="Rectangle 32"/>
          <p:cNvSpPr>
            <a:spLocks noChangeArrowheads="1"/>
          </p:cNvSpPr>
          <p:nvPr/>
        </p:nvSpPr>
        <p:spPr bwMode="auto">
          <a:xfrm>
            <a:off x="9240838" y="5384800"/>
            <a:ext cx="179387"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1" name="Rectangle 33"/>
          <p:cNvSpPr>
            <a:spLocks noChangeArrowheads="1"/>
          </p:cNvSpPr>
          <p:nvPr/>
        </p:nvSpPr>
        <p:spPr bwMode="auto">
          <a:xfrm>
            <a:off x="9240838" y="6127750"/>
            <a:ext cx="179387"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2" name="Text Box 34"/>
          <p:cNvSpPr txBox="1">
            <a:spLocks noChangeArrowheads="1"/>
          </p:cNvSpPr>
          <p:nvPr/>
        </p:nvSpPr>
        <p:spPr bwMode="auto">
          <a:xfrm>
            <a:off x="9417050" y="4510088"/>
            <a:ext cx="1036638"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ECE5CE</a:t>
            </a:r>
            <a:endParaRPr lang="zh-CN" altLang="en-US" sz="1200" b="0">
              <a:solidFill>
                <a:srgbClr val="FFFFFF"/>
              </a:solidFill>
            </a:endParaRPr>
          </a:p>
        </p:txBody>
      </p:sp>
      <p:sp>
        <p:nvSpPr>
          <p:cNvPr id="33" name="Text Box 35"/>
          <p:cNvSpPr txBox="1">
            <a:spLocks noChangeArrowheads="1"/>
          </p:cNvSpPr>
          <p:nvPr/>
        </p:nvSpPr>
        <p:spPr bwMode="auto">
          <a:xfrm>
            <a:off x="9429750" y="4781550"/>
            <a:ext cx="109220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F1D4AF</a:t>
            </a:r>
            <a:endParaRPr lang="zh-CN" altLang="en-US" sz="1200" b="0">
              <a:solidFill>
                <a:srgbClr val="FFFFFF"/>
              </a:solidFill>
            </a:endParaRPr>
          </a:p>
        </p:txBody>
      </p:sp>
      <p:sp>
        <p:nvSpPr>
          <p:cNvPr id="34" name="Text Box 36"/>
          <p:cNvSpPr txBox="1">
            <a:spLocks noChangeArrowheads="1"/>
          </p:cNvSpPr>
          <p:nvPr/>
        </p:nvSpPr>
        <p:spPr bwMode="auto">
          <a:xfrm>
            <a:off x="9421813" y="5686425"/>
            <a:ext cx="117475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A0A0A0</a:t>
            </a:r>
            <a:endParaRPr lang="zh-CN" altLang="en-US" sz="1200" b="0">
              <a:solidFill>
                <a:srgbClr val="FFFFFF"/>
              </a:solidFill>
            </a:endParaRPr>
          </a:p>
        </p:txBody>
      </p:sp>
      <p:sp>
        <p:nvSpPr>
          <p:cNvPr id="35" name="Text Box 37"/>
          <p:cNvSpPr txBox="1">
            <a:spLocks noChangeArrowheads="1"/>
          </p:cNvSpPr>
          <p:nvPr/>
        </p:nvSpPr>
        <p:spPr bwMode="auto">
          <a:xfrm>
            <a:off x="9421813" y="6165850"/>
            <a:ext cx="1019175"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0F4B69</a:t>
            </a:r>
            <a:endParaRPr lang="zh-CN" altLang="en-US" sz="1200" b="0">
              <a:solidFill>
                <a:srgbClr val="FFFFFF"/>
              </a:solidFill>
            </a:endParaRPr>
          </a:p>
        </p:txBody>
      </p:sp>
      <p:sp>
        <p:nvSpPr>
          <p:cNvPr id="36" name="Rectangle 38"/>
          <p:cNvSpPr>
            <a:spLocks noChangeArrowheads="1"/>
          </p:cNvSpPr>
          <p:nvPr/>
        </p:nvSpPr>
        <p:spPr bwMode="auto">
          <a:xfrm>
            <a:off x="9415463" y="6467475"/>
            <a:ext cx="1192212"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FA</a:t>
            </a:r>
            <a:r>
              <a:rPr lang="en-US" altLang="zh-CN" sz="1200" b="0">
                <a:solidFill>
                  <a:srgbClr val="FFFFFF"/>
                </a:solidFill>
              </a:rPr>
              <a:t>BE00</a:t>
            </a:r>
            <a:endParaRPr lang="zh-CN" altLang="en-US" sz="1200" b="0">
              <a:solidFill>
                <a:srgbClr val="FFFFFF"/>
              </a:solidFill>
            </a:endParaRPr>
          </a:p>
        </p:txBody>
      </p:sp>
      <p:sp>
        <p:nvSpPr>
          <p:cNvPr id="37" name="Text Box 39"/>
          <p:cNvSpPr txBox="1">
            <a:spLocks noChangeArrowheads="1"/>
          </p:cNvSpPr>
          <p:nvPr/>
        </p:nvSpPr>
        <p:spPr bwMode="auto">
          <a:xfrm>
            <a:off x="9167813" y="4149725"/>
            <a:ext cx="1741487"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en-US" altLang="zh-CN" sz="1200" b="0">
                <a:solidFill>
                  <a:srgbClr val="FFFFFF"/>
                </a:solidFill>
              </a:rPr>
              <a:t>SwiffChart 16</a:t>
            </a:r>
            <a:r>
              <a:rPr lang="zh-CN" altLang="en-US" sz="1200" b="0">
                <a:solidFill>
                  <a:srgbClr val="FFFFFF"/>
                </a:solidFill>
              </a:rPr>
              <a:t>进制编号</a:t>
            </a:r>
            <a:endParaRPr lang="en-US" altLang="zh-CN" sz="1200" b="0">
              <a:solidFill>
                <a:srgbClr val="FFFFFF"/>
              </a:solidFill>
            </a:endParaRPr>
          </a:p>
        </p:txBody>
      </p:sp>
      <p:pic>
        <p:nvPicPr>
          <p:cNvPr id="38" name="Picture 3" descr="C:\Users\vivianting\Desktop\12341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52413"/>
            <a:ext cx="1565275"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517" name="Rectangle 5"/>
          <p:cNvSpPr>
            <a:spLocks noGrp="1" noChangeArrowheads="1"/>
          </p:cNvSpPr>
          <p:nvPr>
            <p:ph type="subTitle" idx="1"/>
          </p:nvPr>
        </p:nvSpPr>
        <p:spPr>
          <a:xfrm>
            <a:off x="1371600" y="5300663"/>
            <a:ext cx="6400800" cy="1008062"/>
          </a:xfrm>
        </p:spPr>
        <p:txBody>
          <a:bodyPr anchor="ctr"/>
          <a:lstStyle>
            <a:lvl1pPr marL="0" indent="0" algn="ctr" eaLnBrk="1" hangingPunct="1">
              <a:lnSpc>
                <a:spcPct val="150000"/>
              </a:lnSpc>
              <a:buClr>
                <a:schemeClr val="hlink"/>
              </a:buClr>
              <a:buSzTx/>
              <a:buFontTx/>
              <a:buNone/>
              <a:defRPr sz="2000" smtClean="0">
                <a:ea typeface="黑体" pitchFamily="2" charset="-122"/>
              </a:defRPr>
            </a:lvl1pPr>
          </a:lstStyle>
          <a:p>
            <a:r>
              <a:rPr lang="zh-CN" altLang="en-US" smtClean="0"/>
              <a:t>单击此处编辑母版副标题样式</a:t>
            </a:r>
          </a:p>
        </p:txBody>
      </p:sp>
      <p:sp>
        <p:nvSpPr>
          <p:cNvPr id="448518" name="Rectangle 7"/>
          <p:cNvSpPr>
            <a:spLocks noGrp="1" noChangeArrowheads="1"/>
          </p:cNvSpPr>
          <p:nvPr>
            <p:ph type="ctrTitle"/>
          </p:nvPr>
        </p:nvSpPr>
        <p:spPr>
          <a:xfrm>
            <a:off x="685800" y="2130425"/>
            <a:ext cx="7772400" cy="1470025"/>
          </a:xfrm>
        </p:spPr>
        <p:txBody>
          <a:bodyPr/>
          <a:lstStyle>
            <a:lvl1pPr algn="ctr" eaLnBrk="1" hangingPunct="1">
              <a:defRPr sz="4000" b="0" smtClean="0">
                <a:solidFill>
                  <a:schemeClr val="bg1"/>
                </a:solidFill>
                <a:effectLst/>
                <a:latin typeface="华文细黑" pitchFamily="2" charset="-122"/>
              </a:defRPr>
            </a:lvl1pPr>
          </a:lstStyle>
          <a:p>
            <a:r>
              <a:rPr lang="zh-CN" altLang="en-US" smtClean="0"/>
              <a:t>单击此处编辑母版标题样式</a:t>
            </a:r>
          </a:p>
        </p:txBody>
      </p:sp>
    </p:spTree>
    <p:extLst>
      <p:ext uri="{BB962C8B-B14F-4D97-AF65-F5344CB8AC3E}">
        <p14:creationId xmlns:p14="http://schemas.microsoft.com/office/powerpoint/2010/main" val="1040435988"/>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r>
              <a:rPr lang="en-US" altLang="zh-CN"/>
              <a:t>- </a:t>
            </a:r>
            <a:fld id="{7A609DB5-5368-4D84-A997-DF9D31D800BB}" type="slidenum">
              <a:rPr lang="en-US" altLang="zh-CN"/>
              <a:pPr/>
              <a:t>‹#›</a:t>
            </a:fld>
            <a:r>
              <a:rPr lang="en-US" altLang="zh-CN"/>
              <a:t> -</a:t>
            </a:r>
          </a:p>
        </p:txBody>
      </p:sp>
    </p:spTree>
    <p:extLst>
      <p:ext uri="{BB962C8B-B14F-4D97-AF65-F5344CB8AC3E}">
        <p14:creationId xmlns:p14="http://schemas.microsoft.com/office/powerpoint/2010/main" val="43315626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r>
              <a:rPr lang="en-US" altLang="zh-CN"/>
              <a:t>- </a:t>
            </a:r>
            <a:fld id="{B1F6B35C-CD79-4D21-8031-7E4AC384AB56}" type="slidenum">
              <a:rPr lang="en-US" altLang="zh-CN"/>
              <a:pPr/>
              <a:t>‹#›</a:t>
            </a:fld>
            <a:r>
              <a:rPr lang="en-US" altLang="zh-CN"/>
              <a:t> -</a:t>
            </a:r>
          </a:p>
        </p:txBody>
      </p:sp>
    </p:spTree>
    <p:extLst>
      <p:ext uri="{BB962C8B-B14F-4D97-AF65-F5344CB8AC3E}">
        <p14:creationId xmlns:p14="http://schemas.microsoft.com/office/powerpoint/2010/main" val="376937933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r>
              <a:rPr lang="en-US" altLang="zh-CN"/>
              <a:t>- </a:t>
            </a:r>
            <a:fld id="{96AC705D-D2A3-495F-A01A-CCEFA6E8D935}" type="slidenum">
              <a:rPr lang="en-US" altLang="zh-CN"/>
              <a:pPr/>
              <a:t>‹#›</a:t>
            </a:fld>
            <a:r>
              <a:rPr lang="en-US" altLang="zh-CN"/>
              <a:t> -</a:t>
            </a:r>
          </a:p>
        </p:txBody>
      </p:sp>
    </p:spTree>
    <p:extLst>
      <p:ext uri="{BB962C8B-B14F-4D97-AF65-F5344CB8AC3E}">
        <p14:creationId xmlns:p14="http://schemas.microsoft.com/office/powerpoint/2010/main" val="1657452925"/>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55CCD97D-AB77-444B-B6C0-9614F347E4EF}" type="slidenum">
              <a:rPr lang="en-US" altLang="zh-CN"/>
              <a:pPr/>
              <a:t>‹#›</a:t>
            </a:fld>
            <a:r>
              <a:rPr lang="en-US" altLang="zh-CN"/>
              <a:t> -</a:t>
            </a:r>
          </a:p>
        </p:txBody>
      </p:sp>
    </p:spTree>
    <p:extLst>
      <p:ext uri="{BB962C8B-B14F-4D97-AF65-F5344CB8AC3E}">
        <p14:creationId xmlns:p14="http://schemas.microsoft.com/office/powerpoint/2010/main" val="4181991251"/>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4950" y="274638"/>
            <a:ext cx="2109788" cy="58912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74638"/>
            <a:ext cx="6181725" cy="58912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75484B7E-B701-4B73-A5C0-D59B5DEC5E74}" type="slidenum">
              <a:rPr lang="en-US" altLang="zh-CN"/>
              <a:pPr/>
              <a:t>‹#›</a:t>
            </a:fld>
            <a:r>
              <a:rPr lang="en-US" altLang="zh-CN"/>
              <a:t> -</a:t>
            </a:r>
          </a:p>
        </p:txBody>
      </p:sp>
    </p:spTree>
    <p:extLst>
      <p:ext uri="{BB962C8B-B14F-4D97-AF65-F5344CB8AC3E}">
        <p14:creationId xmlns:p14="http://schemas.microsoft.com/office/powerpoint/2010/main" val="69721183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52569749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2"/>
          <p:cNvSpPr>
            <a:spLocks noGrp="1" noChangeArrowheads="1"/>
          </p:cNvSpPr>
          <p:nvPr>
            <p:ph type="subTitle" sz="quarter" idx="11"/>
          </p:nvPr>
        </p:nvSpPr>
        <p:spPr>
          <a:xfrm>
            <a:off x="1285852" y="1190612"/>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43093003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876885"/>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40232975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671530" y="642918"/>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55527354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3" name="Text Box 34"/>
          <p:cNvSpPr txBox="1">
            <a:spLocks noChangeArrowheads="1"/>
          </p:cNvSpPr>
          <p:nvPr/>
        </p:nvSpPr>
        <p:spPr bwMode="auto">
          <a:xfrm>
            <a:off x="-1022350" y="1217613"/>
            <a:ext cx="971550"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一级标题</a:t>
            </a:r>
          </a:p>
          <a:p>
            <a:pPr algn="r" eaLnBrk="1" hangingPunct="1">
              <a:lnSpc>
                <a:spcPct val="100000"/>
              </a:lnSpc>
              <a:spcBef>
                <a:spcPct val="0"/>
              </a:spcBef>
              <a:buClrTx/>
              <a:buFontTx/>
              <a:buNone/>
              <a:defRPr/>
            </a:pPr>
            <a:r>
              <a:rPr lang="zh-CN" altLang="en-US" sz="1200" b="0">
                <a:solidFill>
                  <a:srgbClr val="FFFFFF"/>
                </a:solidFill>
              </a:rPr>
              <a:t>华黑</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 </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16-20</a:t>
            </a:r>
            <a:r>
              <a:rPr lang="zh-CN" altLang="en-US" sz="1200" b="0">
                <a:solidFill>
                  <a:srgbClr val="FFFFFF"/>
                </a:solidFill>
              </a:rPr>
              <a:t>号</a:t>
            </a:r>
          </a:p>
        </p:txBody>
      </p:sp>
      <p:sp>
        <p:nvSpPr>
          <p:cNvPr id="4" name="Text Box 35"/>
          <p:cNvSpPr txBox="1">
            <a:spLocks noChangeArrowheads="1"/>
          </p:cNvSpPr>
          <p:nvPr/>
        </p:nvSpPr>
        <p:spPr bwMode="auto">
          <a:xfrm>
            <a:off x="-958850" y="2663825"/>
            <a:ext cx="928687" cy="822325"/>
          </a:xfrm>
          <a:prstGeom prst="rect">
            <a:avLst/>
          </a:prstGeom>
          <a:noFill/>
          <a:ln w="9525" algn="ctr">
            <a:noFill/>
            <a:miter lim="800000"/>
            <a:headEnd/>
            <a:tailEnd/>
          </a:ln>
          <a:effectLst/>
        </p:spPr>
        <p:txBody>
          <a:bodyPr wrap="none">
            <a:spAutoFit/>
          </a:bodyPr>
          <a:lstStyle/>
          <a:p>
            <a:pPr algn="r" eaLnBrk="1" hangingPunct="1">
              <a:lnSpc>
                <a:spcPct val="100000"/>
              </a:lnSpc>
              <a:spcBef>
                <a:spcPct val="0"/>
              </a:spcBef>
              <a:buClrTx/>
              <a:buFontTx/>
              <a:buNone/>
              <a:defRPr/>
            </a:pPr>
            <a:r>
              <a:rPr lang="zh-CN" altLang="en-US" sz="1200" b="0">
                <a:solidFill>
                  <a:srgbClr val="FFFFFF"/>
                </a:solidFill>
              </a:rPr>
              <a:t>正文</a:t>
            </a:r>
          </a:p>
          <a:p>
            <a:pPr algn="r" eaLnBrk="1" hangingPunct="1">
              <a:lnSpc>
                <a:spcPct val="100000"/>
              </a:lnSpc>
              <a:spcBef>
                <a:spcPct val="0"/>
              </a:spcBef>
              <a:buClrTx/>
              <a:buFontTx/>
              <a:buNone/>
              <a:defRPr/>
            </a:pPr>
            <a:r>
              <a:rPr lang="zh-CN" altLang="en-US" sz="1200" b="0">
                <a:solidFill>
                  <a:srgbClr val="FFFFFF"/>
                </a:solidFill>
              </a:rPr>
              <a:t>华楷</a:t>
            </a:r>
            <a:r>
              <a:rPr lang="en-US" altLang="zh-CN" sz="1200" b="0">
                <a:solidFill>
                  <a:srgbClr val="FFFFFF"/>
                </a:solidFill>
              </a:rPr>
              <a:t>/Arial</a:t>
            </a:r>
          </a:p>
          <a:p>
            <a:pPr algn="r" eaLnBrk="1" hangingPunct="1">
              <a:lnSpc>
                <a:spcPct val="100000"/>
              </a:lnSpc>
              <a:spcBef>
                <a:spcPct val="0"/>
              </a:spcBef>
              <a:buClrTx/>
              <a:buFontTx/>
              <a:buNone/>
              <a:defRPr/>
            </a:pPr>
            <a:r>
              <a:rPr lang="zh-CN" altLang="en-US" sz="1200" b="0">
                <a:solidFill>
                  <a:srgbClr val="FFFFFF"/>
                </a:solidFill>
              </a:rPr>
              <a:t>黑色</a:t>
            </a:r>
            <a:r>
              <a:rPr lang="en-US" altLang="zh-CN" sz="1200" b="0">
                <a:solidFill>
                  <a:srgbClr val="FFFFFF"/>
                </a:solidFill>
              </a:rPr>
              <a:t>(0,0,0)</a:t>
            </a:r>
          </a:p>
          <a:p>
            <a:pPr algn="r" eaLnBrk="1" hangingPunct="1">
              <a:lnSpc>
                <a:spcPct val="100000"/>
              </a:lnSpc>
              <a:spcBef>
                <a:spcPct val="0"/>
              </a:spcBef>
              <a:buClrTx/>
              <a:buFontTx/>
              <a:buNone/>
              <a:defRPr/>
            </a:pPr>
            <a:r>
              <a:rPr lang="en-US" altLang="zh-CN" sz="1200" b="0">
                <a:solidFill>
                  <a:srgbClr val="FFFFFF"/>
                </a:solidFill>
              </a:rPr>
              <a:t>14-16</a:t>
            </a:r>
            <a:r>
              <a:rPr lang="zh-CN" altLang="en-US" sz="1200" b="0">
                <a:solidFill>
                  <a:srgbClr val="FFFFFF"/>
                </a:solidFill>
              </a:rPr>
              <a:t>号</a:t>
            </a:r>
          </a:p>
        </p:txBody>
      </p:sp>
      <p:sp>
        <p:nvSpPr>
          <p:cNvPr id="5" name="Text Box 64"/>
          <p:cNvSpPr txBox="1">
            <a:spLocks noChangeArrowheads="1"/>
          </p:cNvSpPr>
          <p:nvPr/>
        </p:nvSpPr>
        <p:spPr bwMode="auto">
          <a:xfrm>
            <a:off x="9350375" y="36782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250,190,0</a:t>
            </a:r>
          </a:p>
        </p:txBody>
      </p:sp>
      <p:sp>
        <p:nvSpPr>
          <p:cNvPr id="6" name="Rectangle 65"/>
          <p:cNvSpPr>
            <a:spLocks noChangeArrowheads="1"/>
          </p:cNvSpPr>
          <p:nvPr/>
        </p:nvSpPr>
        <p:spPr bwMode="auto">
          <a:xfrm>
            <a:off x="9237663" y="3667125"/>
            <a:ext cx="179387"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7" name="Rectangle 66"/>
          <p:cNvSpPr>
            <a:spLocks noChangeArrowheads="1"/>
          </p:cNvSpPr>
          <p:nvPr/>
        </p:nvSpPr>
        <p:spPr bwMode="auto">
          <a:xfrm>
            <a:off x="9237663" y="2741613"/>
            <a:ext cx="179387"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8" name="Text Box 67"/>
          <p:cNvSpPr txBox="1">
            <a:spLocks noChangeArrowheads="1"/>
          </p:cNvSpPr>
          <p:nvPr/>
        </p:nvSpPr>
        <p:spPr bwMode="auto">
          <a:xfrm>
            <a:off x="9350375" y="2754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160,160,160</a:t>
            </a:r>
          </a:p>
        </p:txBody>
      </p:sp>
      <p:sp>
        <p:nvSpPr>
          <p:cNvPr id="9" name="Rectangle 68"/>
          <p:cNvSpPr>
            <a:spLocks noChangeArrowheads="1"/>
          </p:cNvSpPr>
          <p:nvPr/>
        </p:nvSpPr>
        <p:spPr bwMode="auto">
          <a:xfrm>
            <a:off x="9237663" y="1555750"/>
            <a:ext cx="179387"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0" name="Rectangle 69"/>
          <p:cNvSpPr>
            <a:spLocks noChangeArrowheads="1"/>
          </p:cNvSpPr>
          <p:nvPr/>
        </p:nvSpPr>
        <p:spPr bwMode="auto">
          <a:xfrm>
            <a:off x="9237663" y="1851025"/>
            <a:ext cx="179387"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1" name="Rectangle 70"/>
          <p:cNvSpPr>
            <a:spLocks noChangeArrowheads="1"/>
          </p:cNvSpPr>
          <p:nvPr/>
        </p:nvSpPr>
        <p:spPr bwMode="auto">
          <a:xfrm>
            <a:off x="9237663" y="2146300"/>
            <a:ext cx="179387"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2" name="Text Box 71"/>
          <p:cNvSpPr txBox="1">
            <a:spLocks noChangeArrowheads="1"/>
          </p:cNvSpPr>
          <p:nvPr/>
        </p:nvSpPr>
        <p:spPr bwMode="auto">
          <a:xfrm>
            <a:off x="9350375" y="1568450"/>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236,229,206</a:t>
            </a:r>
          </a:p>
        </p:txBody>
      </p:sp>
      <p:sp>
        <p:nvSpPr>
          <p:cNvPr id="13" name="Text Box 72"/>
          <p:cNvSpPr txBox="1">
            <a:spLocks noChangeArrowheads="1"/>
          </p:cNvSpPr>
          <p:nvPr/>
        </p:nvSpPr>
        <p:spPr bwMode="auto">
          <a:xfrm>
            <a:off x="9350375" y="1865313"/>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241,212,175</a:t>
            </a:r>
          </a:p>
        </p:txBody>
      </p:sp>
      <p:sp>
        <p:nvSpPr>
          <p:cNvPr id="14" name="Text Box 73"/>
          <p:cNvSpPr txBox="1">
            <a:spLocks noChangeArrowheads="1"/>
          </p:cNvSpPr>
          <p:nvPr/>
        </p:nvSpPr>
        <p:spPr bwMode="auto">
          <a:xfrm>
            <a:off x="9350375" y="216217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224,142,121</a:t>
            </a:r>
          </a:p>
        </p:txBody>
      </p:sp>
      <p:sp>
        <p:nvSpPr>
          <p:cNvPr id="15" name="Rectangle 74"/>
          <p:cNvSpPr>
            <a:spLocks noChangeArrowheads="1"/>
          </p:cNvSpPr>
          <p:nvPr/>
        </p:nvSpPr>
        <p:spPr bwMode="auto">
          <a:xfrm>
            <a:off x="9239250" y="2444750"/>
            <a:ext cx="179388"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6" name="Text Box 75"/>
          <p:cNvSpPr txBox="1">
            <a:spLocks noChangeArrowheads="1"/>
          </p:cNvSpPr>
          <p:nvPr/>
        </p:nvSpPr>
        <p:spPr bwMode="auto">
          <a:xfrm>
            <a:off x="9351963" y="2460625"/>
            <a:ext cx="1092200" cy="274638"/>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204,0,0</a:t>
            </a:r>
          </a:p>
        </p:txBody>
      </p:sp>
      <p:sp>
        <p:nvSpPr>
          <p:cNvPr id="17" name="Text Box 76"/>
          <p:cNvSpPr txBox="1">
            <a:spLocks noChangeArrowheads="1"/>
          </p:cNvSpPr>
          <p:nvPr/>
        </p:nvSpPr>
        <p:spPr bwMode="auto">
          <a:xfrm>
            <a:off x="9351963" y="3373438"/>
            <a:ext cx="1092200" cy="274637"/>
          </a:xfrm>
          <a:prstGeom prst="rect">
            <a:avLst/>
          </a:prstGeom>
          <a:noFill/>
          <a:ln w="9525">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15,75,105</a:t>
            </a:r>
          </a:p>
        </p:txBody>
      </p:sp>
      <p:sp>
        <p:nvSpPr>
          <p:cNvPr id="18" name="Rectangle 77"/>
          <p:cNvSpPr>
            <a:spLocks noChangeArrowheads="1"/>
          </p:cNvSpPr>
          <p:nvPr/>
        </p:nvSpPr>
        <p:spPr bwMode="auto">
          <a:xfrm>
            <a:off x="9239250" y="3362325"/>
            <a:ext cx="179388"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19" name="Text Box 78"/>
          <p:cNvSpPr txBox="1">
            <a:spLocks noChangeArrowheads="1"/>
          </p:cNvSpPr>
          <p:nvPr/>
        </p:nvSpPr>
        <p:spPr bwMode="auto">
          <a:xfrm>
            <a:off x="9312275" y="1268413"/>
            <a:ext cx="1092200" cy="274637"/>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主色系</a:t>
            </a:r>
          </a:p>
        </p:txBody>
      </p:sp>
      <p:sp>
        <p:nvSpPr>
          <p:cNvPr id="20" name="Text Box 79"/>
          <p:cNvSpPr txBox="1">
            <a:spLocks noChangeArrowheads="1"/>
          </p:cNvSpPr>
          <p:nvPr/>
        </p:nvSpPr>
        <p:spPr bwMode="auto">
          <a:xfrm>
            <a:off x="9315450" y="3133725"/>
            <a:ext cx="1092200"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zh-CN" altLang="en-US" sz="1200" b="0">
                <a:solidFill>
                  <a:srgbClr val="FFFFFF"/>
                </a:solidFill>
              </a:rPr>
              <a:t>局部</a:t>
            </a:r>
            <a:r>
              <a:rPr lang="en-US" altLang="zh-CN" sz="1200" b="0">
                <a:solidFill>
                  <a:srgbClr val="FFFFFF"/>
                </a:solidFill>
              </a:rPr>
              <a:t>/</a:t>
            </a:r>
            <a:r>
              <a:rPr lang="zh-CN" altLang="en-US" sz="1200" b="0">
                <a:solidFill>
                  <a:srgbClr val="FFFFFF"/>
                </a:solidFill>
              </a:rPr>
              <a:t>辅色系</a:t>
            </a:r>
          </a:p>
        </p:txBody>
      </p:sp>
      <p:sp>
        <p:nvSpPr>
          <p:cNvPr id="21" name="Text Box 80"/>
          <p:cNvSpPr txBox="1">
            <a:spLocks noChangeArrowheads="1"/>
          </p:cNvSpPr>
          <p:nvPr/>
        </p:nvSpPr>
        <p:spPr bwMode="auto">
          <a:xfrm>
            <a:off x="9417050" y="5078413"/>
            <a:ext cx="10223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E08E79</a:t>
            </a:r>
            <a:endParaRPr lang="zh-CN" altLang="en-US" sz="1200" b="0">
              <a:solidFill>
                <a:srgbClr val="FFFFFF"/>
              </a:solidFill>
            </a:endParaRPr>
          </a:p>
        </p:txBody>
      </p:sp>
      <p:sp>
        <p:nvSpPr>
          <p:cNvPr id="22" name="Text Box 81"/>
          <p:cNvSpPr txBox="1">
            <a:spLocks noChangeArrowheads="1"/>
          </p:cNvSpPr>
          <p:nvPr/>
        </p:nvSpPr>
        <p:spPr bwMode="auto">
          <a:xfrm>
            <a:off x="9421813" y="5386388"/>
            <a:ext cx="1162050"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CC0000</a:t>
            </a:r>
            <a:endParaRPr lang="zh-CN" altLang="en-US" sz="1200" b="0">
              <a:solidFill>
                <a:srgbClr val="FFFFFF"/>
              </a:solidFill>
            </a:endParaRPr>
          </a:p>
        </p:txBody>
      </p:sp>
      <p:sp>
        <p:nvSpPr>
          <p:cNvPr id="23" name="Rectangle 82"/>
          <p:cNvSpPr>
            <a:spLocks noChangeArrowheads="1"/>
          </p:cNvSpPr>
          <p:nvPr/>
        </p:nvSpPr>
        <p:spPr bwMode="auto">
          <a:xfrm>
            <a:off x="9239250" y="6432550"/>
            <a:ext cx="179388" cy="304800"/>
          </a:xfrm>
          <a:prstGeom prst="rect">
            <a:avLst/>
          </a:prstGeom>
          <a:solidFill>
            <a:srgbClr val="FABE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4" name="Rectangle 83"/>
          <p:cNvSpPr>
            <a:spLocks noChangeArrowheads="1"/>
          </p:cNvSpPr>
          <p:nvPr/>
        </p:nvSpPr>
        <p:spPr bwMode="auto">
          <a:xfrm>
            <a:off x="9239250" y="5681663"/>
            <a:ext cx="179388" cy="304800"/>
          </a:xfrm>
          <a:prstGeom prst="rect">
            <a:avLst/>
          </a:prstGeom>
          <a:solidFill>
            <a:srgbClr val="A0A0A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5" name="Rectangle 84"/>
          <p:cNvSpPr>
            <a:spLocks noChangeArrowheads="1"/>
          </p:cNvSpPr>
          <p:nvPr/>
        </p:nvSpPr>
        <p:spPr bwMode="auto">
          <a:xfrm>
            <a:off x="9239250" y="4495800"/>
            <a:ext cx="179388" cy="304800"/>
          </a:xfrm>
          <a:prstGeom prst="rect">
            <a:avLst/>
          </a:prstGeom>
          <a:solidFill>
            <a:srgbClr val="ECE5CE"/>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6" name="Rectangle 85"/>
          <p:cNvSpPr>
            <a:spLocks noChangeArrowheads="1"/>
          </p:cNvSpPr>
          <p:nvPr/>
        </p:nvSpPr>
        <p:spPr bwMode="auto">
          <a:xfrm>
            <a:off x="9239250" y="4791075"/>
            <a:ext cx="179388" cy="304800"/>
          </a:xfrm>
          <a:prstGeom prst="rect">
            <a:avLst/>
          </a:prstGeom>
          <a:solidFill>
            <a:srgbClr val="F1D4AF"/>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7" name="Rectangle 86"/>
          <p:cNvSpPr>
            <a:spLocks noChangeArrowheads="1"/>
          </p:cNvSpPr>
          <p:nvPr/>
        </p:nvSpPr>
        <p:spPr bwMode="auto">
          <a:xfrm>
            <a:off x="9239250" y="5086350"/>
            <a:ext cx="179388" cy="304800"/>
          </a:xfrm>
          <a:prstGeom prst="rect">
            <a:avLst/>
          </a:prstGeom>
          <a:solidFill>
            <a:srgbClr val="E08E79"/>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8" name="Rectangle 87"/>
          <p:cNvSpPr>
            <a:spLocks noChangeArrowheads="1"/>
          </p:cNvSpPr>
          <p:nvPr/>
        </p:nvSpPr>
        <p:spPr bwMode="auto">
          <a:xfrm>
            <a:off x="9240838" y="5384800"/>
            <a:ext cx="179387" cy="304800"/>
          </a:xfrm>
          <a:prstGeom prst="rect">
            <a:avLst/>
          </a:prstGeom>
          <a:solidFill>
            <a:srgbClr val="CC0000"/>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29" name="Rectangle 88"/>
          <p:cNvSpPr>
            <a:spLocks noChangeArrowheads="1"/>
          </p:cNvSpPr>
          <p:nvPr/>
        </p:nvSpPr>
        <p:spPr bwMode="auto">
          <a:xfrm>
            <a:off x="9240838" y="6127750"/>
            <a:ext cx="179387" cy="304800"/>
          </a:xfrm>
          <a:prstGeom prst="rect">
            <a:avLst/>
          </a:prstGeom>
          <a:solidFill>
            <a:srgbClr val="0F4B96"/>
          </a:solidFill>
          <a:ln w="12700" algn="ctr">
            <a:solidFill>
              <a:schemeClr val="bg1"/>
            </a:solidFill>
            <a:miter lim="800000"/>
            <a:headEnd/>
            <a:tailEnd/>
          </a:ln>
          <a:effectLst/>
        </p:spPr>
        <p:txBody>
          <a:bodyPr anchor="ctr">
            <a:spAutoFit/>
          </a:bodyPr>
          <a:lstStyle/>
          <a:p>
            <a:pPr algn="ctr" eaLnBrk="1" hangingPunct="1">
              <a:spcBef>
                <a:spcPct val="50000"/>
              </a:spcBef>
              <a:buClrTx/>
              <a:buFontTx/>
              <a:buNone/>
              <a:defRPr/>
            </a:pPr>
            <a:endParaRPr lang="zh-CN" altLang="en-US" sz="1200">
              <a:latin typeface="华文楷体" pitchFamily="2" charset="-122"/>
              <a:ea typeface="华文楷体" pitchFamily="2" charset="-122"/>
            </a:endParaRPr>
          </a:p>
        </p:txBody>
      </p:sp>
      <p:sp>
        <p:nvSpPr>
          <p:cNvPr id="30" name="Text Box 89"/>
          <p:cNvSpPr txBox="1">
            <a:spLocks noChangeArrowheads="1"/>
          </p:cNvSpPr>
          <p:nvPr/>
        </p:nvSpPr>
        <p:spPr bwMode="auto">
          <a:xfrm>
            <a:off x="9417050" y="4510088"/>
            <a:ext cx="1036638" cy="274637"/>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ECE5CE</a:t>
            </a:r>
            <a:endParaRPr lang="zh-CN" altLang="en-US" sz="1200" b="0">
              <a:solidFill>
                <a:srgbClr val="FFFFFF"/>
              </a:solidFill>
            </a:endParaRPr>
          </a:p>
        </p:txBody>
      </p:sp>
      <p:sp>
        <p:nvSpPr>
          <p:cNvPr id="31" name="Text Box 90"/>
          <p:cNvSpPr txBox="1">
            <a:spLocks noChangeArrowheads="1"/>
          </p:cNvSpPr>
          <p:nvPr/>
        </p:nvSpPr>
        <p:spPr bwMode="auto">
          <a:xfrm>
            <a:off x="9429750" y="4781550"/>
            <a:ext cx="109220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F1D4AF</a:t>
            </a:r>
            <a:endParaRPr lang="zh-CN" altLang="en-US" sz="1200" b="0">
              <a:solidFill>
                <a:srgbClr val="FFFFFF"/>
              </a:solidFill>
            </a:endParaRPr>
          </a:p>
        </p:txBody>
      </p:sp>
      <p:sp>
        <p:nvSpPr>
          <p:cNvPr id="32" name="Text Box 91"/>
          <p:cNvSpPr txBox="1">
            <a:spLocks noChangeArrowheads="1"/>
          </p:cNvSpPr>
          <p:nvPr/>
        </p:nvSpPr>
        <p:spPr bwMode="auto">
          <a:xfrm>
            <a:off x="9421813" y="5686425"/>
            <a:ext cx="1174750"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A0A0A0</a:t>
            </a:r>
            <a:endParaRPr lang="zh-CN" altLang="en-US" sz="1200" b="0">
              <a:solidFill>
                <a:srgbClr val="FFFFFF"/>
              </a:solidFill>
            </a:endParaRPr>
          </a:p>
        </p:txBody>
      </p:sp>
      <p:sp>
        <p:nvSpPr>
          <p:cNvPr id="33" name="Text Box 92"/>
          <p:cNvSpPr txBox="1">
            <a:spLocks noChangeArrowheads="1"/>
          </p:cNvSpPr>
          <p:nvPr/>
        </p:nvSpPr>
        <p:spPr bwMode="auto">
          <a:xfrm>
            <a:off x="9421813" y="6165850"/>
            <a:ext cx="1019175"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zh-CN" sz="1200" b="0">
                <a:solidFill>
                  <a:srgbClr val="FFFFFF"/>
                </a:solidFill>
              </a:rPr>
              <a:t>0F4B69</a:t>
            </a:r>
            <a:endParaRPr lang="zh-CN" altLang="en-US" sz="1200" b="0">
              <a:solidFill>
                <a:srgbClr val="FFFFFF"/>
              </a:solidFill>
            </a:endParaRPr>
          </a:p>
        </p:txBody>
      </p:sp>
      <p:sp>
        <p:nvSpPr>
          <p:cNvPr id="34" name="Rectangle 93"/>
          <p:cNvSpPr>
            <a:spLocks noChangeArrowheads="1"/>
          </p:cNvSpPr>
          <p:nvPr/>
        </p:nvSpPr>
        <p:spPr bwMode="auto">
          <a:xfrm>
            <a:off x="9415463" y="6467475"/>
            <a:ext cx="1192212" cy="274638"/>
          </a:xfrm>
          <a:prstGeom prst="rect">
            <a:avLst/>
          </a:prstGeom>
          <a:noFill/>
          <a:ln w="9525" algn="ctr">
            <a:noFill/>
            <a:miter lim="800000"/>
            <a:headEnd/>
            <a:tailEnd/>
          </a:ln>
          <a:effectLst/>
        </p:spPr>
        <p:txBody>
          <a:bodyPr>
            <a:spAutoFit/>
          </a:bodyPr>
          <a:lstStyle/>
          <a:p>
            <a:pPr eaLnBrk="1" hangingPunct="1">
              <a:lnSpc>
                <a:spcPct val="100000"/>
              </a:lnSpc>
              <a:spcBef>
                <a:spcPct val="50000"/>
              </a:spcBef>
              <a:buClrTx/>
              <a:buFontTx/>
              <a:buNone/>
              <a:defRPr/>
            </a:pPr>
            <a:r>
              <a:rPr lang="en-US" altLang="en-US" sz="1200" b="0">
                <a:solidFill>
                  <a:srgbClr val="FFFFFF"/>
                </a:solidFill>
              </a:rPr>
              <a:t>FA</a:t>
            </a:r>
            <a:r>
              <a:rPr lang="en-US" altLang="zh-CN" sz="1200" b="0">
                <a:solidFill>
                  <a:srgbClr val="FFFFFF"/>
                </a:solidFill>
              </a:rPr>
              <a:t>BE00</a:t>
            </a:r>
            <a:endParaRPr lang="zh-CN" altLang="en-US" sz="1200" b="0">
              <a:solidFill>
                <a:srgbClr val="FFFFFF"/>
              </a:solidFill>
            </a:endParaRPr>
          </a:p>
        </p:txBody>
      </p:sp>
      <p:sp>
        <p:nvSpPr>
          <p:cNvPr id="35" name="Text Box 94"/>
          <p:cNvSpPr txBox="1">
            <a:spLocks noChangeArrowheads="1"/>
          </p:cNvSpPr>
          <p:nvPr/>
        </p:nvSpPr>
        <p:spPr bwMode="auto">
          <a:xfrm>
            <a:off x="9167813" y="4149725"/>
            <a:ext cx="1741487" cy="274638"/>
          </a:xfrm>
          <a:prstGeom prst="rect">
            <a:avLst/>
          </a:prstGeom>
          <a:noFill/>
          <a:ln w="9525">
            <a:noFill/>
            <a:miter lim="800000"/>
            <a:headEnd/>
            <a:tailEnd/>
          </a:ln>
          <a:effectLst/>
        </p:spPr>
        <p:txBody>
          <a:bodyPr>
            <a:spAutoFit/>
          </a:bodyPr>
          <a:lstStyle/>
          <a:p>
            <a:pPr algn="ctr" eaLnBrk="1" hangingPunct="1">
              <a:lnSpc>
                <a:spcPct val="100000"/>
              </a:lnSpc>
              <a:spcBef>
                <a:spcPct val="50000"/>
              </a:spcBef>
              <a:buClrTx/>
              <a:buFontTx/>
              <a:buNone/>
              <a:defRPr/>
            </a:pPr>
            <a:r>
              <a:rPr lang="en-US" altLang="zh-CN" sz="1200" b="0">
                <a:solidFill>
                  <a:srgbClr val="FFFFFF"/>
                </a:solidFill>
              </a:rPr>
              <a:t>SwiffChart 16</a:t>
            </a:r>
            <a:r>
              <a:rPr lang="zh-CN" altLang="en-US" sz="1200" b="0">
                <a:solidFill>
                  <a:srgbClr val="FFFFFF"/>
                </a:solidFill>
              </a:rPr>
              <a:t>进制编号</a:t>
            </a:r>
            <a:endParaRPr lang="en-US" altLang="zh-CN" sz="1200" b="0">
              <a:solidFill>
                <a:srgbClr val="FFFFFF"/>
              </a:solidFill>
            </a:endParaRPr>
          </a:p>
        </p:txBody>
      </p:sp>
      <p:cxnSp>
        <p:nvCxnSpPr>
          <p:cNvPr id="36" name="直接连接符 35"/>
          <p:cNvCxnSpPr>
            <a:cxnSpLocks noChangeShapeType="1"/>
          </p:cNvCxnSpPr>
          <p:nvPr/>
        </p:nvCxnSpPr>
        <p:spPr bwMode="auto">
          <a:xfrm>
            <a:off x="0" y="955675"/>
            <a:ext cx="9144000" cy="0"/>
          </a:xfrm>
          <a:prstGeom prst="line">
            <a:avLst/>
          </a:prstGeom>
          <a:noFill/>
          <a:ln w="25400" algn="ctr">
            <a:solidFill>
              <a:schemeClr val="accent2"/>
            </a:solidFill>
            <a:round/>
            <a:headEnd/>
            <a:tailEnd/>
          </a:ln>
          <a:effectLst>
            <a:outerShdw dist="20000" dir="5400000" rotWithShape="0">
              <a:srgbClr val="C0C0C0"/>
            </a:outerShdw>
          </a:effectLst>
        </p:spPr>
      </p:cxnSp>
      <p:pic>
        <p:nvPicPr>
          <p:cNvPr id="3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l="10513" t="10342" r="12415" b="6898"/>
          <a:stretch>
            <a:fillRect/>
          </a:stretch>
        </p:blipFill>
        <p:spPr bwMode="auto">
          <a:xfrm>
            <a:off x="7470775" y="52388"/>
            <a:ext cx="137953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38" name="Picture 10" descr="C:\Users\vivianting\Desktop\未标题8.png"/>
          <p:cNvPicPr>
            <a:picLocks noChangeAspect="1" noChangeArrowheads="1"/>
          </p:cNvPicPr>
          <p:nvPr/>
        </p:nvPicPr>
        <p:blipFill>
          <a:blip r:embed="rId3" cstate="print">
            <a:extLst>
              <a:ext uri="{28A0092B-C50C-407E-A947-70E740481C1C}">
                <a14:useLocalDpi xmlns:a14="http://schemas.microsoft.com/office/drawing/2010/main" val="0"/>
              </a:ext>
            </a:extLst>
          </a:blip>
          <a:srcRect l="4971" t="1717" r="74190" b="70428"/>
          <a:stretch>
            <a:fillRect/>
          </a:stretch>
        </p:blipFill>
        <p:spPr bwMode="auto">
          <a:xfrm>
            <a:off x="7786688" y="5286375"/>
            <a:ext cx="135731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9" name="灯片编号占位符 5"/>
          <p:cNvSpPr>
            <a:spLocks noGrp="1"/>
          </p:cNvSpPr>
          <p:nvPr>
            <p:ph type="sldNum" sz="quarter" idx="10"/>
          </p:nvPr>
        </p:nvSpPr>
        <p:spPr/>
        <p:txBody>
          <a:bodyPr/>
          <a:lstStyle>
            <a:lvl1pPr>
              <a:defRPr/>
            </a:lvl1pPr>
          </a:lstStyle>
          <a:p>
            <a:fld id="{9C6F55DB-355E-4900-A934-F86EA772FB1C}" type="slidenum">
              <a:rPr lang="zh-CN" altLang="en-US"/>
              <a:pPr/>
              <a:t>‹#›</a:t>
            </a:fld>
            <a:endParaRPr lang="en-US" altLang="zh-CN"/>
          </a:p>
        </p:txBody>
      </p:sp>
    </p:spTree>
    <p:extLst>
      <p:ext uri="{BB962C8B-B14F-4D97-AF65-F5344CB8AC3E}">
        <p14:creationId xmlns:p14="http://schemas.microsoft.com/office/powerpoint/2010/main" val="32893117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2"/>
          <p:cNvSpPr>
            <a:spLocks noGrp="1" noChangeArrowheads="1"/>
          </p:cNvSpPr>
          <p:nvPr>
            <p:ph type="subTitle" sz="quarter" idx="11"/>
          </p:nvPr>
        </p:nvSpPr>
        <p:spPr>
          <a:xfrm>
            <a:off x="1285852" y="1190612"/>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410486214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2"/>
          <p:cNvSpPr>
            <a:spLocks noGrp="1" noChangeArrowheads="1"/>
          </p:cNvSpPr>
          <p:nvPr>
            <p:ph type="subTitle" sz="quarter" idx="11"/>
          </p:nvPr>
        </p:nvSpPr>
        <p:spPr>
          <a:xfrm>
            <a:off x="1285852" y="1190612"/>
            <a:ext cx="6400800" cy="381000"/>
          </a:xfrm>
        </p:spPr>
        <p:txBody>
          <a:bodyPr/>
          <a:lstStyle>
            <a:lvl1pPr marL="0" indent="0">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32370179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609200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a:lvl1pPr>
            <a:lvl2pPr>
              <a:defRPr/>
            </a:lvl2pPr>
            <a:lvl3pPr>
              <a:defRPr/>
            </a:lvl3pPr>
            <a:lvl4pPr>
              <a:defRPr/>
            </a:lvl4pPr>
            <a:lvl5pP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95886735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lvl1pPr>
              <a:defRPr/>
            </a:lvl1pPr>
            <a:lvl2pPr>
              <a:defRPr/>
            </a:lvl2pPr>
            <a:lvl3pPr>
              <a:defRPr/>
            </a:lvl3pPr>
            <a:lvl4pPr>
              <a:defRPr/>
            </a:lvl4pPr>
            <a:lvl5pP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98314345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华文细黑"/>
                <a:ea typeface="+mn-ea"/>
              </a:defRPr>
            </a:lvl1pPr>
          </a:lstStyle>
          <a:p>
            <a:pPr eaLnBrk="1" hangingPunct="1">
              <a:lnSpc>
                <a:spcPct val="100000"/>
              </a:lnSpc>
              <a:buClrTx/>
              <a:buFontTx/>
              <a:buNone/>
              <a:defRPr/>
            </a:pPr>
            <a:fld id="{20FF8DAB-5418-4AFF-B4DB-90EB1D525993}" type="datetimeFigureOut">
              <a:rPr lang="en-US" sz="1800" b="0">
                <a:solidFill>
                  <a:prstClr val="black"/>
                </a:solidFill>
              </a:rPr>
              <a:pPr eaLnBrk="1" hangingPunct="1">
                <a:lnSpc>
                  <a:spcPct val="100000"/>
                </a:lnSpc>
                <a:buClrTx/>
                <a:buFontTx/>
                <a:buNone/>
                <a:defRPr/>
              </a:pPr>
              <a:t>7/14/2015</a:t>
            </a:fld>
            <a:endParaRPr lang="en-US" sz="1800" b="0">
              <a:solidFill>
                <a:prstClr val="black"/>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华文细黑"/>
                <a:ea typeface="+mn-ea"/>
                <a:sym typeface="华文细黑"/>
              </a:defRPr>
            </a:lvl1pPr>
          </a:lstStyle>
          <a:p>
            <a:pPr eaLnBrk="1" hangingPunct="1">
              <a:lnSpc>
                <a:spcPct val="100000"/>
              </a:lnSpc>
              <a:buClrTx/>
              <a:buFontTx/>
              <a:buNone/>
              <a:defRPr/>
            </a:pPr>
            <a:endParaRPr lang="en-US" sz="1800" b="0">
              <a:solidFill>
                <a:prstClr val="black"/>
              </a:solidFill>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华文细黑"/>
                <a:ea typeface="+mn-ea"/>
              </a:defRPr>
            </a:lvl1pPr>
          </a:lstStyle>
          <a:p>
            <a:pPr eaLnBrk="1" hangingPunct="1">
              <a:lnSpc>
                <a:spcPct val="100000"/>
              </a:lnSpc>
              <a:buClrTx/>
              <a:buFontTx/>
              <a:buNone/>
              <a:defRPr/>
            </a:pPr>
            <a:fld id="{84749D9C-3679-4873-9450-0CED2ADC1907}" type="slidenum">
              <a:rPr lang="en-US" sz="1800" b="0">
                <a:solidFill>
                  <a:prstClr val="black"/>
                </a:solidFill>
              </a:rPr>
              <a:pPr eaLnBrk="1" hangingPunct="1">
                <a:lnSpc>
                  <a:spcPct val="100000"/>
                </a:lnSpc>
                <a:buClrTx/>
                <a:buFontTx/>
                <a:buNone/>
                <a:defRPr/>
              </a:pPr>
              <a:t>‹#›</a:t>
            </a:fld>
            <a:endParaRPr lang="en-US" sz="1800" b="0">
              <a:solidFill>
                <a:prstClr val="black"/>
              </a:solidFill>
            </a:endParaRPr>
          </a:p>
        </p:txBody>
      </p:sp>
    </p:spTree>
    <p:extLst>
      <p:ext uri="{BB962C8B-B14F-4D97-AF65-F5344CB8AC3E}">
        <p14:creationId xmlns:p14="http://schemas.microsoft.com/office/powerpoint/2010/main" val="3946520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8411683"/>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930096899"/>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标题和表格">
    <p:spTree>
      <p:nvGrpSpPr>
        <p:cNvPr id="1" name=""/>
        <p:cNvGrpSpPr/>
        <p:nvPr/>
      </p:nvGrpSpPr>
      <p:grpSpPr>
        <a:xfrm>
          <a:off x="0" y="0"/>
          <a:ext cx="0" cy="0"/>
          <a:chOff x="0" y="0"/>
          <a:chExt cx="0" cy="0"/>
        </a:xfrm>
      </p:grpSpPr>
      <p:pic>
        <p:nvPicPr>
          <p:cNvPr id="3" name="Picture 1" descr="F:\联通新LOGO.jpg"/>
          <p:cNvPicPr>
            <a:picLocks noChangeAspect="1" noChangeArrowheads="1"/>
          </p:cNvPicPr>
          <p:nvPr/>
        </p:nvPicPr>
        <p:blipFill>
          <a:blip r:embed="rId2" cstate="print"/>
          <a:srcRect/>
          <a:stretch>
            <a:fillRect/>
          </a:stretch>
        </p:blipFill>
        <p:spPr bwMode="auto">
          <a:xfrm>
            <a:off x="7593013" y="0"/>
            <a:ext cx="1550987" cy="928688"/>
          </a:xfrm>
          <a:prstGeom prst="rect">
            <a:avLst/>
          </a:prstGeom>
          <a:noFill/>
          <a:ln w="9525">
            <a:noFill/>
            <a:miter lim="800000"/>
            <a:headEnd/>
            <a:tailEnd/>
          </a:ln>
        </p:spPr>
      </p:pic>
      <p:sp>
        <p:nvSpPr>
          <p:cNvPr id="4" name="Line 2060"/>
          <p:cNvSpPr>
            <a:spLocks noChangeShapeType="1"/>
          </p:cNvSpPr>
          <p:nvPr/>
        </p:nvSpPr>
        <p:spPr bwMode="auto">
          <a:xfrm>
            <a:off x="0" y="838200"/>
            <a:ext cx="9144000" cy="0"/>
          </a:xfrm>
          <a:prstGeom prst="line">
            <a:avLst/>
          </a:prstGeom>
          <a:noFill/>
          <a:ln w="25400">
            <a:solidFill>
              <a:srgbClr val="FF0000"/>
            </a:solidFill>
            <a:round/>
            <a:headEnd/>
            <a:tailEnd/>
          </a:ln>
          <a:effectLst/>
        </p:spPr>
        <p:txBody>
          <a:bodyPr anchor="ctr"/>
          <a:lstStyle/>
          <a:p>
            <a:pPr algn="just" eaLnBrk="1" fontAlgn="auto" hangingPunct="1">
              <a:lnSpc>
                <a:spcPct val="100000"/>
              </a:lnSpc>
              <a:spcBef>
                <a:spcPct val="20000"/>
              </a:spcBef>
              <a:spcAft>
                <a:spcPts val="0"/>
              </a:spcAft>
              <a:buClrTx/>
              <a:defRPr/>
            </a:pPr>
            <a:endParaRPr kumimoji="1" lang="zh-CN" altLang="en-US" sz="2400" b="0">
              <a:solidFill>
                <a:prstClr val="black"/>
              </a:solidFill>
              <a:latin typeface="Times New Roman" pitchFamily="18" charset="0"/>
            </a:endParaRPr>
          </a:p>
        </p:txBody>
      </p:sp>
      <p:sp>
        <p:nvSpPr>
          <p:cNvPr id="5" name="Rectangle 6"/>
          <p:cNvSpPr>
            <a:spLocks noChangeArrowheads="1"/>
          </p:cNvSpPr>
          <p:nvPr/>
        </p:nvSpPr>
        <p:spPr bwMode="auto">
          <a:xfrm>
            <a:off x="176213" y="6435725"/>
            <a:ext cx="484187" cy="231775"/>
          </a:xfrm>
          <a:prstGeom prst="rect">
            <a:avLst/>
          </a:prstGeom>
          <a:noFill/>
          <a:ln w="9525">
            <a:noFill/>
            <a:miter lim="800000"/>
            <a:headEnd/>
            <a:tailEnd/>
          </a:ln>
          <a:effectLst/>
        </p:spPr>
        <p:txBody>
          <a:bodyPr lIns="0" tIns="0" rIns="0" bIns="0"/>
          <a:lstStyle/>
          <a:p>
            <a:pPr eaLnBrk="1" fontAlgn="auto" hangingPunct="1">
              <a:lnSpc>
                <a:spcPct val="100000"/>
              </a:lnSpc>
              <a:spcBef>
                <a:spcPts val="0"/>
              </a:spcBef>
              <a:spcAft>
                <a:spcPts val="0"/>
              </a:spcAft>
              <a:buClrTx/>
              <a:buFontTx/>
              <a:buNone/>
              <a:defRPr/>
            </a:pPr>
            <a:fld id="{DE688AE5-AEC2-47EE-A571-526BAF372776}" type="slidenum">
              <a:rPr lang="zh-CN" altLang="en-US" sz="1000" b="0">
                <a:solidFill>
                  <a:srgbClr val="808080"/>
                </a:solidFill>
                <a:latin typeface="Arial Narrow" pitchFamily="34" charset="0"/>
                <a:ea typeface="华文细黑"/>
              </a:rPr>
              <a:pPr eaLnBrk="1" fontAlgn="auto" hangingPunct="1">
                <a:lnSpc>
                  <a:spcPct val="100000"/>
                </a:lnSpc>
                <a:spcBef>
                  <a:spcPts val="0"/>
                </a:spcBef>
                <a:spcAft>
                  <a:spcPts val="0"/>
                </a:spcAft>
                <a:buClrTx/>
                <a:buFontTx/>
                <a:buNone/>
                <a:defRPr/>
              </a:pPr>
              <a:t>‹#›</a:t>
            </a:fld>
            <a:endParaRPr lang="en-US" altLang="zh-CN" sz="900" b="0">
              <a:solidFill>
                <a:srgbClr val="808080"/>
              </a:solidFill>
              <a:latin typeface="Arial Black" pitchFamily="34" charset="0"/>
              <a:ea typeface="华文细黑"/>
            </a:endParaRPr>
          </a:p>
        </p:txBody>
      </p:sp>
      <p:sp>
        <p:nvSpPr>
          <p:cNvPr id="2" name="标题 1"/>
          <p:cNvSpPr>
            <a:spLocks noGrp="1"/>
          </p:cNvSpPr>
          <p:nvPr>
            <p:ph type="title"/>
          </p:nvPr>
        </p:nvSpPr>
        <p:spPr>
          <a:xfrm>
            <a:off x="442912" y="76200"/>
            <a:ext cx="7253288" cy="685800"/>
          </a:xfrm>
        </p:spPr>
        <p:txBody>
          <a:bodyPr anchor="ctr"/>
          <a:lstStyle>
            <a:lvl1pPr>
              <a:defRPr sz="2800">
                <a:latin typeface="华文细黑" pitchFamily="2" charset="-122"/>
                <a:ea typeface="华文细黑" pitchFamily="2"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32375512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4" name="Picture 1" descr="F:\联通新LOGO.jpg"/>
          <p:cNvPicPr>
            <a:picLocks noChangeAspect="1" noChangeArrowheads="1"/>
          </p:cNvPicPr>
          <p:nvPr userDrawn="1"/>
        </p:nvPicPr>
        <p:blipFill>
          <a:blip r:embed="rId2" cstate="print"/>
          <a:srcRect/>
          <a:stretch>
            <a:fillRect/>
          </a:stretch>
        </p:blipFill>
        <p:spPr bwMode="auto">
          <a:xfrm>
            <a:off x="7593013" y="0"/>
            <a:ext cx="1550987" cy="928688"/>
          </a:xfrm>
          <a:prstGeom prst="rect">
            <a:avLst/>
          </a:prstGeom>
          <a:noFill/>
          <a:ln w="9525">
            <a:noFill/>
            <a:miter lim="800000"/>
            <a:headEnd/>
            <a:tailEnd/>
          </a:ln>
        </p:spPr>
      </p:pic>
      <p:sp>
        <p:nvSpPr>
          <p:cNvPr id="6" name="Line 2060"/>
          <p:cNvSpPr>
            <a:spLocks noChangeShapeType="1"/>
          </p:cNvSpPr>
          <p:nvPr userDrawn="1"/>
        </p:nvSpPr>
        <p:spPr bwMode="auto">
          <a:xfrm>
            <a:off x="0" y="838200"/>
            <a:ext cx="9144000" cy="0"/>
          </a:xfrm>
          <a:prstGeom prst="line">
            <a:avLst/>
          </a:prstGeom>
          <a:noFill/>
          <a:ln w="25400">
            <a:solidFill>
              <a:srgbClr val="FF0000"/>
            </a:solidFill>
            <a:round/>
            <a:headEnd/>
            <a:tailEnd/>
          </a:ln>
          <a:effectLst/>
        </p:spPr>
        <p:txBody>
          <a:bodyPr anchor="ctr"/>
          <a:lstStyle/>
          <a:p>
            <a:pPr algn="just" eaLnBrk="1" fontAlgn="auto" hangingPunct="1">
              <a:lnSpc>
                <a:spcPct val="100000"/>
              </a:lnSpc>
              <a:spcBef>
                <a:spcPct val="20000"/>
              </a:spcBef>
              <a:spcAft>
                <a:spcPts val="0"/>
              </a:spcAft>
              <a:buClrTx/>
              <a:defRPr/>
            </a:pPr>
            <a:endParaRPr kumimoji="1" lang="zh-CN" altLang="en-US" sz="2400" b="0">
              <a:solidFill>
                <a:prstClr val="black"/>
              </a:solidFill>
              <a:latin typeface="Times New Roman" pitchFamily="18" charset="0"/>
            </a:endParaRPr>
          </a:p>
        </p:txBody>
      </p:sp>
      <p:sp>
        <p:nvSpPr>
          <p:cNvPr id="2" name="标题 1"/>
          <p:cNvSpPr>
            <a:spLocks noGrp="1"/>
          </p:cNvSpPr>
          <p:nvPr>
            <p:ph type="title"/>
          </p:nvPr>
        </p:nvSpPr>
        <p:spPr>
          <a:xfrm>
            <a:off x="147630" y="500042"/>
            <a:ext cx="7639080" cy="612000"/>
          </a:xfrm>
        </p:spPr>
        <p:txBody>
          <a:bodyPr/>
          <a:lstStyle>
            <a:lvl1pPr>
              <a:defRPr sz="2000">
                <a:latin typeface="Arial" pitchFamily="34" charset="0"/>
                <a:cs typeface="Arial" pitchFamily="34" charset="0"/>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5" y="68604"/>
            <a:ext cx="7639200" cy="360000"/>
          </a:xfrm>
        </p:spPr>
        <p:txBody>
          <a:bodyPr/>
          <a:lstStyle>
            <a:lvl1pPr marL="0" indent="0" algn="r">
              <a:buFont typeface="Wingdings" pitchFamily="2" charset="2"/>
              <a:buNone/>
              <a:defRPr sz="1700">
                <a:solidFill>
                  <a:schemeClr val="bg1">
                    <a:lumMod val="50000"/>
                  </a:schemeClr>
                </a:solidFill>
                <a:latin typeface="Arial" pitchFamily="34" charset="0"/>
                <a:cs typeface="Arial" pitchFamily="34" charset="0"/>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83184079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9513" y="188657"/>
            <a:ext cx="7488832" cy="792088"/>
          </a:xfrm>
          <a:prstGeom prst="rect">
            <a:avLst/>
          </a:prstGeom>
        </p:spPr>
        <p:txBody>
          <a:bodyPr anchor="ctr"/>
          <a:lstStyle>
            <a:lvl1pPr>
              <a:defRPr b="1"/>
            </a:lvl1pPr>
          </a:lstStyle>
          <a:p>
            <a:r>
              <a:rPr lang="zh-CN" altLang="en-US" dirty="0" smtClean="0"/>
              <a:t>单击添加标题</a:t>
            </a:r>
            <a:endParaRPr lang="zh-CN" altLang="en-US" dirty="0"/>
          </a:p>
        </p:txBody>
      </p:sp>
      <p:sp>
        <p:nvSpPr>
          <p:cNvPr id="3" name="灯片编号占位符 2"/>
          <p:cNvSpPr>
            <a:spLocks noGrp="1"/>
          </p:cNvSpPr>
          <p:nvPr>
            <p:ph type="sldNum" sz="quarter" idx="10"/>
          </p:nvPr>
        </p:nvSpPr>
        <p:spPr>
          <a:xfrm>
            <a:off x="3505215" y="6492892"/>
            <a:ext cx="2133600" cy="365125"/>
          </a:xfrm>
          <a:prstGeom prst="rect">
            <a:avLst/>
          </a:prstGeom>
        </p:spPr>
        <p:txBody>
          <a:bodyPr lIns="87236" tIns="43617" rIns="87236" bIns="43617"/>
          <a:lstStyle/>
          <a:p>
            <a:r>
              <a:rPr lang="zh-CN" altLang="en-US" smtClean="0"/>
              <a:t>第</a:t>
            </a:r>
            <a:fld id="{A496B626-BDD0-4B76-B0C9-D60AF3BCB342}" type="slidenum">
              <a:rPr lang="zh-CN" altLang="en-US" smtClean="0"/>
              <a:pPr/>
              <a:t>‹#›</a:t>
            </a:fld>
            <a:r>
              <a:rPr lang="zh-CN" altLang="en-US" smtClean="0"/>
              <a:t>页</a:t>
            </a:r>
            <a:endParaRPr lang="zh-CN" altLang="en-US" dirty="0"/>
          </a:p>
        </p:txBody>
      </p:sp>
    </p:spTree>
    <p:extLst>
      <p:ext uri="{BB962C8B-B14F-4D97-AF65-F5344CB8AC3E}">
        <p14:creationId xmlns:p14="http://schemas.microsoft.com/office/powerpoint/2010/main" val="3887036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64941757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5947408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4539346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47352510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7150697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83066519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40828702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359732540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01529911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10585761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C2190D21-67B4-46AE-866B-DAC9B3957EE5}" type="slidenum">
              <a:rPr lang="en-US" altLang="zh-CN"/>
              <a:pPr/>
              <a:t>‹#›</a:t>
            </a:fld>
            <a:r>
              <a:rPr lang="en-US" altLang="zh-CN"/>
              <a:t> -</a:t>
            </a:r>
          </a:p>
        </p:txBody>
      </p:sp>
    </p:spTree>
    <p:extLst>
      <p:ext uri="{BB962C8B-B14F-4D97-AF65-F5344CB8AC3E}">
        <p14:creationId xmlns:p14="http://schemas.microsoft.com/office/powerpoint/2010/main" val="1851974085"/>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8564967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910313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26566369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500042"/>
            <a:ext cx="6000792" cy="612000"/>
          </a:xfrm>
        </p:spPr>
        <p:txBody>
          <a:bodyPr/>
          <a:lstStyle>
            <a:lvl1pPr>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
        <p:nvSpPr>
          <p:cNvPr id="5" name="Rectangle 12"/>
          <p:cNvSpPr>
            <a:spLocks noGrp="1" noChangeArrowheads="1"/>
          </p:cNvSpPr>
          <p:nvPr>
            <p:ph type="subTitle" sz="quarter" idx="11"/>
          </p:nvPr>
        </p:nvSpPr>
        <p:spPr>
          <a:xfrm>
            <a:off x="142844" y="68604"/>
            <a:ext cx="7639200" cy="360000"/>
          </a:xfrm>
        </p:spPr>
        <p:txBody>
          <a:bodyPr/>
          <a:lstStyle>
            <a:lvl1pPr marL="0" indent="0" algn="r">
              <a:buFont typeface="Wingdings" pitchFamily="2" charset="2"/>
              <a:buNone/>
              <a:defRPr sz="1800">
                <a:solidFill>
                  <a:schemeClr val="bg1">
                    <a:lumMod val="50000"/>
                  </a:schemeClr>
                </a:solidFill>
                <a:latin typeface="华文细黑"/>
                <a:cs typeface="Arial" pitchFamily="34" charset="0"/>
                <a:sym typeface="华文细黑"/>
              </a:defRPr>
            </a:lvl1pPr>
          </a:lstStyle>
          <a:p>
            <a:r>
              <a:rPr lang="en-US" altLang="zh-CN" dirty="0" smtClean="0"/>
              <a:t>Click </a:t>
            </a:r>
            <a:r>
              <a:rPr lang="en-US" altLang="zh-CN" dirty="0"/>
              <a:t>to edit Master subtitle style</a:t>
            </a:r>
          </a:p>
        </p:txBody>
      </p:sp>
    </p:spTree>
    <p:extLst>
      <p:ext uri="{BB962C8B-B14F-4D97-AF65-F5344CB8AC3E}">
        <p14:creationId xmlns:p14="http://schemas.microsoft.com/office/powerpoint/2010/main" val="45951639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47283024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76" y="428604"/>
            <a:ext cx="6000792" cy="612000"/>
          </a:xfrm>
        </p:spPr>
        <p:txBody>
          <a:bodyPr/>
          <a:lstStyle>
            <a:lvl1pPr>
              <a:lnSpc>
                <a:spcPct val="100000"/>
              </a:lnSpc>
              <a:defRPr sz="2200">
                <a:latin typeface="华文细黑"/>
                <a:cs typeface="Arial" pitchFamily="34" charset="0"/>
                <a:sym typeface="华文细黑"/>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10359183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42875"/>
            <a:ext cx="6781800" cy="428625"/>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5800" y="1524000"/>
            <a:ext cx="7210425" cy="421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646101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251096AD-AB2F-422A-A30F-040051A1F7F7}" type="slidenum">
              <a:rPr lang="en-US" altLang="zh-CN"/>
              <a:pPr/>
              <a:t>‹#›</a:t>
            </a:fld>
            <a:r>
              <a:rPr lang="en-US" altLang="zh-CN"/>
              <a:t> -</a:t>
            </a:r>
          </a:p>
        </p:txBody>
      </p:sp>
    </p:spTree>
    <p:extLst>
      <p:ext uri="{BB962C8B-B14F-4D97-AF65-F5344CB8AC3E}">
        <p14:creationId xmlns:p14="http://schemas.microsoft.com/office/powerpoint/2010/main" val="107059172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sldNum" sz="quarter" idx="10"/>
          </p:nvPr>
        </p:nvSpPr>
        <p:spPr>
          <a:ln/>
        </p:spPr>
        <p:txBody>
          <a:bodyPr/>
          <a:lstStyle>
            <a:lvl1pPr>
              <a:defRPr/>
            </a:lvl1pPr>
          </a:lstStyle>
          <a:p>
            <a:r>
              <a:rPr lang="en-US" altLang="zh-CN"/>
              <a:t>- </a:t>
            </a:r>
            <a:fld id="{716E0C5E-DF2F-42E6-93C8-D79760A4F058}" type="slidenum">
              <a:rPr lang="en-US" altLang="zh-CN"/>
              <a:pPr/>
              <a:t>‹#›</a:t>
            </a:fld>
            <a:r>
              <a:rPr lang="en-US" altLang="zh-CN"/>
              <a:t> -</a:t>
            </a:r>
          </a:p>
        </p:txBody>
      </p:sp>
    </p:spTree>
    <p:extLst>
      <p:ext uri="{BB962C8B-B14F-4D97-AF65-F5344CB8AC3E}">
        <p14:creationId xmlns:p14="http://schemas.microsoft.com/office/powerpoint/2010/main" val="145361549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38250"/>
            <a:ext cx="414496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8188" y="1238250"/>
            <a:ext cx="4146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a:ln/>
        </p:spPr>
        <p:txBody>
          <a:bodyPr/>
          <a:lstStyle>
            <a:lvl1pPr>
              <a:defRPr/>
            </a:lvl1pPr>
          </a:lstStyle>
          <a:p>
            <a:r>
              <a:rPr lang="en-US" altLang="zh-CN"/>
              <a:t>- </a:t>
            </a:r>
            <a:fld id="{6B0D9464-A65A-4634-8A74-C6A6D31B7CDE}" type="slidenum">
              <a:rPr lang="en-US" altLang="zh-CN"/>
              <a:pPr/>
              <a:t>‹#›</a:t>
            </a:fld>
            <a:r>
              <a:rPr lang="en-US" altLang="zh-CN"/>
              <a:t> -</a:t>
            </a:r>
          </a:p>
        </p:txBody>
      </p:sp>
    </p:spTree>
    <p:extLst>
      <p:ext uri="{BB962C8B-B14F-4D97-AF65-F5344CB8AC3E}">
        <p14:creationId xmlns:p14="http://schemas.microsoft.com/office/powerpoint/2010/main" val="373609578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a:ln/>
        </p:spPr>
        <p:txBody>
          <a:bodyPr/>
          <a:lstStyle>
            <a:lvl1pPr>
              <a:defRPr/>
            </a:lvl1pPr>
          </a:lstStyle>
          <a:p>
            <a:r>
              <a:rPr lang="en-US" altLang="zh-CN"/>
              <a:t>- </a:t>
            </a:r>
            <a:fld id="{935F534B-E748-41B4-A996-D52E81FFE304}" type="slidenum">
              <a:rPr lang="en-US" altLang="zh-CN"/>
              <a:pPr/>
              <a:t>‹#›</a:t>
            </a:fld>
            <a:r>
              <a:rPr lang="en-US" altLang="zh-CN"/>
              <a:t> -</a:t>
            </a:r>
          </a:p>
        </p:txBody>
      </p:sp>
    </p:spTree>
    <p:extLst>
      <p:ext uri="{BB962C8B-B14F-4D97-AF65-F5344CB8AC3E}">
        <p14:creationId xmlns:p14="http://schemas.microsoft.com/office/powerpoint/2010/main" val="147230081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ln/>
        </p:spPr>
        <p:txBody>
          <a:bodyPr/>
          <a:lstStyle>
            <a:lvl1pPr>
              <a:defRPr/>
            </a:lvl1pPr>
          </a:lstStyle>
          <a:p>
            <a:r>
              <a:rPr lang="en-US" altLang="zh-CN"/>
              <a:t>- </a:t>
            </a:r>
            <a:fld id="{38EE9CB5-F3D4-4C49-B878-9BD35CB11F05}" type="slidenum">
              <a:rPr lang="en-US" altLang="zh-CN"/>
              <a:pPr/>
              <a:t>‹#›</a:t>
            </a:fld>
            <a:r>
              <a:rPr lang="en-US" altLang="zh-CN"/>
              <a:t> -</a:t>
            </a:r>
          </a:p>
        </p:txBody>
      </p:sp>
    </p:spTree>
    <p:extLst>
      <p:ext uri="{BB962C8B-B14F-4D97-AF65-F5344CB8AC3E}">
        <p14:creationId xmlns:p14="http://schemas.microsoft.com/office/powerpoint/2010/main" val="92317147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6.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image" Target="../media/image7.jpe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theme" Target="../theme/theme3.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5"/>
          <p:cNvSpPr>
            <a:spLocks noGrp="1" noChangeArrowheads="1"/>
          </p:cNvSpPr>
          <p:nvPr>
            <p:ph type="body" idx="1"/>
          </p:nvPr>
        </p:nvSpPr>
        <p:spPr bwMode="auto">
          <a:xfrm>
            <a:off x="539750" y="1079500"/>
            <a:ext cx="80978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的</a:t>
            </a:r>
          </a:p>
          <a:p>
            <a:pPr lvl="2"/>
            <a:r>
              <a:rPr lang="zh-CN" altLang="en-US" smtClean="0"/>
              <a:t>的</a:t>
            </a:r>
          </a:p>
        </p:txBody>
      </p:sp>
      <p:sp>
        <p:nvSpPr>
          <p:cNvPr id="7176" name="Rectangle 7"/>
          <p:cNvSpPr>
            <a:spLocks noGrp="1" noChangeArrowheads="1"/>
          </p:cNvSpPr>
          <p:nvPr>
            <p:ph type="title"/>
          </p:nvPr>
        </p:nvSpPr>
        <p:spPr bwMode="auto">
          <a:xfrm>
            <a:off x="539750" y="142875"/>
            <a:ext cx="6556375" cy="6667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 name="灯片编号占位符 5"/>
          <p:cNvSpPr>
            <a:spLocks noGrp="1"/>
          </p:cNvSpPr>
          <p:nvPr>
            <p:ph type="sldNum" sz="quarter" idx="4"/>
          </p:nvPr>
        </p:nvSpPr>
        <p:spPr bwMode="auto">
          <a:xfrm>
            <a:off x="8269288" y="6421438"/>
            <a:ext cx="460375" cy="365125"/>
          </a:xfrm>
          <a:prstGeom prst="rect">
            <a:avLst/>
          </a:prstGeom>
          <a:noFill/>
          <a:ln w="9525">
            <a:noFill/>
            <a:miter lim="800000"/>
            <a:headEnd/>
            <a:tailEnd/>
          </a:ln>
        </p:spPr>
        <p:txBody>
          <a:bodyPr vert="horz" wrap="square" lIns="54000" tIns="45720" rIns="54000" bIns="45720" numCol="1" anchor="ctr" anchorCtr="0" compatLnSpc="1">
            <a:prstTxWarp prst="textNoShape">
              <a:avLst/>
            </a:prstTxWarp>
          </a:bodyPr>
          <a:lstStyle>
            <a:lvl1pPr algn="ctr" eaLnBrk="1" hangingPunct="1">
              <a:lnSpc>
                <a:spcPct val="100000"/>
              </a:lnSpc>
              <a:spcBef>
                <a:spcPct val="0"/>
              </a:spcBef>
              <a:buClrTx/>
              <a:buFontTx/>
              <a:buNone/>
              <a:defRPr sz="1200">
                <a:latin typeface="Calibri" panose="020F0502020204030204" pitchFamily="34" charset="0"/>
              </a:defRPr>
            </a:lvl1pPr>
          </a:lstStyle>
          <a:p>
            <a:fld id="{D9951762-D4B6-4A43-B393-B83AE68F052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4000" r:id="rId3"/>
  </p:sldLayoutIdLst>
  <p:transition/>
  <p:hf hdr="0" ftr="0" dt="0"/>
  <p:txStyles>
    <p:title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p:titleStyle>
    <p:bodyStyle>
      <a:lvl1pPr marL="342900" indent="-342900" algn="l" rtl="0" eaLnBrk="0" fontAlgn="base" hangingPunct="0">
        <a:spcBef>
          <a:spcPct val="20000"/>
        </a:spcBef>
        <a:spcAft>
          <a:spcPct val="0"/>
        </a:spcAft>
        <a:buClr>
          <a:srgbClr val="D71A20"/>
        </a:buClr>
        <a:buSzPct val="9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90000"/>
        <a:buFont typeface="Wingdings" panose="05000000000000000000" pitchFamily="2" charset="2"/>
        <a:buChar char="l"/>
        <a:defRPr sz="1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100000"/>
        <a:buFont typeface="华文细黑" panose="02010600040101010101" pitchFamily="2" charset="-122"/>
        <a:buChar char="–"/>
        <a:defRPr sz="1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77027" name="Rectangle 3"/>
          <p:cNvSpPr>
            <a:spLocks noGrp="1" noChangeArrowheads="1"/>
          </p:cNvSpPr>
          <p:nvPr>
            <p:ph type="sldNum" sz="quarter" idx="4"/>
          </p:nvPr>
        </p:nvSpPr>
        <p:spPr bwMode="auto">
          <a:xfrm>
            <a:off x="8172450" y="6237288"/>
            <a:ext cx="7921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60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altLang="zh-CN"/>
              <a:t>- </a:t>
            </a:r>
            <a:fld id="{448C6C59-EAE5-406B-9A4D-89FDAEA2A6A0}" type="slidenum">
              <a:rPr lang="en-US" altLang="zh-CN"/>
              <a:pPr/>
              <a:t>‹#›</a:t>
            </a:fld>
            <a:r>
              <a:rPr lang="en-US" altLang="zh-CN"/>
              <a:t> -</a:t>
            </a:r>
          </a:p>
        </p:txBody>
      </p:sp>
      <p:pic>
        <p:nvPicPr>
          <p:cNvPr id="4099" name="Picture 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380288" y="188913"/>
            <a:ext cx="1512887"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7029" name="Line 5"/>
          <p:cNvSpPr>
            <a:spLocks noChangeShapeType="1"/>
          </p:cNvSpPr>
          <p:nvPr userDrawn="1"/>
        </p:nvSpPr>
        <p:spPr bwMode="auto">
          <a:xfrm>
            <a:off x="0" y="1125538"/>
            <a:ext cx="9144000" cy="0"/>
          </a:xfrm>
          <a:prstGeom prst="line">
            <a:avLst/>
          </a:prstGeom>
          <a:noFill/>
          <a:ln w="25400">
            <a:solidFill>
              <a:srgbClr val="FF0000"/>
            </a:solidFill>
            <a:round/>
            <a:headEnd/>
            <a:tailEnd/>
          </a:ln>
          <a:effectLst/>
        </p:spPr>
        <p:txBody>
          <a:bodyPr anchor="ctr"/>
          <a:lstStyle/>
          <a:p>
            <a:pPr eaLnBrk="1" hangingPunct="1">
              <a:lnSpc>
                <a:spcPct val="100000"/>
              </a:lnSpc>
              <a:spcBef>
                <a:spcPct val="50000"/>
              </a:spcBef>
              <a:buClrTx/>
              <a:buFontTx/>
              <a:buNone/>
              <a:defRPr/>
            </a:pPr>
            <a:endParaRPr lang="zh-CN" altLang="en-US" sz="1200">
              <a:solidFill>
                <a:srgbClr val="000066"/>
              </a:solidFill>
              <a:latin typeface="楷体_GB2312" pitchFamily="49" charset="-122"/>
              <a:ea typeface="楷体_GB2312" pitchFamily="49" charset="-122"/>
            </a:endParaRPr>
          </a:p>
        </p:txBody>
      </p:sp>
      <p:pic>
        <p:nvPicPr>
          <p:cNvPr id="4101" name="Picture 6" descr="色条 拷贝"/>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874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7"/>
          <p:cNvSpPr>
            <a:spLocks noGrp="1" noChangeArrowheads="1"/>
          </p:cNvSpPr>
          <p:nvPr>
            <p:ph type="body" idx="1"/>
          </p:nvPr>
        </p:nvSpPr>
        <p:spPr bwMode="auto">
          <a:xfrm>
            <a:off x="250825" y="1238250"/>
            <a:ext cx="8443913"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3" name="Rectangle 8"/>
          <p:cNvSpPr>
            <a:spLocks noGrp="1" noChangeArrowheads="1"/>
          </p:cNvSpPr>
          <p:nvPr>
            <p:ph type="title"/>
          </p:nvPr>
        </p:nvSpPr>
        <p:spPr bwMode="auto">
          <a:xfrm>
            <a:off x="1298575" y="274638"/>
            <a:ext cx="7388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Arial" charset="0"/>
          <a:ea typeface="宋体" pitchFamily="2" charset="-122"/>
        </a:defRPr>
      </a:lvl2pPr>
      <a:lvl3pPr algn="l" rtl="0" eaLnBrk="0" fontAlgn="base" hangingPunct="0">
        <a:spcBef>
          <a:spcPct val="0"/>
        </a:spcBef>
        <a:spcAft>
          <a:spcPct val="0"/>
        </a:spcAft>
        <a:defRPr sz="3200">
          <a:solidFill>
            <a:schemeClr val="accent2"/>
          </a:solidFill>
          <a:latin typeface="Arial" charset="0"/>
          <a:ea typeface="宋体" pitchFamily="2" charset="-122"/>
        </a:defRPr>
      </a:lvl3pPr>
      <a:lvl4pPr algn="l" rtl="0" eaLnBrk="0" fontAlgn="base" hangingPunct="0">
        <a:spcBef>
          <a:spcPct val="0"/>
        </a:spcBef>
        <a:spcAft>
          <a:spcPct val="0"/>
        </a:spcAft>
        <a:defRPr sz="3200">
          <a:solidFill>
            <a:schemeClr val="accent2"/>
          </a:solidFill>
          <a:latin typeface="Arial" charset="0"/>
          <a:ea typeface="宋体" pitchFamily="2" charset="-122"/>
        </a:defRPr>
      </a:lvl4pPr>
      <a:lvl5pPr algn="l" rtl="0" eaLnBrk="0" fontAlgn="base" hangingPunct="0">
        <a:spcBef>
          <a:spcPct val="0"/>
        </a:spcBef>
        <a:spcAft>
          <a:spcPct val="0"/>
        </a:spcAft>
        <a:defRPr sz="3200">
          <a:solidFill>
            <a:schemeClr val="accent2"/>
          </a:solidFill>
          <a:latin typeface="Arial" charset="0"/>
          <a:ea typeface="宋体" pitchFamily="2" charset="-122"/>
        </a:defRPr>
      </a:lvl5pPr>
      <a:lvl6pPr marL="457200" algn="l" rtl="0" fontAlgn="base">
        <a:spcBef>
          <a:spcPct val="0"/>
        </a:spcBef>
        <a:spcAft>
          <a:spcPct val="0"/>
        </a:spcAft>
        <a:defRPr sz="3200">
          <a:solidFill>
            <a:schemeClr val="accent2"/>
          </a:solidFill>
          <a:latin typeface="Arial" charset="0"/>
          <a:ea typeface="宋体" pitchFamily="2" charset="-122"/>
        </a:defRPr>
      </a:lvl6pPr>
      <a:lvl7pPr marL="914400" algn="l" rtl="0" fontAlgn="base">
        <a:spcBef>
          <a:spcPct val="0"/>
        </a:spcBef>
        <a:spcAft>
          <a:spcPct val="0"/>
        </a:spcAft>
        <a:defRPr sz="3200">
          <a:solidFill>
            <a:schemeClr val="accent2"/>
          </a:solidFill>
          <a:latin typeface="Arial" charset="0"/>
          <a:ea typeface="宋体" pitchFamily="2" charset="-122"/>
        </a:defRPr>
      </a:lvl7pPr>
      <a:lvl8pPr marL="1371600" algn="l" rtl="0" fontAlgn="base">
        <a:spcBef>
          <a:spcPct val="0"/>
        </a:spcBef>
        <a:spcAft>
          <a:spcPct val="0"/>
        </a:spcAft>
        <a:defRPr sz="3200">
          <a:solidFill>
            <a:schemeClr val="accent2"/>
          </a:solidFill>
          <a:latin typeface="Arial" charset="0"/>
          <a:ea typeface="宋体" pitchFamily="2" charset="-122"/>
        </a:defRPr>
      </a:lvl8pPr>
      <a:lvl9pPr marL="1828800" algn="l" rtl="0" fontAlgn="base">
        <a:spcBef>
          <a:spcPct val="0"/>
        </a:spcBef>
        <a:spcAft>
          <a:spcPct val="0"/>
        </a:spcAft>
        <a:defRPr sz="3200">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60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rgbClr val="660033"/>
        </a:buClr>
        <a:buSzPct val="6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F:\联通新LOGO.jpg"/>
          <p:cNvPicPr>
            <a:picLocks noChangeAspect="1" noChangeArrowheads="1"/>
          </p:cNvPicPr>
          <p:nvPr/>
        </p:nvPicPr>
        <p:blipFill>
          <a:blip r:embed="rId34" cstate="print"/>
          <a:srcRect/>
          <a:stretch>
            <a:fillRect/>
          </a:stretch>
        </p:blipFill>
        <p:spPr bwMode="auto">
          <a:xfrm>
            <a:off x="6929438" y="428625"/>
            <a:ext cx="1550987" cy="928688"/>
          </a:xfrm>
          <a:prstGeom prst="rect">
            <a:avLst/>
          </a:prstGeom>
          <a:noFill/>
          <a:ln w="9525">
            <a:noFill/>
            <a:miter lim="800000"/>
            <a:headEnd/>
            <a:tailEnd/>
          </a:ln>
        </p:spPr>
      </p:pic>
      <p:sp>
        <p:nvSpPr>
          <p:cNvPr id="11" name="Line 2060"/>
          <p:cNvSpPr>
            <a:spLocks noChangeShapeType="1"/>
          </p:cNvSpPr>
          <p:nvPr/>
        </p:nvSpPr>
        <p:spPr bwMode="auto">
          <a:xfrm>
            <a:off x="642938" y="1143000"/>
            <a:ext cx="6480175" cy="0"/>
          </a:xfrm>
          <a:prstGeom prst="line">
            <a:avLst/>
          </a:prstGeom>
          <a:noFill/>
          <a:ln w="38100">
            <a:solidFill>
              <a:srgbClr val="B2B2B2"/>
            </a:solidFill>
            <a:round/>
            <a:headEnd/>
            <a:tailEnd/>
          </a:ln>
          <a:effectLst/>
        </p:spPr>
        <p:txBody>
          <a:bodyPr anchor="ctr"/>
          <a:lstStyle/>
          <a:p>
            <a:pPr algn="just" eaLnBrk="1" fontAlgn="auto" hangingPunct="1">
              <a:lnSpc>
                <a:spcPct val="100000"/>
              </a:lnSpc>
              <a:spcBef>
                <a:spcPct val="20000"/>
              </a:spcBef>
              <a:spcAft>
                <a:spcPts val="0"/>
              </a:spcAft>
              <a:buClrTx/>
              <a:defRPr/>
            </a:pPr>
            <a:endParaRPr kumimoji="1" lang="zh-CN" altLang="en-US" sz="2400" b="0">
              <a:solidFill>
                <a:prstClr val="black"/>
              </a:solidFill>
              <a:latin typeface="华文细黑"/>
              <a:ea typeface="华文细黑" pitchFamily="2" charset="-122"/>
              <a:sym typeface="华文细黑"/>
            </a:endParaRPr>
          </a:p>
        </p:txBody>
      </p:sp>
      <p:sp>
        <p:nvSpPr>
          <p:cNvPr id="494595" name="Rectangle 3"/>
          <p:cNvSpPr>
            <a:spLocks noGrp="1" noChangeArrowheads="1"/>
          </p:cNvSpPr>
          <p:nvPr>
            <p:ph type="title"/>
          </p:nvPr>
        </p:nvSpPr>
        <p:spPr bwMode="auto">
          <a:xfrm>
            <a:off x="647700" y="142875"/>
            <a:ext cx="6781800" cy="428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sym typeface="华文细黑" pitchFamily="2" charset="-122"/>
              </a:rPr>
              <a:t>Click to edit Master title style</a:t>
            </a:r>
          </a:p>
        </p:txBody>
      </p:sp>
      <p:sp>
        <p:nvSpPr>
          <p:cNvPr id="494596" name="Rectangle 4"/>
          <p:cNvSpPr>
            <a:spLocks noGrp="1" noChangeArrowheads="1"/>
          </p:cNvSpPr>
          <p:nvPr>
            <p:ph type="body" idx="1"/>
          </p:nvPr>
        </p:nvSpPr>
        <p:spPr bwMode="auto">
          <a:xfrm>
            <a:off x="685800" y="1524000"/>
            <a:ext cx="7210425" cy="421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sym typeface="华文细黑" pitchFamily="2" charset="-122"/>
              </a:rPr>
              <a:t>Click to edit Master text styles</a:t>
            </a:r>
          </a:p>
          <a:p>
            <a:pPr lvl="1"/>
            <a:r>
              <a:rPr lang="en-US" altLang="zh-CN" smtClean="0">
                <a:sym typeface="华文细黑" pitchFamily="2" charset="-122"/>
              </a:rPr>
              <a:t>Second level</a:t>
            </a:r>
          </a:p>
          <a:p>
            <a:pPr lvl="2"/>
            <a:r>
              <a:rPr lang="en-US" altLang="zh-CN" smtClean="0">
                <a:sym typeface="华文细黑" pitchFamily="2" charset="-122"/>
              </a:rPr>
              <a:t>Third level</a:t>
            </a:r>
          </a:p>
          <a:p>
            <a:pPr lvl="3"/>
            <a:r>
              <a:rPr lang="en-US" altLang="zh-CN" smtClean="0">
                <a:sym typeface="华文细黑" pitchFamily="2" charset="-122"/>
              </a:rPr>
              <a:t>Fourth level</a:t>
            </a:r>
          </a:p>
          <a:p>
            <a:pPr lvl="4"/>
            <a:r>
              <a:rPr lang="en-US" altLang="zh-CN" smtClean="0">
                <a:sym typeface="华文细黑" pitchFamily="2" charset="-122"/>
              </a:rPr>
              <a:t>Fifth level</a:t>
            </a:r>
          </a:p>
        </p:txBody>
      </p:sp>
      <p:sp>
        <p:nvSpPr>
          <p:cNvPr id="494598" name="Rectangle 6"/>
          <p:cNvSpPr>
            <a:spLocks noChangeArrowheads="1"/>
          </p:cNvSpPr>
          <p:nvPr/>
        </p:nvSpPr>
        <p:spPr bwMode="auto">
          <a:xfrm>
            <a:off x="176213" y="6435725"/>
            <a:ext cx="484187" cy="231775"/>
          </a:xfrm>
          <a:prstGeom prst="rect">
            <a:avLst/>
          </a:prstGeom>
          <a:noFill/>
          <a:ln w="9525">
            <a:noFill/>
            <a:miter lim="800000"/>
            <a:headEnd/>
            <a:tailEnd/>
          </a:ln>
          <a:effectLst/>
        </p:spPr>
        <p:txBody>
          <a:bodyPr lIns="0" tIns="0" rIns="0" bIns="0"/>
          <a:lstStyle/>
          <a:p>
            <a:pPr eaLnBrk="1" fontAlgn="auto" hangingPunct="1">
              <a:lnSpc>
                <a:spcPct val="100000"/>
              </a:lnSpc>
              <a:spcBef>
                <a:spcPts val="0"/>
              </a:spcBef>
              <a:spcAft>
                <a:spcPts val="0"/>
              </a:spcAft>
              <a:buClrTx/>
              <a:buFontTx/>
              <a:buNone/>
              <a:defRPr/>
            </a:pPr>
            <a:fld id="{30DECC66-2445-49F5-AE91-5157F13EEC58}" type="slidenum">
              <a:rPr lang="zh-CN" altLang="en-US" sz="1000" b="0">
                <a:solidFill>
                  <a:srgbClr val="808080"/>
                </a:solidFill>
                <a:latin typeface="华文细黑"/>
                <a:ea typeface="华文细黑"/>
                <a:sym typeface="华文细黑"/>
              </a:rPr>
              <a:pPr eaLnBrk="1" fontAlgn="auto" hangingPunct="1">
                <a:lnSpc>
                  <a:spcPct val="100000"/>
                </a:lnSpc>
                <a:spcBef>
                  <a:spcPts val="0"/>
                </a:spcBef>
                <a:spcAft>
                  <a:spcPts val="0"/>
                </a:spcAft>
                <a:buClrTx/>
                <a:buFontTx/>
                <a:buNone/>
                <a:defRPr/>
              </a:pPr>
              <a:t>‹#›</a:t>
            </a:fld>
            <a:endParaRPr lang="en-US" altLang="zh-CN" sz="900" b="0" dirty="0">
              <a:solidFill>
                <a:srgbClr val="808080"/>
              </a:solidFill>
              <a:latin typeface="华文细黑"/>
              <a:ea typeface="华文细黑"/>
              <a:sym typeface="华文细黑"/>
            </a:endParaRPr>
          </a:p>
        </p:txBody>
      </p:sp>
    </p:spTree>
    <p:extLst>
      <p:ext uri="{BB962C8B-B14F-4D97-AF65-F5344CB8AC3E}">
        <p14:creationId xmlns:p14="http://schemas.microsoft.com/office/powerpoint/2010/main" val="3264732278"/>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989" r:id="rId22"/>
    <p:sldLayoutId id="2147483990" r:id="rId23"/>
    <p:sldLayoutId id="2147483991" r:id="rId24"/>
    <p:sldLayoutId id="2147483992" r:id="rId25"/>
    <p:sldLayoutId id="2147483993" r:id="rId26"/>
    <p:sldLayoutId id="2147483994" r:id="rId27"/>
    <p:sldLayoutId id="2147483995" r:id="rId28"/>
    <p:sldLayoutId id="2147483996" r:id="rId29"/>
    <p:sldLayoutId id="2147483997" r:id="rId30"/>
    <p:sldLayoutId id="2147483998" r:id="rId31"/>
    <p:sldLayoutId id="2147483999" r:id="rId32"/>
  </p:sldLayoutIdLst>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4595"/>
                                        </p:tgtEl>
                                        <p:attrNameLst>
                                          <p:attrName>style.visibility</p:attrName>
                                        </p:attrNameLst>
                                      </p:cBhvr>
                                      <p:to>
                                        <p:strVal val="visible"/>
                                      </p:to>
                                    </p:set>
                                    <p:animEffect transition="in" filter="wipe(left)">
                                      <p:cBhvr>
                                        <p:cTn id="7" dur="500"/>
                                        <p:tgtEl>
                                          <p:spTgt spid="494595"/>
                                        </p:tgtEl>
                                      </p:cBhvr>
                                    </p:animEffect>
                                  </p:childTnLst>
                                  <p:subTnLst>
                                    <p:animClr clrSpc="rgb" dir="cw">
                                      <p:cBhvr override="childStyle">
                                        <p:cTn dur="1" fill="hold" display="0" masterRel="nextClick" afterEffect="1"/>
                                        <p:tgtEl>
                                          <p:spTgt spid="494595"/>
                                        </p:tgtEl>
                                        <p:attrNameLst>
                                          <p:attrName>ppt_c</p:attrName>
                                        </p:attrNameLst>
                                      </p:cBhvr>
                                      <p:to>
                                        <a:srgbClr val="777777"/>
                                      </p:to>
                                    </p:animClr>
                                  </p:sub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494596">
                                            <p:txEl>
                                              <p:pRg st="0" end="0"/>
                                            </p:txEl>
                                          </p:spTgt>
                                        </p:tgtEl>
                                        <p:attrNameLst>
                                          <p:attrName>style.visibility</p:attrName>
                                        </p:attrNameLst>
                                      </p:cBhvr>
                                      <p:to>
                                        <p:strVal val="visible"/>
                                      </p:to>
                                    </p:set>
                                    <p:animEffect transition="in" filter="wipe(left)">
                                      <p:cBhvr>
                                        <p:cTn id="11" dur="500"/>
                                        <p:tgtEl>
                                          <p:spTgt spid="494596">
                                            <p:txEl>
                                              <p:pRg st="0" end="0"/>
                                            </p:txEl>
                                          </p:spTgt>
                                        </p:tgtEl>
                                      </p:cBhvr>
                                    </p:animEffect>
                                  </p:childTnLst>
                                </p:cTn>
                              </p:par>
                              <p:par>
                                <p:cTn id="12" presetID="22" presetClass="entr" presetSubtype="8" fill="hold" grpId="0" nodeType="withEffect">
                                  <p:stCondLst>
                                    <p:cond delay="2000"/>
                                  </p:stCondLst>
                                  <p:childTnLst>
                                    <p:set>
                                      <p:cBhvr>
                                        <p:cTn id="13" dur="1" fill="hold">
                                          <p:stCondLst>
                                            <p:cond delay="0"/>
                                          </p:stCondLst>
                                        </p:cTn>
                                        <p:tgtEl>
                                          <p:spTgt spid="494596">
                                            <p:txEl>
                                              <p:pRg st="1" end="1"/>
                                            </p:txEl>
                                          </p:spTgt>
                                        </p:tgtEl>
                                        <p:attrNameLst>
                                          <p:attrName>style.visibility</p:attrName>
                                        </p:attrNameLst>
                                      </p:cBhvr>
                                      <p:to>
                                        <p:strVal val="visible"/>
                                      </p:to>
                                    </p:set>
                                    <p:animEffect transition="in" filter="wipe(left)">
                                      <p:cBhvr>
                                        <p:cTn id="14" dur="500"/>
                                        <p:tgtEl>
                                          <p:spTgt spid="494596">
                                            <p:txEl>
                                              <p:pRg st="1" end="1"/>
                                            </p:txEl>
                                          </p:spTgt>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wipe(left)">
                                      <p:cBhvr>
                                        <p:cTn id="17" dur="500"/>
                                        <p:tgtEl>
                                          <p:spTgt spid="494596">
                                            <p:txEl>
                                              <p:pRg st="2" end="2"/>
                                            </p:txEl>
                                          </p:spTgt>
                                        </p:tgtEl>
                                      </p:cBhvr>
                                    </p:animEffect>
                                  </p:childTnLst>
                                </p:cTn>
                              </p:par>
                              <p:par>
                                <p:cTn id="18" presetID="22" presetClass="entr" presetSubtype="8" fill="hold" grpId="0" nodeType="withEffect">
                                  <p:stCondLst>
                                    <p:cond delay="2000"/>
                                  </p:stCondLst>
                                  <p:childTnLst>
                                    <p:set>
                                      <p:cBhvr>
                                        <p:cTn id="19" dur="1" fill="hold">
                                          <p:stCondLst>
                                            <p:cond delay="0"/>
                                          </p:stCondLst>
                                        </p:cTn>
                                        <p:tgtEl>
                                          <p:spTgt spid="494596">
                                            <p:txEl>
                                              <p:pRg st="3" end="3"/>
                                            </p:txEl>
                                          </p:spTgt>
                                        </p:tgtEl>
                                        <p:attrNameLst>
                                          <p:attrName>style.visibility</p:attrName>
                                        </p:attrNameLst>
                                      </p:cBhvr>
                                      <p:to>
                                        <p:strVal val="visible"/>
                                      </p:to>
                                    </p:set>
                                    <p:animEffect transition="in" filter="wipe(left)">
                                      <p:cBhvr>
                                        <p:cTn id="20" dur="500"/>
                                        <p:tgtEl>
                                          <p:spTgt spid="494596">
                                            <p:txEl>
                                              <p:pRg st="3" end="3"/>
                                            </p:txEl>
                                          </p:spTgt>
                                        </p:tgtEl>
                                      </p:cBhvr>
                                    </p:animEffect>
                                  </p:childTnLst>
                                </p:cTn>
                              </p:par>
                              <p:par>
                                <p:cTn id="21" presetID="22" presetClass="entr" presetSubtype="8" fill="hold" grpId="0" nodeType="withEffect">
                                  <p:stCondLst>
                                    <p:cond delay="2000"/>
                                  </p:stCondLst>
                                  <p:childTnLst>
                                    <p:set>
                                      <p:cBhvr>
                                        <p:cTn id="22" dur="1" fill="hold">
                                          <p:stCondLst>
                                            <p:cond delay="0"/>
                                          </p:stCondLst>
                                        </p:cTn>
                                        <p:tgtEl>
                                          <p:spTgt spid="494596">
                                            <p:txEl>
                                              <p:pRg st="4" end="4"/>
                                            </p:txEl>
                                          </p:spTgt>
                                        </p:tgtEl>
                                        <p:attrNameLst>
                                          <p:attrName>style.visibility</p:attrName>
                                        </p:attrNameLst>
                                      </p:cBhvr>
                                      <p:to>
                                        <p:strVal val="visible"/>
                                      </p:to>
                                    </p:set>
                                    <p:animEffect transition="in" filter="wipe(left)">
                                      <p:cBhvr>
                                        <p:cTn id="23" dur="500"/>
                                        <p:tgtEl>
                                          <p:spTgt spid="4945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autoUpdateAnimBg="0"/>
      <p:bldP spid="494596" grpId="0" build="p" autoUpdateAnimBg="0" advAuto="2000">
        <p:tmplLst>
          <p:tmpl lvl="1">
            <p:tnLst>
              <p:par>
                <p:cTn presetID="22" presetClass="entr" presetSubtype="8" fill="hold" nodeType="after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2">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3">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4">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 lvl="5">
            <p:tnLst>
              <p:par>
                <p:cTn presetID="22" presetClass="entr" presetSubtype="8" fill="hold" nodeType="withEffect">
                  <p:stCondLst>
                    <p:cond delay="2000"/>
                  </p:stCondLst>
                  <p:childTnLst>
                    <p:set>
                      <p:cBhvr>
                        <p:cTn dur="1" fill="hold">
                          <p:stCondLst>
                            <p:cond delay="0"/>
                          </p:stCondLst>
                        </p:cTn>
                        <p:tgtEl>
                          <p:spTgt spid="494596"/>
                        </p:tgtEl>
                        <p:attrNameLst>
                          <p:attrName>style.visibility</p:attrName>
                        </p:attrNameLst>
                      </p:cBhvr>
                      <p:to>
                        <p:strVal val="visible"/>
                      </p:to>
                    </p:set>
                    <p:animEffect transition="in" filter="wipe(left)">
                      <p:cBhvr>
                        <p:cTn dur="500"/>
                        <p:tgtEl>
                          <p:spTgt spid="494596"/>
                        </p:tgtEl>
                      </p:cBhvr>
                    </p:animEffect>
                  </p:childTnLst>
                </p:cTn>
              </p:par>
            </p:tnLst>
          </p:tmpl>
        </p:tmplLst>
      </p:bldP>
    </p:bldLst>
  </p:timing>
  <p:hf sldNum="0" hdr="0" ftr="0"/>
  <p:txStyles>
    <p:titleStyle>
      <a:lvl1pPr algn="l" rtl="0" eaLnBrk="0" fontAlgn="base" hangingPunct="0">
        <a:lnSpc>
          <a:spcPct val="75000"/>
        </a:lnSpc>
        <a:spcBef>
          <a:spcPct val="0"/>
        </a:spcBef>
        <a:spcAft>
          <a:spcPct val="0"/>
        </a:spcAft>
        <a:defRPr sz="3200">
          <a:solidFill>
            <a:schemeClr val="tx1"/>
          </a:solidFill>
          <a:latin typeface="华文细黑"/>
          <a:ea typeface="+mj-ea"/>
          <a:cs typeface="Arial" pitchFamily="34" charset="0"/>
          <a:sym typeface="华文细黑" pitchFamily="2" charset="-122"/>
        </a:defRPr>
      </a:lvl1pPr>
      <a:lvl2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2pPr>
      <a:lvl3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3pPr>
      <a:lvl4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4pPr>
      <a:lvl5pPr algn="l" rtl="0" eaLnBrk="0" fontAlgn="base" hangingPunct="0">
        <a:lnSpc>
          <a:spcPct val="75000"/>
        </a:lnSpc>
        <a:spcBef>
          <a:spcPct val="0"/>
        </a:spcBef>
        <a:spcAft>
          <a:spcPct val="0"/>
        </a:spcAft>
        <a:defRPr sz="3200">
          <a:solidFill>
            <a:schemeClr val="tx1"/>
          </a:solidFill>
          <a:latin typeface="华文细黑" pitchFamily="2" charset="-122"/>
          <a:ea typeface="华文细黑" pitchFamily="2" charset="-122"/>
          <a:cs typeface="Arial" pitchFamily="34" charset="0"/>
          <a:sym typeface="华文细黑" pitchFamily="2" charset="-122"/>
        </a:defRPr>
      </a:lvl5pPr>
      <a:lvl6pPr marL="457200" algn="l" rtl="0" fontAlgn="base">
        <a:lnSpc>
          <a:spcPct val="75000"/>
        </a:lnSpc>
        <a:spcBef>
          <a:spcPct val="0"/>
        </a:spcBef>
        <a:spcAft>
          <a:spcPct val="0"/>
        </a:spcAft>
        <a:defRPr sz="3200">
          <a:solidFill>
            <a:schemeClr val="tx1"/>
          </a:solidFill>
          <a:latin typeface="Arial Narrow" pitchFamily="34" charset="0"/>
          <a:cs typeface="Arial" pitchFamily="34" charset="0"/>
        </a:defRPr>
      </a:lvl6pPr>
      <a:lvl7pPr marL="914400" algn="l" rtl="0" fontAlgn="base">
        <a:lnSpc>
          <a:spcPct val="75000"/>
        </a:lnSpc>
        <a:spcBef>
          <a:spcPct val="0"/>
        </a:spcBef>
        <a:spcAft>
          <a:spcPct val="0"/>
        </a:spcAft>
        <a:defRPr sz="3200">
          <a:solidFill>
            <a:schemeClr val="tx1"/>
          </a:solidFill>
          <a:latin typeface="Arial Narrow" pitchFamily="34" charset="0"/>
          <a:cs typeface="Arial" pitchFamily="34" charset="0"/>
        </a:defRPr>
      </a:lvl7pPr>
      <a:lvl8pPr marL="1371600" algn="l" rtl="0" fontAlgn="base">
        <a:lnSpc>
          <a:spcPct val="75000"/>
        </a:lnSpc>
        <a:spcBef>
          <a:spcPct val="0"/>
        </a:spcBef>
        <a:spcAft>
          <a:spcPct val="0"/>
        </a:spcAft>
        <a:defRPr sz="3200">
          <a:solidFill>
            <a:schemeClr val="tx1"/>
          </a:solidFill>
          <a:latin typeface="Arial Narrow" pitchFamily="34" charset="0"/>
          <a:cs typeface="Arial" pitchFamily="34" charset="0"/>
        </a:defRPr>
      </a:lvl8pPr>
      <a:lvl9pPr marL="1828800" algn="l" rtl="0" fontAlgn="base">
        <a:lnSpc>
          <a:spcPct val="75000"/>
        </a:lnSpc>
        <a:spcBef>
          <a:spcPct val="0"/>
        </a:spcBef>
        <a:spcAft>
          <a:spcPct val="0"/>
        </a:spcAft>
        <a:defRPr sz="3200">
          <a:solidFill>
            <a:schemeClr val="tx1"/>
          </a:solidFill>
          <a:latin typeface="Arial Narrow" pitchFamily="34" charset="0"/>
          <a:cs typeface="Arial" pitchFamily="34" charset="0"/>
        </a:defRPr>
      </a:lvl9pPr>
    </p:titleStyle>
    <p:bodyStyle>
      <a:lvl1pPr marL="342900" indent="-342900" algn="l" rtl="0" eaLnBrk="0" fontAlgn="base" hangingPunct="0">
        <a:spcBef>
          <a:spcPct val="20000"/>
        </a:spcBef>
        <a:spcAft>
          <a:spcPct val="15000"/>
        </a:spcAft>
        <a:buClr>
          <a:srgbClr val="4C9933"/>
        </a:buClr>
        <a:buFont typeface="Wingdings" pitchFamily="2" charset="2"/>
        <a:buChar char="§"/>
        <a:defRPr sz="2800">
          <a:solidFill>
            <a:schemeClr val="tx1"/>
          </a:solidFill>
          <a:latin typeface="华文细黑"/>
          <a:ea typeface="+mn-ea"/>
          <a:cs typeface="Arial" pitchFamily="34" charset="0"/>
          <a:sym typeface="华文细黑" pitchFamily="2" charset="-122"/>
        </a:defRPr>
      </a:lvl1pPr>
      <a:lvl2pPr marL="742950" indent="-285750" algn="l" rtl="0" eaLnBrk="0" fontAlgn="base" hangingPunct="0">
        <a:spcBef>
          <a:spcPct val="10000"/>
        </a:spcBef>
        <a:spcAft>
          <a:spcPct val="20000"/>
        </a:spcAft>
        <a:buClr>
          <a:srgbClr val="808080"/>
        </a:buClr>
        <a:buSzPct val="60000"/>
        <a:buFont typeface="Wingdings" pitchFamily="2" charset="2"/>
        <a:buChar char="§"/>
        <a:defRPr sz="2400" i="1">
          <a:solidFill>
            <a:srgbClr val="4D4D4D"/>
          </a:solidFill>
          <a:latin typeface="华文细黑"/>
          <a:ea typeface="华文细黑"/>
          <a:cs typeface="Arial" pitchFamily="34" charset="0"/>
          <a:sym typeface="华文细黑" pitchFamily="2" charset="-122"/>
        </a:defRPr>
      </a:lvl2pPr>
      <a:lvl3pPr marL="1143000" indent="-228600" algn="l" rtl="0" eaLnBrk="0" fontAlgn="base" hangingPunct="0">
        <a:spcBef>
          <a:spcPct val="0"/>
        </a:spcBef>
        <a:spcAft>
          <a:spcPct val="20000"/>
        </a:spcAft>
        <a:buSzPct val="75000"/>
        <a:buChar char="•"/>
        <a:defRPr sz="2400" i="1">
          <a:solidFill>
            <a:srgbClr val="4D4D4D"/>
          </a:solidFill>
          <a:latin typeface="华文细黑"/>
          <a:ea typeface="华文细黑"/>
          <a:cs typeface="Arial" pitchFamily="34" charset="0"/>
          <a:sym typeface="华文细黑" pitchFamily="2" charset="-122"/>
        </a:defRPr>
      </a:lvl3pPr>
      <a:lvl4pPr marL="1600200" indent="-228600" algn="l" rtl="0" eaLnBrk="0" fontAlgn="base" hangingPunct="0">
        <a:spcBef>
          <a:spcPct val="20000"/>
        </a:spcBef>
        <a:spcAft>
          <a:spcPct val="0"/>
        </a:spcAft>
        <a:buChar char="–"/>
        <a:defRPr sz="2000">
          <a:solidFill>
            <a:srgbClr val="4D4D4D"/>
          </a:solidFill>
          <a:latin typeface="华文细黑"/>
          <a:ea typeface="华文细黑"/>
          <a:cs typeface="Arial" pitchFamily="34" charset="0"/>
          <a:sym typeface="华文细黑" pitchFamily="2" charset="-122"/>
        </a:defRPr>
      </a:lvl4pPr>
      <a:lvl5pPr marL="2057400" indent="-228600" algn="l" rtl="0" eaLnBrk="0" fontAlgn="base" hangingPunct="0">
        <a:spcBef>
          <a:spcPct val="20000"/>
        </a:spcBef>
        <a:spcAft>
          <a:spcPct val="0"/>
        </a:spcAft>
        <a:buChar char="»"/>
        <a:defRPr sz="1600">
          <a:solidFill>
            <a:srgbClr val="4D4D4D"/>
          </a:solidFill>
          <a:latin typeface="华文细黑"/>
          <a:ea typeface="华文细黑"/>
          <a:cs typeface="Arial" pitchFamily="34" charset="0"/>
          <a:sym typeface="华文细黑" pitchFamily="2" charset="-122"/>
        </a:defRPr>
      </a:lvl5pPr>
      <a:lvl6pPr marL="2514600" indent="-228600" algn="l" rtl="0" fontAlgn="base">
        <a:spcBef>
          <a:spcPct val="20000"/>
        </a:spcBef>
        <a:spcAft>
          <a:spcPct val="0"/>
        </a:spcAft>
        <a:buChar char="»"/>
        <a:defRPr sz="1600">
          <a:solidFill>
            <a:srgbClr val="4D4D4D"/>
          </a:solidFill>
          <a:latin typeface="+mn-lt"/>
          <a:cs typeface="+mn-cs"/>
        </a:defRPr>
      </a:lvl6pPr>
      <a:lvl7pPr marL="2971800" indent="-228600" algn="l" rtl="0" fontAlgn="base">
        <a:spcBef>
          <a:spcPct val="20000"/>
        </a:spcBef>
        <a:spcAft>
          <a:spcPct val="0"/>
        </a:spcAft>
        <a:buChar char="»"/>
        <a:defRPr sz="1600">
          <a:solidFill>
            <a:srgbClr val="4D4D4D"/>
          </a:solidFill>
          <a:latin typeface="+mn-lt"/>
          <a:cs typeface="+mn-cs"/>
        </a:defRPr>
      </a:lvl7pPr>
      <a:lvl8pPr marL="3429000" indent="-228600" algn="l" rtl="0" fontAlgn="base">
        <a:spcBef>
          <a:spcPct val="20000"/>
        </a:spcBef>
        <a:spcAft>
          <a:spcPct val="0"/>
        </a:spcAft>
        <a:buChar char="»"/>
        <a:defRPr sz="1600">
          <a:solidFill>
            <a:srgbClr val="4D4D4D"/>
          </a:solidFill>
          <a:latin typeface="+mn-lt"/>
          <a:cs typeface="+mn-cs"/>
        </a:defRPr>
      </a:lvl8pPr>
      <a:lvl9pPr marL="3886200" indent="-228600" algn="l" rtl="0" fontAlgn="base">
        <a:spcBef>
          <a:spcPct val="20000"/>
        </a:spcBef>
        <a:spcAft>
          <a:spcPct val="0"/>
        </a:spcAft>
        <a:buChar char="»"/>
        <a:defRPr sz="1600">
          <a:solidFill>
            <a:srgbClr val="4D4D4D"/>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0.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emf"/><Relationship Id="rId5" Type="http://schemas.openxmlformats.org/officeDocument/2006/relationships/oleObject" Target="../embeddings/oleObject6.bin"/><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48.png"/><Relationship Id="rId3" Type="http://schemas.openxmlformats.org/officeDocument/2006/relationships/image" Target="../media/image33.png"/><Relationship Id="rId21" Type="http://schemas.openxmlformats.org/officeDocument/2006/relationships/oleObject" Target="../embeddings/oleObject11.bin"/><Relationship Id="rId7" Type="http://schemas.openxmlformats.org/officeDocument/2006/relationships/image" Target="../media/image35.wmf"/><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47.jpeg"/><Relationship Id="rId2" Type="http://schemas.openxmlformats.org/officeDocument/2006/relationships/slideLayout" Target="../slideLayouts/slideLayout2.xml"/><Relationship Id="rId16" Type="http://schemas.openxmlformats.org/officeDocument/2006/relationships/image" Target="../media/image42.png"/><Relationship Id="rId20"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image" Target="../media/image34.png"/><Relationship Id="rId11" Type="http://schemas.openxmlformats.org/officeDocument/2006/relationships/oleObject" Target="../embeddings/oleObject9.bin"/><Relationship Id="rId24" Type="http://schemas.openxmlformats.org/officeDocument/2006/relationships/image" Target="../media/image46.png"/><Relationship Id="rId5" Type="http://schemas.openxmlformats.org/officeDocument/2006/relationships/image" Target="../media/image32.emf"/><Relationship Id="rId15" Type="http://schemas.openxmlformats.org/officeDocument/2006/relationships/image" Target="../media/image41.png"/><Relationship Id="rId23" Type="http://schemas.openxmlformats.org/officeDocument/2006/relationships/oleObject" Target="../embeddings/oleObject13.bin"/><Relationship Id="rId10" Type="http://schemas.openxmlformats.org/officeDocument/2006/relationships/oleObject" Target="../embeddings/oleObject8.bin"/><Relationship Id="rId19" Type="http://schemas.openxmlformats.org/officeDocument/2006/relationships/image" Target="../media/image45.png"/><Relationship Id="rId4" Type="http://schemas.openxmlformats.org/officeDocument/2006/relationships/oleObject" Target="../embeddings/oleObject7.bin"/><Relationship Id="rId9" Type="http://schemas.openxmlformats.org/officeDocument/2006/relationships/image" Target="../media/image37.wmf"/><Relationship Id="rId14" Type="http://schemas.openxmlformats.org/officeDocument/2006/relationships/image" Target="../media/image40.png"/><Relationship Id="rId22" Type="http://schemas.openxmlformats.org/officeDocument/2006/relationships/oleObject" Target="../embeddings/oleObject12.bin"/><Relationship Id="rId27" Type="http://schemas.openxmlformats.org/officeDocument/2006/relationships/image" Target="../media/image49.jpe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8"/>
          <p:cNvSpPr>
            <a:spLocks noGrp="1" noChangeArrowheads="1"/>
          </p:cNvSpPr>
          <p:nvPr>
            <p:ph type="ctrTitle"/>
          </p:nvPr>
        </p:nvSpPr>
        <p:spPr>
          <a:xfrm>
            <a:off x="395288" y="2825187"/>
            <a:ext cx="8280400" cy="1035861"/>
          </a:xfrm>
        </p:spPr>
        <p:txBody>
          <a:bodyPr anchor="b">
            <a:spAutoFit/>
          </a:bodyPr>
          <a:lstStyle/>
          <a:p>
            <a:pPr>
              <a:lnSpc>
                <a:spcPct val="125000"/>
              </a:lnSpc>
              <a:defRPr/>
            </a:pPr>
            <a:r>
              <a:rPr lang="zh-CN" altLang="en-US" sz="5400" b="1" dirty="0" smtClean="0">
                <a:solidFill>
                  <a:schemeClr val="accent2">
                    <a:lumMod val="75000"/>
                  </a:schemeClr>
                </a:solidFill>
                <a:effectLst>
                  <a:outerShdw blurRad="38100" dist="38100" dir="2700000" algn="tl">
                    <a:srgbClr val="C0C0C0"/>
                  </a:outerShdw>
                </a:effectLst>
                <a:latin typeface="华文中宋" pitchFamily="2" charset="-122"/>
                <a:ea typeface="华文中宋" pitchFamily="2" charset="-122"/>
              </a:rPr>
              <a:t>大</a:t>
            </a:r>
            <a:r>
              <a:rPr lang="zh-CN" altLang="en-US" sz="5400" b="1" dirty="0" smtClean="0">
                <a:solidFill>
                  <a:schemeClr val="accent2">
                    <a:lumMod val="75000"/>
                  </a:schemeClr>
                </a:solidFill>
                <a:effectLst>
                  <a:outerShdw blurRad="38100" dist="38100" dir="2700000" algn="tl">
                    <a:srgbClr val="C0C0C0"/>
                  </a:outerShdw>
                </a:effectLst>
                <a:latin typeface="华文中宋" pitchFamily="2" charset="-122"/>
                <a:ea typeface="华文中宋" pitchFamily="2" charset="-122"/>
              </a:rPr>
              <a:t>数据平台规划方案汇</a:t>
            </a:r>
            <a:r>
              <a:rPr lang="zh-CN" altLang="en-US" sz="5400" b="1" dirty="0">
                <a:solidFill>
                  <a:schemeClr val="accent2">
                    <a:lumMod val="75000"/>
                  </a:schemeClr>
                </a:solidFill>
                <a:effectLst>
                  <a:outerShdw blurRad="38100" dist="38100" dir="2700000" algn="tl">
                    <a:srgbClr val="C0C0C0"/>
                  </a:outerShdw>
                </a:effectLst>
                <a:latin typeface="华文中宋" pitchFamily="2" charset="-122"/>
                <a:ea typeface="华文中宋" pitchFamily="2" charset="-122"/>
              </a:rPr>
              <a:t>报</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 name="矩形 86"/>
          <p:cNvSpPr/>
          <p:nvPr/>
        </p:nvSpPr>
        <p:spPr>
          <a:xfrm>
            <a:off x="4405472" y="4865036"/>
            <a:ext cx="4487005" cy="9085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每个应用需求的变化就是一场灾难。由于数据处理与业务的紧密关联可能需要对中间每个处理环节进行逐个调整。重新生成数据的周期也非常缓慢。</a:t>
            </a:r>
            <a:endParaRPr lang="en-US" altLang="zh-CN" sz="1200" b="0" dirty="0" smtClean="0">
              <a:latin typeface="微软雅黑" pitchFamily="34" charset="-122"/>
              <a:ea typeface="微软雅黑" pitchFamily="34" charset="-122"/>
            </a:endParaRPr>
          </a:p>
        </p:txBody>
      </p:sp>
      <p:sp>
        <p:nvSpPr>
          <p:cNvPr id="84" name="矩形 83"/>
          <p:cNvSpPr/>
          <p:nvPr/>
        </p:nvSpPr>
        <p:spPr>
          <a:xfrm>
            <a:off x="4405474" y="3036988"/>
            <a:ext cx="4487005" cy="9085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由于传统数据仓库的数据处理流程与业务保持紧密关联。整个数据加工流程为最终应用服务。为缓解存储压力在数据抽取和清洗阶段会过滤掉与业务无关的数据记录和字段。</a:t>
            </a:r>
            <a:endParaRPr lang="en-US" altLang="zh-CN" sz="1200" b="0" dirty="0" smtClean="0">
              <a:latin typeface="微软雅黑" pitchFamily="34" charset="-122"/>
              <a:ea typeface="微软雅黑" pitchFamily="34" charset="-122"/>
            </a:endParaRPr>
          </a:p>
        </p:txBody>
      </p:sp>
      <p:pic>
        <p:nvPicPr>
          <p:cNvPr id="9" name="Picture 2"/>
          <p:cNvPicPr>
            <a:picLocks noChangeAspect="1" noChangeArrowheads="1"/>
          </p:cNvPicPr>
          <p:nvPr/>
        </p:nvPicPr>
        <p:blipFill>
          <a:blip r:embed="rId2" cstate="print"/>
          <a:srcRect/>
          <a:stretch>
            <a:fillRect/>
          </a:stretch>
        </p:blipFill>
        <p:spPr bwMode="auto">
          <a:xfrm>
            <a:off x="-247455" y="6858000"/>
            <a:ext cx="5849926" cy="1134569"/>
          </a:xfrm>
          <a:prstGeom prst="rect">
            <a:avLst/>
          </a:prstGeom>
          <a:noFill/>
          <a:ln w="9525">
            <a:noFill/>
            <a:miter lim="800000"/>
            <a:headEnd/>
            <a:tailEnd/>
          </a:ln>
        </p:spPr>
      </p:pic>
      <p:sp>
        <p:nvSpPr>
          <p:cNvPr id="22"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sp>
        <p:nvSpPr>
          <p:cNvPr id="24" name="矩形 23"/>
          <p:cNvSpPr/>
          <p:nvPr/>
        </p:nvSpPr>
        <p:spPr>
          <a:xfrm>
            <a:off x="1043608" y="2225191"/>
            <a:ext cx="2807581" cy="3383593"/>
          </a:xfrm>
          <a:prstGeom prst="rect">
            <a:avLst/>
          </a:prstGeom>
          <a:solidFill>
            <a:srgbClr val="4BACC6">
              <a:lumMod val="20000"/>
              <a:lumOff val="8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25" name="矩形 24"/>
          <p:cNvSpPr/>
          <p:nvPr/>
        </p:nvSpPr>
        <p:spPr>
          <a:xfrm>
            <a:off x="1205584" y="2575844"/>
            <a:ext cx="2473022" cy="810695"/>
          </a:xfrm>
          <a:prstGeom prst="rect">
            <a:avLst/>
          </a:prstGeom>
          <a:solidFill>
            <a:srgbClr val="9BBB59">
              <a:lumMod val="40000"/>
              <a:lumOff val="6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26" name="圆柱形 25"/>
          <p:cNvSpPr/>
          <p:nvPr/>
        </p:nvSpPr>
        <p:spPr>
          <a:xfrm>
            <a:off x="1201268" y="5761653"/>
            <a:ext cx="2473022" cy="351071"/>
          </a:xfrm>
          <a:prstGeom prst="can">
            <a:avLst/>
          </a:prstGeom>
          <a:solidFill>
            <a:srgbClr val="8064A2">
              <a:lumMod val="20000"/>
              <a:lumOff val="8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数据源</a:t>
            </a:r>
          </a:p>
        </p:txBody>
      </p:sp>
      <p:sp>
        <p:nvSpPr>
          <p:cNvPr id="27" name="矩形 26"/>
          <p:cNvSpPr/>
          <p:nvPr/>
        </p:nvSpPr>
        <p:spPr>
          <a:xfrm>
            <a:off x="1205584" y="3692578"/>
            <a:ext cx="2473022" cy="980319"/>
          </a:xfrm>
          <a:prstGeom prst="rect">
            <a:avLst/>
          </a:prstGeom>
          <a:solidFill>
            <a:srgbClr val="9BBB59">
              <a:lumMod val="40000"/>
              <a:lumOff val="6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28" name="矩形 27"/>
          <p:cNvSpPr/>
          <p:nvPr/>
        </p:nvSpPr>
        <p:spPr>
          <a:xfrm>
            <a:off x="1237703" y="4312940"/>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明细数据层</a:t>
            </a:r>
            <a:r>
              <a:rPr lang="en-US" altLang="zh-CN" sz="1000" b="0" kern="0" dirty="0" smtClean="0">
                <a:solidFill>
                  <a:sysClr val="windowText" lastClr="000000"/>
                </a:solidFill>
                <a:latin typeface="微软雅黑" pitchFamily="34" charset="-122"/>
                <a:ea typeface="微软雅黑" pitchFamily="34" charset="-122"/>
              </a:rPr>
              <a:t> </a:t>
            </a:r>
            <a:r>
              <a:rPr lang="zh-CN" altLang="en-US" sz="1000" b="0" kern="0" dirty="0" smtClean="0">
                <a:solidFill>
                  <a:sysClr val="windowText" lastClr="000000"/>
                </a:solidFill>
                <a:latin typeface="微软雅黑" pitchFamily="34" charset="-122"/>
                <a:ea typeface="微软雅黑" pitchFamily="34" charset="-122"/>
              </a:rPr>
              <a:t>（</a:t>
            </a:r>
            <a:r>
              <a:rPr lang="en-US" altLang="zh-CN" sz="1000" b="0" kern="0" dirty="0" smtClean="0">
                <a:solidFill>
                  <a:sysClr val="windowText" lastClr="000000"/>
                </a:solidFill>
                <a:latin typeface="微软雅黑" pitchFamily="34" charset="-122"/>
                <a:ea typeface="微软雅黑" pitchFamily="34" charset="-122"/>
              </a:rPr>
              <a:t>DW</a:t>
            </a:r>
            <a:r>
              <a:rPr lang="zh-CN" altLang="en-US" sz="1000" b="0" kern="0" dirty="0" smtClean="0">
                <a:solidFill>
                  <a:sysClr val="windowText" lastClr="000000"/>
                </a:solidFill>
                <a:latin typeface="微软雅黑" pitchFamily="34" charset="-122"/>
                <a:ea typeface="微软雅黑" pitchFamily="34" charset="-122"/>
              </a:rPr>
              <a:t>）</a:t>
            </a:r>
          </a:p>
        </p:txBody>
      </p:sp>
      <p:sp>
        <p:nvSpPr>
          <p:cNvPr id="29" name="矩形 28"/>
          <p:cNvSpPr/>
          <p:nvPr/>
        </p:nvSpPr>
        <p:spPr>
          <a:xfrm>
            <a:off x="1237703" y="394839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30" name="矩形 29"/>
          <p:cNvSpPr/>
          <p:nvPr/>
        </p:nvSpPr>
        <p:spPr>
          <a:xfrm>
            <a:off x="1689866" y="2801423"/>
            <a:ext cx="417523"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报表数据</a:t>
            </a:r>
          </a:p>
        </p:txBody>
      </p:sp>
      <p:sp>
        <p:nvSpPr>
          <p:cNvPr id="31" name="矩形 30"/>
          <p:cNvSpPr/>
          <p:nvPr/>
        </p:nvSpPr>
        <p:spPr>
          <a:xfrm>
            <a:off x="2139506" y="2801423"/>
            <a:ext cx="417523"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标签库</a:t>
            </a:r>
          </a:p>
        </p:txBody>
      </p:sp>
      <p:sp>
        <p:nvSpPr>
          <p:cNvPr id="32" name="矩形 31"/>
          <p:cNvSpPr/>
          <p:nvPr/>
        </p:nvSpPr>
        <p:spPr>
          <a:xfrm>
            <a:off x="1237703" y="2801423"/>
            <a:ext cx="401090"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指标数据</a:t>
            </a:r>
          </a:p>
        </p:txBody>
      </p:sp>
      <p:sp>
        <p:nvSpPr>
          <p:cNvPr id="33" name="矩形 32"/>
          <p:cNvSpPr/>
          <p:nvPr/>
        </p:nvSpPr>
        <p:spPr>
          <a:xfrm>
            <a:off x="2589146" y="2801423"/>
            <a:ext cx="495201"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900" b="0" kern="0" dirty="0" smtClean="0">
                <a:solidFill>
                  <a:sysClr val="windowText" lastClr="000000"/>
                </a:solidFill>
                <a:latin typeface="微软雅黑" pitchFamily="34" charset="-122"/>
                <a:ea typeface="微软雅黑" pitchFamily="34" charset="-122"/>
              </a:rPr>
              <a:t>客户统一视图</a:t>
            </a:r>
          </a:p>
        </p:txBody>
      </p:sp>
      <p:sp>
        <p:nvSpPr>
          <p:cNvPr id="34" name="上箭头 33"/>
          <p:cNvSpPr/>
          <p:nvPr/>
        </p:nvSpPr>
        <p:spPr>
          <a:xfrm>
            <a:off x="2267207" y="5527606"/>
            <a:ext cx="321172" cy="234047"/>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5" name="上箭头 34"/>
          <p:cNvSpPr/>
          <p:nvPr/>
        </p:nvSpPr>
        <p:spPr>
          <a:xfrm>
            <a:off x="2361144" y="4672897"/>
            <a:ext cx="128469" cy="318618"/>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6" name="上箭头 35"/>
          <p:cNvSpPr/>
          <p:nvPr/>
        </p:nvSpPr>
        <p:spPr>
          <a:xfrm>
            <a:off x="2361802" y="3386540"/>
            <a:ext cx="128469" cy="278479"/>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7" name="矩形 36"/>
          <p:cNvSpPr/>
          <p:nvPr/>
        </p:nvSpPr>
        <p:spPr>
          <a:xfrm>
            <a:off x="3137378" y="2794494"/>
            <a:ext cx="495201" cy="52660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a:t>
            </a:r>
            <a:endParaRPr lang="zh-CN" altLang="en-US" sz="900" b="0" kern="0" dirty="0" smtClean="0">
              <a:solidFill>
                <a:sysClr val="windowText" lastClr="000000"/>
              </a:solidFill>
              <a:latin typeface="微软雅黑" pitchFamily="34" charset="-122"/>
              <a:ea typeface="微软雅黑" pitchFamily="34" charset="-122"/>
            </a:endParaRPr>
          </a:p>
        </p:txBody>
      </p:sp>
      <p:sp>
        <p:nvSpPr>
          <p:cNvPr id="38" name="矩形 37"/>
          <p:cNvSpPr/>
          <p:nvPr/>
        </p:nvSpPr>
        <p:spPr>
          <a:xfrm>
            <a:off x="2063038" y="2619490"/>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kern="0" dirty="0" smtClean="0">
                <a:solidFill>
                  <a:srgbClr val="1F497D">
                    <a:lumMod val="60000"/>
                    <a:lumOff val="40000"/>
                  </a:srgbClr>
                </a:solidFill>
                <a:latin typeface="微软雅黑" pitchFamily="34" charset="-122"/>
                <a:ea typeface="微软雅黑" pitchFamily="34" charset="-122"/>
              </a:rPr>
              <a:t>应用层</a:t>
            </a:r>
          </a:p>
        </p:txBody>
      </p:sp>
      <p:sp>
        <p:nvSpPr>
          <p:cNvPr id="39" name="矩形 38"/>
          <p:cNvSpPr/>
          <p:nvPr/>
        </p:nvSpPr>
        <p:spPr>
          <a:xfrm>
            <a:off x="2063038" y="3752420"/>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kern="0" dirty="0" smtClean="0">
                <a:solidFill>
                  <a:srgbClr val="1F497D">
                    <a:lumMod val="60000"/>
                    <a:lumOff val="40000"/>
                  </a:srgbClr>
                </a:solidFill>
                <a:latin typeface="微软雅黑" pitchFamily="34" charset="-122"/>
                <a:ea typeface="微软雅黑" pitchFamily="34" charset="-122"/>
              </a:rPr>
              <a:t>DW&amp;MK</a:t>
            </a:r>
            <a:endParaRPr lang="zh-CN" altLang="en-US" sz="1000" kern="0" dirty="0" smtClean="0">
              <a:solidFill>
                <a:srgbClr val="1F497D">
                  <a:lumMod val="60000"/>
                  <a:lumOff val="40000"/>
                </a:srgbClr>
              </a:solidFill>
              <a:latin typeface="微软雅黑" pitchFamily="34" charset="-122"/>
              <a:ea typeface="微软雅黑" pitchFamily="34" charset="-122"/>
            </a:endParaRPr>
          </a:p>
        </p:txBody>
      </p:sp>
      <p:sp>
        <p:nvSpPr>
          <p:cNvPr id="40" name="矩形 39"/>
          <p:cNvSpPr/>
          <p:nvPr/>
        </p:nvSpPr>
        <p:spPr>
          <a:xfrm>
            <a:off x="1209319" y="4960862"/>
            <a:ext cx="2473021" cy="535178"/>
          </a:xfrm>
          <a:prstGeom prst="rect">
            <a:avLst/>
          </a:prstGeom>
          <a:solidFill>
            <a:srgbClr val="9BBB59">
              <a:lumMod val="40000"/>
              <a:lumOff val="60000"/>
            </a:srgb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41" name="矩形 40"/>
          <p:cNvSpPr/>
          <p:nvPr/>
        </p:nvSpPr>
        <p:spPr>
          <a:xfrm>
            <a:off x="1247798" y="5172243"/>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操作型数据</a:t>
            </a:r>
          </a:p>
        </p:txBody>
      </p:sp>
      <p:sp>
        <p:nvSpPr>
          <p:cNvPr id="42" name="矩形 41"/>
          <p:cNvSpPr/>
          <p:nvPr/>
        </p:nvSpPr>
        <p:spPr>
          <a:xfrm>
            <a:off x="2071135" y="5032854"/>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kern="0" dirty="0" smtClean="0">
                <a:solidFill>
                  <a:srgbClr val="1F497D">
                    <a:lumMod val="60000"/>
                    <a:lumOff val="40000"/>
                  </a:srgbClr>
                </a:solidFill>
                <a:latin typeface="微软雅黑" pitchFamily="34" charset="-122"/>
                <a:ea typeface="微软雅黑" pitchFamily="34" charset="-122"/>
              </a:rPr>
              <a:t>ODS</a:t>
            </a:r>
            <a:r>
              <a:rPr lang="zh-CN" altLang="en-US" sz="1000" kern="0" dirty="0" smtClean="0">
                <a:solidFill>
                  <a:srgbClr val="1F497D">
                    <a:lumMod val="60000"/>
                    <a:lumOff val="40000"/>
                  </a:srgbClr>
                </a:solidFill>
                <a:latin typeface="微软雅黑" pitchFamily="34" charset="-122"/>
                <a:ea typeface="微软雅黑" pitchFamily="34" charset="-122"/>
              </a:rPr>
              <a:t>层</a:t>
            </a:r>
          </a:p>
        </p:txBody>
      </p:sp>
      <p:sp>
        <p:nvSpPr>
          <p:cNvPr id="43" name="TextBox 61"/>
          <p:cNvSpPr txBox="1"/>
          <p:nvPr/>
        </p:nvSpPr>
        <p:spPr>
          <a:xfrm>
            <a:off x="1890047" y="2254685"/>
            <a:ext cx="1366725" cy="317598"/>
          </a:xfrm>
          <a:prstGeom prst="rect">
            <a:avLst/>
          </a:prstGeom>
          <a:noFill/>
        </p:spPr>
        <p:txBody>
          <a:bodyPr wrap="square" lIns="76782" tIns="38391" rIns="76782" bIns="38391" rtlCol="0">
            <a:spAutoFit/>
          </a:bodyPr>
          <a:lstStyle/>
          <a:p>
            <a:pPr algn="ctr" eaLnBrk="0" hangingPunct="0">
              <a:buNone/>
              <a:defRPr/>
            </a:pPr>
            <a:r>
              <a:rPr lang="en-US" altLang="zh-CN" sz="1300" dirty="0" smtClean="0">
                <a:solidFill>
                  <a:prstClr val="black"/>
                </a:solidFill>
                <a:latin typeface="微软雅黑" pitchFamily="34" charset="-122"/>
                <a:ea typeface="微软雅黑" pitchFamily="34" charset="-122"/>
              </a:rPr>
              <a:t>Oracle</a:t>
            </a:r>
            <a:r>
              <a:rPr lang="zh-CN" altLang="en-US" sz="1300" dirty="0" smtClean="0">
                <a:solidFill>
                  <a:prstClr val="black"/>
                </a:solidFill>
                <a:latin typeface="微软雅黑" pitchFamily="34" charset="-122"/>
                <a:ea typeface="微软雅黑" pitchFamily="34" charset="-122"/>
              </a:rPr>
              <a:t>数据库</a:t>
            </a:r>
            <a:endParaRPr lang="en-US" altLang="zh-CN" sz="1300" dirty="0" smtClean="0">
              <a:solidFill>
                <a:prstClr val="black"/>
              </a:solidFill>
              <a:latin typeface="微软雅黑" pitchFamily="34" charset="-122"/>
              <a:ea typeface="微软雅黑" pitchFamily="34" charset="-122"/>
            </a:endParaRPr>
          </a:p>
        </p:txBody>
      </p:sp>
      <p:sp>
        <p:nvSpPr>
          <p:cNvPr id="44" name="TextBox 93"/>
          <p:cNvSpPr txBox="1"/>
          <p:nvPr/>
        </p:nvSpPr>
        <p:spPr>
          <a:xfrm>
            <a:off x="1744604" y="1883639"/>
            <a:ext cx="1501586" cy="354531"/>
          </a:xfrm>
          <a:prstGeom prst="rect">
            <a:avLst/>
          </a:prstGeom>
          <a:noFill/>
        </p:spPr>
        <p:txBody>
          <a:bodyPr wrap="none" lIns="76782" tIns="38391" rIns="76782" bIns="38391" rtlCol="0">
            <a:spAutoFit/>
          </a:bodyPr>
          <a:lstStyle/>
          <a:p>
            <a:pPr>
              <a:buNone/>
            </a:pPr>
            <a:r>
              <a:rPr lang="zh-CN" altLang="en-US" sz="1500" b="0" dirty="0" smtClean="0">
                <a:latin typeface="微软雅黑" pitchFamily="34" charset="-122"/>
                <a:ea typeface="微软雅黑" pitchFamily="34" charset="-122"/>
              </a:rPr>
              <a:t>精细化营销架构</a:t>
            </a:r>
          </a:p>
        </p:txBody>
      </p:sp>
      <p:graphicFrame>
        <p:nvGraphicFramePr>
          <p:cNvPr id="64" name="表格 63"/>
          <p:cNvGraphicFramePr>
            <a:graphicFrameLocks noGrp="1"/>
          </p:cNvGraphicFramePr>
          <p:nvPr>
            <p:extLst>
              <p:ext uri="{D42A27DB-BD31-4B8C-83A1-F6EECF244321}">
                <p14:modId xmlns:p14="http://schemas.microsoft.com/office/powerpoint/2010/main" val="1345201559"/>
              </p:ext>
            </p:extLst>
          </p:nvPr>
        </p:nvGraphicFramePr>
        <p:xfrm>
          <a:off x="867628" y="6172166"/>
          <a:ext cx="3243970" cy="640080"/>
        </p:xfrm>
        <a:graphic>
          <a:graphicData uri="http://schemas.openxmlformats.org/drawingml/2006/table">
            <a:tbl>
              <a:tblPr firstRow="1" bandRow="1">
                <a:tableStyleId>{2D5ABB26-0587-4C30-8999-92F81FD0307C}</a:tableStyleId>
              </a:tblPr>
              <a:tblGrid>
                <a:gridCol w="648794"/>
                <a:gridCol w="648794"/>
                <a:gridCol w="648794"/>
                <a:gridCol w="648794"/>
                <a:gridCol w="648794"/>
              </a:tblGrid>
              <a:tr h="141335">
                <a:tc>
                  <a:txBody>
                    <a:bodyPr/>
                    <a:lstStyle/>
                    <a:p>
                      <a:r>
                        <a:rPr lang="zh-CN" altLang="en-US" sz="800" dirty="0" smtClean="0"/>
                        <a:t>短信中心</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经分</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DM</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VAC</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GN</a:t>
                      </a:r>
                      <a:r>
                        <a:rPr lang="zh-CN" altLang="en-US" sz="800" dirty="0" smtClean="0"/>
                        <a:t>话单</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r>
              <a:tr h="211826">
                <a:tc>
                  <a:txBody>
                    <a:bodyPr/>
                    <a:lstStyle/>
                    <a:p>
                      <a:r>
                        <a:rPr lang="zh-CN" altLang="en-US" sz="800" dirty="0" smtClean="0"/>
                        <a:t>流媒体</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客服系统</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计费中心</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en-US" altLang="zh-CN" sz="800" dirty="0" smtClean="0"/>
                        <a:t>MC</a:t>
                      </a:r>
                      <a:r>
                        <a:rPr lang="zh-CN" altLang="en-US" sz="800" dirty="0" smtClean="0"/>
                        <a:t>话单</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a:txBody>
                    <a:bodyPr/>
                    <a:lstStyle/>
                    <a:p>
                      <a:r>
                        <a:rPr lang="zh-CN" altLang="en-US" sz="800" dirty="0" smtClean="0"/>
                        <a:t>彩信中心</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r>
              <a:tr h="141335">
                <a:tc>
                  <a:txBody>
                    <a:bodyPr/>
                    <a:lstStyle/>
                    <a:p>
                      <a:r>
                        <a:rPr lang="en-US" altLang="zh-CN" sz="800" dirty="0" smtClean="0"/>
                        <a:t>MR</a:t>
                      </a:r>
                      <a:r>
                        <a:rPr lang="zh-CN" altLang="en-US" sz="800" dirty="0" smtClean="0"/>
                        <a:t>数据</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08E79"/>
                    </a:solidFill>
                  </a:tcPr>
                </a:tc>
                <a:tc>
                  <a:txBody>
                    <a:bodyPr/>
                    <a:lstStyle/>
                    <a:p>
                      <a:r>
                        <a:rPr lang="en-US" altLang="zh-CN" sz="800" dirty="0" smtClean="0"/>
                        <a:t>BSS</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08E79"/>
                    </a:solidFill>
                  </a:tcPr>
                </a:tc>
                <a:tc gridSpan="3">
                  <a:txBody>
                    <a:bodyPr/>
                    <a:lstStyle/>
                    <a:p>
                      <a:r>
                        <a:rPr lang="zh-CN" altLang="en-US" sz="800" dirty="0" smtClean="0"/>
                        <a:t>用户互联网联系方式（总部研究院）</a:t>
                      </a:r>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08E79"/>
                    </a:solidFill>
                  </a:tcPr>
                </a:tc>
                <a:tc hMerge="1">
                  <a:txBody>
                    <a:bodyPr/>
                    <a:lstStyle/>
                    <a:p>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c hMerge="1">
                  <a:txBody>
                    <a:bodyPr/>
                    <a:lstStyle/>
                    <a:p>
                      <a:endParaRPr lang="zh-CN" altLang="en-US" sz="8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BEEF4"/>
                    </a:solidFill>
                  </a:tcPr>
                </a:tc>
              </a:tr>
            </a:tbl>
          </a:graphicData>
        </a:graphic>
      </p:graphicFrame>
      <p:sp>
        <p:nvSpPr>
          <p:cNvPr id="66" name="椭圆 65"/>
          <p:cNvSpPr/>
          <p:nvPr/>
        </p:nvSpPr>
        <p:spPr>
          <a:xfrm>
            <a:off x="4444787" y="3082435"/>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2</a:t>
            </a:r>
            <a:endParaRPr lang="zh-CN" altLang="en-US" sz="1200" dirty="0"/>
          </a:p>
        </p:txBody>
      </p:sp>
      <p:sp>
        <p:nvSpPr>
          <p:cNvPr id="68" name="椭圆 67"/>
          <p:cNvSpPr/>
          <p:nvPr/>
        </p:nvSpPr>
        <p:spPr>
          <a:xfrm>
            <a:off x="4444787" y="4948357"/>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4</a:t>
            </a:r>
            <a:endParaRPr lang="zh-CN" altLang="en-US" sz="1200" dirty="0"/>
          </a:p>
        </p:txBody>
      </p:sp>
      <p:sp>
        <p:nvSpPr>
          <p:cNvPr id="69" name="椭圆 68"/>
          <p:cNvSpPr/>
          <p:nvPr/>
        </p:nvSpPr>
        <p:spPr>
          <a:xfrm>
            <a:off x="1156724" y="5707297"/>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1</a:t>
            </a:r>
            <a:endParaRPr lang="zh-CN" altLang="en-US" sz="1200" dirty="0"/>
          </a:p>
        </p:txBody>
      </p:sp>
      <p:sp>
        <p:nvSpPr>
          <p:cNvPr id="70" name="椭圆 69"/>
          <p:cNvSpPr/>
          <p:nvPr/>
        </p:nvSpPr>
        <p:spPr>
          <a:xfrm>
            <a:off x="1156724" y="4904916"/>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2</a:t>
            </a:r>
            <a:endParaRPr lang="zh-CN" altLang="en-US" sz="1200" dirty="0"/>
          </a:p>
        </p:txBody>
      </p:sp>
      <p:sp>
        <p:nvSpPr>
          <p:cNvPr id="71" name="椭圆 70"/>
          <p:cNvSpPr/>
          <p:nvPr/>
        </p:nvSpPr>
        <p:spPr>
          <a:xfrm>
            <a:off x="1156724" y="3641123"/>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3</a:t>
            </a:r>
            <a:endParaRPr lang="zh-CN" altLang="en-US" sz="1200" dirty="0"/>
          </a:p>
        </p:txBody>
      </p:sp>
      <p:sp>
        <p:nvSpPr>
          <p:cNvPr id="72" name="椭圆 71"/>
          <p:cNvSpPr/>
          <p:nvPr/>
        </p:nvSpPr>
        <p:spPr>
          <a:xfrm>
            <a:off x="1156724" y="2503853"/>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4</a:t>
            </a:r>
            <a:endParaRPr lang="zh-CN" altLang="en-US" sz="1200" dirty="0"/>
          </a:p>
        </p:txBody>
      </p:sp>
      <p:sp>
        <p:nvSpPr>
          <p:cNvPr id="76" name="矩形 75"/>
          <p:cNvSpPr/>
          <p:nvPr/>
        </p:nvSpPr>
        <p:spPr>
          <a:xfrm>
            <a:off x="4405476" y="1861141"/>
            <a:ext cx="4487003" cy="1152891"/>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现网数据平台是传统关系型数据库架构。大量的用户上网、用户行为等半结构化和非结构化数据无法保存和处理，</a:t>
            </a:r>
            <a:r>
              <a:rPr lang="zh-CN" altLang="en-US" sz="1200" b="0" dirty="0">
                <a:latin typeface="微软雅黑" pitchFamily="34" charset="-122"/>
                <a:ea typeface="微软雅黑" pitchFamily="34" charset="-122"/>
              </a:rPr>
              <a:t>缺乏非结构化数据的处理能力。用户上网行为等</a:t>
            </a:r>
            <a:r>
              <a:rPr lang="zh-CN" altLang="en-US" sz="1200" b="0" dirty="0" smtClean="0">
                <a:latin typeface="微软雅黑" pitchFamily="34" charset="-122"/>
                <a:ea typeface="微软雅黑" pitchFamily="34" charset="-122"/>
              </a:rPr>
              <a:t>互联网行为数据以结构化数据方式保存至数据仓库中。</a:t>
            </a:r>
            <a:endParaRPr lang="en-US" altLang="zh-CN" sz="1200" b="0" dirty="0" smtClean="0">
              <a:latin typeface="微软雅黑" pitchFamily="34" charset="-122"/>
              <a:ea typeface="微软雅黑" pitchFamily="34" charset="-122"/>
            </a:endParaRPr>
          </a:p>
        </p:txBody>
      </p:sp>
      <p:sp>
        <p:nvSpPr>
          <p:cNvPr id="81" name="文本框 80"/>
          <p:cNvSpPr txBox="1"/>
          <p:nvPr/>
        </p:nvSpPr>
        <p:spPr>
          <a:xfrm>
            <a:off x="208367" y="1108800"/>
            <a:ext cx="5840404" cy="350865"/>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传统</a:t>
            </a:r>
            <a:r>
              <a:rPr lang="zh-CN" altLang="en-US" dirty="0">
                <a:latin typeface="微软雅黑" panose="020B0503020204020204" pitchFamily="34" charset="-122"/>
                <a:ea typeface="微软雅黑" panose="020B0503020204020204" pitchFamily="34" charset="-122"/>
              </a:rPr>
              <a:t>数据</a:t>
            </a:r>
            <a:r>
              <a:rPr lang="zh-CN" altLang="en-US" dirty="0" smtClean="0">
                <a:latin typeface="微软雅黑" panose="020B0503020204020204" pitchFamily="34" charset="-122"/>
                <a:ea typeface="微软雅黑" panose="020B0503020204020204" pitchFamily="34" charset="-122"/>
              </a:rPr>
              <a:t>仓库无法有效应对大数据分析需求</a:t>
            </a:r>
            <a:endParaRPr lang="zh-CN" altLang="en-US" dirty="0">
              <a:latin typeface="微软雅黑" panose="020B0503020204020204" pitchFamily="34" charset="-122"/>
              <a:ea typeface="微软雅黑" panose="020B0503020204020204" pitchFamily="34" charset="-122"/>
            </a:endParaRPr>
          </a:p>
        </p:txBody>
      </p:sp>
      <p:sp>
        <p:nvSpPr>
          <p:cNvPr id="65" name="椭圆 64"/>
          <p:cNvSpPr/>
          <p:nvPr/>
        </p:nvSpPr>
        <p:spPr>
          <a:xfrm>
            <a:off x="4444787" y="1934409"/>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1</a:t>
            </a:r>
            <a:endParaRPr lang="zh-CN" altLang="en-US" sz="1200" dirty="0"/>
          </a:p>
        </p:txBody>
      </p:sp>
      <p:sp>
        <p:nvSpPr>
          <p:cNvPr id="85" name="矩形 84"/>
          <p:cNvSpPr/>
          <p:nvPr/>
        </p:nvSpPr>
        <p:spPr>
          <a:xfrm>
            <a:off x="4405473" y="3949870"/>
            <a:ext cx="4487005" cy="9085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现网每日用户上网</a:t>
            </a:r>
            <a:r>
              <a:rPr lang="en-US" altLang="zh-CN" sz="1200" b="0" dirty="0" smtClean="0">
                <a:latin typeface="微软雅黑" pitchFamily="34" charset="-122"/>
                <a:ea typeface="微软雅黑" pitchFamily="34" charset="-122"/>
              </a:rPr>
              <a:t>HTTP</a:t>
            </a:r>
            <a:r>
              <a:rPr lang="zh-CN" altLang="en-US" sz="1200" b="0" dirty="0" smtClean="0">
                <a:latin typeface="微软雅黑" pitchFamily="34" charset="-122"/>
                <a:ea typeface="微软雅黑" pitchFamily="34" charset="-122"/>
              </a:rPr>
              <a:t>话单达</a:t>
            </a:r>
            <a:r>
              <a:rPr lang="en-US" altLang="zh-CN" sz="1200" b="0" dirty="0" smtClean="0">
                <a:latin typeface="微软雅黑" pitchFamily="34" charset="-122"/>
                <a:ea typeface="微软雅黑" pitchFamily="34" charset="-122"/>
              </a:rPr>
              <a:t>14</a:t>
            </a:r>
            <a:r>
              <a:rPr lang="zh-CN" altLang="en-US" sz="1200" b="0" dirty="0" smtClean="0">
                <a:latin typeface="微软雅黑" pitchFamily="34" charset="-122"/>
                <a:ea typeface="微软雅黑" pitchFamily="34" charset="-122"/>
              </a:rPr>
              <a:t>亿条。每月汇总的记录条数也近</a:t>
            </a:r>
            <a:r>
              <a:rPr lang="en-US" altLang="zh-CN" sz="1200" b="0" dirty="0" smtClean="0">
                <a:latin typeface="微软雅黑" pitchFamily="34" charset="-122"/>
                <a:ea typeface="微软雅黑" pitchFamily="34" charset="-122"/>
              </a:rPr>
              <a:t>30</a:t>
            </a:r>
            <a:r>
              <a:rPr lang="zh-CN" altLang="en-US" sz="1200" b="0" dirty="0" smtClean="0">
                <a:latin typeface="微软雅黑" pitchFamily="34" charset="-122"/>
                <a:ea typeface="微软雅黑" pitchFamily="34" charset="-122"/>
              </a:rPr>
              <a:t>亿条。</a:t>
            </a:r>
            <a:r>
              <a:rPr lang="zh-CN" altLang="en-US" sz="1200" b="0" dirty="0">
                <a:latin typeface="微软雅黑" pitchFamily="34" charset="-122"/>
                <a:ea typeface="微软雅黑" pitchFamily="34" charset="-122"/>
              </a:rPr>
              <a:t>随着移动互联网正在迅猛增长，</a:t>
            </a:r>
            <a:r>
              <a:rPr lang="zh-CN" altLang="en-US" sz="1200" b="0" dirty="0" smtClean="0">
                <a:latin typeface="微软雅黑" pitchFamily="34" charset="-122"/>
                <a:ea typeface="微软雅黑" pitchFamily="34" charset="-122"/>
              </a:rPr>
              <a:t>传统数据仓库将很难驾驭，无法满足数据处理时限和事务处理需求。</a:t>
            </a:r>
            <a:endParaRPr lang="en-US" altLang="zh-CN" sz="1200" b="0" dirty="0" smtClean="0">
              <a:latin typeface="微软雅黑" pitchFamily="34" charset="-122"/>
              <a:ea typeface="微软雅黑" pitchFamily="34" charset="-122"/>
            </a:endParaRPr>
          </a:p>
        </p:txBody>
      </p:sp>
      <p:sp>
        <p:nvSpPr>
          <p:cNvPr id="86" name="椭圆 85"/>
          <p:cNvSpPr/>
          <p:nvPr/>
        </p:nvSpPr>
        <p:spPr>
          <a:xfrm>
            <a:off x="4460196" y="4030633"/>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3</a:t>
            </a:r>
            <a:endParaRPr lang="zh-CN" altLang="en-US" sz="1200" dirty="0"/>
          </a:p>
        </p:txBody>
      </p:sp>
      <p:sp>
        <p:nvSpPr>
          <p:cNvPr id="91" name="矩形 90"/>
          <p:cNvSpPr/>
          <p:nvPr/>
        </p:nvSpPr>
        <p:spPr>
          <a:xfrm>
            <a:off x="4520793" y="6011083"/>
            <a:ext cx="4371684" cy="609398"/>
          </a:xfrm>
          <a:prstGeom prst="rect">
            <a:avLst/>
          </a:prstGeom>
        </p:spPr>
        <p:txBody>
          <a:bodyPr wrap="square">
            <a:spAutoFit/>
          </a:bodyPr>
          <a:lstStyle/>
          <a:p>
            <a:r>
              <a:rPr lang="zh-CN" altLang="en-US" dirty="0">
                <a:solidFill>
                  <a:srgbClr val="FF0000"/>
                </a:solidFill>
                <a:latin typeface="微软雅黑" pitchFamily="34" charset="-122"/>
                <a:ea typeface="微软雅黑" pitchFamily="34" charset="-122"/>
              </a:rPr>
              <a:t>面对海量的数据压力，需要大数据平台提供快速的处理</a:t>
            </a:r>
            <a:r>
              <a:rPr lang="zh-CN" altLang="en-US" dirty="0" smtClean="0">
                <a:solidFill>
                  <a:srgbClr val="FF0000"/>
                </a:solidFill>
                <a:latin typeface="微软雅黑" pitchFamily="34" charset="-122"/>
                <a:ea typeface="微软雅黑" pitchFamily="34" charset="-122"/>
              </a:rPr>
              <a:t>能力。</a:t>
            </a:r>
            <a:endParaRPr lang="zh-CN" altLang="en-US" dirty="0">
              <a:solidFill>
                <a:srgbClr val="FF0000"/>
              </a:solidFill>
            </a:endParaRPr>
          </a:p>
        </p:txBody>
      </p:sp>
    </p:spTree>
    <p:extLst>
      <p:ext uri="{BB962C8B-B14F-4D97-AF65-F5344CB8AC3E}">
        <p14:creationId xmlns:p14="http://schemas.microsoft.com/office/powerpoint/2010/main" val="18436416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sp>
        <p:nvSpPr>
          <p:cNvPr id="5" name="文本框 4"/>
          <p:cNvSpPr txBox="1"/>
          <p:nvPr/>
        </p:nvSpPr>
        <p:spPr>
          <a:xfrm>
            <a:off x="208367" y="1108800"/>
            <a:ext cx="5840404" cy="350865"/>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传统</a:t>
            </a:r>
            <a:r>
              <a:rPr lang="zh-CN" altLang="en-US" dirty="0">
                <a:latin typeface="微软雅黑" panose="020B0503020204020204" pitchFamily="34" charset="-122"/>
                <a:ea typeface="微软雅黑" panose="020B0503020204020204" pitchFamily="34" charset="-122"/>
              </a:rPr>
              <a:t>数据</a:t>
            </a:r>
            <a:r>
              <a:rPr lang="zh-CN" altLang="en-US" dirty="0" smtClean="0">
                <a:latin typeface="微软雅黑" panose="020B0503020204020204" pitchFamily="34" charset="-122"/>
                <a:ea typeface="微软雅黑" panose="020B0503020204020204" pitchFamily="34" charset="-122"/>
              </a:rPr>
              <a:t>仓库组网将是大数据分析的瓶颈</a:t>
            </a:r>
            <a:endParaRPr lang="zh-CN" altLang="en-US"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2" cstate="print"/>
          <a:srcRect/>
          <a:stretch>
            <a:fillRect/>
          </a:stretch>
        </p:blipFill>
        <p:spPr bwMode="auto">
          <a:xfrm>
            <a:off x="323528" y="1544118"/>
            <a:ext cx="4392488" cy="5313882"/>
          </a:xfrm>
          <a:prstGeom prst="rect">
            <a:avLst/>
          </a:prstGeom>
          <a:noFill/>
          <a:ln w="9525">
            <a:noFill/>
            <a:miter lim="800000"/>
            <a:headEnd/>
            <a:tailEnd/>
          </a:ln>
        </p:spPr>
      </p:pic>
      <p:sp>
        <p:nvSpPr>
          <p:cNvPr id="8" name="TextBox 10"/>
          <p:cNvSpPr txBox="1"/>
          <p:nvPr/>
        </p:nvSpPr>
        <p:spPr>
          <a:xfrm>
            <a:off x="5080641" y="1272289"/>
            <a:ext cx="3654233" cy="2902921"/>
          </a:xfrm>
          <a:prstGeom prst="rect">
            <a:avLst/>
          </a:prstGeom>
          <a:noFill/>
          <a:ln w="3175">
            <a:solidFill>
              <a:schemeClr val="tx1"/>
            </a:solidFill>
          </a:ln>
        </p:spPr>
        <p:txBody>
          <a:bodyPr wrap="square" lIns="76782" tIns="38391" rIns="76782" bIns="38391" rtlCol="0">
            <a:spAutoFit/>
          </a:bodyPr>
          <a:lstStyle/>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现网精细化营销平台的数据库既存放着所有采集的原始数据，又承担所有的数据加工任务，还承载所有报表和业务应用的数据存储和计算。缺乏对数据分层分级及生命周期的有效管理。</a:t>
            </a:r>
            <a:endParaRPr lang="en-US" altLang="zh-CN" sz="1200" b="0" dirty="0" smtClean="0">
              <a:latin typeface="微软雅黑" pitchFamily="34" charset="-122"/>
              <a:ea typeface="微软雅黑" pitchFamily="34" charset="-122"/>
            </a:endParaRPr>
          </a:p>
          <a:p>
            <a:pPr marL="285750" indent="-285750">
              <a:lnSpc>
                <a:spcPct val="150000"/>
              </a:lnSpc>
              <a:buClr>
                <a:srgbClr val="C00000"/>
              </a:buClr>
              <a:buFont typeface="Wingdings" panose="05000000000000000000" pitchFamily="2" charset="2"/>
              <a:buChar char="n"/>
            </a:pPr>
            <a:r>
              <a:rPr lang="zh-CN" altLang="en-US" sz="1200" b="0" dirty="0" smtClean="0">
                <a:latin typeface="微软雅黑" pitchFamily="34" charset="-122"/>
                <a:ea typeface="微软雅黑" pitchFamily="34" charset="-122"/>
              </a:rPr>
              <a:t>系统</a:t>
            </a:r>
            <a:r>
              <a:rPr lang="zh-CN" altLang="en-US" sz="1200" b="0" dirty="0">
                <a:latin typeface="微软雅黑" pitchFamily="34" charset="-122"/>
                <a:ea typeface="微软雅黑" pitchFamily="34" charset="-122"/>
              </a:rPr>
              <a:t>核心架构为</a:t>
            </a:r>
            <a:r>
              <a:rPr lang="en-US" altLang="zh-CN" sz="1200" b="0" dirty="0">
                <a:latin typeface="微软雅黑" pitchFamily="34" charset="-122"/>
                <a:ea typeface="微软雅黑" pitchFamily="34" charset="-122"/>
              </a:rPr>
              <a:t>Oracle</a:t>
            </a:r>
            <a:r>
              <a:rPr lang="zh-CN" altLang="en-US" sz="1200" b="0" dirty="0">
                <a:latin typeface="微软雅黑" pitchFamily="34" charset="-122"/>
                <a:ea typeface="微软雅黑" pitchFamily="34" charset="-122"/>
              </a:rPr>
              <a:t>数据库</a:t>
            </a:r>
            <a:r>
              <a:rPr lang="en-US" altLang="zh-CN" sz="1200" b="0" dirty="0">
                <a:latin typeface="微软雅黑" pitchFamily="34" charset="-122"/>
                <a:ea typeface="微软雅黑" pitchFamily="34" charset="-122"/>
              </a:rPr>
              <a:t>+</a:t>
            </a:r>
            <a:r>
              <a:rPr lang="zh-CN" altLang="en-US" sz="1200" b="0" dirty="0">
                <a:latin typeface="微软雅黑" pitchFamily="34" charset="-122"/>
                <a:ea typeface="微软雅黑" pitchFamily="34" charset="-122"/>
              </a:rPr>
              <a:t>小型机</a:t>
            </a:r>
            <a:r>
              <a:rPr lang="en-US" altLang="zh-CN" sz="1200" b="0" dirty="0">
                <a:latin typeface="微软雅黑" pitchFamily="34" charset="-122"/>
                <a:ea typeface="微软雅黑" pitchFamily="34" charset="-122"/>
              </a:rPr>
              <a:t>+</a:t>
            </a:r>
            <a:r>
              <a:rPr lang="zh-CN" altLang="en-US" sz="1200" b="0" dirty="0">
                <a:latin typeface="微软雅黑" pitchFamily="34" charset="-122"/>
                <a:ea typeface="微软雅黑" pitchFamily="34" charset="-122"/>
              </a:rPr>
              <a:t>磁</a:t>
            </a:r>
            <a:r>
              <a:rPr lang="zh-CN" altLang="en-US" sz="1200" b="0" dirty="0" smtClean="0">
                <a:latin typeface="微软雅黑" pitchFamily="34" charset="-122"/>
                <a:ea typeface="微软雅黑" pitchFamily="34" charset="-122"/>
              </a:rPr>
              <a:t>阵。数据存放在磁阵上，计算时由数据库服务器从磁阵读到本地后进行计算结果。随着</a:t>
            </a:r>
            <a:r>
              <a:rPr lang="zh-CN" altLang="en-US" sz="1200" b="0" dirty="0">
                <a:latin typeface="微软雅黑" pitchFamily="34" charset="-122"/>
                <a:ea typeface="微软雅黑" pitchFamily="34" charset="-122"/>
              </a:rPr>
              <a:t>数据</a:t>
            </a:r>
            <a:r>
              <a:rPr lang="zh-CN" altLang="en-US" sz="1200" b="0" dirty="0" smtClean="0">
                <a:latin typeface="微软雅黑" pitchFamily="34" charset="-122"/>
                <a:ea typeface="微软雅黑" pitchFamily="34" charset="-122"/>
              </a:rPr>
              <a:t>量增长，磁盘</a:t>
            </a:r>
            <a:r>
              <a:rPr lang="en-US" altLang="zh-CN" sz="1200" b="0" dirty="0" smtClean="0">
                <a:latin typeface="微软雅黑" pitchFamily="34" charset="-122"/>
                <a:ea typeface="微软雅黑" pitchFamily="34" charset="-122"/>
              </a:rPr>
              <a:t>I/O</a:t>
            </a:r>
            <a:r>
              <a:rPr lang="zh-CN" altLang="en-US" sz="1200" b="0" dirty="0" smtClean="0">
                <a:latin typeface="微软雅黑" pitchFamily="34" charset="-122"/>
                <a:ea typeface="微软雅黑" pitchFamily="34" charset="-122"/>
              </a:rPr>
              <a:t>、</a:t>
            </a:r>
            <a:r>
              <a:rPr lang="zh-CN" altLang="en-US" sz="1200" b="0" dirty="0">
                <a:latin typeface="微软雅黑" pitchFamily="34" charset="-122"/>
                <a:ea typeface="微软雅黑" pitchFamily="34" charset="-122"/>
              </a:rPr>
              <a:t>网络</a:t>
            </a:r>
            <a:r>
              <a:rPr lang="zh-CN" altLang="en-US" sz="1200" b="0" dirty="0" smtClean="0">
                <a:latin typeface="微软雅黑" pitchFamily="34" charset="-122"/>
                <a:ea typeface="微软雅黑" pitchFamily="34" charset="-122"/>
              </a:rPr>
              <a:t>带宽、数据库服务器的处理能力将存在</a:t>
            </a:r>
            <a:r>
              <a:rPr lang="zh-CN" altLang="en-US" sz="1200" b="0" dirty="0">
                <a:latin typeface="微软雅黑" pitchFamily="34" charset="-122"/>
                <a:ea typeface="微软雅黑" pitchFamily="34" charset="-122"/>
              </a:rPr>
              <a:t>瓶颈，处理时延严重</a:t>
            </a:r>
            <a:r>
              <a:rPr lang="zh-CN" altLang="en-US" sz="1200" b="0" dirty="0" smtClean="0">
                <a:latin typeface="微软雅黑" pitchFamily="34" charset="-122"/>
                <a:ea typeface="微软雅黑" pitchFamily="34" charset="-122"/>
              </a:rPr>
              <a:t>。由于传统架构的可</a:t>
            </a:r>
            <a:r>
              <a:rPr lang="zh-CN" altLang="en-US" sz="1200" b="0" dirty="0">
                <a:latin typeface="微软雅黑" pitchFamily="34" charset="-122"/>
                <a:ea typeface="微软雅黑" pitchFamily="34" charset="-122"/>
              </a:rPr>
              <a:t>扩展性</a:t>
            </a:r>
            <a:r>
              <a:rPr lang="zh-CN" altLang="en-US" sz="1200" b="0" dirty="0" smtClean="0">
                <a:latin typeface="微软雅黑" pitchFamily="34" charset="-122"/>
                <a:ea typeface="微软雅黑" pitchFamily="34" charset="-122"/>
              </a:rPr>
              <a:t>差，无法满足大数据的计算的扩容需求。</a:t>
            </a:r>
          </a:p>
        </p:txBody>
      </p:sp>
      <p:grpSp>
        <p:nvGrpSpPr>
          <p:cNvPr id="127" name="组合 282"/>
          <p:cNvGrpSpPr/>
          <p:nvPr/>
        </p:nvGrpSpPr>
        <p:grpSpPr>
          <a:xfrm>
            <a:off x="6067399" y="4338873"/>
            <a:ext cx="1742151" cy="1559201"/>
            <a:chOff x="3059832" y="1223402"/>
            <a:chExt cx="2386013" cy="2762250"/>
          </a:xfrm>
        </p:grpSpPr>
        <p:grpSp>
          <p:nvGrpSpPr>
            <p:cNvPr id="128" name="Group 4"/>
            <p:cNvGrpSpPr>
              <a:grpSpLocks/>
            </p:cNvGrpSpPr>
            <p:nvPr/>
          </p:nvGrpSpPr>
          <p:grpSpPr bwMode="auto">
            <a:xfrm>
              <a:off x="3185245" y="1918727"/>
              <a:ext cx="296862" cy="628650"/>
              <a:chOff x="4106" y="1234"/>
              <a:chExt cx="187" cy="396"/>
            </a:xfrm>
          </p:grpSpPr>
          <p:sp>
            <p:nvSpPr>
              <p:cNvPr id="242" name="Line 5"/>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43" name="Line 6"/>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29" name="Group 7"/>
            <p:cNvGrpSpPr>
              <a:grpSpLocks/>
            </p:cNvGrpSpPr>
            <p:nvPr/>
          </p:nvGrpSpPr>
          <p:grpSpPr bwMode="auto">
            <a:xfrm>
              <a:off x="3796432" y="1918727"/>
              <a:ext cx="296863" cy="628650"/>
              <a:chOff x="4106" y="1234"/>
              <a:chExt cx="187" cy="396"/>
            </a:xfrm>
          </p:grpSpPr>
          <p:sp>
            <p:nvSpPr>
              <p:cNvPr id="240" name="Line 8"/>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41" name="Line 9"/>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0" name="Group 10"/>
            <p:cNvGrpSpPr>
              <a:grpSpLocks/>
            </p:cNvGrpSpPr>
            <p:nvPr/>
          </p:nvGrpSpPr>
          <p:grpSpPr bwMode="auto">
            <a:xfrm>
              <a:off x="4409207" y="1918727"/>
              <a:ext cx="296863" cy="628650"/>
              <a:chOff x="4106" y="1234"/>
              <a:chExt cx="187" cy="396"/>
            </a:xfrm>
          </p:grpSpPr>
          <p:sp>
            <p:nvSpPr>
              <p:cNvPr id="238" name="Line 11"/>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9" name="Line 12"/>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1" name="Group 13"/>
            <p:cNvGrpSpPr>
              <a:grpSpLocks/>
            </p:cNvGrpSpPr>
            <p:nvPr/>
          </p:nvGrpSpPr>
          <p:grpSpPr bwMode="auto">
            <a:xfrm>
              <a:off x="5021982" y="1918727"/>
              <a:ext cx="296863" cy="628650"/>
              <a:chOff x="4106" y="1234"/>
              <a:chExt cx="187" cy="396"/>
            </a:xfrm>
          </p:grpSpPr>
          <p:sp>
            <p:nvSpPr>
              <p:cNvPr id="236" name="Line 14"/>
              <p:cNvSpPr>
                <a:spLocks noChangeShapeType="1"/>
              </p:cNvSpPr>
              <p:nvPr/>
            </p:nvSpPr>
            <p:spPr bwMode="auto">
              <a:xfrm flipH="1">
                <a:off x="4222"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7" name="Line 15"/>
              <p:cNvSpPr>
                <a:spLocks noChangeShapeType="1"/>
              </p:cNvSpPr>
              <p:nvPr/>
            </p:nvSpPr>
            <p:spPr bwMode="auto">
              <a:xfrm>
                <a:off x="4106" y="1234"/>
                <a:ext cx="71" cy="396"/>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2" name="Group 16"/>
            <p:cNvGrpSpPr>
              <a:grpSpLocks/>
            </p:cNvGrpSpPr>
            <p:nvPr/>
          </p:nvGrpSpPr>
          <p:grpSpPr bwMode="auto">
            <a:xfrm>
              <a:off x="3059832" y="1223402"/>
              <a:ext cx="542925" cy="781050"/>
              <a:chOff x="4127" y="801"/>
              <a:chExt cx="342" cy="492"/>
            </a:xfrm>
          </p:grpSpPr>
          <p:grpSp>
            <p:nvGrpSpPr>
              <p:cNvPr id="226" name="Group 17"/>
              <p:cNvGrpSpPr>
                <a:grpSpLocks/>
              </p:cNvGrpSpPr>
              <p:nvPr/>
            </p:nvGrpSpPr>
            <p:grpSpPr bwMode="auto">
              <a:xfrm>
                <a:off x="4127" y="801"/>
                <a:ext cx="186" cy="492"/>
                <a:chOff x="2822" y="3156"/>
                <a:chExt cx="308" cy="813"/>
              </a:xfrm>
            </p:grpSpPr>
            <p:sp>
              <p:nvSpPr>
                <p:cNvPr id="228" name="Freeform 18"/>
                <p:cNvSpPr>
                  <a:spLocks/>
                </p:cNvSpPr>
                <p:nvPr/>
              </p:nvSpPr>
              <p:spPr bwMode="gray">
                <a:xfrm>
                  <a:off x="2909" y="3156"/>
                  <a:ext cx="158" cy="202"/>
                </a:xfrm>
                <a:custGeom>
                  <a:avLst/>
                  <a:gdLst/>
                  <a:ahLst/>
                  <a:cxnLst>
                    <a:cxn ang="0">
                      <a:pos x="154" y="204"/>
                    </a:cxn>
                    <a:cxn ang="0">
                      <a:pos x="154" y="204"/>
                    </a:cxn>
                    <a:cxn ang="0">
                      <a:pos x="158" y="202"/>
                    </a:cxn>
                    <a:cxn ang="0">
                      <a:pos x="164" y="198"/>
                    </a:cxn>
                    <a:cxn ang="0">
                      <a:pos x="170" y="188"/>
                    </a:cxn>
                    <a:cxn ang="0">
                      <a:pos x="176" y="172"/>
                    </a:cxn>
                    <a:cxn ang="0">
                      <a:pos x="180" y="156"/>
                    </a:cxn>
                    <a:cxn ang="0">
                      <a:pos x="182" y="136"/>
                    </a:cxn>
                    <a:cxn ang="0">
                      <a:pos x="180" y="114"/>
                    </a:cxn>
                    <a:cxn ang="0">
                      <a:pos x="174" y="92"/>
                    </a:cxn>
                    <a:cxn ang="0">
                      <a:pos x="166" y="70"/>
                    </a:cxn>
                    <a:cxn ang="0">
                      <a:pos x="166" y="70"/>
                    </a:cxn>
                    <a:cxn ang="0">
                      <a:pos x="156" y="50"/>
                    </a:cxn>
                    <a:cxn ang="0">
                      <a:pos x="144" y="34"/>
                    </a:cxn>
                    <a:cxn ang="0">
                      <a:pos x="132" y="20"/>
                    </a:cxn>
                    <a:cxn ang="0">
                      <a:pos x="118" y="10"/>
                    </a:cxn>
                    <a:cxn ang="0">
                      <a:pos x="104" y="4"/>
                    </a:cxn>
                    <a:cxn ang="0">
                      <a:pos x="90" y="0"/>
                    </a:cxn>
                    <a:cxn ang="0">
                      <a:pos x="76" y="0"/>
                    </a:cxn>
                    <a:cxn ang="0">
                      <a:pos x="62" y="2"/>
                    </a:cxn>
                    <a:cxn ang="0">
                      <a:pos x="0" y="22"/>
                    </a:cxn>
                    <a:cxn ang="0">
                      <a:pos x="84" y="232"/>
                    </a:cxn>
                    <a:cxn ang="0">
                      <a:pos x="154" y="204"/>
                    </a:cxn>
                  </a:cxnLst>
                  <a:rect l="0" t="0" r="r" b="b"/>
                  <a:pathLst>
                    <a:path w="182" h="232">
                      <a:moveTo>
                        <a:pt x="154" y="204"/>
                      </a:moveTo>
                      <a:lnTo>
                        <a:pt x="154" y="204"/>
                      </a:lnTo>
                      <a:lnTo>
                        <a:pt x="158" y="202"/>
                      </a:lnTo>
                      <a:lnTo>
                        <a:pt x="164" y="198"/>
                      </a:lnTo>
                      <a:lnTo>
                        <a:pt x="170" y="188"/>
                      </a:lnTo>
                      <a:lnTo>
                        <a:pt x="176" y="172"/>
                      </a:lnTo>
                      <a:lnTo>
                        <a:pt x="180" y="156"/>
                      </a:lnTo>
                      <a:lnTo>
                        <a:pt x="182" y="136"/>
                      </a:lnTo>
                      <a:lnTo>
                        <a:pt x="180" y="114"/>
                      </a:lnTo>
                      <a:lnTo>
                        <a:pt x="174" y="92"/>
                      </a:lnTo>
                      <a:lnTo>
                        <a:pt x="166" y="70"/>
                      </a:lnTo>
                      <a:lnTo>
                        <a:pt x="166" y="70"/>
                      </a:lnTo>
                      <a:lnTo>
                        <a:pt x="156" y="50"/>
                      </a:lnTo>
                      <a:lnTo>
                        <a:pt x="144" y="34"/>
                      </a:lnTo>
                      <a:lnTo>
                        <a:pt x="132" y="20"/>
                      </a:lnTo>
                      <a:lnTo>
                        <a:pt x="118" y="10"/>
                      </a:lnTo>
                      <a:lnTo>
                        <a:pt x="104" y="4"/>
                      </a:lnTo>
                      <a:lnTo>
                        <a:pt x="90" y="0"/>
                      </a:lnTo>
                      <a:lnTo>
                        <a:pt x="76" y="0"/>
                      </a:lnTo>
                      <a:lnTo>
                        <a:pt x="62" y="2"/>
                      </a:lnTo>
                      <a:lnTo>
                        <a:pt x="0" y="22"/>
                      </a:lnTo>
                      <a:lnTo>
                        <a:pt x="84" y="232"/>
                      </a:lnTo>
                      <a:lnTo>
                        <a:pt x="154" y="204"/>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9" name="Freeform 19"/>
                <p:cNvSpPr>
                  <a:spLocks/>
                </p:cNvSpPr>
                <p:nvPr/>
              </p:nvSpPr>
              <p:spPr bwMode="gray">
                <a:xfrm>
                  <a:off x="2836" y="3316"/>
                  <a:ext cx="294" cy="648"/>
                </a:xfrm>
                <a:custGeom>
                  <a:avLst/>
                  <a:gdLst/>
                  <a:ahLst/>
                  <a:cxnLst>
                    <a:cxn ang="0">
                      <a:pos x="256" y="718"/>
                    </a:cxn>
                    <a:cxn ang="0">
                      <a:pos x="260" y="446"/>
                    </a:cxn>
                    <a:cxn ang="0">
                      <a:pos x="330" y="414"/>
                    </a:cxn>
                    <a:cxn ang="0">
                      <a:pos x="338" y="174"/>
                    </a:cxn>
                    <a:cxn ang="0">
                      <a:pos x="338" y="174"/>
                    </a:cxn>
                    <a:cxn ang="0">
                      <a:pos x="338" y="160"/>
                    </a:cxn>
                    <a:cxn ang="0">
                      <a:pos x="336" y="144"/>
                    </a:cxn>
                    <a:cxn ang="0">
                      <a:pos x="330" y="126"/>
                    </a:cxn>
                    <a:cxn ang="0">
                      <a:pos x="322" y="106"/>
                    </a:cxn>
                    <a:cxn ang="0">
                      <a:pos x="316" y="96"/>
                    </a:cxn>
                    <a:cxn ang="0">
                      <a:pos x="308" y="86"/>
                    </a:cxn>
                    <a:cxn ang="0">
                      <a:pos x="298" y="76"/>
                    </a:cxn>
                    <a:cxn ang="0">
                      <a:pos x="288" y="68"/>
                    </a:cxn>
                    <a:cxn ang="0">
                      <a:pos x="274" y="60"/>
                    </a:cxn>
                    <a:cxn ang="0">
                      <a:pos x="258" y="54"/>
                    </a:cxn>
                    <a:cxn ang="0">
                      <a:pos x="112" y="0"/>
                    </a:cxn>
                    <a:cxn ang="0">
                      <a:pos x="112" y="0"/>
                    </a:cxn>
                    <a:cxn ang="0">
                      <a:pos x="104" y="0"/>
                    </a:cxn>
                    <a:cxn ang="0">
                      <a:pos x="98" y="0"/>
                    </a:cxn>
                    <a:cxn ang="0">
                      <a:pos x="88" y="2"/>
                    </a:cxn>
                    <a:cxn ang="0">
                      <a:pos x="0" y="34"/>
                    </a:cxn>
                    <a:cxn ang="0">
                      <a:pos x="210" y="126"/>
                    </a:cxn>
                    <a:cxn ang="0">
                      <a:pos x="180" y="426"/>
                    </a:cxn>
                    <a:cxn ang="0">
                      <a:pos x="180" y="744"/>
                    </a:cxn>
                    <a:cxn ang="0">
                      <a:pos x="256" y="718"/>
                    </a:cxn>
                  </a:cxnLst>
                  <a:rect l="0" t="0" r="r" b="b"/>
                  <a:pathLst>
                    <a:path w="338" h="744">
                      <a:moveTo>
                        <a:pt x="256" y="718"/>
                      </a:moveTo>
                      <a:lnTo>
                        <a:pt x="260" y="446"/>
                      </a:lnTo>
                      <a:lnTo>
                        <a:pt x="330" y="414"/>
                      </a:lnTo>
                      <a:lnTo>
                        <a:pt x="338" y="174"/>
                      </a:lnTo>
                      <a:lnTo>
                        <a:pt x="338" y="174"/>
                      </a:lnTo>
                      <a:lnTo>
                        <a:pt x="338" y="160"/>
                      </a:lnTo>
                      <a:lnTo>
                        <a:pt x="336" y="144"/>
                      </a:lnTo>
                      <a:lnTo>
                        <a:pt x="330" y="126"/>
                      </a:lnTo>
                      <a:lnTo>
                        <a:pt x="322" y="106"/>
                      </a:lnTo>
                      <a:lnTo>
                        <a:pt x="316" y="96"/>
                      </a:lnTo>
                      <a:lnTo>
                        <a:pt x="308" y="86"/>
                      </a:lnTo>
                      <a:lnTo>
                        <a:pt x="298" y="76"/>
                      </a:lnTo>
                      <a:lnTo>
                        <a:pt x="288" y="68"/>
                      </a:lnTo>
                      <a:lnTo>
                        <a:pt x="274" y="60"/>
                      </a:lnTo>
                      <a:lnTo>
                        <a:pt x="258" y="54"/>
                      </a:lnTo>
                      <a:lnTo>
                        <a:pt x="112" y="0"/>
                      </a:lnTo>
                      <a:lnTo>
                        <a:pt x="112" y="0"/>
                      </a:lnTo>
                      <a:lnTo>
                        <a:pt x="104" y="0"/>
                      </a:lnTo>
                      <a:lnTo>
                        <a:pt x="98" y="0"/>
                      </a:lnTo>
                      <a:lnTo>
                        <a:pt x="88" y="2"/>
                      </a:lnTo>
                      <a:lnTo>
                        <a:pt x="0" y="34"/>
                      </a:lnTo>
                      <a:lnTo>
                        <a:pt x="210" y="126"/>
                      </a:lnTo>
                      <a:lnTo>
                        <a:pt x="180" y="426"/>
                      </a:lnTo>
                      <a:lnTo>
                        <a:pt x="180" y="744"/>
                      </a:lnTo>
                      <a:lnTo>
                        <a:pt x="256" y="718"/>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0" name="Freeform 20"/>
                <p:cNvSpPr>
                  <a:spLocks/>
                </p:cNvSpPr>
                <p:nvPr/>
              </p:nvSpPr>
              <p:spPr bwMode="gray">
                <a:xfrm>
                  <a:off x="2878" y="3173"/>
                  <a:ext cx="130" cy="190"/>
                </a:xfrm>
                <a:custGeom>
                  <a:avLst/>
                  <a:gdLst/>
                  <a:ahLst/>
                  <a:cxnLst>
                    <a:cxn ang="0">
                      <a:pos x="134" y="74"/>
                    </a:cxn>
                    <a:cxn ang="0">
                      <a:pos x="134" y="74"/>
                    </a:cxn>
                    <a:cxn ang="0">
                      <a:pos x="142" y="96"/>
                    </a:cxn>
                    <a:cxn ang="0">
                      <a:pos x="146" y="116"/>
                    </a:cxn>
                    <a:cxn ang="0">
                      <a:pos x="150" y="138"/>
                    </a:cxn>
                    <a:cxn ang="0">
                      <a:pos x="148" y="158"/>
                    </a:cxn>
                    <a:cxn ang="0">
                      <a:pos x="146" y="176"/>
                    </a:cxn>
                    <a:cxn ang="0">
                      <a:pos x="140" y="190"/>
                    </a:cxn>
                    <a:cxn ang="0">
                      <a:pos x="132" y="204"/>
                    </a:cxn>
                    <a:cxn ang="0">
                      <a:pos x="120" y="212"/>
                    </a:cxn>
                    <a:cxn ang="0">
                      <a:pos x="120" y="212"/>
                    </a:cxn>
                    <a:cxn ang="0">
                      <a:pos x="108" y="218"/>
                    </a:cxn>
                    <a:cxn ang="0">
                      <a:pos x="94" y="218"/>
                    </a:cxn>
                    <a:cxn ang="0">
                      <a:pos x="80" y="214"/>
                    </a:cxn>
                    <a:cxn ang="0">
                      <a:pos x="66" y="208"/>
                    </a:cxn>
                    <a:cxn ang="0">
                      <a:pos x="52" y="196"/>
                    </a:cxn>
                    <a:cxn ang="0">
                      <a:pos x="38" y="182"/>
                    </a:cxn>
                    <a:cxn ang="0">
                      <a:pos x="26" y="164"/>
                    </a:cxn>
                    <a:cxn ang="0">
                      <a:pos x="16" y="144"/>
                    </a:cxn>
                    <a:cxn ang="0">
                      <a:pos x="16" y="144"/>
                    </a:cxn>
                    <a:cxn ang="0">
                      <a:pos x="8" y="122"/>
                    </a:cxn>
                    <a:cxn ang="0">
                      <a:pos x="2" y="102"/>
                    </a:cxn>
                    <a:cxn ang="0">
                      <a:pos x="0" y="80"/>
                    </a:cxn>
                    <a:cxn ang="0">
                      <a:pos x="0" y="60"/>
                    </a:cxn>
                    <a:cxn ang="0">
                      <a:pos x="4" y="42"/>
                    </a:cxn>
                    <a:cxn ang="0">
                      <a:pos x="8" y="28"/>
                    </a:cxn>
                    <a:cxn ang="0">
                      <a:pos x="18" y="14"/>
                    </a:cxn>
                    <a:cxn ang="0">
                      <a:pos x="28" y="6"/>
                    </a:cxn>
                    <a:cxn ang="0">
                      <a:pos x="28" y="6"/>
                    </a:cxn>
                    <a:cxn ang="0">
                      <a:pos x="40" y="0"/>
                    </a:cxn>
                    <a:cxn ang="0">
                      <a:pos x="54" y="0"/>
                    </a:cxn>
                    <a:cxn ang="0">
                      <a:pos x="68" y="4"/>
                    </a:cxn>
                    <a:cxn ang="0">
                      <a:pos x="84" y="10"/>
                    </a:cxn>
                    <a:cxn ang="0">
                      <a:pos x="98" y="22"/>
                    </a:cxn>
                    <a:cxn ang="0">
                      <a:pos x="110" y="36"/>
                    </a:cxn>
                    <a:cxn ang="0">
                      <a:pos x="122" y="54"/>
                    </a:cxn>
                    <a:cxn ang="0">
                      <a:pos x="134" y="74"/>
                    </a:cxn>
                    <a:cxn ang="0">
                      <a:pos x="134" y="74"/>
                    </a:cxn>
                  </a:cxnLst>
                  <a:rect l="0" t="0" r="r" b="b"/>
                  <a:pathLst>
                    <a:path w="150" h="218">
                      <a:moveTo>
                        <a:pt x="134" y="74"/>
                      </a:moveTo>
                      <a:lnTo>
                        <a:pt x="134" y="74"/>
                      </a:lnTo>
                      <a:lnTo>
                        <a:pt x="142" y="96"/>
                      </a:lnTo>
                      <a:lnTo>
                        <a:pt x="146" y="116"/>
                      </a:lnTo>
                      <a:lnTo>
                        <a:pt x="150" y="138"/>
                      </a:lnTo>
                      <a:lnTo>
                        <a:pt x="148" y="158"/>
                      </a:lnTo>
                      <a:lnTo>
                        <a:pt x="146" y="176"/>
                      </a:lnTo>
                      <a:lnTo>
                        <a:pt x="140" y="190"/>
                      </a:lnTo>
                      <a:lnTo>
                        <a:pt x="132" y="204"/>
                      </a:lnTo>
                      <a:lnTo>
                        <a:pt x="120" y="212"/>
                      </a:lnTo>
                      <a:lnTo>
                        <a:pt x="120" y="212"/>
                      </a:lnTo>
                      <a:lnTo>
                        <a:pt x="108" y="218"/>
                      </a:lnTo>
                      <a:lnTo>
                        <a:pt x="94" y="218"/>
                      </a:lnTo>
                      <a:lnTo>
                        <a:pt x="80" y="214"/>
                      </a:lnTo>
                      <a:lnTo>
                        <a:pt x="66" y="208"/>
                      </a:lnTo>
                      <a:lnTo>
                        <a:pt x="52" y="196"/>
                      </a:lnTo>
                      <a:lnTo>
                        <a:pt x="38" y="182"/>
                      </a:lnTo>
                      <a:lnTo>
                        <a:pt x="26" y="164"/>
                      </a:lnTo>
                      <a:lnTo>
                        <a:pt x="16" y="144"/>
                      </a:lnTo>
                      <a:lnTo>
                        <a:pt x="16" y="144"/>
                      </a:lnTo>
                      <a:lnTo>
                        <a:pt x="8" y="122"/>
                      </a:lnTo>
                      <a:lnTo>
                        <a:pt x="2" y="102"/>
                      </a:lnTo>
                      <a:lnTo>
                        <a:pt x="0" y="80"/>
                      </a:lnTo>
                      <a:lnTo>
                        <a:pt x="0" y="60"/>
                      </a:lnTo>
                      <a:lnTo>
                        <a:pt x="4" y="42"/>
                      </a:lnTo>
                      <a:lnTo>
                        <a:pt x="8" y="28"/>
                      </a:lnTo>
                      <a:lnTo>
                        <a:pt x="18" y="14"/>
                      </a:lnTo>
                      <a:lnTo>
                        <a:pt x="28" y="6"/>
                      </a:lnTo>
                      <a:lnTo>
                        <a:pt x="28" y="6"/>
                      </a:lnTo>
                      <a:lnTo>
                        <a:pt x="40" y="0"/>
                      </a:lnTo>
                      <a:lnTo>
                        <a:pt x="54" y="0"/>
                      </a:lnTo>
                      <a:lnTo>
                        <a:pt x="68" y="4"/>
                      </a:lnTo>
                      <a:lnTo>
                        <a:pt x="84" y="10"/>
                      </a:lnTo>
                      <a:lnTo>
                        <a:pt x="98" y="22"/>
                      </a:lnTo>
                      <a:lnTo>
                        <a:pt x="110" y="36"/>
                      </a:lnTo>
                      <a:lnTo>
                        <a:pt x="122" y="54"/>
                      </a:lnTo>
                      <a:lnTo>
                        <a:pt x="134" y="74"/>
                      </a:lnTo>
                      <a:lnTo>
                        <a:pt x="134" y="74"/>
                      </a:lnTo>
                      <a:close/>
                    </a:path>
                  </a:pathLst>
                </a:custGeom>
                <a:solidFill>
                  <a:srgbClr val="C8A66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1" name="Freeform 21"/>
                <p:cNvSpPr>
                  <a:spLocks/>
                </p:cNvSpPr>
                <p:nvPr/>
              </p:nvSpPr>
              <p:spPr bwMode="gray">
                <a:xfrm>
                  <a:off x="2822" y="3346"/>
                  <a:ext cx="233" cy="618"/>
                </a:xfrm>
                <a:custGeom>
                  <a:avLst/>
                  <a:gdLst/>
                  <a:ahLst/>
                  <a:cxnLst>
                    <a:cxn ang="0">
                      <a:pos x="190" y="54"/>
                    </a:cxn>
                    <a:cxn ang="0">
                      <a:pos x="44" y="0"/>
                    </a:cxn>
                    <a:cxn ang="0">
                      <a:pos x="44" y="0"/>
                    </a:cxn>
                    <a:cxn ang="0">
                      <a:pos x="38" y="0"/>
                    </a:cxn>
                    <a:cxn ang="0">
                      <a:pos x="30" y="0"/>
                    </a:cxn>
                    <a:cxn ang="0">
                      <a:pos x="22" y="0"/>
                    </a:cxn>
                    <a:cxn ang="0">
                      <a:pos x="14" y="4"/>
                    </a:cxn>
                    <a:cxn ang="0">
                      <a:pos x="8" y="12"/>
                    </a:cxn>
                    <a:cxn ang="0">
                      <a:pos x="2" y="24"/>
                    </a:cxn>
                    <a:cxn ang="0">
                      <a:pos x="0" y="40"/>
                    </a:cxn>
                    <a:cxn ang="0">
                      <a:pos x="0" y="40"/>
                    </a:cxn>
                    <a:cxn ang="0">
                      <a:pos x="4" y="106"/>
                    </a:cxn>
                    <a:cxn ang="0">
                      <a:pos x="12" y="200"/>
                    </a:cxn>
                    <a:cxn ang="0">
                      <a:pos x="22" y="320"/>
                    </a:cxn>
                    <a:cxn ang="0">
                      <a:pos x="82" y="344"/>
                    </a:cxn>
                    <a:cxn ang="0">
                      <a:pos x="84" y="668"/>
                    </a:cxn>
                    <a:cxn ang="0">
                      <a:pos x="196" y="710"/>
                    </a:cxn>
                    <a:cxn ang="0">
                      <a:pos x="198" y="392"/>
                    </a:cxn>
                    <a:cxn ang="0">
                      <a:pos x="262" y="414"/>
                    </a:cxn>
                    <a:cxn ang="0">
                      <a:pos x="268" y="174"/>
                    </a:cxn>
                    <a:cxn ang="0">
                      <a:pos x="268" y="174"/>
                    </a:cxn>
                    <a:cxn ang="0">
                      <a:pos x="268" y="160"/>
                    </a:cxn>
                    <a:cxn ang="0">
                      <a:pos x="268" y="144"/>
                    </a:cxn>
                    <a:cxn ang="0">
                      <a:pos x="262" y="126"/>
                    </a:cxn>
                    <a:cxn ang="0">
                      <a:pos x="254" y="106"/>
                    </a:cxn>
                    <a:cxn ang="0">
                      <a:pos x="248" y="96"/>
                    </a:cxn>
                    <a:cxn ang="0">
                      <a:pos x="240" y="86"/>
                    </a:cxn>
                    <a:cxn ang="0">
                      <a:pos x="230" y="76"/>
                    </a:cxn>
                    <a:cxn ang="0">
                      <a:pos x="218" y="68"/>
                    </a:cxn>
                    <a:cxn ang="0">
                      <a:pos x="206" y="60"/>
                    </a:cxn>
                    <a:cxn ang="0">
                      <a:pos x="190" y="54"/>
                    </a:cxn>
                    <a:cxn ang="0">
                      <a:pos x="190" y="54"/>
                    </a:cxn>
                  </a:cxnLst>
                  <a:rect l="0" t="0" r="r" b="b"/>
                  <a:pathLst>
                    <a:path w="268" h="710">
                      <a:moveTo>
                        <a:pt x="190" y="54"/>
                      </a:moveTo>
                      <a:lnTo>
                        <a:pt x="44" y="0"/>
                      </a:lnTo>
                      <a:lnTo>
                        <a:pt x="44" y="0"/>
                      </a:lnTo>
                      <a:lnTo>
                        <a:pt x="38" y="0"/>
                      </a:lnTo>
                      <a:lnTo>
                        <a:pt x="30" y="0"/>
                      </a:lnTo>
                      <a:lnTo>
                        <a:pt x="22" y="0"/>
                      </a:lnTo>
                      <a:lnTo>
                        <a:pt x="14" y="4"/>
                      </a:lnTo>
                      <a:lnTo>
                        <a:pt x="8" y="12"/>
                      </a:lnTo>
                      <a:lnTo>
                        <a:pt x="2" y="24"/>
                      </a:lnTo>
                      <a:lnTo>
                        <a:pt x="0" y="40"/>
                      </a:lnTo>
                      <a:lnTo>
                        <a:pt x="0" y="40"/>
                      </a:lnTo>
                      <a:lnTo>
                        <a:pt x="4" y="106"/>
                      </a:lnTo>
                      <a:lnTo>
                        <a:pt x="12" y="200"/>
                      </a:lnTo>
                      <a:lnTo>
                        <a:pt x="22" y="320"/>
                      </a:lnTo>
                      <a:lnTo>
                        <a:pt x="82" y="344"/>
                      </a:lnTo>
                      <a:lnTo>
                        <a:pt x="84" y="668"/>
                      </a:lnTo>
                      <a:lnTo>
                        <a:pt x="196" y="710"/>
                      </a:lnTo>
                      <a:lnTo>
                        <a:pt x="198" y="392"/>
                      </a:lnTo>
                      <a:lnTo>
                        <a:pt x="262" y="414"/>
                      </a:lnTo>
                      <a:lnTo>
                        <a:pt x="268" y="174"/>
                      </a:lnTo>
                      <a:lnTo>
                        <a:pt x="268" y="174"/>
                      </a:lnTo>
                      <a:lnTo>
                        <a:pt x="268" y="160"/>
                      </a:lnTo>
                      <a:lnTo>
                        <a:pt x="268" y="144"/>
                      </a:lnTo>
                      <a:lnTo>
                        <a:pt x="262" y="126"/>
                      </a:lnTo>
                      <a:lnTo>
                        <a:pt x="254" y="106"/>
                      </a:lnTo>
                      <a:lnTo>
                        <a:pt x="248" y="96"/>
                      </a:lnTo>
                      <a:lnTo>
                        <a:pt x="240" y="86"/>
                      </a:lnTo>
                      <a:lnTo>
                        <a:pt x="230" y="76"/>
                      </a:lnTo>
                      <a:lnTo>
                        <a:pt x="218" y="68"/>
                      </a:lnTo>
                      <a:lnTo>
                        <a:pt x="206" y="60"/>
                      </a:lnTo>
                      <a:lnTo>
                        <a:pt x="190" y="54"/>
                      </a:lnTo>
                      <a:lnTo>
                        <a:pt x="190" y="54"/>
                      </a:lnTo>
                      <a:close/>
                    </a:path>
                  </a:pathLst>
                </a:custGeom>
                <a:solidFill>
                  <a:srgbClr val="C8A66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2" name="Freeform 22"/>
                <p:cNvSpPr>
                  <a:spLocks/>
                </p:cNvSpPr>
                <p:nvPr/>
              </p:nvSpPr>
              <p:spPr bwMode="gray">
                <a:xfrm>
                  <a:off x="2993" y="3485"/>
                  <a:ext cx="0" cy="484"/>
                </a:xfrm>
                <a:custGeom>
                  <a:avLst/>
                  <a:gdLst/>
                  <a:ahLst/>
                  <a:cxnLst>
                    <a:cxn ang="0">
                      <a:pos x="0" y="556"/>
                    </a:cxn>
                    <a:cxn ang="0">
                      <a:pos x="0" y="0"/>
                    </a:cxn>
                    <a:cxn ang="0">
                      <a:pos x="0" y="556"/>
                    </a:cxn>
                  </a:cxnLst>
                  <a:rect l="0" t="0" r="r" b="b"/>
                  <a:pathLst>
                    <a:path h="556">
                      <a:moveTo>
                        <a:pt x="0" y="556"/>
                      </a:moveTo>
                      <a:lnTo>
                        <a:pt x="0" y="0"/>
                      </a:lnTo>
                      <a:lnTo>
                        <a:pt x="0" y="556"/>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3" name="Line 23"/>
                <p:cNvSpPr>
                  <a:spLocks noChangeShapeType="1"/>
                </p:cNvSpPr>
                <p:nvPr/>
              </p:nvSpPr>
              <p:spPr bwMode="gray">
                <a:xfrm flipV="1">
                  <a:off x="2993" y="3485"/>
                  <a:ext cx="0" cy="484"/>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4" name="Freeform 24"/>
                <p:cNvSpPr>
                  <a:spLocks/>
                </p:cNvSpPr>
                <p:nvPr/>
              </p:nvSpPr>
              <p:spPr bwMode="gray">
                <a:xfrm>
                  <a:off x="2890" y="3447"/>
                  <a:ext cx="0" cy="489"/>
                </a:xfrm>
                <a:custGeom>
                  <a:avLst/>
                  <a:gdLst/>
                  <a:ahLst/>
                  <a:cxnLst>
                    <a:cxn ang="0">
                      <a:pos x="0" y="562"/>
                    </a:cxn>
                    <a:cxn ang="0">
                      <a:pos x="0" y="0"/>
                    </a:cxn>
                    <a:cxn ang="0">
                      <a:pos x="0" y="562"/>
                    </a:cxn>
                  </a:cxnLst>
                  <a:rect l="0" t="0" r="r" b="b"/>
                  <a:pathLst>
                    <a:path h="562">
                      <a:moveTo>
                        <a:pt x="0" y="562"/>
                      </a:moveTo>
                      <a:lnTo>
                        <a:pt x="0" y="0"/>
                      </a:lnTo>
                      <a:lnTo>
                        <a:pt x="0" y="562"/>
                      </a:lnTo>
                      <a:close/>
                    </a:path>
                  </a:pathLst>
                </a:custGeom>
                <a:solidFill>
                  <a:srgbClr val="EEECE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35" name="Line 25"/>
                <p:cNvSpPr>
                  <a:spLocks noChangeShapeType="1"/>
                </p:cNvSpPr>
                <p:nvPr/>
              </p:nvSpPr>
              <p:spPr bwMode="gray">
                <a:xfrm flipV="1">
                  <a:off x="2890" y="3447"/>
                  <a:ext cx="0" cy="489"/>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27" name="AutoShape 26"/>
              <p:cNvSpPr>
                <a:spLocks noChangeArrowheads="1"/>
              </p:cNvSpPr>
              <p:nvPr/>
            </p:nvSpPr>
            <p:spPr bwMode="auto">
              <a:xfrm>
                <a:off x="4326"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3" name="Group 27"/>
            <p:cNvGrpSpPr>
              <a:grpSpLocks/>
            </p:cNvGrpSpPr>
            <p:nvPr/>
          </p:nvGrpSpPr>
          <p:grpSpPr bwMode="auto">
            <a:xfrm>
              <a:off x="3677370" y="1240865"/>
              <a:ext cx="533400" cy="763587"/>
              <a:chOff x="4483" y="812"/>
              <a:chExt cx="336" cy="481"/>
            </a:xfrm>
          </p:grpSpPr>
          <p:grpSp>
            <p:nvGrpSpPr>
              <p:cNvPr id="218" name="Group 28"/>
              <p:cNvGrpSpPr>
                <a:grpSpLocks/>
              </p:cNvGrpSpPr>
              <p:nvPr/>
            </p:nvGrpSpPr>
            <p:grpSpPr bwMode="auto">
              <a:xfrm>
                <a:off x="4483" y="812"/>
                <a:ext cx="180" cy="481"/>
                <a:chOff x="2491" y="2265"/>
                <a:chExt cx="342" cy="912"/>
              </a:xfrm>
            </p:grpSpPr>
            <p:sp>
              <p:nvSpPr>
                <p:cNvPr id="220" name="Freeform 29"/>
                <p:cNvSpPr>
                  <a:spLocks/>
                </p:cNvSpPr>
                <p:nvPr/>
              </p:nvSpPr>
              <p:spPr bwMode="gray">
                <a:xfrm>
                  <a:off x="2587" y="2265"/>
                  <a:ext cx="176" cy="226"/>
                </a:xfrm>
                <a:custGeom>
                  <a:avLst/>
                  <a:gdLst/>
                  <a:ahLst/>
                  <a:cxnLst>
                    <a:cxn ang="0">
                      <a:pos x="150" y="198"/>
                    </a:cxn>
                    <a:cxn ang="0">
                      <a:pos x="150" y="198"/>
                    </a:cxn>
                    <a:cxn ang="0">
                      <a:pos x="158" y="192"/>
                    </a:cxn>
                    <a:cxn ang="0">
                      <a:pos x="166" y="182"/>
                    </a:cxn>
                    <a:cxn ang="0">
                      <a:pos x="170" y="168"/>
                    </a:cxn>
                    <a:cxn ang="0">
                      <a:pos x="174" y="150"/>
                    </a:cxn>
                    <a:cxn ang="0">
                      <a:pos x="176" y="132"/>
                    </a:cxn>
                    <a:cxn ang="0">
                      <a:pos x="174" y="112"/>
                    </a:cxn>
                    <a:cxn ang="0">
                      <a:pos x="170" y="90"/>
                    </a:cxn>
                    <a:cxn ang="0">
                      <a:pos x="162" y="70"/>
                    </a:cxn>
                    <a:cxn ang="0">
                      <a:pos x="162" y="70"/>
                    </a:cxn>
                    <a:cxn ang="0">
                      <a:pos x="152" y="50"/>
                    </a:cxn>
                    <a:cxn ang="0">
                      <a:pos x="140" y="34"/>
                    </a:cxn>
                    <a:cxn ang="0">
                      <a:pos x="128" y="22"/>
                    </a:cxn>
                    <a:cxn ang="0">
                      <a:pos x="116" y="12"/>
                    </a:cxn>
                    <a:cxn ang="0">
                      <a:pos x="102" y="4"/>
                    </a:cxn>
                    <a:cxn ang="0">
                      <a:pos x="88" y="0"/>
                    </a:cxn>
                    <a:cxn ang="0">
                      <a:pos x="74" y="0"/>
                    </a:cxn>
                    <a:cxn ang="0">
                      <a:pos x="60" y="4"/>
                    </a:cxn>
                    <a:cxn ang="0">
                      <a:pos x="0" y="22"/>
                    </a:cxn>
                    <a:cxn ang="0">
                      <a:pos x="82" y="226"/>
                    </a:cxn>
                    <a:cxn ang="0">
                      <a:pos x="150" y="198"/>
                    </a:cxn>
                  </a:cxnLst>
                  <a:rect l="0" t="0" r="r" b="b"/>
                  <a:pathLst>
                    <a:path w="176" h="226">
                      <a:moveTo>
                        <a:pt x="150" y="198"/>
                      </a:moveTo>
                      <a:lnTo>
                        <a:pt x="150" y="198"/>
                      </a:lnTo>
                      <a:lnTo>
                        <a:pt x="158" y="192"/>
                      </a:lnTo>
                      <a:lnTo>
                        <a:pt x="166" y="182"/>
                      </a:lnTo>
                      <a:lnTo>
                        <a:pt x="170" y="168"/>
                      </a:lnTo>
                      <a:lnTo>
                        <a:pt x="174" y="150"/>
                      </a:lnTo>
                      <a:lnTo>
                        <a:pt x="176" y="132"/>
                      </a:lnTo>
                      <a:lnTo>
                        <a:pt x="174" y="112"/>
                      </a:lnTo>
                      <a:lnTo>
                        <a:pt x="170" y="90"/>
                      </a:lnTo>
                      <a:lnTo>
                        <a:pt x="162" y="70"/>
                      </a:lnTo>
                      <a:lnTo>
                        <a:pt x="162" y="70"/>
                      </a:lnTo>
                      <a:lnTo>
                        <a:pt x="152" y="50"/>
                      </a:lnTo>
                      <a:lnTo>
                        <a:pt x="140" y="34"/>
                      </a:lnTo>
                      <a:lnTo>
                        <a:pt x="128" y="22"/>
                      </a:lnTo>
                      <a:lnTo>
                        <a:pt x="116" y="12"/>
                      </a:lnTo>
                      <a:lnTo>
                        <a:pt x="102" y="4"/>
                      </a:lnTo>
                      <a:lnTo>
                        <a:pt x="88" y="0"/>
                      </a:lnTo>
                      <a:lnTo>
                        <a:pt x="74" y="0"/>
                      </a:lnTo>
                      <a:lnTo>
                        <a:pt x="60" y="4"/>
                      </a:lnTo>
                      <a:lnTo>
                        <a:pt x="0" y="22"/>
                      </a:lnTo>
                      <a:lnTo>
                        <a:pt x="82" y="226"/>
                      </a:lnTo>
                      <a:lnTo>
                        <a:pt x="150" y="198"/>
                      </a:lnTo>
                      <a:close/>
                    </a:path>
                  </a:pathLst>
                </a:custGeom>
                <a:solidFill>
                  <a:srgbClr val="8EA9C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1" name="Freeform 30"/>
                <p:cNvSpPr>
                  <a:spLocks/>
                </p:cNvSpPr>
                <p:nvPr/>
              </p:nvSpPr>
              <p:spPr bwMode="gray">
                <a:xfrm>
                  <a:off x="2507" y="2443"/>
                  <a:ext cx="326" cy="720"/>
                </a:xfrm>
                <a:custGeom>
                  <a:avLst/>
                  <a:gdLst/>
                  <a:ahLst/>
                  <a:cxnLst>
                    <a:cxn ang="0">
                      <a:pos x="246" y="694"/>
                    </a:cxn>
                    <a:cxn ang="0">
                      <a:pos x="250" y="430"/>
                    </a:cxn>
                    <a:cxn ang="0">
                      <a:pos x="318" y="400"/>
                    </a:cxn>
                    <a:cxn ang="0">
                      <a:pos x="324" y="170"/>
                    </a:cxn>
                    <a:cxn ang="0">
                      <a:pos x="324" y="170"/>
                    </a:cxn>
                    <a:cxn ang="0">
                      <a:pos x="326" y="154"/>
                    </a:cxn>
                    <a:cxn ang="0">
                      <a:pos x="324" y="140"/>
                    </a:cxn>
                    <a:cxn ang="0">
                      <a:pos x="318" y="122"/>
                    </a:cxn>
                    <a:cxn ang="0">
                      <a:pos x="310" y="102"/>
                    </a:cxn>
                    <a:cxn ang="0">
                      <a:pos x="304" y="92"/>
                    </a:cxn>
                    <a:cxn ang="0">
                      <a:pos x="296" y="84"/>
                    </a:cxn>
                    <a:cxn ang="0">
                      <a:pos x="288" y="74"/>
                    </a:cxn>
                    <a:cxn ang="0">
                      <a:pos x="276" y="66"/>
                    </a:cxn>
                    <a:cxn ang="0">
                      <a:pos x="264" y="58"/>
                    </a:cxn>
                    <a:cxn ang="0">
                      <a:pos x="250" y="52"/>
                    </a:cxn>
                    <a:cxn ang="0">
                      <a:pos x="108" y="2"/>
                    </a:cxn>
                    <a:cxn ang="0">
                      <a:pos x="108" y="2"/>
                    </a:cxn>
                    <a:cxn ang="0">
                      <a:pos x="100" y="0"/>
                    </a:cxn>
                    <a:cxn ang="0">
                      <a:pos x="94" y="0"/>
                    </a:cxn>
                    <a:cxn ang="0">
                      <a:pos x="84" y="2"/>
                    </a:cxn>
                    <a:cxn ang="0">
                      <a:pos x="0" y="34"/>
                    </a:cxn>
                    <a:cxn ang="0">
                      <a:pos x="202" y="122"/>
                    </a:cxn>
                    <a:cxn ang="0">
                      <a:pos x="172" y="412"/>
                    </a:cxn>
                    <a:cxn ang="0">
                      <a:pos x="174" y="720"/>
                    </a:cxn>
                    <a:cxn ang="0">
                      <a:pos x="246" y="694"/>
                    </a:cxn>
                  </a:cxnLst>
                  <a:rect l="0" t="0" r="r" b="b"/>
                  <a:pathLst>
                    <a:path w="326" h="720">
                      <a:moveTo>
                        <a:pt x="246" y="694"/>
                      </a:moveTo>
                      <a:lnTo>
                        <a:pt x="250" y="430"/>
                      </a:lnTo>
                      <a:lnTo>
                        <a:pt x="318" y="400"/>
                      </a:lnTo>
                      <a:lnTo>
                        <a:pt x="324" y="170"/>
                      </a:lnTo>
                      <a:lnTo>
                        <a:pt x="324" y="170"/>
                      </a:lnTo>
                      <a:lnTo>
                        <a:pt x="326" y="154"/>
                      </a:lnTo>
                      <a:lnTo>
                        <a:pt x="324" y="140"/>
                      </a:lnTo>
                      <a:lnTo>
                        <a:pt x="318" y="122"/>
                      </a:lnTo>
                      <a:lnTo>
                        <a:pt x="310" y="102"/>
                      </a:lnTo>
                      <a:lnTo>
                        <a:pt x="304" y="92"/>
                      </a:lnTo>
                      <a:lnTo>
                        <a:pt x="296" y="84"/>
                      </a:lnTo>
                      <a:lnTo>
                        <a:pt x="288" y="74"/>
                      </a:lnTo>
                      <a:lnTo>
                        <a:pt x="276" y="66"/>
                      </a:lnTo>
                      <a:lnTo>
                        <a:pt x="264" y="58"/>
                      </a:lnTo>
                      <a:lnTo>
                        <a:pt x="250" y="52"/>
                      </a:lnTo>
                      <a:lnTo>
                        <a:pt x="108" y="2"/>
                      </a:lnTo>
                      <a:lnTo>
                        <a:pt x="108" y="2"/>
                      </a:lnTo>
                      <a:lnTo>
                        <a:pt x="100" y="0"/>
                      </a:lnTo>
                      <a:lnTo>
                        <a:pt x="94" y="0"/>
                      </a:lnTo>
                      <a:lnTo>
                        <a:pt x="84" y="2"/>
                      </a:lnTo>
                      <a:lnTo>
                        <a:pt x="0" y="34"/>
                      </a:lnTo>
                      <a:lnTo>
                        <a:pt x="202" y="122"/>
                      </a:lnTo>
                      <a:lnTo>
                        <a:pt x="172" y="412"/>
                      </a:lnTo>
                      <a:lnTo>
                        <a:pt x="174" y="720"/>
                      </a:lnTo>
                      <a:lnTo>
                        <a:pt x="246" y="694"/>
                      </a:lnTo>
                      <a:close/>
                    </a:path>
                  </a:pathLst>
                </a:custGeom>
                <a:solidFill>
                  <a:srgbClr val="8EA9C1"/>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2" name="Freeform 31"/>
                <p:cNvSpPr>
                  <a:spLocks/>
                </p:cNvSpPr>
                <p:nvPr/>
              </p:nvSpPr>
              <p:spPr bwMode="gray">
                <a:xfrm>
                  <a:off x="2553" y="2285"/>
                  <a:ext cx="144" cy="212"/>
                </a:xfrm>
                <a:custGeom>
                  <a:avLst/>
                  <a:gdLst/>
                  <a:ahLst/>
                  <a:cxnLst>
                    <a:cxn ang="0">
                      <a:pos x="128" y="72"/>
                    </a:cxn>
                    <a:cxn ang="0">
                      <a:pos x="128" y="72"/>
                    </a:cxn>
                    <a:cxn ang="0">
                      <a:pos x="136" y="92"/>
                    </a:cxn>
                    <a:cxn ang="0">
                      <a:pos x="142" y="112"/>
                    </a:cxn>
                    <a:cxn ang="0">
                      <a:pos x="144" y="134"/>
                    </a:cxn>
                    <a:cxn ang="0">
                      <a:pos x="144" y="152"/>
                    </a:cxn>
                    <a:cxn ang="0">
                      <a:pos x="140" y="170"/>
                    </a:cxn>
                    <a:cxn ang="0">
                      <a:pos x="134" y="184"/>
                    </a:cxn>
                    <a:cxn ang="0">
                      <a:pos x="126" y="196"/>
                    </a:cxn>
                    <a:cxn ang="0">
                      <a:pos x="116" y="206"/>
                    </a:cxn>
                    <a:cxn ang="0">
                      <a:pos x="116" y="206"/>
                    </a:cxn>
                    <a:cxn ang="0">
                      <a:pos x="104" y="210"/>
                    </a:cxn>
                    <a:cxn ang="0">
                      <a:pos x="90" y="212"/>
                    </a:cxn>
                    <a:cxn ang="0">
                      <a:pos x="76" y="208"/>
                    </a:cxn>
                    <a:cxn ang="0">
                      <a:pos x="62" y="200"/>
                    </a:cxn>
                    <a:cxn ang="0">
                      <a:pos x="50" y="190"/>
                    </a:cxn>
                    <a:cxn ang="0">
                      <a:pos x="36" y="176"/>
                    </a:cxn>
                    <a:cxn ang="0">
                      <a:pos x="24" y="160"/>
                    </a:cxn>
                    <a:cxn ang="0">
                      <a:pos x="14" y="140"/>
                    </a:cxn>
                    <a:cxn ang="0">
                      <a:pos x="14" y="140"/>
                    </a:cxn>
                    <a:cxn ang="0">
                      <a:pos x="6" y="118"/>
                    </a:cxn>
                    <a:cxn ang="0">
                      <a:pos x="2" y="98"/>
                    </a:cxn>
                    <a:cxn ang="0">
                      <a:pos x="0" y="78"/>
                    </a:cxn>
                    <a:cxn ang="0">
                      <a:pos x="0" y="58"/>
                    </a:cxn>
                    <a:cxn ang="0">
                      <a:pos x="2" y="42"/>
                    </a:cxn>
                    <a:cxn ang="0">
                      <a:pos x="8" y="26"/>
                    </a:cxn>
                    <a:cxn ang="0">
                      <a:pos x="16" y="14"/>
                    </a:cxn>
                    <a:cxn ang="0">
                      <a:pos x="26" y="6"/>
                    </a:cxn>
                    <a:cxn ang="0">
                      <a:pos x="26" y="6"/>
                    </a:cxn>
                    <a:cxn ang="0">
                      <a:pos x="40" y="0"/>
                    </a:cxn>
                    <a:cxn ang="0">
                      <a:pos x="52" y="0"/>
                    </a:cxn>
                    <a:cxn ang="0">
                      <a:pos x="66" y="4"/>
                    </a:cxn>
                    <a:cxn ang="0">
                      <a:pos x="80" y="10"/>
                    </a:cxn>
                    <a:cxn ang="0">
                      <a:pos x="94" y="20"/>
                    </a:cxn>
                    <a:cxn ang="0">
                      <a:pos x="106" y="34"/>
                    </a:cxn>
                    <a:cxn ang="0">
                      <a:pos x="118" y="52"/>
                    </a:cxn>
                    <a:cxn ang="0">
                      <a:pos x="128" y="72"/>
                    </a:cxn>
                    <a:cxn ang="0">
                      <a:pos x="128" y="72"/>
                    </a:cxn>
                  </a:cxnLst>
                  <a:rect l="0" t="0" r="r" b="b"/>
                  <a:pathLst>
                    <a:path w="144" h="212">
                      <a:moveTo>
                        <a:pt x="128" y="72"/>
                      </a:moveTo>
                      <a:lnTo>
                        <a:pt x="128" y="72"/>
                      </a:lnTo>
                      <a:lnTo>
                        <a:pt x="136" y="92"/>
                      </a:lnTo>
                      <a:lnTo>
                        <a:pt x="142" y="112"/>
                      </a:lnTo>
                      <a:lnTo>
                        <a:pt x="144" y="134"/>
                      </a:lnTo>
                      <a:lnTo>
                        <a:pt x="144" y="152"/>
                      </a:lnTo>
                      <a:lnTo>
                        <a:pt x="140" y="170"/>
                      </a:lnTo>
                      <a:lnTo>
                        <a:pt x="134" y="184"/>
                      </a:lnTo>
                      <a:lnTo>
                        <a:pt x="126" y="196"/>
                      </a:lnTo>
                      <a:lnTo>
                        <a:pt x="116" y="206"/>
                      </a:lnTo>
                      <a:lnTo>
                        <a:pt x="116" y="206"/>
                      </a:lnTo>
                      <a:lnTo>
                        <a:pt x="104" y="210"/>
                      </a:lnTo>
                      <a:lnTo>
                        <a:pt x="90" y="212"/>
                      </a:lnTo>
                      <a:lnTo>
                        <a:pt x="76" y="208"/>
                      </a:lnTo>
                      <a:lnTo>
                        <a:pt x="62" y="200"/>
                      </a:lnTo>
                      <a:lnTo>
                        <a:pt x="50" y="190"/>
                      </a:lnTo>
                      <a:lnTo>
                        <a:pt x="36" y="176"/>
                      </a:lnTo>
                      <a:lnTo>
                        <a:pt x="24" y="160"/>
                      </a:lnTo>
                      <a:lnTo>
                        <a:pt x="14" y="140"/>
                      </a:lnTo>
                      <a:lnTo>
                        <a:pt x="14" y="140"/>
                      </a:lnTo>
                      <a:lnTo>
                        <a:pt x="6" y="118"/>
                      </a:lnTo>
                      <a:lnTo>
                        <a:pt x="2" y="98"/>
                      </a:lnTo>
                      <a:lnTo>
                        <a:pt x="0" y="78"/>
                      </a:lnTo>
                      <a:lnTo>
                        <a:pt x="0" y="58"/>
                      </a:lnTo>
                      <a:lnTo>
                        <a:pt x="2" y="42"/>
                      </a:lnTo>
                      <a:lnTo>
                        <a:pt x="8" y="26"/>
                      </a:lnTo>
                      <a:lnTo>
                        <a:pt x="16" y="14"/>
                      </a:lnTo>
                      <a:lnTo>
                        <a:pt x="26" y="6"/>
                      </a:lnTo>
                      <a:lnTo>
                        <a:pt x="26" y="6"/>
                      </a:lnTo>
                      <a:lnTo>
                        <a:pt x="40" y="0"/>
                      </a:lnTo>
                      <a:lnTo>
                        <a:pt x="52" y="0"/>
                      </a:lnTo>
                      <a:lnTo>
                        <a:pt x="66" y="4"/>
                      </a:lnTo>
                      <a:lnTo>
                        <a:pt x="80" y="10"/>
                      </a:lnTo>
                      <a:lnTo>
                        <a:pt x="94" y="20"/>
                      </a:lnTo>
                      <a:lnTo>
                        <a:pt x="106" y="34"/>
                      </a:lnTo>
                      <a:lnTo>
                        <a:pt x="118" y="52"/>
                      </a:lnTo>
                      <a:lnTo>
                        <a:pt x="128" y="72"/>
                      </a:lnTo>
                      <a:lnTo>
                        <a:pt x="128" y="72"/>
                      </a:lnTo>
                      <a:close/>
                    </a:path>
                  </a:pathLst>
                </a:custGeom>
                <a:solidFill>
                  <a:srgbClr val="3A6E8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3" name="Freeform 32"/>
                <p:cNvSpPr>
                  <a:spLocks/>
                </p:cNvSpPr>
                <p:nvPr/>
              </p:nvSpPr>
              <p:spPr bwMode="gray">
                <a:xfrm>
                  <a:off x="2491" y="2475"/>
                  <a:ext cx="260" cy="686"/>
                </a:xfrm>
                <a:custGeom>
                  <a:avLst/>
                  <a:gdLst/>
                  <a:ahLst/>
                  <a:cxnLst>
                    <a:cxn ang="0">
                      <a:pos x="184" y="54"/>
                    </a:cxn>
                    <a:cxn ang="0">
                      <a:pos x="42" y="2"/>
                    </a:cxn>
                    <a:cxn ang="0">
                      <a:pos x="42" y="2"/>
                    </a:cxn>
                    <a:cxn ang="0">
                      <a:pos x="36" y="2"/>
                    </a:cxn>
                    <a:cxn ang="0">
                      <a:pos x="30" y="0"/>
                    </a:cxn>
                    <a:cxn ang="0">
                      <a:pos x="22" y="2"/>
                    </a:cxn>
                    <a:cxn ang="0">
                      <a:pos x="14" y="6"/>
                    </a:cxn>
                    <a:cxn ang="0">
                      <a:pos x="6" y="12"/>
                    </a:cxn>
                    <a:cxn ang="0">
                      <a:pos x="2" y="24"/>
                    </a:cxn>
                    <a:cxn ang="0">
                      <a:pos x="0" y="40"/>
                    </a:cxn>
                    <a:cxn ang="0">
                      <a:pos x="0" y="40"/>
                    </a:cxn>
                    <a:cxn ang="0">
                      <a:pos x="4" y="104"/>
                    </a:cxn>
                    <a:cxn ang="0">
                      <a:pos x="12" y="194"/>
                    </a:cxn>
                    <a:cxn ang="0">
                      <a:pos x="22" y="310"/>
                    </a:cxn>
                    <a:cxn ang="0">
                      <a:pos x="78" y="334"/>
                    </a:cxn>
                    <a:cxn ang="0">
                      <a:pos x="80" y="646"/>
                    </a:cxn>
                    <a:cxn ang="0">
                      <a:pos x="190" y="686"/>
                    </a:cxn>
                    <a:cxn ang="0">
                      <a:pos x="190" y="380"/>
                    </a:cxn>
                    <a:cxn ang="0">
                      <a:pos x="252" y="402"/>
                    </a:cxn>
                    <a:cxn ang="0">
                      <a:pos x="260" y="170"/>
                    </a:cxn>
                    <a:cxn ang="0">
                      <a:pos x="260" y="170"/>
                    </a:cxn>
                    <a:cxn ang="0">
                      <a:pos x="260" y="156"/>
                    </a:cxn>
                    <a:cxn ang="0">
                      <a:pos x="258" y="140"/>
                    </a:cxn>
                    <a:cxn ang="0">
                      <a:pos x="254" y="122"/>
                    </a:cxn>
                    <a:cxn ang="0">
                      <a:pos x="244" y="102"/>
                    </a:cxn>
                    <a:cxn ang="0">
                      <a:pos x="238" y="94"/>
                    </a:cxn>
                    <a:cxn ang="0">
                      <a:pos x="232" y="84"/>
                    </a:cxn>
                    <a:cxn ang="0">
                      <a:pos x="222" y="74"/>
                    </a:cxn>
                    <a:cxn ang="0">
                      <a:pos x="212" y="66"/>
                    </a:cxn>
                    <a:cxn ang="0">
                      <a:pos x="198" y="60"/>
                    </a:cxn>
                    <a:cxn ang="0">
                      <a:pos x="184" y="54"/>
                    </a:cxn>
                    <a:cxn ang="0">
                      <a:pos x="184" y="54"/>
                    </a:cxn>
                  </a:cxnLst>
                  <a:rect l="0" t="0" r="r" b="b"/>
                  <a:pathLst>
                    <a:path w="260" h="686">
                      <a:moveTo>
                        <a:pt x="184" y="54"/>
                      </a:moveTo>
                      <a:lnTo>
                        <a:pt x="42" y="2"/>
                      </a:lnTo>
                      <a:lnTo>
                        <a:pt x="42" y="2"/>
                      </a:lnTo>
                      <a:lnTo>
                        <a:pt x="36" y="2"/>
                      </a:lnTo>
                      <a:lnTo>
                        <a:pt x="30" y="0"/>
                      </a:lnTo>
                      <a:lnTo>
                        <a:pt x="22" y="2"/>
                      </a:lnTo>
                      <a:lnTo>
                        <a:pt x="14" y="6"/>
                      </a:lnTo>
                      <a:lnTo>
                        <a:pt x="6" y="12"/>
                      </a:lnTo>
                      <a:lnTo>
                        <a:pt x="2" y="24"/>
                      </a:lnTo>
                      <a:lnTo>
                        <a:pt x="0" y="40"/>
                      </a:lnTo>
                      <a:lnTo>
                        <a:pt x="0" y="40"/>
                      </a:lnTo>
                      <a:lnTo>
                        <a:pt x="4" y="104"/>
                      </a:lnTo>
                      <a:lnTo>
                        <a:pt x="12" y="194"/>
                      </a:lnTo>
                      <a:lnTo>
                        <a:pt x="22" y="310"/>
                      </a:lnTo>
                      <a:lnTo>
                        <a:pt x="78" y="334"/>
                      </a:lnTo>
                      <a:lnTo>
                        <a:pt x="80" y="646"/>
                      </a:lnTo>
                      <a:lnTo>
                        <a:pt x="190" y="686"/>
                      </a:lnTo>
                      <a:lnTo>
                        <a:pt x="190" y="380"/>
                      </a:lnTo>
                      <a:lnTo>
                        <a:pt x="252" y="402"/>
                      </a:lnTo>
                      <a:lnTo>
                        <a:pt x="260" y="170"/>
                      </a:lnTo>
                      <a:lnTo>
                        <a:pt x="260" y="170"/>
                      </a:lnTo>
                      <a:lnTo>
                        <a:pt x="260" y="156"/>
                      </a:lnTo>
                      <a:lnTo>
                        <a:pt x="258" y="140"/>
                      </a:lnTo>
                      <a:lnTo>
                        <a:pt x="254" y="122"/>
                      </a:lnTo>
                      <a:lnTo>
                        <a:pt x="244" y="102"/>
                      </a:lnTo>
                      <a:lnTo>
                        <a:pt x="238" y="94"/>
                      </a:lnTo>
                      <a:lnTo>
                        <a:pt x="232" y="84"/>
                      </a:lnTo>
                      <a:lnTo>
                        <a:pt x="222" y="74"/>
                      </a:lnTo>
                      <a:lnTo>
                        <a:pt x="212" y="66"/>
                      </a:lnTo>
                      <a:lnTo>
                        <a:pt x="198" y="60"/>
                      </a:lnTo>
                      <a:lnTo>
                        <a:pt x="184" y="54"/>
                      </a:lnTo>
                      <a:lnTo>
                        <a:pt x="184" y="54"/>
                      </a:lnTo>
                      <a:close/>
                    </a:path>
                  </a:pathLst>
                </a:custGeom>
                <a:solidFill>
                  <a:srgbClr val="3A6E8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4" name="Line 33"/>
                <p:cNvSpPr>
                  <a:spLocks noChangeShapeType="1"/>
                </p:cNvSpPr>
                <p:nvPr/>
              </p:nvSpPr>
              <p:spPr bwMode="gray">
                <a:xfrm flipV="1">
                  <a:off x="2679" y="2639"/>
                  <a:ext cx="0" cy="538"/>
                </a:xfrm>
                <a:prstGeom prst="line">
                  <a:avLst/>
                </a:prstGeom>
                <a:noFill/>
                <a:ln w="19050">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25" name="Line 34"/>
                <p:cNvSpPr>
                  <a:spLocks noChangeShapeType="1"/>
                </p:cNvSpPr>
                <p:nvPr/>
              </p:nvSpPr>
              <p:spPr bwMode="gray">
                <a:xfrm flipV="1">
                  <a:off x="2565" y="2597"/>
                  <a:ext cx="0" cy="544"/>
                </a:xfrm>
                <a:prstGeom prst="line">
                  <a:avLst/>
                </a:prstGeom>
                <a:noFill/>
                <a:ln w="19050">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19" name="AutoShape 35"/>
              <p:cNvSpPr>
                <a:spLocks noChangeArrowheads="1"/>
              </p:cNvSpPr>
              <p:nvPr/>
            </p:nvSpPr>
            <p:spPr bwMode="auto">
              <a:xfrm>
                <a:off x="4676"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4" name="Group 36"/>
            <p:cNvGrpSpPr>
              <a:grpSpLocks/>
            </p:cNvGrpSpPr>
            <p:nvPr/>
          </p:nvGrpSpPr>
          <p:grpSpPr bwMode="auto">
            <a:xfrm>
              <a:off x="4285382" y="1223402"/>
              <a:ext cx="539750" cy="781050"/>
              <a:chOff x="4833" y="801"/>
              <a:chExt cx="340" cy="492"/>
            </a:xfrm>
          </p:grpSpPr>
          <p:grpSp>
            <p:nvGrpSpPr>
              <p:cNvPr id="208" name="Group 37"/>
              <p:cNvGrpSpPr>
                <a:grpSpLocks/>
              </p:cNvGrpSpPr>
              <p:nvPr/>
            </p:nvGrpSpPr>
            <p:grpSpPr bwMode="auto">
              <a:xfrm>
                <a:off x="4833" y="801"/>
                <a:ext cx="184" cy="492"/>
                <a:chOff x="3415" y="2243"/>
                <a:chExt cx="352" cy="934"/>
              </a:xfrm>
            </p:grpSpPr>
            <p:sp>
              <p:nvSpPr>
                <p:cNvPr id="210" name="Freeform 38"/>
                <p:cNvSpPr>
                  <a:spLocks/>
                </p:cNvSpPr>
                <p:nvPr/>
              </p:nvSpPr>
              <p:spPr bwMode="gray">
                <a:xfrm>
                  <a:off x="3513" y="2243"/>
                  <a:ext cx="182" cy="232"/>
                </a:xfrm>
                <a:custGeom>
                  <a:avLst/>
                  <a:gdLst/>
                  <a:ahLst/>
                  <a:cxnLst>
                    <a:cxn ang="0">
                      <a:pos x="156" y="204"/>
                    </a:cxn>
                    <a:cxn ang="0">
                      <a:pos x="156" y="204"/>
                    </a:cxn>
                    <a:cxn ang="0">
                      <a:pos x="160" y="202"/>
                    </a:cxn>
                    <a:cxn ang="0">
                      <a:pos x="164" y="198"/>
                    </a:cxn>
                    <a:cxn ang="0">
                      <a:pos x="172" y="188"/>
                    </a:cxn>
                    <a:cxn ang="0">
                      <a:pos x="178" y="172"/>
                    </a:cxn>
                    <a:cxn ang="0">
                      <a:pos x="182" y="156"/>
                    </a:cxn>
                    <a:cxn ang="0">
                      <a:pos x="182" y="136"/>
                    </a:cxn>
                    <a:cxn ang="0">
                      <a:pos x="180" y="114"/>
                    </a:cxn>
                    <a:cxn ang="0">
                      <a:pos x="176" y="92"/>
                    </a:cxn>
                    <a:cxn ang="0">
                      <a:pos x="168" y="70"/>
                    </a:cxn>
                    <a:cxn ang="0">
                      <a:pos x="168" y="70"/>
                    </a:cxn>
                    <a:cxn ang="0">
                      <a:pos x="158" y="50"/>
                    </a:cxn>
                    <a:cxn ang="0">
                      <a:pos x="146" y="34"/>
                    </a:cxn>
                    <a:cxn ang="0">
                      <a:pos x="134" y="20"/>
                    </a:cxn>
                    <a:cxn ang="0">
                      <a:pos x="120" y="10"/>
                    </a:cxn>
                    <a:cxn ang="0">
                      <a:pos x="106" y="4"/>
                    </a:cxn>
                    <a:cxn ang="0">
                      <a:pos x="92" y="0"/>
                    </a:cxn>
                    <a:cxn ang="0">
                      <a:pos x="78" y="0"/>
                    </a:cxn>
                    <a:cxn ang="0">
                      <a:pos x="64" y="2"/>
                    </a:cxn>
                    <a:cxn ang="0">
                      <a:pos x="0" y="22"/>
                    </a:cxn>
                    <a:cxn ang="0">
                      <a:pos x="86" y="232"/>
                    </a:cxn>
                    <a:cxn ang="0">
                      <a:pos x="156" y="204"/>
                    </a:cxn>
                  </a:cxnLst>
                  <a:rect l="0" t="0" r="r" b="b"/>
                  <a:pathLst>
                    <a:path w="182" h="232">
                      <a:moveTo>
                        <a:pt x="156" y="204"/>
                      </a:moveTo>
                      <a:lnTo>
                        <a:pt x="156" y="204"/>
                      </a:lnTo>
                      <a:lnTo>
                        <a:pt x="160" y="202"/>
                      </a:lnTo>
                      <a:lnTo>
                        <a:pt x="164" y="198"/>
                      </a:lnTo>
                      <a:lnTo>
                        <a:pt x="172" y="188"/>
                      </a:lnTo>
                      <a:lnTo>
                        <a:pt x="178" y="172"/>
                      </a:lnTo>
                      <a:lnTo>
                        <a:pt x="182" y="156"/>
                      </a:lnTo>
                      <a:lnTo>
                        <a:pt x="182" y="136"/>
                      </a:lnTo>
                      <a:lnTo>
                        <a:pt x="180" y="114"/>
                      </a:lnTo>
                      <a:lnTo>
                        <a:pt x="176" y="92"/>
                      </a:lnTo>
                      <a:lnTo>
                        <a:pt x="168" y="70"/>
                      </a:lnTo>
                      <a:lnTo>
                        <a:pt x="168" y="70"/>
                      </a:lnTo>
                      <a:lnTo>
                        <a:pt x="158" y="50"/>
                      </a:lnTo>
                      <a:lnTo>
                        <a:pt x="146" y="34"/>
                      </a:lnTo>
                      <a:lnTo>
                        <a:pt x="134" y="20"/>
                      </a:lnTo>
                      <a:lnTo>
                        <a:pt x="120" y="10"/>
                      </a:lnTo>
                      <a:lnTo>
                        <a:pt x="106" y="4"/>
                      </a:lnTo>
                      <a:lnTo>
                        <a:pt x="92" y="0"/>
                      </a:lnTo>
                      <a:lnTo>
                        <a:pt x="78" y="0"/>
                      </a:lnTo>
                      <a:lnTo>
                        <a:pt x="64" y="2"/>
                      </a:lnTo>
                      <a:lnTo>
                        <a:pt x="0" y="22"/>
                      </a:lnTo>
                      <a:lnTo>
                        <a:pt x="86" y="232"/>
                      </a:lnTo>
                      <a:lnTo>
                        <a:pt x="156" y="204"/>
                      </a:lnTo>
                      <a:close/>
                    </a:path>
                  </a:pathLst>
                </a:custGeom>
                <a:solidFill>
                  <a:srgbClr val="9DC1B3"/>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1" name="Freeform 39"/>
                <p:cNvSpPr>
                  <a:spLocks/>
                </p:cNvSpPr>
                <p:nvPr/>
              </p:nvSpPr>
              <p:spPr bwMode="gray">
                <a:xfrm>
                  <a:off x="3431" y="2427"/>
                  <a:ext cx="336" cy="744"/>
                </a:xfrm>
                <a:custGeom>
                  <a:avLst/>
                  <a:gdLst/>
                  <a:ahLst/>
                  <a:cxnLst>
                    <a:cxn ang="0">
                      <a:pos x="256" y="718"/>
                    </a:cxn>
                    <a:cxn ang="0">
                      <a:pos x="260" y="446"/>
                    </a:cxn>
                    <a:cxn ang="0">
                      <a:pos x="330" y="414"/>
                    </a:cxn>
                    <a:cxn ang="0">
                      <a:pos x="336" y="174"/>
                    </a:cxn>
                    <a:cxn ang="0">
                      <a:pos x="336" y="174"/>
                    </a:cxn>
                    <a:cxn ang="0">
                      <a:pos x="336" y="160"/>
                    </a:cxn>
                    <a:cxn ang="0">
                      <a:pos x="336" y="144"/>
                    </a:cxn>
                    <a:cxn ang="0">
                      <a:pos x="330" y="126"/>
                    </a:cxn>
                    <a:cxn ang="0">
                      <a:pos x="322" y="106"/>
                    </a:cxn>
                    <a:cxn ang="0">
                      <a:pos x="316" y="96"/>
                    </a:cxn>
                    <a:cxn ang="0">
                      <a:pos x="308" y="86"/>
                    </a:cxn>
                    <a:cxn ang="0">
                      <a:pos x="298" y="76"/>
                    </a:cxn>
                    <a:cxn ang="0">
                      <a:pos x="286" y="68"/>
                    </a:cxn>
                    <a:cxn ang="0">
                      <a:pos x="274" y="60"/>
                    </a:cxn>
                    <a:cxn ang="0">
                      <a:pos x="258" y="54"/>
                    </a:cxn>
                    <a:cxn ang="0">
                      <a:pos x="112" y="0"/>
                    </a:cxn>
                    <a:cxn ang="0">
                      <a:pos x="112" y="0"/>
                    </a:cxn>
                    <a:cxn ang="0">
                      <a:pos x="104" y="0"/>
                    </a:cxn>
                    <a:cxn ang="0">
                      <a:pos x="96" y="0"/>
                    </a:cxn>
                    <a:cxn ang="0">
                      <a:pos x="88" y="2"/>
                    </a:cxn>
                    <a:cxn ang="0">
                      <a:pos x="0" y="34"/>
                    </a:cxn>
                    <a:cxn ang="0">
                      <a:pos x="210" y="126"/>
                    </a:cxn>
                    <a:cxn ang="0">
                      <a:pos x="180" y="426"/>
                    </a:cxn>
                    <a:cxn ang="0">
                      <a:pos x="180" y="744"/>
                    </a:cxn>
                    <a:cxn ang="0">
                      <a:pos x="256" y="718"/>
                    </a:cxn>
                  </a:cxnLst>
                  <a:rect l="0" t="0" r="r" b="b"/>
                  <a:pathLst>
                    <a:path w="336" h="744">
                      <a:moveTo>
                        <a:pt x="256" y="718"/>
                      </a:moveTo>
                      <a:lnTo>
                        <a:pt x="260" y="446"/>
                      </a:lnTo>
                      <a:lnTo>
                        <a:pt x="330" y="414"/>
                      </a:lnTo>
                      <a:lnTo>
                        <a:pt x="336" y="174"/>
                      </a:lnTo>
                      <a:lnTo>
                        <a:pt x="336" y="174"/>
                      </a:lnTo>
                      <a:lnTo>
                        <a:pt x="336" y="160"/>
                      </a:lnTo>
                      <a:lnTo>
                        <a:pt x="336" y="144"/>
                      </a:lnTo>
                      <a:lnTo>
                        <a:pt x="330" y="126"/>
                      </a:lnTo>
                      <a:lnTo>
                        <a:pt x="322" y="106"/>
                      </a:lnTo>
                      <a:lnTo>
                        <a:pt x="316" y="96"/>
                      </a:lnTo>
                      <a:lnTo>
                        <a:pt x="308" y="86"/>
                      </a:lnTo>
                      <a:lnTo>
                        <a:pt x="298" y="76"/>
                      </a:lnTo>
                      <a:lnTo>
                        <a:pt x="286" y="68"/>
                      </a:lnTo>
                      <a:lnTo>
                        <a:pt x="274" y="60"/>
                      </a:lnTo>
                      <a:lnTo>
                        <a:pt x="258" y="54"/>
                      </a:lnTo>
                      <a:lnTo>
                        <a:pt x="112" y="0"/>
                      </a:lnTo>
                      <a:lnTo>
                        <a:pt x="112" y="0"/>
                      </a:lnTo>
                      <a:lnTo>
                        <a:pt x="104" y="0"/>
                      </a:lnTo>
                      <a:lnTo>
                        <a:pt x="96" y="0"/>
                      </a:lnTo>
                      <a:lnTo>
                        <a:pt x="88" y="2"/>
                      </a:lnTo>
                      <a:lnTo>
                        <a:pt x="0" y="34"/>
                      </a:lnTo>
                      <a:lnTo>
                        <a:pt x="210" y="126"/>
                      </a:lnTo>
                      <a:lnTo>
                        <a:pt x="180" y="426"/>
                      </a:lnTo>
                      <a:lnTo>
                        <a:pt x="180" y="744"/>
                      </a:lnTo>
                      <a:lnTo>
                        <a:pt x="256" y="718"/>
                      </a:lnTo>
                      <a:close/>
                    </a:path>
                  </a:pathLst>
                </a:custGeom>
                <a:solidFill>
                  <a:srgbClr val="9DC1B3"/>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2" name="Freeform 40"/>
                <p:cNvSpPr>
                  <a:spLocks/>
                </p:cNvSpPr>
                <p:nvPr/>
              </p:nvSpPr>
              <p:spPr bwMode="gray">
                <a:xfrm>
                  <a:off x="3479" y="2263"/>
                  <a:ext cx="148" cy="218"/>
                </a:xfrm>
                <a:custGeom>
                  <a:avLst/>
                  <a:gdLst/>
                  <a:ahLst/>
                  <a:cxnLst>
                    <a:cxn ang="0">
                      <a:pos x="132" y="74"/>
                    </a:cxn>
                    <a:cxn ang="0">
                      <a:pos x="132" y="74"/>
                    </a:cxn>
                    <a:cxn ang="0">
                      <a:pos x="142" y="96"/>
                    </a:cxn>
                    <a:cxn ang="0">
                      <a:pos x="146" y="116"/>
                    </a:cxn>
                    <a:cxn ang="0">
                      <a:pos x="148" y="138"/>
                    </a:cxn>
                    <a:cxn ang="0">
                      <a:pos x="148" y="158"/>
                    </a:cxn>
                    <a:cxn ang="0">
                      <a:pos x="146" y="176"/>
                    </a:cxn>
                    <a:cxn ang="0">
                      <a:pos x="140" y="190"/>
                    </a:cxn>
                    <a:cxn ang="0">
                      <a:pos x="132" y="204"/>
                    </a:cxn>
                    <a:cxn ang="0">
                      <a:pos x="120" y="212"/>
                    </a:cxn>
                    <a:cxn ang="0">
                      <a:pos x="120" y="212"/>
                    </a:cxn>
                    <a:cxn ang="0">
                      <a:pos x="108" y="218"/>
                    </a:cxn>
                    <a:cxn ang="0">
                      <a:pos x="94" y="218"/>
                    </a:cxn>
                    <a:cxn ang="0">
                      <a:pos x="80" y="214"/>
                    </a:cxn>
                    <a:cxn ang="0">
                      <a:pos x="66" y="208"/>
                    </a:cxn>
                    <a:cxn ang="0">
                      <a:pos x="52" y="196"/>
                    </a:cxn>
                    <a:cxn ang="0">
                      <a:pos x="38" y="182"/>
                    </a:cxn>
                    <a:cxn ang="0">
                      <a:pos x="26" y="164"/>
                    </a:cxn>
                    <a:cxn ang="0">
                      <a:pos x="16" y="144"/>
                    </a:cxn>
                    <a:cxn ang="0">
                      <a:pos x="16" y="144"/>
                    </a:cxn>
                    <a:cxn ang="0">
                      <a:pos x="6" y="122"/>
                    </a:cxn>
                    <a:cxn ang="0">
                      <a:pos x="2" y="102"/>
                    </a:cxn>
                    <a:cxn ang="0">
                      <a:pos x="0" y="80"/>
                    </a:cxn>
                    <a:cxn ang="0">
                      <a:pos x="0" y="60"/>
                    </a:cxn>
                    <a:cxn ang="0">
                      <a:pos x="2" y="42"/>
                    </a:cxn>
                    <a:cxn ang="0">
                      <a:pos x="8" y="28"/>
                    </a:cxn>
                    <a:cxn ang="0">
                      <a:pos x="16" y="14"/>
                    </a:cxn>
                    <a:cxn ang="0">
                      <a:pos x="28" y="6"/>
                    </a:cxn>
                    <a:cxn ang="0">
                      <a:pos x="28" y="6"/>
                    </a:cxn>
                    <a:cxn ang="0">
                      <a:pos x="40" y="0"/>
                    </a:cxn>
                    <a:cxn ang="0">
                      <a:pos x="54" y="0"/>
                    </a:cxn>
                    <a:cxn ang="0">
                      <a:pos x="68" y="4"/>
                    </a:cxn>
                    <a:cxn ang="0">
                      <a:pos x="82" y="10"/>
                    </a:cxn>
                    <a:cxn ang="0">
                      <a:pos x="96" y="22"/>
                    </a:cxn>
                    <a:cxn ang="0">
                      <a:pos x="110" y="36"/>
                    </a:cxn>
                    <a:cxn ang="0">
                      <a:pos x="122" y="54"/>
                    </a:cxn>
                    <a:cxn ang="0">
                      <a:pos x="132" y="74"/>
                    </a:cxn>
                    <a:cxn ang="0">
                      <a:pos x="132" y="74"/>
                    </a:cxn>
                  </a:cxnLst>
                  <a:rect l="0" t="0" r="r" b="b"/>
                  <a:pathLst>
                    <a:path w="148" h="218">
                      <a:moveTo>
                        <a:pt x="132" y="74"/>
                      </a:moveTo>
                      <a:lnTo>
                        <a:pt x="132" y="74"/>
                      </a:lnTo>
                      <a:lnTo>
                        <a:pt x="142" y="96"/>
                      </a:lnTo>
                      <a:lnTo>
                        <a:pt x="146" y="116"/>
                      </a:lnTo>
                      <a:lnTo>
                        <a:pt x="148" y="138"/>
                      </a:lnTo>
                      <a:lnTo>
                        <a:pt x="148" y="158"/>
                      </a:lnTo>
                      <a:lnTo>
                        <a:pt x="146" y="176"/>
                      </a:lnTo>
                      <a:lnTo>
                        <a:pt x="140" y="190"/>
                      </a:lnTo>
                      <a:lnTo>
                        <a:pt x="132" y="204"/>
                      </a:lnTo>
                      <a:lnTo>
                        <a:pt x="120" y="212"/>
                      </a:lnTo>
                      <a:lnTo>
                        <a:pt x="120" y="212"/>
                      </a:lnTo>
                      <a:lnTo>
                        <a:pt x="108" y="218"/>
                      </a:lnTo>
                      <a:lnTo>
                        <a:pt x="94" y="218"/>
                      </a:lnTo>
                      <a:lnTo>
                        <a:pt x="80" y="214"/>
                      </a:lnTo>
                      <a:lnTo>
                        <a:pt x="66" y="208"/>
                      </a:lnTo>
                      <a:lnTo>
                        <a:pt x="52" y="196"/>
                      </a:lnTo>
                      <a:lnTo>
                        <a:pt x="38" y="182"/>
                      </a:lnTo>
                      <a:lnTo>
                        <a:pt x="26" y="164"/>
                      </a:lnTo>
                      <a:lnTo>
                        <a:pt x="16" y="144"/>
                      </a:lnTo>
                      <a:lnTo>
                        <a:pt x="16" y="144"/>
                      </a:lnTo>
                      <a:lnTo>
                        <a:pt x="6" y="122"/>
                      </a:lnTo>
                      <a:lnTo>
                        <a:pt x="2" y="102"/>
                      </a:lnTo>
                      <a:lnTo>
                        <a:pt x="0" y="80"/>
                      </a:lnTo>
                      <a:lnTo>
                        <a:pt x="0" y="60"/>
                      </a:lnTo>
                      <a:lnTo>
                        <a:pt x="2" y="42"/>
                      </a:lnTo>
                      <a:lnTo>
                        <a:pt x="8" y="28"/>
                      </a:lnTo>
                      <a:lnTo>
                        <a:pt x="16" y="14"/>
                      </a:lnTo>
                      <a:lnTo>
                        <a:pt x="28" y="6"/>
                      </a:lnTo>
                      <a:lnTo>
                        <a:pt x="28" y="6"/>
                      </a:lnTo>
                      <a:lnTo>
                        <a:pt x="40" y="0"/>
                      </a:lnTo>
                      <a:lnTo>
                        <a:pt x="54" y="0"/>
                      </a:lnTo>
                      <a:lnTo>
                        <a:pt x="68" y="4"/>
                      </a:lnTo>
                      <a:lnTo>
                        <a:pt x="82" y="10"/>
                      </a:lnTo>
                      <a:lnTo>
                        <a:pt x="96" y="22"/>
                      </a:lnTo>
                      <a:lnTo>
                        <a:pt x="110" y="36"/>
                      </a:lnTo>
                      <a:lnTo>
                        <a:pt x="122" y="54"/>
                      </a:lnTo>
                      <a:lnTo>
                        <a:pt x="132" y="74"/>
                      </a:lnTo>
                      <a:lnTo>
                        <a:pt x="132" y="74"/>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3" name="Freeform 41"/>
                <p:cNvSpPr>
                  <a:spLocks/>
                </p:cNvSpPr>
                <p:nvPr/>
              </p:nvSpPr>
              <p:spPr bwMode="gray">
                <a:xfrm>
                  <a:off x="3415" y="2461"/>
                  <a:ext cx="268" cy="710"/>
                </a:xfrm>
                <a:custGeom>
                  <a:avLst/>
                  <a:gdLst/>
                  <a:ahLst/>
                  <a:cxnLst>
                    <a:cxn ang="0">
                      <a:pos x="190" y="54"/>
                    </a:cxn>
                    <a:cxn ang="0">
                      <a:pos x="44" y="0"/>
                    </a:cxn>
                    <a:cxn ang="0">
                      <a:pos x="44" y="0"/>
                    </a:cxn>
                    <a:cxn ang="0">
                      <a:pos x="36" y="0"/>
                    </a:cxn>
                    <a:cxn ang="0">
                      <a:pos x="30" y="0"/>
                    </a:cxn>
                    <a:cxn ang="0">
                      <a:pos x="22" y="0"/>
                    </a:cxn>
                    <a:cxn ang="0">
                      <a:pos x="14" y="4"/>
                    </a:cxn>
                    <a:cxn ang="0">
                      <a:pos x="6" y="12"/>
                    </a:cxn>
                    <a:cxn ang="0">
                      <a:pos x="2" y="24"/>
                    </a:cxn>
                    <a:cxn ang="0">
                      <a:pos x="0" y="40"/>
                    </a:cxn>
                    <a:cxn ang="0">
                      <a:pos x="0" y="40"/>
                    </a:cxn>
                    <a:cxn ang="0">
                      <a:pos x="4" y="106"/>
                    </a:cxn>
                    <a:cxn ang="0">
                      <a:pos x="12" y="200"/>
                    </a:cxn>
                    <a:cxn ang="0">
                      <a:pos x="22" y="320"/>
                    </a:cxn>
                    <a:cxn ang="0">
                      <a:pos x="82" y="344"/>
                    </a:cxn>
                    <a:cxn ang="0">
                      <a:pos x="84" y="668"/>
                    </a:cxn>
                    <a:cxn ang="0">
                      <a:pos x="196" y="710"/>
                    </a:cxn>
                    <a:cxn ang="0">
                      <a:pos x="196" y="392"/>
                    </a:cxn>
                    <a:cxn ang="0">
                      <a:pos x="260" y="414"/>
                    </a:cxn>
                    <a:cxn ang="0">
                      <a:pos x="268" y="174"/>
                    </a:cxn>
                    <a:cxn ang="0">
                      <a:pos x="268" y="174"/>
                    </a:cxn>
                    <a:cxn ang="0">
                      <a:pos x="268" y="160"/>
                    </a:cxn>
                    <a:cxn ang="0">
                      <a:pos x="266" y="144"/>
                    </a:cxn>
                    <a:cxn ang="0">
                      <a:pos x="262" y="126"/>
                    </a:cxn>
                    <a:cxn ang="0">
                      <a:pos x="254" y="106"/>
                    </a:cxn>
                    <a:cxn ang="0">
                      <a:pos x="246" y="96"/>
                    </a:cxn>
                    <a:cxn ang="0">
                      <a:pos x="240" y="86"/>
                    </a:cxn>
                    <a:cxn ang="0">
                      <a:pos x="230" y="76"/>
                    </a:cxn>
                    <a:cxn ang="0">
                      <a:pos x="218" y="68"/>
                    </a:cxn>
                    <a:cxn ang="0">
                      <a:pos x="206" y="60"/>
                    </a:cxn>
                    <a:cxn ang="0">
                      <a:pos x="190" y="54"/>
                    </a:cxn>
                    <a:cxn ang="0">
                      <a:pos x="190" y="54"/>
                    </a:cxn>
                  </a:cxnLst>
                  <a:rect l="0" t="0" r="r" b="b"/>
                  <a:pathLst>
                    <a:path w="268" h="710">
                      <a:moveTo>
                        <a:pt x="190" y="54"/>
                      </a:moveTo>
                      <a:lnTo>
                        <a:pt x="44" y="0"/>
                      </a:lnTo>
                      <a:lnTo>
                        <a:pt x="44" y="0"/>
                      </a:lnTo>
                      <a:lnTo>
                        <a:pt x="36" y="0"/>
                      </a:lnTo>
                      <a:lnTo>
                        <a:pt x="30" y="0"/>
                      </a:lnTo>
                      <a:lnTo>
                        <a:pt x="22" y="0"/>
                      </a:lnTo>
                      <a:lnTo>
                        <a:pt x="14" y="4"/>
                      </a:lnTo>
                      <a:lnTo>
                        <a:pt x="6" y="12"/>
                      </a:lnTo>
                      <a:lnTo>
                        <a:pt x="2" y="24"/>
                      </a:lnTo>
                      <a:lnTo>
                        <a:pt x="0" y="40"/>
                      </a:lnTo>
                      <a:lnTo>
                        <a:pt x="0" y="40"/>
                      </a:lnTo>
                      <a:lnTo>
                        <a:pt x="4" y="106"/>
                      </a:lnTo>
                      <a:lnTo>
                        <a:pt x="12" y="200"/>
                      </a:lnTo>
                      <a:lnTo>
                        <a:pt x="22" y="320"/>
                      </a:lnTo>
                      <a:lnTo>
                        <a:pt x="82" y="344"/>
                      </a:lnTo>
                      <a:lnTo>
                        <a:pt x="84" y="668"/>
                      </a:lnTo>
                      <a:lnTo>
                        <a:pt x="196" y="710"/>
                      </a:lnTo>
                      <a:lnTo>
                        <a:pt x="196" y="392"/>
                      </a:lnTo>
                      <a:lnTo>
                        <a:pt x="260" y="414"/>
                      </a:lnTo>
                      <a:lnTo>
                        <a:pt x="268" y="174"/>
                      </a:lnTo>
                      <a:lnTo>
                        <a:pt x="268" y="174"/>
                      </a:lnTo>
                      <a:lnTo>
                        <a:pt x="268" y="160"/>
                      </a:lnTo>
                      <a:lnTo>
                        <a:pt x="266" y="144"/>
                      </a:lnTo>
                      <a:lnTo>
                        <a:pt x="262" y="126"/>
                      </a:lnTo>
                      <a:lnTo>
                        <a:pt x="254" y="106"/>
                      </a:lnTo>
                      <a:lnTo>
                        <a:pt x="246" y="96"/>
                      </a:lnTo>
                      <a:lnTo>
                        <a:pt x="240" y="86"/>
                      </a:lnTo>
                      <a:lnTo>
                        <a:pt x="230" y="76"/>
                      </a:lnTo>
                      <a:lnTo>
                        <a:pt x="218" y="68"/>
                      </a:lnTo>
                      <a:lnTo>
                        <a:pt x="206" y="60"/>
                      </a:lnTo>
                      <a:lnTo>
                        <a:pt x="190" y="54"/>
                      </a:lnTo>
                      <a:lnTo>
                        <a:pt x="190" y="54"/>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4" name="Freeform 42"/>
                <p:cNvSpPr>
                  <a:spLocks/>
                </p:cNvSpPr>
                <p:nvPr/>
              </p:nvSpPr>
              <p:spPr bwMode="gray">
                <a:xfrm>
                  <a:off x="3611" y="2621"/>
                  <a:ext cx="0" cy="556"/>
                </a:xfrm>
                <a:custGeom>
                  <a:avLst/>
                  <a:gdLst/>
                  <a:ahLst/>
                  <a:cxnLst>
                    <a:cxn ang="0">
                      <a:pos x="0" y="556"/>
                    </a:cxn>
                    <a:cxn ang="0">
                      <a:pos x="0" y="0"/>
                    </a:cxn>
                    <a:cxn ang="0">
                      <a:pos x="0" y="556"/>
                    </a:cxn>
                  </a:cxnLst>
                  <a:rect l="0" t="0" r="r" b="b"/>
                  <a:pathLst>
                    <a:path h="556">
                      <a:moveTo>
                        <a:pt x="0" y="556"/>
                      </a:moveTo>
                      <a:lnTo>
                        <a:pt x="0" y="0"/>
                      </a:lnTo>
                      <a:lnTo>
                        <a:pt x="0" y="556"/>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5" name="Line 43"/>
                <p:cNvSpPr>
                  <a:spLocks noChangeShapeType="1"/>
                </p:cNvSpPr>
                <p:nvPr/>
              </p:nvSpPr>
              <p:spPr bwMode="gray">
                <a:xfrm flipV="1">
                  <a:off x="3611" y="2621"/>
                  <a:ext cx="0" cy="556"/>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6" name="Freeform 44"/>
                <p:cNvSpPr>
                  <a:spLocks/>
                </p:cNvSpPr>
                <p:nvPr/>
              </p:nvSpPr>
              <p:spPr bwMode="gray">
                <a:xfrm>
                  <a:off x="3491" y="2577"/>
                  <a:ext cx="2" cy="562"/>
                </a:xfrm>
                <a:custGeom>
                  <a:avLst/>
                  <a:gdLst/>
                  <a:ahLst/>
                  <a:cxnLst>
                    <a:cxn ang="0">
                      <a:pos x="0" y="562"/>
                    </a:cxn>
                    <a:cxn ang="0">
                      <a:pos x="2" y="0"/>
                    </a:cxn>
                    <a:cxn ang="0">
                      <a:pos x="0" y="562"/>
                    </a:cxn>
                  </a:cxnLst>
                  <a:rect l="0" t="0" r="r" b="b"/>
                  <a:pathLst>
                    <a:path w="2" h="562">
                      <a:moveTo>
                        <a:pt x="0" y="562"/>
                      </a:moveTo>
                      <a:lnTo>
                        <a:pt x="2" y="0"/>
                      </a:lnTo>
                      <a:lnTo>
                        <a:pt x="0" y="562"/>
                      </a:lnTo>
                      <a:close/>
                    </a:path>
                  </a:pathLst>
                </a:custGeom>
                <a:solidFill>
                  <a:srgbClr val="4D917A"/>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17" name="Line 45"/>
                <p:cNvSpPr>
                  <a:spLocks noChangeShapeType="1"/>
                </p:cNvSpPr>
                <p:nvPr/>
              </p:nvSpPr>
              <p:spPr bwMode="gray">
                <a:xfrm flipV="1">
                  <a:off x="3491" y="2577"/>
                  <a:ext cx="2" cy="562"/>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209" name="AutoShape 46"/>
              <p:cNvSpPr>
                <a:spLocks noChangeArrowheads="1"/>
              </p:cNvSpPr>
              <p:nvPr/>
            </p:nvSpPr>
            <p:spPr bwMode="auto">
              <a:xfrm>
                <a:off x="5030"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nvGrpSpPr>
            <p:cNvPr id="135" name="Group 47"/>
            <p:cNvGrpSpPr>
              <a:grpSpLocks/>
            </p:cNvGrpSpPr>
            <p:nvPr/>
          </p:nvGrpSpPr>
          <p:grpSpPr bwMode="auto">
            <a:xfrm>
              <a:off x="3134445" y="2442602"/>
              <a:ext cx="2235200" cy="1543050"/>
              <a:chOff x="4074" y="1564"/>
              <a:chExt cx="1408" cy="972"/>
            </a:xfrm>
          </p:grpSpPr>
          <p:sp>
            <p:nvSpPr>
              <p:cNvPr id="147" name="Rectangle 48"/>
              <p:cNvSpPr>
                <a:spLocks noChangeArrowheads="1"/>
              </p:cNvSpPr>
              <p:nvPr/>
            </p:nvSpPr>
            <p:spPr bwMode="auto">
              <a:xfrm>
                <a:off x="4178" y="1679"/>
                <a:ext cx="1218" cy="86"/>
              </a:xfrm>
              <a:prstGeom prst="rect">
                <a:avLst/>
              </a:prstGeom>
              <a:solidFill>
                <a:srgbClr val="C0504D"/>
              </a:solidFill>
              <a:ln w="9525">
                <a:noFill/>
                <a:miter lim="800000"/>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8" name="AutoShape 49"/>
              <p:cNvSpPr>
                <a:spLocks noChangeArrowheads="1"/>
              </p:cNvSpPr>
              <p:nvPr/>
            </p:nvSpPr>
            <p:spPr bwMode="auto">
              <a:xfrm>
                <a:off x="4074"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9" name="Line 50"/>
              <p:cNvSpPr>
                <a:spLocks noChangeShapeType="1"/>
              </p:cNvSpPr>
              <p:nvPr/>
            </p:nvSpPr>
            <p:spPr bwMode="auto">
              <a:xfrm>
                <a:off x="4198"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0" name="Group 62"/>
              <p:cNvGrpSpPr>
                <a:grpSpLocks/>
              </p:cNvGrpSpPr>
              <p:nvPr/>
            </p:nvGrpSpPr>
            <p:grpSpPr bwMode="auto">
              <a:xfrm>
                <a:off x="4091" y="1564"/>
                <a:ext cx="213" cy="515"/>
                <a:chOff x="1788" y="2607"/>
                <a:chExt cx="389" cy="938"/>
              </a:xfrm>
            </p:grpSpPr>
            <p:sp>
              <p:nvSpPr>
                <p:cNvPr id="196"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7"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8"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9"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0"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1"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2"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3"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4"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5"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6"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207"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51" name="AutoShape 64"/>
              <p:cNvSpPr>
                <a:spLocks noChangeArrowheads="1"/>
              </p:cNvSpPr>
              <p:nvPr/>
            </p:nvSpPr>
            <p:spPr bwMode="auto">
              <a:xfrm>
                <a:off x="4460"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2" name="Line 65"/>
              <p:cNvSpPr>
                <a:spLocks noChangeShapeType="1"/>
              </p:cNvSpPr>
              <p:nvPr/>
            </p:nvSpPr>
            <p:spPr bwMode="auto">
              <a:xfrm>
                <a:off x="4584"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3" name="Group 62"/>
              <p:cNvGrpSpPr>
                <a:grpSpLocks/>
              </p:cNvGrpSpPr>
              <p:nvPr/>
            </p:nvGrpSpPr>
            <p:grpSpPr bwMode="auto">
              <a:xfrm>
                <a:off x="4477" y="1564"/>
                <a:ext cx="213" cy="515"/>
                <a:chOff x="1788" y="2607"/>
                <a:chExt cx="389" cy="938"/>
              </a:xfrm>
            </p:grpSpPr>
            <p:sp>
              <p:nvSpPr>
                <p:cNvPr id="184"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5"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6"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7"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8"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9"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0"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1"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2"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3"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4"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95"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54" name="AutoShape 79"/>
              <p:cNvSpPr>
                <a:spLocks noChangeArrowheads="1"/>
              </p:cNvSpPr>
              <p:nvPr/>
            </p:nvSpPr>
            <p:spPr bwMode="auto">
              <a:xfrm>
                <a:off x="4845"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5" name="Line 80"/>
              <p:cNvSpPr>
                <a:spLocks noChangeShapeType="1"/>
              </p:cNvSpPr>
              <p:nvPr/>
            </p:nvSpPr>
            <p:spPr bwMode="auto">
              <a:xfrm>
                <a:off x="4969"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6" name="Group 62"/>
              <p:cNvGrpSpPr>
                <a:grpSpLocks/>
              </p:cNvGrpSpPr>
              <p:nvPr/>
            </p:nvGrpSpPr>
            <p:grpSpPr bwMode="auto">
              <a:xfrm>
                <a:off x="4862" y="1564"/>
                <a:ext cx="213" cy="515"/>
                <a:chOff x="1788" y="2607"/>
                <a:chExt cx="389" cy="938"/>
              </a:xfrm>
            </p:grpSpPr>
            <p:sp>
              <p:nvSpPr>
                <p:cNvPr id="172"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3"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4"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5"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6"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7"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8"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9"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0"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1"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2"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83"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57" name="AutoShape 94"/>
              <p:cNvSpPr>
                <a:spLocks noChangeArrowheads="1"/>
              </p:cNvSpPr>
              <p:nvPr/>
            </p:nvSpPr>
            <p:spPr bwMode="auto">
              <a:xfrm>
                <a:off x="5235" y="2209"/>
                <a:ext cx="247" cy="327"/>
              </a:xfrm>
              <a:prstGeom prst="can">
                <a:avLst>
                  <a:gd name="adj" fmla="val 33097"/>
                </a:avLst>
              </a:prstGeom>
              <a:solidFill>
                <a:srgbClr val="4F81B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58" name="Line 95"/>
              <p:cNvSpPr>
                <a:spLocks noChangeShapeType="1"/>
              </p:cNvSpPr>
              <p:nvPr/>
            </p:nvSpPr>
            <p:spPr bwMode="auto">
              <a:xfrm>
                <a:off x="5359" y="2015"/>
                <a:ext cx="0" cy="244"/>
              </a:xfrm>
              <a:prstGeom prst="line">
                <a:avLst/>
              </a:prstGeom>
              <a:noFill/>
              <a:ln w="9525">
                <a:solidFill>
                  <a:sysClr val="window" lastClr="FFFFFF">
                    <a:lumMod val="65000"/>
                  </a:sysClr>
                </a:solidFill>
                <a:round/>
                <a:headEnd/>
                <a:tailEnd/>
              </a:ln>
              <a:effec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nvGrpSpPr>
              <p:cNvPr id="159" name="Group 62"/>
              <p:cNvGrpSpPr>
                <a:grpSpLocks/>
              </p:cNvGrpSpPr>
              <p:nvPr/>
            </p:nvGrpSpPr>
            <p:grpSpPr bwMode="auto">
              <a:xfrm>
                <a:off x="5252" y="1564"/>
                <a:ext cx="213" cy="515"/>
                <a:chOff x="1788" y="2607"/>
                <a:chExt cx="389" cy="938"/>
              </a:xfrm>
            </p:grpSpPr>
            <p:sp>
              <p:nvSpPr>
                <p:cNvPr id="160" name="Freeform 63"/>
                <p:cNvSpPr>
                  <a:spLocks/>
                </p:cNvSpPr>
                <p:nvPr/>
              </p:nvSpPr>
              <p:spPr bwMode="auto">
                <a:xfrm>
                  <a:off x="1788" y="3436"/>
                  <a:ext cx="389" cy="109"/>
                </a:xfrm>
                <a:custGeom>
                  <a:avLst/>
                  <a:gdLst>
                    <a:gd name="T0" fmla="*/ 28 w 389"/>
                    <a:gd name="T1" fmla="*/ 0 h 109"/>
                    <a:gd name="T2" fmla="*/ 358 w 389"/>
                    <a:gd name="T3" fmla="*/ 0 h 109"/>
                    <a:gd name="T4" fmla="*/ 389 w 389"/>
                    <a:gd name="T5" fmla="*/ 109 h 109"/>
                    <a:gd name="T6" fmla="*/ 0 w 389"/>
                    <a:gd name="T7" fmla="*/ 109 h 109"/>
                    <a:gd name="T8" fmla="*/ 28 w 389"/>
                    <a:gd name="T9" fmla="*/ 0 h 109"/>
                    <a:gd name="T10" fmla="*/ 0 60000 65536"/>
                    <a:gd name="T11" fmla="*/ 0 60000 65536"/>
                    <a:gd name="T12" fmla="*/ 0 60000 65536"/>
                    <a:gd name="T13" fmla="*/ 0 60000 65536"/>
                    <a:gd name="T14" fmla="*/ 0 60000 65536"/>
                    <a:gd name="T15" fmla="*/ 0 w 389"/>
                    <a:gd name="T16" fmla="*/ 0 h 109"/>
                    <a:gd name="T17" fmla="*/ 389 w 389"/>
                    <a:gd name="T18" fmla="*/ 109 h 109"/>
                  </a:gdLst>
                  <a:ahLst/>
                  <a:cxnLst>
                    <a:cxn ang="T10">
                      <a:pos x="T0" y="T1"/>
                    </a:cxn>
                    <a:cxn ang="T11">
                      <a:pos x="T2" y="T3"/>
                    </a:cxn>
                    <a:cxn ang="T12">
                      <a:pos x="T4" y="T5"/>
                    </a:cxn>
                    <a:cxn ang="T13">
                      <a:pos x="T6" y="T7"/>
                    </a:cxn>
                    <a:cxn ang="T14">
                      <a:pos x="T8" y="T9"/>
                    </a:cxn>
                  </a:cxnLst>
                  <a:rect l="T15" t="T16" r="T17" b="T18"/>
                  <a:pathLst>
                    <a:path w="389" h="109">
                      <a:moveTo>
                        <a:pt x="28" y="0"/>
                      </a:moveTo>
                      <a:lnTo>
                        <a:pt x="358" y="0"/>
                      </a:lnTo>
                      <a:lnTo>
                        <a:pt x="389" y="109"/>
                      </a:lnTo>
                      <a:lnTo>
                        <a:pt x="0" y="109"/>
                      </a:lnTo>
                      <a:lnTo>
                        <a:pt x="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1" name="Rectangle 64"/>
                <p:cNvSpPr>
                  <a:spLocks noChangeArrowheads="1"/>
                </p:cNvSpPr>
                <p:nvPr/>
              </p:nvSpPr>
              <p:spPr bwMode="auto">
                <a:xfrm>
                  <a:off x="1824" y="2618"/>
                  <a:ext cx="317" cy="906"/>
                </a:xfrm>
                <a:prstGeom prst="rect">
                  <a:avLst/>
                </a:prstGeom>
                <a:solidFill>
                  <a:srgbClr val="FFB646"/>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2" name="Freeform 65"/>
                <p:cNvSpPr>
                  <a:spLocks/>
                </p:cNvSpPr>
                <p:nvPr/>
              </p:nvSpPr>
              <p:spPr bwMode="auto">
                <a:xfrm>
                  <a:off x="1813" y="2607"/>
                  <a:ext cx="339" cy="928"/>
                </a:xfrm>
                <a:custGeom>
                  <a:avLst/>
                  <a:gdLst>
                    <a:gd name="T0" fmla="*/ 328 w 339"/>
                    <a:gd name="T1" fmla="*/ 0 h 928"/>
                    <a:gd name="T2" fmla="*/ 0 w 339"/>
                    <a:gd name="T3" fmla="*/ 0 h 928"/>
                    <a:gd name="T4" fmla="*/ 0 w 339"/>
                    <a:gd name="T5" fmla="*/ 928 h 928"/>
                    <a:gd name="T6" fmla="*/ 339 w 339"/>
                    <a:gd name="T7" fmla="*/ 928 h 928"/>
                    <a:gd name="T8" fmla="*/ 339 w 339"/>
                    <a:gd name="T9" fmla="*/ 0 h 928"/>
                    <a:gd name="T10" fmla="*/ 328 w 339"/>
                    <a:gd name="T11" fmla="*/ 0 h 928"/>
                    <a:gd name="T12" fmla="*/ 316 w 339"/>
                    <a:gd name="T13" fmla="*/ 23 h 928"/>
                    <a:gd name="T14" fmla="*/ 316 w 339"/>
                    <a:gd name="T15" fmla="*/ 906 h 928"/>
                    <a:gd name="T16" fmla="*/ 23 w 339"/>
                    <a:gd name="T17" fmla="*/ 906 h 928"/>
                    <a:gd name="T18" fmla="*/ 23 w 339"/>
                    <a:gd name="T19" fmla="*/ 23 h 928"/>
                    <a:gd name="T20" fmla="*/ 316 w 339"/>
                    <a:gd name="T21" fmla="*/ 23 h 928"/>
                    <a:gd name="T22" fmla="*/ 328 w 339"/>
                    <a:gd name="T23" fmla="*/ 0 h 9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9"/>
                    <a:gd name="T37" fmla="*/ 0 h 928"/>
                    <a:gd name="T38" fmla="*/ 339 w 339"/>
                    <a:gd name="T39" fmla="*/ 928 h 9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9" h="928">
                      <a:moveTo>
                        <a:pt x="328" y="0"/>
                      </a:moveTo>
                      <a:lnTo>
                        <a:pt x="0" y="0"/>
                      </a:lnTo>
                      <a:lnTo>
                        <a:pt x="0" y="928"/>
                      </a:lnTo>
                      <a:lnTo>
                        <a:pt x="339" y="928"/>
                      </a:lnTo>
                      <a:lnTo>
                        <a:pt x="339" y="0"/>
                      </a:lnTo>
                      <a:lnTo>
                        <a:pt x="328" y="0"/>
                      </a:lnTo>
                      <a:lnTo>
                        <a:pt x="316" y="23"/>
                      </a:lnTo>
                      <a:lnTo>
                        <a:pt x="316" y="906"/>
                      </a:lnTo>
                      <a:lnTo>
                        <a:pt x="23" y="906"/>
                      </a:lnTo>
                      <a:lnTo>
                        <a:pt x="23" y="23"/>
                      </a:lnTo>
                      <a:lnTo>
                        <a:pt x="316" y="23"/>
                      </a:lnTo>
                      <a:lnTo>
                        <a:pt x="328" y="0"/>
                      </a:lnTo>
                      <a:close/>
                    </a:path>
                  </a:pathLst>
                </a:custGeom>
                <a:solidFill>
                  <a:srgbClr val="4F81B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3" name="Rectangle 66"/>
                <p:cNvSpPr>
                  <a:spLocks noChangeArrowheads="1"/>
                </p:cNvSpPr>
                <p:nvPr/>
              </p:nvSpPr>
              <p:spPr bwMode="auto">
                <a:xfrm>
                  <a:off x="1853" y="264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4" name="Freeform 67"/>
                <p:cNvSpPr>
                  <a:spLocks/>
                </p:cNvSpPr>
                <p:nvPr/>
              </p:nvSpPr>
              <p:spPr bwMode="auto">
                <a:xfrm>
                  <a:off x="1865" y="2707"/>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4 h 27"/>
                    <a:gd name="T14" fmla="*/ 9 w 235"/>
                    <a:gd name="T15" fmla="*/ 26 h 27"/>
                    <a:gd name="T16" fmla="*/ 13 w 235"/>
                    <a:gd name="T17" fmla="*/ 27 h 27"/>
                    <a:gd name="T18" fmla="*/ 222 w 235"/>
                    <a:gd name="T19" fmla="*/ 27 h 27"/>
                    <a:gd name="T20" fmla="*/ 226 w 235"/>
                    <a:gd name="T21" fmla="*/ 26 h 27"/>
                    <a:gd name="T22" fmla="*/ 231 w 235"/>
                    <a:gd name="T23" fmla="*/ 24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4"/>
                      </a:lnTo>
                      <a:lnTo>
                        <a:pt x="9" y="26"/>
                      </a:lnTo>
                      <a:lnTo>
                        <a:pt x="13" y="27"/>
                      </a:lnTo>
                      <a:lnTo>
                        <a:pt x="222" y="27"/>
                      </a:lnTo>
                      <a:lnTo>
                        <a:pt x="226" y="26"/>
                      </a:lnTo>
                      <a:lnTo>
                        <a:pt x="231" y="24"/>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5" name="Freeform 68"/>
                <p:cNvSpPr>
                  <a:spLocks/>
                </p:cNvSpPr>
                <p:nvPr/>
              </p:nvSpPr>
              <p:spPr bwMode="auto">
                <a:xfrm>
                  <a:off x="1865" y="2749"/>
                  <a:ext cx="235" cy="27"/>
                </a:xfrm>
                <a:custGeom>
                  <a:avLst/>
                  <a:gdLst>
                    <a:gd name="T0" fmla="*/ 13 w 235"/>
                    <a:gd name="T1" fmla="*/ 0 h 27"/>
                    <a:gd name="T2" fmla="*/ 9 w 235"/>
                    <a:gd name="T3" fmla="*/ 1 h 27"/>
                    <a:gd name="T4" fmla="*/ 4 w 235"/>
                    <a:gd name="T5" fmla="*/ 4 h 27"/>
                    <a:gd name="T6" fmla="*/ 1 w 235"/>
                    <a:gd name="T7" fmla="*/ 9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9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9"/>
                      </a:lnTo>
                      <a:lnTo>
                        <a:pt x="0" y="14"/>
                      </a:lnTo>
                      <a:lnTo>
                        <a:pt x="1" y="19"/>
                      </a:lnTo>
                      <a:lnTo>
                        <a:pt x="4" y="23"/>
                      </a:lnTo>
                      <a:lnTo>
                        <a:pt x="9" y="26"/>
                      </a:lnTo>
                      <a:lnTo>
                        <a:pt x="13" y="27"/>
                      </a:lnTo>
                      <a:lnTo>
                        <a:pt x="222" y="27"/>
                      </a:lnTo>
                      <a:lnTo>
                        <a:pt x="226" y="26"/>
                      </a:lnTo>
                      <a:lnTo>
                        <a:pt x="231" y="23"/>
                      </a:lnTo>
                      <a:lnTo>
                        <a:pt x="234" y="19"/>
                      </a:lnTo>
                      <a:lnTo>
                        <a:pt x="235" y="14"/>
                      </a:lnTo>
                      <a:lnTo>
                        <a:pt x="234" y="9"/>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6" name="Freeform 69"/>
                <p:cNvSpPr>
                  <a:spLocks/>
                </p:cNvSpPr>
                <p:nvPr/>
              </p:nvSpPr>
              <p:spPr bwMode="auto">
                <a:xfrm>
                  <a:off x="1865" y="2826"/>
                  <a:ext cx="235" cy="27"/>
                </a:xfrm>
                <a:custGeom>
                  <a:avLst/>
                  <a:gdLst>
                    <a:gd name="T0" fmla="*/ 13 w 235"/>
                    <a:gd name="T1" fmla="*/ 0 h 27"/>
                    <a:gd name="T2" fmla="*/ 9 w 235"/>
                    <a:gd name="T3" fmla="*/ 1 h 27"/>
                    <a:gd name="T4" fmla="*/ 4 w 235"/>
                    <a:gd name="T5" fmla="*/ 4 h 27"/>
                    <a:gd name="T6" fmla="*/ 1 w 235"/>
                    <a:gd name="T7" fmla="*/ 8 h 27"/>
                    <a:gd name="T8" fmla="*/ 0 w 235"/>
                    <a:gd name="T9" fmla="*/ 13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3 h 27"/>
                    <a:gd name="T28" fmla="*/ 234 w 235"/>
                    <a:gd name="T29" fmla="*/ 8 h 27"/>
                    <a:gd name="T30" fmla="*/ 231 w 235"/>
                    <a:gd name="T31" fmla="*/ 4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4"/>
                      </a:lnTo>
                      <a:lnTo>
                        <a:pt x="1" y="8"/>
                      </a:lnTo>
                      <a:lnTo>
                        <a:pt x="0" y="13"/>
                      </a:lnTo>
                      <a:lnTo>
                        <a:pt x="1" y="19"/>
                      </a:lnTo>
                      <a:lnTo>
                        <a:pt x="4" y="23"/>
                      </a:lnTo>
                      <a:lnTo>
                        <a:pt x="9" y="26"/>
                      </a:lnTo>
                      <a:lnTo>
                        <a:pt x="13" y="27"/>
                      </a:lnTo>
                      <a:lnTo>
                        <a:pt x="222" y="27"/>
                      </a:lnTo>
                      <a:lnTo>
                        <a:pt x="226" y="26"/>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7" name="Rectangle 70"/>
                <p:cNvSpPr>
                  <a:spLocks noChangeArrowheads="1"/>
                </p:cNvSpPr>
                <p:nvPr/>
              </p:nvSpPr>
              <p:spPr bwMode="auto">
                <a:xfrm>
                  <a:off x="1853" y="2928"/>
                  <a:ext cx="258" cy="262"/>
                </a:xfrm>
                <a:prstGeom prst="rect">
                  <a:avLst/>
                </a:prstGeom>
                <a:solidFill>
                  <a:srgbClr val="4F81BD"/>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8" name="Freeform 71"/>
                <p:cNvSpPr>
                  <a:spLocks/>
                </p:cNvSpPr>
                <p:nvPr/>
              </p:nvSpPr>
              <p:spPr bwMode="auto">
                <a:xfrm>
                  <a:off x="1865" y="2988"/>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3 h 26"/>
                    <a:gd name="T14" fmla="*/ 9 w 235"/>
                    <a:gd name="T15" fmla="*/ 25 h 26"/>
                    <a:gd name="T16" fmla="*/ 13 w 235"/>
                    <a:gd name="T17" fmla="*/ 26 h 26"/>
                    <a:gd name="T18" fmla="*/ 222 w 235"/>
                    <a:gd name="T19" fmla="*/ 26 h 26"/>
                    <a:gd name="T20" fmla="*/ 226 w 235"/>
                    <a:gd name="T21" fmla="*/ 25 h 26"/>
                    <a:gd name="T22" fmla="*/ 231 w 235"/>
                    <a:gd name="T23" fmla="*/ 23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3"/>
                      </a:lnTo>
                      <a:lnTo>
                        <a:pt x="9" y="25"/>
                      </a:lnTo>
                      <a:lnTo>
                        <a:pt x="13" y="26"/>
                      </a:lnTo>
                      <a:lnTo>
                        <a:pt x="222" y="26"/>
                      </a:lnTo>
                      <a:lnTo>
                        <a:pt x="226" y="25"/>
                      </a:lnTo>
                      <a:lnTo>
                        <a:pt x="231" y="23"/>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69" name="Freeform 72"/>
                <p:cNvSpPr>
                  <a:spLocks/>
                </p:cNvSpPr>
                <p:nvPr/>
              </p:nvSpPr>
              <p:spPr bwMode="auto">
                <a:xfrm>
                  <a:off x="1865" y="3030"/>
                  <a:ext cx="235" cy="26"/>
                </a:xfrm>
                <a:custGeom>
                  <a:avLst/>
                  <a:gdLst>
                    <a:gd name="T0" fmla="*/ 13 w 235"/>
                    <a:gd name="T1" fmla="*/ 0 h 26"/>
                    <a:gd name="T2" fmla="*/ 9 w 235"/>
                    <a:gd name="T3" fmla="*/ 1 h 26"/>
                    <a:gd name="T4" fmla="*/ 4 w 235"/>
                    <a:gd name="T5" fmla="*/ 4 h 26"/>
                    <a:gd name="T6" fmla="*/ 1 w 235"/>
                    <a:gd name="T7" fmla="*/ 8 h 26"/>
                    <a:gd name="T8" fmla="*/ 0 w 235"/>
                    <a:gd name="T9" fmla="*/ 13 h 26"/>
                    <a:gd name="T10" fmla="*/ 1 w 235"/>
                    <a:gd name="T11" fmla="*/ 19 h 26"/>
                    <a:gd name="T12" fmla="*/ 4 w 235"/>
                    <a:gd name="T13" fmla="*/ 22 h 26"/>
                    <a:gd name="T14" fmla="*/ 9 w 235"/>
                    <a:gd name="T15" fmla="*/ 25 h 26"/>
                    <a:gd name="T16" fmla="*/ 13 w 235"/>
                    <a:gd name="T17" fmla="*/ 26 h 26"/>
                    <a:gd name="T18" fmla="*/ 222 w 235"/>
                    <a:gd name="T19" fmla="*/ 26 h 26"/>
                    <a:gd name="T20" fmla="*/ 226 w 235"/>
                    <a:gd name="T21" fmla="*/ 25 h 26"/>
                    <a:gd name="T22" fmla="*/ 231 w 235"/>
                    <a:gd name="T23" fmla="*/ 22 h 26"/>
                    <a:gd name="T24" fmla="*/ 234 w 235"/>
                    <a:gd name="T25" fmla="*/ 19 h 26"/>
                    <a:gd name="T26" fmla="*/ 235 w 235"/>
                    <a:gd name="T27" fmla="*/ 13 h 26"/>
                    <a:gd name="T28" fmla="*/ 234 w 235"/>
                    <a:gd name="T29" fmla="*/ 8 h 26"/>
                    <a:gd name="T30" fmla="*/ 231 w 235"/>
                    <a:gd name="T31" fmla="*/ 4 h 26"/>
                    <a:gd name="T32" fmla="*/ 226 w 235"/>
                    <a:gd name="T33" fmla="*/ 1 h 26"/>
                    <a:gd name="T34" fmla="*/ 222 w 235"/>
                    <a:gd name="T35" fmla="*/ 0 h 26"/>
                    <a:gd name="T36" fmla="*/ 13 w 235"/>
                    <a:gd name="T37" fmla="*/ 0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6"/>
                    <a:gd name="T59" fmla="*/ 235 w 235"/>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6">
                      <a:moveTo>
                        <a:pt x="13" y="0"/>
                      </a:moveTo>
                      <a:lnTo>
                        <a:pt x="9" y="1"/>
                      </a:lnTo>
                      <a:lnTo>
                        <a:pt x="4" y="4"/>
                      </a:lnTo>
                      <a:lnTo>
                        <a:pt x="1" y="8"/>
                      </a:lnTo>
                      <a:lnTo>
                        <a:pt x="0" y="13"/>
                      </a:lnTo>
                      <a:lnTo>
                        <a:pt x="1" y="19"/>
                      </a:lnTo>
                      <a:lnTo>
                        <a:pt x="4" y="22"/>
                      </a:lnTo>
                      <a:lnTo>
                        <a:pt x="9" y="25"/>
                      </a:lnTo>
                      <a:lnTo>
                        <a:pt x="13" y="26"/>
                      </a:lnTo>
                      <a:lnTo>
                        <a:pt x="222" y="26"/>
                      </a:lnTo>
                      <a:lnTo>
                        <a:pt x="226" y="25"/>
                      </a:lnTo>
                      <a:lnTo>
                        <a:pt x="231" y="22"/>
                      </a:lnTo>
                      <a:lnTo>
                        <a:pt x="234" y="19"/>
                      </a:lnTo>
                      <a:lnTo>
                        <a:pt x="235" y="13"/>
                      </a:lnTo>
                      <a:lnTo>
                        <a:pt x="234" y="8"/>
                      </a:lnTo>
                      <a:lnTo>
                        <a:pt x="231" y="4"/>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0" name="Freeform 73"/>
                <p:cNvSpPr>
                  <a:spLocks/>
                </p:cNvSpPr>
                <p:nvPr/>
              </p:nvSpPr>
              <p:spPr bwMode="auto">
                <a:xfrm>
                  <a:off x="1865" y="3106"/>
                  <a:ext cx="235" cy="27"/>
                </a:xfrm>
                <a:custGeom>
                  <a:avLst/>
                  <a:gdLst>
                    <a:gd name="T0" fmla="*/ 13 w 235"/>
                    <a:gd name="T1" fmla="*/ 0 h 27"/>
                    <a:gd name="T2" fmla="*/ 9 w 235"/>
                    <a:gd name="T3" fmla="*/ 1 h 27"/>
                    <a:gd name="T4" fmla="*/ 4 w 235"/>
                    <a:gd name="T5" fmla="*/ 5 h 27"/>
                    <a:gd name="T6" fmla="*/ 1 w 235"/>
                    <a:gd name="T7" fmla="*/ 8 h 27"/>
                    <a:gd name="T8" fmla="*/ 0 w 235"/>
                    <a:gd name="T9" fmla="*/ 14 h 27"/>
                    <a:gd name="T10" fmla="*/ 1 w 235"/>
                    <a:gd name="T11" fmla="*/ 19 h 27"/>
                    <a:gd name="T12" fmla="*/ 4 w 235"/>
                    <a:gd name="T13" fmla="*/ 23 h 27"/>
                    <a:gd name="T14" fmla="*/ 9 w 235"/>
                    <a:gd name="T15" fmla="*/ 26 h 27"/>
                    <a:gd name="T16" fmla="*/ 13 w 235"/>
                    <a:gd name="T17" fmla="*/ 27 h 27"/>
                    <a:gd name="T18" fmla="*/ 222 w 235"/>
                    <a:gd name="T19" fmla="*/ 27 h 27"/>
                    <a:gd name="T20" fmla="*/ 226 w 235"/>
                    <a:gd name="T21" fmla="*/ 26 h 27"/>
                    <a:gd name="T22" fmla="*/ 231 w 235"/>
                    <a:gd name="T23" fmla="*/ 23 h 27"/>
                    <a:gd name="T24" fmla="*/ 234 w 235"/>
                    <a:gd name="T25" fmla="*/ 19 h 27"/>
                    <a:gd name="T26" fmla="*/ 235 w 235"/>
                    <a:gd name="T27" fmla="*/ 14 h 27"/>
                    <a:gd name="T28" fmla="*/ 234 w 235"/>
                    <a:gd name="T29" fmla="*/ 8 h 27"/>
                    <a:gd name="T30" fmla="*/ 231 w 235"/>
                    <a:gd name="T31" fmla="*/ 5 h 27"/>
                    <a:gd name="T32" fmla="*/ 226 w 235"/>
                    <a:gd name="T33" fmla="*/ 1 h 27"/>
                    <a:gd name="T34" fmla="*/ 222 w 235"/>
                    <a:gd name="T35" fmla="*/ 0 h 27"/>
                    <a:gd name="T36" fmla="*/ 13 w 2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5"/>
                    <a:gd name="T58" fmla="*/ 0 h 27"/>
                    <a:gd name="T59" fmla="*/ 235 w 235"/>
                    <a:gd name="T60" fmla="*/ 27 h 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5" h="27">
                      <a:moveTo>
                        <a:pt x="13" y="0"/>
                      </a:moveTo>
                      <a:lnTo>
                        <a:pt x="9" y="1"/>
                      </a:lnTo>
                      <a:lnTo>
                        <a:pt x="4" y="5"/>
                      </a:lnTo>
                      <a:lnTo>
                        <a:pt x="1" y="8"/>
                      </a:lnTo>
                      <a:lnTo>
                        <a:pt x="0" y="14"/>
                      </a:lnTo>
                      <a:lnTo>
                        <a:pt x="1" y="19"/>
                      </a:lnTo>
                      <a:lnTo>
                        <a:pt x="4" y="23"/>
                      </a:lnTo>
                      <a:lnTo>
                        <a:pt x="9" y="26"/>
                      </a:lnTo>
                      <a:lnTo>
                        <a:pt x="13" y="27"/>
                      </a:lnTo>
                      <a:lnTo>
                        <a:pt x="222" y="27"/>
                      </a:lnTo>
                      <a:lnTo>
                        <a:pt x="226" y="26"/>
                      </a:lnTo>
                      <a:lnTo>
                        <a:pt x="231" y="23"/>
                      </a:lnTo>
                      <a:lnTo>
                        <a:pt x="234" y="19"/>
                      </a:lnTo>
                      <a:lnTo>
                        <a:pt x="235" y="14"/>
                      </a:lnTo>
                      <a:lnTo>
                        <a:pt x="234" y="8"/>
                      </a:lnTo>
                      <a:lnTo>
                        <a:pt x="231" y="5"/>
                      </a:lnTo>
                      <a:lnTo>
                        <a:pt x="226" y="1"/>
                      </a:lnTo>
                      <a:lnTo>
                        <a:pt x="222" y="0"/>
                      </a:lnTo>
                      <a:lnTo>
                        <a:pt x="13" y="0"/>
                      </a:lnTo>
                      <a:close/>
                    </a:path>
                  </a:pathLst>
                </a:custGeom>
                <a:solidFill>
                  <a:srgbClr val="C0504D"/>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71" name="Rectangle 74"/>
                <p:cNvSpPr>
                  <a:spLocks noChangeArrowheads="1"/>
                </p:cNvSpPr>
                <p:nvPr/>
              </p:nvSpPr>
              <p:spPr bwMode="auto">
                <a:xfrm>
                  <a:off x="1865" y="3324"/>
                  <a:ext cx="234" cy="160"/>
                </a:xfrm>
                <a:prstGeom prst="rect">
                  <a:avLst/>
                </a:prstGeom>
                <a:solidFill>
                  <a:srgbClr val="0000FF"/>
                </a:solidFill>
                <a:ln w="9525">
                  <a:noFill/>
                  <a:miter lim="800000"/>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grpSp>
          <p:nvGrpSpPr>
            <p:cNvPr id="136" name="Group 109"/>
            <p:cNvGrpSpPr>
              <a:grpSpLocks/>
            </p:cNvGrpSpPr>
            <p:nvPr/>
          </p:nvGrpSpPr>
          <p:grpSpPr bwMode="auto">
            <a:xfrm>
              <a:off x="4901332" y="1223402"/>
              <a:ext cx="544513" cy="781050"/>
              <a:chOff x="5187" y="801"/>
              <a:chExt cx="343" cy="492"/>
            </a:xfrm>
          </p:grpSpPr>
          <p:grpSp>
            <p:nvGrpSpPr>
              <p:cNvPr id="137" name="Group 110"/>
              <p:cNvGrpSpPr>
                <a:grpSpLocks/>
              </p:cNvGrpSpPr>
              <p:nvPr/>
            </p:nvGrpSpPr>
            <p:grpSpPr bwMode="auto">
              <a:xfrm>
                <a:off x="5187" y="801"/>
                <a:ext cx="186" cy="492"/>
                <a:chOff x="3865" y="2243"/>
                <a:chExt cx="354" cy="934"/>
              </a:xfrm>
            </p:grpSpPr>
            <p:sp>
              <p:nvSpPr>
                <p:cNvPr id="139" name="Freeform 111"/>
                <p:cNvSpPr>
                  <a:spLocks/>
                </p:cNvSpPr>
                <p:nvPr/>
              </p:nvSpPr>
              <p:spPr bwMode="gray">
                <a:xfrm>
                  <a:off x="3965" y="2243"/>
                  <a:ext cx="182" cy="232"/>
                </a:xfrm>
                <a:custGeom>
                  <a:avLst/>
                  <a:gdLst/>
                  <a:ahLst/>
                  <a:cxnLst>
                    <a:cxn ang="0">
                      <a:pos x="154" y="204"/>
                    </a:cxn>
                    <a:cxn ang="0">
                      <a:pos x="154" y="204"/>
                    </a:cxn>
                    <a:cxn ang="0">
                      <a:pos x="158" y="202"/>
                    </a:cxn>
                    <a:cxn ang="0">
                      <a:pos x="164" y="198"/>
                    </a:cxn>
                    <a:cxn ang="0">
                      <a:pos x="170" y="188"/>
                    </a:cxn>
                    <a:cxn ang="0">
                      <a:pos x="176" y="172"/>
                    </a:cxn>
                    <a:cxn ang="0">
                      <a:pos x="180" y="156"/>
                    </a:cxn>
                    <a:cxn ang="0">
                      <a:pos x="182" y="136"/>
                    </a:cxn>
                    <a:cxn ang="0">
                      <a:pos x="180" y="114"/>
                    </a:cxn>
                    <a:cxn ang="0">
                      <a:pos x="174" y="92"/>
                    </a:cxn>
                    <a:cxn ang="0">
                      <a:pos x="166" y="70"/>
                    </a:cxn>
                    <a:cxn ang="0">
                      <a:pos x="166" y="70"/>
                    </a:cxn>
                    <a:cxn ang="0">
                      <a:pos x="156" y="50"/>
                    </a:cxn>
                    <a:cxn ang="0">
                      <a:pos x="144" y="34"/>
                    </a:cxn>
                    <a:cxn ang="0">
                      <a:pos x="132" y="20"/>
                    </a:cxn>
                    <a:cxn ang="0">
                      <a:pos x="118" y="10"/>
                    </a:cxn>
                    <a:cxn ang="0">
                      <a:pos x="104" y="4"/>
                    </a:cxn>
                    <a:cxn ang="0">
                      <a:pos x="90" y="0"/>
                    </a:cxn>
                    <a:cxn ang="0">
                      <a:pos x="76" y="0"/>
                    </a:cxn>
                    <a:cxn ang="0">
                      <a:pos x="62" y="2"/>
                    </a:cxn>
                    <a:cxn ang="0">
                      <a:pos x="0" y="22"/>
                    </a:cxn>
                    <a:cxn ang="0">
                      <a:pos x="84" y="232"/>
                    </a:cxn>
                    <a:cxn ang="0">
                      <a:pos x="154" y="204"/>
                    </a:cxn>
                  </a:cxnLst>
                  <a:rect l="0" t="0" r="r" b="b"/>
                  <a:pathLst>
                    <a:path w="182" h="232">
                      <a:moveTo>
                        <a:pt x="154" y="204"/>
                      </a:moveTo>
                      <a:lnTo>
                        <a:pt x="154" y="204"/>
                      </a:lnTo>
                      <a:lnTo>
                        <a:pt x="158" y="202"/>
                      </a:lnTo>
                      <a:lnTo>
                        <a:pt x="164" y="198"/>
                      </a:lnTo>
                      <a:lnTo>
                        <a:pt x="170" y="188"/>
                      </a:lnTo>
                      <a:lnTo>
                        <a:pt x="176" y="172"/>
                      </a:lnTo>
                      <a:lnTo>
                        <a:pt x="180" y="156"/>
                      </a:lnTo>
                      <a:lnTo>
                        <a:pt x="182" y="136"/>
                      </a:lnTo>
                      <a:lnTo>
                        <a:pt x="180" y="114"/>
                      </a:lnTo>
                      <a:lnTo>
                        <a:pt x="174" y="92"/>
                      </a:lnTo>
                      <a:lnTo>
                        <a:pt x="166" y="70"/>
                      </a:lnTo>
                      <a:lnTo>
                        <a:pt x="166" y="70"/>
                      </a:lnTo>
                      <a:lnTo>
                        <a:pt x="156" y="50"/>
                      </a:lnTo>
                      <a:lnTo>
                        <a:pt x="144" y="34"/>
                      </a:lnTo>
                      <a:lnTo>
                        <a:pt x="132" y="20"/>
                      </a:lnTo>
                      <a:lnTo>
                        <a:pt x="118" y="10"/>
                      </a:lnTo>
                      <a:lnTo>
                        <a:pt x="104" y="4"/>
                      </a:lnTo>
                      <a:lnTo>
                        <a:pt x="90" y="0"/>
                      </a:lnTo>
                      <a:lnTo>
                        <a:pt x="76" y="0"/>
                      </a:lnTo>
                      <a:lnTo>
                        <a:pt x="62" y="2"/>
                      </a:lnTo>
                      <a:lnTo>
                        <a:pt x="0" y="22"/>
                      </a:lnTo>
                      <a:lnTo>
                        <a:pt x="84" y="232"/>
                      </a:lnTo>
                      <a:lnTo>
                        <a:pt x="154" y="204"/>
                      </a:lnTo>
                      <a:close/>
                    </a:path>
                  </a:pathLst>
                </a:custGeom>
                <a:solidFill>
                  <a:srgbClr val="CE7F7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0" name="Freeform 112"/>
                <p:cNvSpPr>
                  <a:spLocks/>
                </p:cNvSpPr>
                <p:nvPr/>
              </p:nvSpPr>
              <p:spPr bwMode="gray">
                <a:xfrm>
                  <a:off x="3881" y="2427"/>
                  <a:ext cx="338" cy="744"/>
                </a:xfrm>
                <a:custGeom>
                  <a:avLst/>
                  <a:gdLst/>
                  <a:ahLst/>
                  <a:cxnLst>
                    <a:cxn ang="0">
                      <a:pos x="256" y="718"/>
                    </a:cxn>
                    <a:cxn ang="0">
                      <a:pos x="260" y="446"/>
                    </a:cxn>
                    <a:cxn ang="0">
                      <a:pos x="330" y="414"/>
                    </a:cxn>
                    <a:cxn ang="0">
                      <a:pos x="338" y="174"/>
                    </a:cxn>
                    <a:cxn ang="0">
                      <a:pos x="338" y="174"/>
                    </a:cxn>
                    <a:cxn ang="0">
                      <a:pos x="338" y="160"/>
                    </a:cxn>
                    <a:cxn ang="0">
                      <a:pos x="336" y="144"/>
                    </a:cxn>
                    <a:cxn ang="0">
                      <a:pos x="330" y="126"/>
                    </a:cxn>
                    <a:cxn ang="0">
                      <a:pos x="322" y="106"/>
                    </a:cxn>
                    <a:cxn ang="0">
                      <a:pos x="316" y="96"/>
                    </a:cxn>
                    <a:cxn ang="0">
                      <a:pos x="308" y="86"/>
                    </a:cxn>
                    <a:cxn ang="0">
                      <a:pos x="298" y="76"/>
                    </a:cxn>
                    <a:cxn ang="0">
                      <a:pos x="288" y="68"/>
                    </a:cxn>
                    <a:cxn ang="0">
                      <a:pos x="274" y="60"/>
                    </a:cxn>
                    <a:cxn ang="0">
                      <a:pos x="258" y="54"/>
                    </a:cxn>
                    <a:cxn ang="0">
                      <a:pos x="112" y="0"/>
                    </a:cxn>
                    <a:cxn ang="0">
                      <a:pos x="112" y="0"/>
                    </a:cxn>
                    <a:cxn ang="0">
                      <a:pos x="104" y="0"/>
                    </a:cxn>
                    <a:cxn ang="0">
                      <a:pos x="98" y="0"/>
                    </a:cxn>
                    <a:cxn ang="0">
                      <a:pos x="88" y="2"/>
                    </a:cxn>
                    <a:cxn ang="0">
                      <a:pos x="0" y="34"/>
                    </a:cxn>
                    <a:cxn ang="0">
                      <a:pos x="210" y="126"/>
                    </a:cxn>
                    <a:cxn ang="0">
                      <a:pos x="180" y="426"/>
                    </a:cxn>
                    <a:cxn ang="0">
                      <a:pos x="180" y="744"/>
                    </a:cxn>
                    <a:cxn ang="0">
                      <a:pos x="256" y="718"/>
                    </a:cxn>
                  </a:cxnLst>
                  <a:rect l="0" t="0" r="r" b="b"/>
                  <a:pathLst>
                    <a:path w="338" h="744">
                      <a:moveTo>
                        <a:pt x="256" y="718"/>
                      </a:moveTo>
                      <a:lnTo>
                        <a:pt x="260" y="446"/>
                      </a:lnTo>
                      <a:lnTo>
                        <a:pt x="330" y="414"/>
                      </a:lnTo>
                      <a:lnTo>
                        <a:pt x="338" y="174"/>
                      </a:lnTo>
                      <a:lnTo>
                        <a:pt x="338" y="174"/>
                      </a:lnTo>
                      <a:lnTo>
                        <a:pt x="338" y="160"/>
                      </a:lnTo>
                      <a:lnTo>
                        <a:pt x="336" y="144"/>
                      </a:lnTo>
                      <a:lnTo>
                        <a:pt x="330" y="126"/>
                      </a:lnTo>
                      <a:lnTo>
                        <a:pt x="322" y="106"/>
                      </a:lnTo>
                      <a:lnTo>
                        <a:pt x="316" y="96"/>
                      </a:lnTo>
                      <a:lnTo>
                        <a:pt x="308" y="86"/>
                      </a:lnTo>
                      <a:lnTo>
                        <a:pt x="298" y="76"/>
                      </a:lnTo>
                      <a:lnTo>
                        <a:pt x="288" y="68"/>
                      </a:lnTo>
                      <a:lnTo>
                        <a:pt x="274" y="60"/>
                      </a:lnTo>
                      <a:lnTo>
                        <a:pt x="258" y="54"/>
                      </a:lnTo>
                      <a:lnTo>
                        <a:pt x="112" y="0"/>
                      </a:lnTo>
                      <a:lnTo>
                        <a:pt x="112" y="0"/>
                      </a:lnTo>
                      <a:lnTo>
                        <a:pt x="104" y="0"/>
                      </a:lnTo>
                      <a:lnTo>
                        <a:pt x="98" y="0"/>
                      </a:lnTo>
                      <a:lnTo>
                        <a:pt x="88" y="2"/>
                      </a:lnTo>
                      <a:lnTo>
                        <a:pt x="0" y="34"/>
                      </a:lnTo>
                      <a:lnTo>
                        <a:pt x="210" y="126"/>
                      </a:lnTo>
                      <a:lnTo>
                        <a:pt x="180" y="426"/>
                      </a:lnTo>
                      <a:lnTo>
                        <a:pt x="180" y="744"/>
                      </a:lnTo>
                      <a:lnTo>
                        <a:pt x="256" y="718"/>
                      </a:lnTo>
                      <a:close/>
                    </a:path>
                  </a:pathLst>
                </a:custGeom>
                <a:solidFill>
                  <a:srgbClr val="CE7F7F"/>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1" name="Freeform 113"/>
                <p:cNvSpPr>
                  <a:spLocks/>
                </p:cNvSpPr>
                <p:nvPr/>
              </p:nvSpPr>
              <p:spPr bwMode="gray">
                <a:xfrm>
                  <a:off x="3929" y="2263"/>
                  <a:ext cx="150" cy="218"/>
                </a:xfrm>
                <a:custGeom>
                  <a:avLst/>
                  <a:gdLst/>
                  <a:ahLst/>
                  <a:cxnLst>
                    <a:cxn ang="0">
                      <a:pos x="134" y="74"/>
                    </a:cxn>
                    <a:cxn ang="0">
                      <a:pos x="134" y="74"/>
                    </a:cxn>
                    <a:cxn ang="0">
                      <a:pos x="142" y="96"/>
                    </a:cxn>
                    <a:cxn ang="0">
                      <a:pos x="146" y="116"/>
                    </a:cxn>
                    <a:cxn ang="0">
                      <a:pos x="150" y="138"/>
                    </a:cxn>
                    <a:cxn ang="0">
                      <a:pos x="148" y="158"/>
                    </a:cxn>
                    <a:cxn ang="0">
                      <a:pos x="146" y="176"/>
                    </a:cxn>
                    <a:cxn ang="0">
                      <a:pos x="140" y="190"/>
                    </a:cxn>
                    <a:cxn ang="0">
                      <a:pos x="132" y="204"/>
                    </a:cxn>
                    <a:cxn ang="0">
                      <a:pos x="120" y="212"/>
                    </a:cxn>
                    <a:cxn ang="0">
                      <a:pos x="120" y="212"/>
                    </a:cxn>
                    <a:cxn ang="0">
                      <a:pos x="108" y="218"/>
                    </a:cxn>
                    <a:cxn ang="0">
                      <a:pos x="94" y="218"/>
                    </a:cxn>
                    <a:cxn ang="0">
                      <a:pos x="80" y="214"/>
                    </a:cxn>
                    <a:cxn ang="0">
                      <a:pos x="66" y="208"/>
                    </a:cxn>
                    <a:cxn ang="0">
                      <a:pos x="52" y="196"/>
                    </a:cxn>
                    <a:cxn ang="0">
                      <a:pos x="38" y="182"/>
                    </a:cxn>
                    <a:cxn ang="0">
                      <a:pos x="26" y="164"/>
                    </a:cxn>
                    <a:cxn ang="0">
                      <a:pos x="16" y="144"/>
                    </a:cxn>
                    <a:cxn ang="0">
                      <a:pos x="16" y="144"/>
                    </a:cxn>
                    <a:cxn ang="0">
                      <a:pos x="8" y="122"/>
                    </a:cxn>
                    <a:cxn ang="0">
                      <a:pos x="2" y="102"/>
                    </a:cxn>
                    <a:cxn ang="0">
                      <a:pos x="0" y="80"/>
                    </a:cxn>
                    <a:cxn ang="0">
                      <a:pos x="0" y="60"/>
                    </a:cxn>
                    <a:cxn ang="0">
                      <a:pos x="4" y="42"/>
                    </a:cxn>
                    <a:cxn ang="0">
                      <a:pos x="8" y="28"/>
                    </a:cxn>
                    <a:cxn ang="0">
                      <a:pos x="18" y="14"/>
                    </a:cxn>
                    <a:cxn ang="0">
                      <a:pos x="28" y="6"/>
                    </a:cxn>
                    <a:cxn ang="0">
                      <a:pos x="28" y="6"/>
                    </a:cxn>
                    <a:cxn ang="0">
                      <a:pos x="40" y="0"/>
                    </a:cxn>
                    <a:cxn ang="0">
                      <a:pos x="54" y="0"/>
                    </a:cxn>
                    <a:cxn ang="0">
                      <a:pos x="68" y="4"/>
                    </a:cxn>
                    <a:cxn ang="0">
                      <a:pos x="84" y="10"/>
                    </a:cxn>
                    <a:cxn ang="0">
                      <a:pos x="98" y="22"/>
                    </a:cxn>
                    <a:cxn ang="0">
                      <a:pos x="110" y="36"/>
                    </a:cxn>
                    <a:cxn ang="0">
                      <a:pos x="122" y="54"/>
                    </a:cxn>
                    <a:cxn ang="0">
                      <a:pos x="134" y="74"/>
                    </a:cxn>
                    <a:cxn ang="0">
                      <a:pos x="134" y="74"/>
                    </a:cxn>
                  </a:cxnLst>
                  <a:rect l="0" t="0" r="r" b="b"/>
                  <a:pathLst>
                    <a:path w="150" h="218">
                      <a:moveTo>
                        <a:pt x="134" y="74"/>
                      </a:moveTo>
                      <a:lnTo>
                        <a:pt x="134" y="74"/>
                      </a:lnTo>
                      <a:lnTo>
                        <a:pt x="142" y="96"/>
                      </a:lnTo>
                      <a:lnTo>
                        <a:pt x="146" y="116"/>
                      </a:lnTo>
                      <a:lnTo>
                        <a:pt x="150" y="138"/>
                      </a:lnTo>
                      <a:lnTo>
                        <a:pt x="148" y="158"/>
                      </a:lnTo>
                      <a:lnTo>
                        <a:pt x="146" y="176"/>
                      </a:lnTo>
                      <a:lnTo>
                        <a:pt x="140" y="190"/>
                      </a:lnTo>
                      <a:lnTo>
                        <a:pt x="132" y="204"/>
                      </a:lnTo>
                      <a:lnTo>
                        <a:pt x="120" y="212"/>
                      </a:lnTo>
                      <a:lnTo>
                        <a:pt x="120" y="212"/>
                      </a:lnTo>
                      <a:lnTo>
                        <a:pt x="108" y="218"/>
                      </a:lnTo>
                      <a:lnTo>
                        <a:pt x="94" y="218"/>
                      </a:lnTo>
                      <a:lnTo>
                        <a:pt x="80" y="214"/>
                      </a:lnTo>
                      <a:lnTo>
                        <a:pt x="66" y="208"/>
                      </a:lnTo>
                      <a:lnTo>
                        <a:pt x="52" y="196"/>
                      </a:lnTo>
                      <a:lnTo>
                        <a:pt x="38" y="182"/>
                      </a:lnTo>
                      <a:lnTo>
                        <a:pt x="26" y="164"/>
                      </a:lnTo>
                      <a:lnTo>
                        <a:pt x="16" y="144"/>
                      </a:lnTo>
                      <a:lnTo>
                        <a:pt x="16" y="144"/>
                      </a:lnTo>
                      <a:lnTo>
                        <a:pt x="8" y="122"/>
                      </a:lnTo>
                      <a:lnTo>
                        <a:pt x="2" y="102"/>
                      </a:lnTo>
                      <a:lnTo>
                        <a:pt x="0" y="80"/>
                      </a:lnTo>
                      <a:lnTo>
                        <a:pt x="0" y="60"/>
                      </a:lnTo>
                      <a:lnTo>
                        <a:pt x="4" y="42"/>
                      </a:lnTo>
                      <a:lnTo>
                        <a:pt x="8" y="28"/>
                      </a:lnTo>
                      <a:lnTo>
                        <a:pt x="18" y="14"/>
                      </a:lnTo>
                      <a:lnTo>
                        <a:pt x="28" y="6"/>
                      </a:lnTo>
                      <a:lnTo>
                        <a:pt x="28" y="6"/>
                      </a:lnTo>
                      <a:lnTo>
                        <a:pt x="40" y="0"/>
                      </a:lnTo>
                      <a:lnTo>
                        <a:pt x="54" y="0"/>
                      </a:lnTo>
                      <a:lnTo>
                        <a:pt x="68" y="4"/>
                      </a:lnTo>
                      <a:lnTo>
                        <a:pt x="84" y="10"/>
                      </a:lnTo>
                      <a:lnTo>
                        <a:pt x="98" y="22"/>
                      </a:lnTo>
                      <a:lnTo>
                        <a:pt x="110" y="36"/>
                      </a:lnTo>
                      <a:lnTo>
                        <a:pt x="122" y="54"/>
                      </a:lnTo>
                      <a:lnTo>
                        <a:pt x="134" y="74"/>
                      </a:lnTo>
                      <a:lnTo>
                        <a:pt x="134" y="74"/>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2" name="Freeform 114"/>
                <p:cNvSpPr>
                  <a:spLocks/>
                </p:cNvSpPr>
                <p:nvPr/>
              </p:nvSpPr>
              <p:spPr bwMode="gray">
                <a:xfrm>
                  <a:off x="3865" y="2461"/>
                  <a:ext cx="268" cy="710"/>
                </a:xfrm>
                <a:custGeom>
                  <a:avLst/>
                  <a:gdLst/>
                  <a:ahLst/>
                  <a:cxnLst>
                    <a:cxn ang="0">
                      <a:pos x="190" y="54"/>
                    </a:cxn>
                    <a:cxn ang="0">
                      <a:pos x="44" y="0"/>
                    </a:cxn>
                    <a:cxn ang="0">
                      <a:pos x="44" y="0"/>
                    </a:cxn>
                    <a:cxn ang="0">
                      <a:pos x="38" y="0"/>
                    </a:cxn>
                    <a:cxn ang="0">
                      <a:pos x="30" y="0"/>
                    </a:cxn>
                    <a:cxn ang="0">
                      <a:pos x="22" y="0"/>
                    </a:cxn>
                    <a:cxn ang="0">
                      <a:pos x="14" y="4"/>
                    </a:cxn>
                    <a:cxn ang="0">
                      <a:pos x="8" y="12"/>
                    </a:cxn>
                    <a:cxn ang="0">
                      <a:pos x="2" y="24"/>
                    </a:cxn>
                    <a:cxn ang="0">
                      <a:pos x="0" y="40"/>
                    </a:cxn>
                    <a:cxn ang="0">
                      <a:pos x="0" y="40"/>
                    </a:cxn>
                    <a:cxn ang="0">
                      <a:pos x="4" y="106"/>
                    </a:cxn>
                    <a:cxn ang="0">
                      <a:pos x="12" y="200"/>
                    </a:cxn>
                    <a:cxn ang="0">
                      <a:pos x="22" y="320"/>
                    </a:cxn>
                    <a:cxn ang="0">
                      <a:pos x="82" y="344"/>
                    </a:cxn>
                    <a:cxn ang="0">
                      <a:pos x="84" y="668"/>
                    </a:cxn>
                    <a:cxn ang="0">
                      <a:pos x="196" y="710"/>
                    </a:cxn>
                    <a:cxn ang="0">
                      <a:pos x="198" y="392"/>
                    </a:cxn>
                    <a:cxn ang="0">
                      <a:pos x="262" y="414"/>
                    </a:cxn>
                    <a:cxn ang="0">
                      <a:pos x="268" y="174"/>
                    </a:cxn>
                    <a:cxn ang="0">
                      <a:pos x="268" y="174"/>
                    </a:cxn>
                    <a:cxn ang="0">
                      <a:pos x="268" y="160"/>
                    </a:cxn>
                    <a:cxn ang="0">
                      <a:pos x="268" y="144"/>
                    </a:cxn>
                    <a:cxn ang="0">
                      <a:pos x="262" y="126"/>
                    </a:cxn>
                    <a:cxn ang="0">
                      <a:pos x="254" y="106"/>
                    </a:cxn>
                    <a:cxn ang="0">
                      <a:pos x="248" y="96"/>
                    </a:cxn>
                    <a:cxn ang="0">
                      <a:pos x="240" y="86"/>
                    </a:cxn>
                    <a:cxn ang="0">
                      <a:pos x="230" y="76"/>
                    </a:cxn>
                    <a:cxn ang="0">
                      <a:pos x="218" y="68"/>
                    </a:cxn>
                    <a:cxn ang="0">
                      <a:pos x="206" y="60"/>
                    </a:cxn>
                    <a:cxn ang="0">
                      <a:pos x="190" y="54"/>
                    </a:cxn>
                    <a:cxn ang="0">
                      <a:pos x="190" y="54"/>
                    </a:cxn>
                  </a:cxnLst>
                  <a:rect l="0" t="0" r="r" b="b"/>
                  <a:pathLst>
                    <a:path w="268" h="710">
                      <a:moveTo>
                        <a:pt x="190" y="54"/>
                      </a:moveTo>
                      <a:lnTo>
                        <a:pt x="44" y="0"/>
                      </a:lnTo>
                      <a:lnTo>
                        <a:pt x="44" y="0"/>
                      </a:lnTo>
                      <a:lnTo>
                        <a:pt x="38" y="0"/>
                      </a:lnTo>
                      <a:lnTo>
                        <a:pt x="30" y="0"/>
                      </a:lnTo>
                      <a:lnTo>
                        <a:pt x="22" y="0"/>
                      </a:lnTo>
                      <a:lnTo>
                        <a:pt x="14" y="4"/>
                      </a:lnTo>
                      <a:lnTo>
                        <a:pt x="8" y="12"/>
                      </a:lnTo>
                      <a:lnTo>
                        <a:pt x="2" y="24"/>
                      </a:lnTo>
                      <a:lnTo>
                        <a:pt x="0" y="40"/>
                      </a:lnTo>
                      <a:lnTo>
                        <a:pt x="0" y="40"/>
                      </a:lnTo>
                      <a:lnTo>
                        <a:pt x="4" y="106"/>
                      </a:lnTo>
                      <a:lnTo>
                        <a:pt x="12" y="200"/>
                      </a:lnTo>
                      <a:lnTo>
                        <a:pt x="22" y="320"/>
                      </a:lnTo>
                      <a:lnTo>
                        <a:pt x="82" y="344"/>
                      </a:lnTo>
                      <a:lnTo>
                        <a:pt x="84" y="668"/>
                      </a:lnTo>
                      <a:lnTo>
                        <a:pt x="196" y="710"/>
                      </a:lnTo>
                      <a:lnTo>
                        <a:pt x="198" y="392"/>
                      </a:lnTo>
                      <a:lnTo>
                        <a:pt x="262" y="414"/>
                      </a:lnTo>
                      <a:lnTo>
                        <a:pt x="268" y="174"/>
                      </a:lnTo>
                      <a:lnTo>
                        <a:pt x="268" y="174"/>
                      </a:lnTo>
                      <a:lnTo>
                        <a:pt x="268" y="160"/>
                      </a:lnTo>
                      <a:lnTo>
                        <a:pt x="268" y="144"/>
                      </a:lnTo>
                      <a:lnTo>
                        <a:pt x="262" y="126"/>
                      </a:lnTo>
                      <a:lnTo>
                        <a:pt x="254" y="106"/>
                      </a:lnTo>
                      <a:lnTo>
                        <a:pt x="248" y="96"/>
                      </a:lnTo>
                      <a:lnTo>
                        <a:pt x="240" y="86"/>
                      </a:lnTo>
                      <a:lnTo>
                        <a:pt x="230" y="76"/>
                      </a:lnTo>
                      <a:lnTo>
                        <a:pt x="218" y="68"/>
                      </a:lnTo>
                      <a:lnTo>
                        <a:pt x="206" y="60"/>
                      </a:lnTo>
                      <a:lnTo>
                        <a:pt x="190" y="54"/>
                      </a:lnTo>
                      <a:lnTo>
                        <a:pt x="190" y="54"/>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3" name="Freeform 115"/>
                <p:cNvSpPr>
                  <a:spLocks/>
                </p:cNvSpPr>
                <p:nvPr/>
              </p:nvSpPr>
              <p:spPr bwMode="gray">
                <a:xfrm>
                  <a:off x="4061" y="2621"/>
                  <a:ext cx="0" cy="556"/>
                </a:xfrm>
                <a:custGeom>
                  <a:avLst/>
                  <a:gdLst/>
                  <a:ahLst/>
                  <a:cxnLst>
                    <a:cxn ang="0">
                      <a:pos x="0" y="556"/>
                    </a:cxn>
                    <a:cxn ang="0">
                      <a:pos x="0" y="0"/>
                    </a:cxn>
                    <a:cxn ang="0">
                      <a:pos x="0" y="556"/>
                    </a:cxn>
                  </a:cxnLst>
                  <a:rect l="0" t="0" r="r" b="b"/>
                  <a:pathLst>
                    <a:path h="556">
                      <a:moveTo>
                        <a:pt x="0" y="556"/>
                      </a:moveTo>
                      <a:lnTo>
                        <a:pt x="0" y="0"/>
                      </a:lnTo>
                      <a:lnTo>
                        <a:pt x="0" y="556"/>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4" name="Line 116"/>
                <p:cNvSpPr>
                  <a:spLocks noChangeShapeType="1"/>
                </p:cNvSpPr>
                <p:nvPr/>
              </p:nvSpPr>
              <p:spPr bwMode="gray">
                <a:xfrm flipV="1">
                  <a:off x="4061" y="2621"/>
                  <a:ext cx="0" cy="556"/>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5" name="Freeform 117"/>
                <p:cNvSpPr>
                  <a:spLocks/>
                </p:cNvSpPr>
                <p:nvPr/>
              </p:nvSpPr>
              <p:spPr bwMode="gray">
                <a:xfrm>
                  <a:off x="3943" y="2577"/>
                  <a:ext cx="0" cy="562"/>
                </a:xfrm>
                <a:custGeom>
                  <a:avLst/>
                  <a:gdLst/>
                  <a:ahLst/>
                  <a:cxnLst>
                    <a:cxn ang="0">
                      <a:pos x="0" y="562"/>
                    </a:cxn>
                    <a:cxn ang="0">
                      <a:pos x="0" y="0"/>
                    </a:cxn>
                    <a:cxn ang="0">
                      <a:pos x="0" y="562"/>
                    </a:cxn>
                  </a:cxnLst>
                  <a:rect l="0" t="0" r="r" b="b"/>
                  <a:pathLst>
                    <a:path h="562">
                      <a:moveTo>
                        <a:pt x="0" y="562"/>
                      </a:moveTo>
                      <a:lnTo>
                        <a:pt x="0" y="0"/>
                      </a:lnTo>
                      <a:lnTo>
                        <a:pt x="0" y="562"/>
                      </a:lnTo>
                      <a:close/>
                    </a:path>
                  </a:pathLst>
                </a:custGeom>
                <a:solidFill>
                  <a:srgbClr val="A30234"/>
                </a:solidFill>
                <a:ln w="9525">
                  <a:no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46" name="Line 118"/>
                <p:cNvSpPr>
                  <a:spLocks noChangeShapeType="1"/>
                </p:cNvSpPr>
                <p:nvPr/>
              </p:nvSpPr>
              <p:spPr bwMode="gray">
                <a:xfrm flipV="1">
                  <a:off x="3943" y="2577"/>
                  <a:ext cx="0" cy="562"/>
                </a:xfrm>
                <a:prstGeom prst="line">
                  <a:avLst/>
                </a:prstGeom>
                <a:noFill/>
                <a:ln w="15875">
                  <a:solidFill>
                    <a:srgbClr val="FFFFFF"/>
                  </a:solidFill>
                  <a:round/>
                  <a:headEnd/>
                  <a:tailEn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sp>
            <p:nvSpPr>
              <p:cNvPr id="138" name="AutoShape 119"/>
              <p:cNvSpPr>
                <a:spLocks noChangeArrowheads="1"/>
              </p:cNvSpPr>
              <p:nvPr/>
            </p:nvSpPr>
            <p:spPr bwMode="auto">
              <a:xfrm>
                <a:off x="5387" y="1103"/>
                <a:ext cx="143" cy="190"/>
              </a:xfrm>
              <a:prstGeom prst="can">
                <a:avLst>
                  <a:gd name="adj" fmla="val 33217"/>
                </a:avLst>
              </a:prstGeom>
              <a:solidFill>
                <a:srgbClr val="C0504D"/>
              </a:solidFill>
              <a:ln w="28575">
                <a:solidFill>
                  <a:sysClr val="window" lastClr="FFFFFF"/>
                </a:solidFill>
                <a:round/>
                <a:headEnd/>
                <a:tailEn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grpSp>
      </p:grpSp>
      <p:sp>
        <p:nvSpPr>
          <p:cNvPr id="244" name="矩形 243"/>
          <p:cNvSpPr/>
          <p:nvPr/>
        </p:nvSpPr>
        <p:spPr>
          <a:xfrm>
            <a:off x="5038154" y="6014566"/>
            <a:ext cx="3925720" cy="867930"/>
          </a:xfrm>
          <a:prstGeom prst="rect">
            <a:avLst/>
          </a:prstGeom>
        </p:spPr>
        <p:txBody>
          <a:bodyPr wrap="square">
            <a:spAutoFit/>
          </a:bodyPr>
          <a:lstStyle/>
          <a:p>
            <a:r>
              <a:rPr lang="zh-CN" altLang="en-US" dirty="0">
                <a:solidFill>
                  <a:srgbClr val="FF0000"/>
                </a:solidFill>
                <a:latin typeface="微软雅黑" pitchFamily="34" charset="-122"/>
                <a:ea typeface="微软雅黑" pitchFamily="34" charset="-122"/>
              </a:rPr>
              <a:t>为应对海量</a:t>
            </a:r>
            <a:r>
              <a:rPr lang="zh-CN" altLang="en-US" dirty="0" smtClean="0">
                <a:solidFill>
                  <a:srgbClr val="FF0000"/>
                </a:solidFill>
                <a:latin typeface="微软雅黑" pitchFamily="34" charset="-122"/>
                <a:ea typeface="微软雅黑" pitchFamily="34" charset="-122"/>
              </a:rPr>
              <a:t>数据处理需求</a:t>
            </a:r>
            <a:r>
              <a:rPr lang="zh-CN" altLang="en-US" dirty="0">
                <a:solidFill>
                  <a:srgbClr val="FF0000"/>
                </a:solidFill>
                <a:latin typeface="微软雅黑" pitchFamily="34" charset="-122"/>
                <a:ea typeface="微软雅黑" pitchFamily="34" charset="-122"/>
              </a:rPr>
              <a:t>，大数据将从集中数据库向分布式数据库进行</a:t>
            </a:r>
            <a:r>
              <a:rPr lang="zh-CN" altLang="en-US" dirty="0" smtClean="0">
                <a:solidFill>
                  <a:srgbClr val="FF0000"/>
                </a:solidFill>
                <a:latin typeface="微软雅黑" pitchFamily="34" charset="-122"/>
                <a:ea typeface="微软雅黑" pitchFamily="34" charset="-122"/>
              </a:rPr>
              <a:t>转变。计算和存储资源都由</a:t>
            </a:r>
            <a:r>
              <a:rPr lang="en-US" altLang="zh-CN" dirty="0" smtClean="0">
                <a:solidFill>
                  <a:srgbClr val="FF0000"/>
                </a:solidFill>
                <a:latin typeface="微软雅黑" pitchFamily="34" charset="-122"/>
                <a:ea typeface="微软雅黑" pitchFamily="34" charset="-122"/>
              </a:rPr>
              <a:t>x86</a:t>
            </a:r>
            <a:r>
              <a:rPr lang="zh-CN" altLang="en-US" dirty="0" smtClean="0">
                <a:solidFill>
                  <a:srgbClr val="FF0000"/>
                </a:solidFill>
                <a:latin typeface="微软雅黑" pitchFamily="34" charset="-122"/>
                <a:ea typeface="微软雅黑" pitchFamily="34" charset="-122"/>
              </a:rPr>
              <a:t>服务器提供。</a:t>
            </a:r>
            <a:endParaRPr lang="en-US" altLang="zh-CN"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38959368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306792" y="1528368"/>
            <a:ext cx="8353425" cy="535531"/>
          </a:xfrm>
          <a:prstGeom prst="rect">
            <a:avLst/>
          </a:prstGeom>
          <a:solidFill>
            <a:schemeClr val="bg1">
              <a:lumMod val="95000"/>
            </a:schemeClr>
          </a:solidFill>
        </p:spPr>
        <p:txBody>
          <a:bodyPr wrap="square">
            <a:spAutoFit/>
          </a:bodyPr>
          <a:lstStyle/>
          <a:p>
            <a:r>
              <a:rPr lang="zh-CN" altLang="en-US" sz="1200" dirty="0" smtClean="0">
                <a:latin typeface="微软雅黑" pitchFamily="34" charset="-122"/>
                <a:ea typeface="微软雅黑" pitchFamily="34" charset="-122"/>
              </a:rPr>
              <a:t>    因为在移动互联网和物联网上需要有新领域的突破，不同于传统通信业务分析特点，需要对内容等非结构化、大容量信息进行有效分析，传统的架构处理吃力。</a:t>
            </a:r>
          </a:p>
        </p:txBody>
      </p:sp>
      <p:sp>
        <p:nvSpPr>
          <p:cNvPr id="10" name="流程图: 磁盘 9"/>
          <p:cNvSpPr/>
          <p:nvPr/>
        </p:nvSpPr>
        <p:spPr bwMode="auto">
          <a:xfrm>
            <a:off x="7884368" y="2463595"/>
            <a:ext cx="1152128" cy="1224136"/>
          </a:xfrm>
          <a:prstGeom prst="flowChartMagneticDisk">
            <a:avLst/>
          </a:prstGeom>
          <a:solidFill>
            <a:schemeClr val="bg1">
              <a:lumMod val="95000"/>
            </a:schemeClr>
          </a:solid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矩形 10"/>
          <p:cNvSpPr/>
          <p:nvPr/>
        </p:nvSpPr>
        <p:spPr>
          <a:xfrm>
            <a:off x="7923857" y="2658932"/>
            <a:ext cx="1152128" cy="830997"/>
          </a:xfrm>
          <a:prstGeom prst="rect">
            <a:avLst/>
          </a:prstGeom>
        </p:spPr>
        <p:txBody>
          <a:bodyPr wrap="square">
            <a:spAutoFit/>
          </a:bodyPr>
          <a:lstStyle/>
          <a:p>
            <a:r>
              <a:rPr lang="zh-CN" altLang="en-US" sz="1200" dirty="0" smtClean="0">
                <a:latin typeface="微软雅黑" pitchFamily="34" charset="-122"/>
                <a:ea typeface="微软雅黑" pitchFamily="34" charset="-122"/>
              </a:rPr>
              <a:t>关系数据库引入对</a:t>
            </a:r>
            <a:r>
              <a:rPr lang="en-US" altLang="zh-CN" sz="1200" dirty="0" smtClean="0">
                <a:latin typeface="微软雅黑" pitchFamily="34" charset="-122"/>
                <a:ea typeface="微软雅黑" pitchFamily="34" charset="-122"/>
              </a:rPr>
              <a:t>XML </a:t>
            </a:r>
            <a:r>
              <a:rPr lang="zh-CN" altLang="en-US" sz="1200" dirty="0" smtClean="0">
                <a:latin typeface="微软雅黑" pitchFamily="34" charset="-122"/>
                <a:ea typeface="微软雅黑" pitchFamily="34" charset="-122"/>
              </a:rPr>
              <a:t>的支持仍然无法有效处理 </a:t>
            </a:r>
            <a:endParaRPr lang="zh-CN" altLang="en-US" sz="1200" dirty="0">
              <a:latin typeface="微软雅黑" pitchFamily="34" charset="-122"/>
              <a:ea typeface="微软雅黑" pitchFamily="34" charset="-122"/>
            </a:endParaRPr>
          </a:p>
        </p:txBody>
      </p:sp>
      <p:sp>
        <p:nvSpPr>
          <p:cNvPr id="13" name="右箭头 12"/>
          <p:cNvSpPr/>
          <p:nvPr/>
        </p:nvSpPr>
        <p:spPr bwMode="auto">
          <a:xfrm>
            <a:off x="6732240" y="2535603"/>
            <a:ext cx="1080120" cy="936104"/>
          </a:xfrm>
          <a:prstGeom prst="rightArrow">
            <a:avLst>
              <a:gd name="adj1" fmla="val 58748"/>
              <a:gd name="adj2" fmla="val 50000"/>
            </a:avLst>
          </a:prstGeom>
          <a:noFill/>
          <a:ln>
            <a:solidFill>
              <a:srgbClr val="777777"/>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4" name="TextBox 13"/>
          <p:cNvSpPr txBox="1"/>
          <p:nvPr/>
        </p:nvSpPr>
        <p:spPr>
          <a:xfrm>
            <a:off x="6084168" y="2751627"/>
            <a:ext cx="936104" cy="461665"/>
          </a:xfrm>
          <a:prstGeom prst="rect">
            <a:avLst/>
          </a:prstGeom>
          <a:noFill/>
        </p:spPr>
        <p:txBody>
          <a:bodyPr wrap="square" rtlCol="0">
            <a:spAutoFit/>
          </a:bodyPr>
          <a:lstStyle/>
          <a:p>
            <a:pPr algn="ctr"/>
            <a:r>
              <a:rPr lang="en-US" altLang="zh-CN" sz="2400" dirty="0" smtClean="0"/>
              <a:t>ETL</a:t>
            </a:r>
            <a:endParaRPr lang="zh-CN" altLang="en-US" sz="2400" dirty="0"/>
          </a:p>
        </p:txBody>
      </p:sp>
      <p:pic>
        <p:nvPicPr>
          <p:cNvPr id="16" name="Picture 6" descr="http://t3.baidu.com/it/u=3714568610,1359033901&amp;fm=51&amp;gp=0.jpg"/>
          <p:cNvPicPr>
            <a:picLocks noChangeAspect="1" noChangeArrowheads="1"/>
          </p:cNvPicPr>
          <p:nvPr/>
        </p:nvPicPr>
        <p:blipFill>
          <a:blip r:embed="rId2" cstate="print"/>
          <a:srcRect/>
          <a:stretch>
            <a:fillRect/>
          </a:stretch>
        </p:blipFill>
        <p:spPr bwMode="auto">
          <a:xfrm>
            <a:off x="7020272" y="2823635"/>
            <a:ext cx="432048" cy="432048"/>
          </a:xfrm>
          <a:prstGeom prst="rect">
            <a:avLst/>
          </a:prstGeom>
          <a:noFill/>
        </p:spPr>
      </p:pic>
      <p:sp>
        <p:nvSpPr>
          <p:cNvPr id="22"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sp>
        <p:nvSpPr>
          <p:cNvPr id="18" name="文本框 17"/>
          <p:cNvSpPr txBox="1"/>
          <p:nvPr/>
        </p:nvSpPr>
        <p:spPr>
          <a:xfrm>
            <a:off x="208367" y="1108800"/>
            <a:ext cx="5840404" cy="328936"/>
          </a:xfrm>
          <a:prstGeom prst="rect">
            <a:avLst/>
          </a:prstGeom>
          <a:noFill/>
        </p:spPr>
        <p:txBody>
          <a:bodyPr wrap="square" rtlCol="0">
            <a:spAutoFit/>
          </a:bodyPr>
          <a:lstStyle>
            <a:defPPr>
              <a:defRPr lang="zh-CN"/>
            </a:defPPr>
            <a:lvl1pPr marL="342900" indent="-342900">
              <a:buClr>
                <a:srgbClr val="C00000"/>
              </a:buClr>
              <a:buChar char="Ø"/>
              <a:defRPr>
                <a:latin typeface="微软雅黑" panose="020B0503020204020204" pitchFamily="34" charset="-122"/>
                <a:ea typeface="微软雅黑" panose="020B0503020204020204" pitchFamily="34" charset="-122"/>
              </a:defRPr>
            </a:lvl1pPr>
          </a:lstStyle>
          <a:p>
            <a:r>
              <a:rPr lang="zh-CN" altLang="en-US" dirty="0"/>
              <a:t>传统数据仓库无法有效处理新型的业务数据</a:t>
            </a:r>
          </a:p>
        </p:txBody>
      </p:sp>
      <p:grpSp>
        <p:nvGrpSpPr>
          <p:cNvPr id="4" name="组合 3"/>
          <p:cNvGrpSpPr/>
          <p:nvPr/>
        </p:nvGrpSpPr>
        <p:grpSpPr>
          <a:xfrm>
            <a:off x="208367" y="2108996"/>
            <a:ext cx="2992239" cy="2293374"/>
            <a:chOff x="179990" y="2459644"/>
            <a:chExt cx="2992239" cy="2293374"/>
          </a:xfrm>
        </p:grpSpPr>
        <p:sp>
          <p:nvSpPr>
            <p:cNvPr id="21" name="Freeform 3"/>
            <p:cNvSpPr/>
            <p:nvPr/>
          </p:nvSpPr>
          <p:spPr>
            <a:xfrm>
              <a:off x="219479" y="2474708"/>
              <a:ext cx="2952750" cy="2278310"/>
            </a:xfrm>
            <a:custGeom>
              <a:avLst/>
              <a:gdLst>
                <a:gd name="connsiteX0" fmla="*/ 0 w 2952750"/>
                <a:gd name="connsiteY0" fmla="*/ 2592323 h 2592323"/>
                <a:gd name="connsiteX1" fmla="*/ 2952750 w 2952750"/>
                <a:gd name="connsiteY1" fmla="*/ 2592323 h 2592323"/>
                <a:gd name="connsiteX2" fmla="*/ 2952750 w 2952750"/>
                <a:gd name="connsiteY2" fmla="*/ 0 h 2592323"/>
                <a:gd name="connsiteX3" fmla="*/ 0 w 2952750"/>
                <a:gd name="connsiteY3" fmla="*/ 0 h 2592323"/>
                <a:gd name="connsiteX4" fmla="*/ 0 w 2952750"/>
                <a:gd name="connsiteY4" fmla="*/ 2592323 h 25923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52750" h="2592323">
                  <a:moveTo>
                    <a:pt x="0" y="2592323"/>
                  </a:moveTo>
                  <a:lnTo>
                    <a:pt x="2952750" y="2592323"/>
                  </a:lnTo>
                  <a:lnTo>
                    <a:pt x="2952750" y="0"/>
                  </a:lnTo>
                  <a:lnTo>
                    <a:pt x="0" y="0"/>
                  </a:lnTo>
                  <a:lnTo>
                    <a:pt x="0" y="2592323"/>
                  </a:lnTo>
                </a:path>
              </a:pathLst>
            </a:custGeom>
            <a:solidFill>
              <a:srgbClr val="FFFFFF">
                <a:alpha val="100000"/>
              </a:srgbClr>
            </a:solidFill>
            <a:ln w="12700" cap="flat" cmpd="sng" algn="ctr">
              <a:solidFill>
                <a:srgbClr val="000000">
                  <a:alpha val="0"/>
                </a:srgbClr>
              </a:solidFill>
              <a:prstDash val="solid"/>
            </a:ln>
            <a:effectLst/>
          </p:spPr>
          <p:txBody>
            <a:bodyPr rtlCol="0"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3" name="Freeform 3"/>
            <p:cNvSpPr/>
            <p:nvPr/>
          </p:nvSpPr>
          <p:spPr>
            <a:xfrm>
              <a:off x="179990" y="2459644"/>
              <a:ext cx="2347409" cy="2187914"/>
            </a:xfrm>
            <a:custGeom>
              <a:avLst/>
              <a:gdLst>
                <a:gd name="connsiteX0" fmla="*/ 11112 w 2974975"/>
                <a:gd name="connsiteY0" fmla="*/ 2603436 h 2614548"/>
                <a:gd name="connsiteX1" fmla="*/ 2963862 w 2974975"/>
                <a:gd name="connsiteY1" fmla="*/ 2603436 h 2614548"/>
                <a:gd name="connsiteX2" fmla="*/ 2963862 w 2974975"/>
                <a:gd name="connsiteY2" fmla="*/ 11112 h 2614548"/>
                <a:gd name="connsiteX3" fmla="*/ 11112 w 2974975"/>
                <a:gd name="connsiteY3" fmla="*/ 11112 h 2614548"/>
                <a:gd name="connsiteX4" fmla="*/ 11112 w 2974975"/>
                <a:gd name="connsiteY4" fmla="*/ 2603436 h 261454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974975" h="2614548">
                  <a:moveTo>
                    <a:pt x="11112" y="2603436"/>
                  </a:moveTo>
                  <a:lnTo>
                    <a:pt x="2963862" y="2603436"/>
                  </a:lnTo>
                  <a:lnTo>
                    <a:pt x="2963862" y="11112"/>
                  </a:lnTo>
                  <a:lnTo>
                    <a:pt x="11112" y="11112"/>
                  </a:lnTo>
                  <a:lnTo>
                    <a:pt x="11112" y="2603436"/>
                  </a:lnTo>
                </a:path>
              </a:pathLst>
            </a:custGeom>
            <a:solidFill>
              <a:srgbClr val="000000">
                <a:alpha val="0"/>
              </a:srgbClr>
            </a:solidFill>
            <a:ln w="25400" cap="flat" cmpd="sng" algn="ctr">
              <a:solidFill>
                <a:srgbClr val="99CC00">
                  <a:alpha val="100000"/>
                </a:srgbClr>
              </a:solidFill>
              <a:prstDash val="solid"/>
            </a:ln>
            <a:effectLst/>
          </p:spPr>
          <p:txBody>
            <a:bodyPr rtlCol="0"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200" b="0" i="0" u="none" strike="noStrike" kern="0" cap="none" spc="0" normalizeH="0" baseline="0" noProof="0" smtClean="0">
                <a:ln>
                  <a:noFill/>
                </a:ln>
                <a:solidFill>
                  <a:prstClr val="white"/>
                </a:solidFill>
                <a:effectLst/>
                <a:uLnTx/>
                <a:uFillTx/>
                <a:latin typeface="微软雅黑" pitchFamily="34" charset="-122"/>
                <a:ea typeface="微软雅黑" pitchFamily="34" charset="-122"/>
              </a:endParaRPr>
            </a:p>
          </p:txBody>
        </p:sp>
        <p:sp>
          <p:nvSpPr>
            <p:cNvPr id="24" name="TextBox 1"/>
            <p:cNvSpPr txBox="1"/>
            <p:nvPr/>
          </p:nvSpPr>
          <p:spPr>
            <a:xfrm>
              <a:off x="306792" y="2546081"/>
              <a:ext cx="846386" cy="225703"/>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主要关键技术</a:t>
              </a:r>
            </a:p>
          </p:txBody>
        </p:sp>
        <p:sp>
          <p:nvSpPr>
            <p:cNvPr id="25" name="TextBox 1"/>
            <p:cNvSpPr txBox="1"/>
            <p:nvPr/>
          </p:nvSpPr>
          <p:spPr>
            <a:xfrm>
              <a:off x="306792" y="2800081"/>
              <a:ext cx="2115964"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err="1" smtClean="0">
                  <a:solidFill>
                    <a:srgbClr val="FF0000"/>
                  </a:solidFill>
                  <a:latin typeface="微软雅黑" pitchFamily="34" charset="-122"/>
                  <a:ea typeface="微软雅黑" pitchFamily="34" charset="-122"/>
                  <a:cs typeface="Times New Roman" pitchFamily="18" charset="0"/>
                </a:rPr>
                <a:t>自然语言理解，</a:t>
              </a:r>
              <a:r>
                <a:rPr lang="en-US" altLang="zh-CN" sz="1100" b="0" dirty="0" err="1" smtClean="0">
                  <a:solidFill>
                    <a:srgbClr val="000000"/>
                  </a:solidFill>
                  <a:latin typeface="微软雅黑" pitchFamily="34" charset="-122"/>
                  <a:ea typeface="微软雅黑" pitchFamily="34" charset="-122"/>
                  <a:cs typeface="Times New Roman" pitchFamily="18" charset="0"/>
                </a:rPr>
                <a:t>文本分词、语义</a:t>
              </a:r>
              <a:endParaRPr lang="en-US" altLang="zh-CN" sz="1100" b="0" dirty="0" smtClean="0">
                <a:solidFill>
                  <a:srgbClr val="000000"/>
                </a:solidFill>
                <a:latin typeface="微软雅黑" pitchFamily="34" charset="-122"/>
                <a:ea typeface="微软雅黑" pitchFamily="34" charset="-122"/>
                <a:cs typeface="Times New Roman" pitchFamily="18" charset="0"/>
              </a:endParaRPr>
            </a:p>
          </p:txBody>
        </p:sp>
        <p:sp>
          <p:nvSpPr>
            <p:cNvPr id="26" name="TextBox 1"/>
            <p:cNvSpPr txBox="1"/>
            <p:nvPr/>
          </p:nvSpPr>
          <p:spPr>
            <a:xfrm>
              <a:off x="306792" y="3028681"/>
              <a:ext cx="2115964" cy="430887"/>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err="1" smtClean="0">
                  <a:solidFill>
                    <a:srgbClr val="000000"/>
                  </a:solidFill>
                  <a:latin typeface="微软雅黑" pitchFamily="34" charset="-122"/>
                  <a:ea typeface="微软雅黑" pitchFamily="34" charset="-122"/>
                  <a:cs typeface="Times New Roman" pitchFamily="18" charset="0"/>
                </a:rPr>
                <a:t>分析，情感分析或者大规模计算技</a:t>
              </a:r>
              <a:endParaRPr lang="en-US" altLang="zh-CN" sz="1100" b="0" dirty="0" smtClean="0">
                <a:solidFill>
                  <a:srgbClr val="000000"/>
                </a:solidFill>
                <a:latin typeface="微软雅黑" pitchFamily="34" charset="-122"/>
                <a:ea typeface="微软雅黑" pitchFamily="34" charset="-122"/>
                <a:cs typeface="Times New Roman" pitchFamily="18" charset="0"/>
              </a:endParaRPr>
            </a:p>
            <a:p>
              <a:pPr eaLnBrk="1" hangingPunct="1">
                <a:lnSpc>
                  <a:spcPts val="16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术</a:t>
              </a:r>
            </a:p>
          </p:txBody>
        </p:sp>
        <p:sp>
          <p:nvSpPr>
            <p:cNvPr id="27" name="TextBox 1"/>
            <p:cNvSpPr txBox="1"/>
            <p:nvPr/>
          </p:nvSpPr>
          <p:spPr>
            <a:xfrm>
              <a:off x="306792" y="3485881"/>
              <a:ext cx="2115964"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smtClean="0">
                  <a:solidFill>
                    <a:srgbClr val="FF0000"/>
                  </a:solidFill>
                  <a:latin typeface="微软雅黑" pitchFamily="34" charset="-122"/>
                  <a:ea typeface="微软雅黑" pitchFamily="34" charset="-122"/>
                  <a:cs typeface="Times New Roman" pitchFamily="18" charset="0"/>
                </a:rPr>
                <a:t>非结构化数据索引技术，</a:t>
              </a:r>
              <a:r>
                <a:rPr lang="en-US" altLang="zh-CN" sz="1100" b="0" dirty="0" smtClean="0">
                  <a:solidFill>
                    <a:srgbClr val="000000"/>
                  </a:solidFill>
                  <a:latin typeface="微软雅黑" pitchFamily="34" charset="-122"/>
                  <a:ea typeface="微软雅黑" pitchFamily="34" charset="-122"/>
                  <a:cs typeface="Times New Roman" pitchFamily="18" charset="0"/>
                </a:rPr>
                <a:t>如搜索</a:t>
              </a:r>
            </a:p>
          </p:txBody>
        </p:sp>
        <p:sp>
          <p:nvSpPr>
            <p:cNvPr id="28" name="TextBox 1"/>
            <p:cNvSpPr txBox="1"/>
            <p:nvPr/>
          </p:nvSpPr>
          <p:spPr>
            <a:xfrm>
              <a:off x="306792" y="3701781"/>
              <a:ext cx="1128514" cy="225703"/>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引擎倒排索引技术</a:t>
              </a:r>
            </a:p>
          </p:txBody>
        </p:sp>
        <p:sp>
          <p:nvSpPr>
            <p:cNvPr id="29" name="TextBox 1"/>
            <p:cNvSpPr txBox="1"/>
            <p:nvPr/>
          </p:nvSpPr>
          <p:spPr>
            <a:xfrm>
              <a:off x="306792" y="3955781"/>
              <a:ext cx="2115964"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smtClean="0">
                  <a:solidFill>
                    <a:srgbClr val="FF0000"/>
                  </a:solidFill>
                  <a:latin typeface="微软雅黑" pitchFamily="34" charset="-122"/>
                  <a:ea typeface="微软雅黑" pitchFamily="34" charset="-122"/>
                  <a:cs typeface="Times New Roman" pitchFamily="18" charset="0"/>
                </a:rPr>
                <a:t>多媒体处理，</a:t>
              </a:r>
              <a:r>
                <a:rPr lang="en-US" altLang="zh-CN" sz="1100" b="0" dirty="0" smtClean="0">
                  <a:solidFill>
                    <a:srgbClr val="000000"/>
                  </a:solidFill>
                  <a:latin typeface="微软雅黑" pitchFamily="34" charset="-122"/>
                  <a:ea typeface="微软雅黑" pitchFamily="34" charset="-122"/>
                  <a:cs typeface="Times New Roman" pitchFamily="18" charset="0"/>
                </a:rPr>
                <a:t>包括图像识别，语</a:t>
              </a:r>
            </a:p>
          </p:txBody>
        </p:sp>
        <p:sp>
          <p:nvSpPr>
            <p:cNvPr id="30" name="TextBox 1"/>
            <p:cNvSpPr txBox="1"/>
            <p:nvPr/>
          </p:nvSpPr>
          <p:spPr>
            <a:xfrm>
              <a:off x="306792" y="4158981"/>
              <a:ext cx="1692771" cy="225703"/>
            </a:xfrm>
            <a:prstGeom prst="rect">
              <a:avLst/>
            </a:prstGeom>
            <a:noFill/>
          </p:spPr>
          <p:txBody>
            <a:bodyPr wrap="none" lIns="0" tIns="0" rIns="0" rtlCol="0">
              <a:spAutoFit/>
            </a:bodyPr>
            <a:lstStyle/>
            <a:p>
              <a:pPr eaLnBrk="1" hangingPunct="1">
                <a:lnSpc>
                  <a:spcPts val="1400"/>
                </a:lnSpc>
                <a:spcBef>
                  <a:spcPct val="0"/>
                </a:spcBef>
                <a:buClrTx/>
                <a:buFontTx/>
                <a:buNone/>
              </a:pPr>
              <a:r>
                <a:rPr lang="en-US" altLang="zh-CN" sz="1100" b="0" dirty="0" smtClean="0">
                  <a:solidFill>
                    <a:srgbClr val="000000"/>
                  </a:solidFill>
                  <a:latin typeface="微软雅黑" pitchFamily="34" charset="-122"/>
                  <a:ea typeface="微软雅黑" pitchFamily="34" charset="-122"/>
                  <a:cs typeface="Times New Roman" pitchFamily="18" charset="0"/>
                </a:rPr>
                <a:t>音识别，多媒体索引等技术</a:t>
              </a:r>
            </a:p>
          </p:txBody>
        </p:sp>
        <p:sp>
          <p:nvSpPr>
            <p:cNvPr id="31" name="TextBox 1"/>
            <p:cNvSpPr txBox="1"/>
            <p:nvPr/>
          </p:nvSpPr>
          <p:spPr>
            <a:xfrm>
              <a:off x="306792" y="4412981"/>
              <a:ext cx="371897" cy="238527"/>
            </a:xfrm>
            <a:prstGeom prst="rect">
              <a:avLst/>
            </a:prstGeom>
            <a:noFill/>
          </p:spPr>
          <p:txBody>
            <a:bodyPr wrap="none" lIns="0" tIns="0" rIns="0" rtlCol="0">
              <a:spAutoFit/>
            </a:bodyPr>
            <a:lstStyle/>
            <a:p>
              <a:pPr eaLnBrk="1" hangingPunct="1">
                <a:lnSpc>
                  <a:spcPts val="1500"/>
                </a:lnSpc>
                <a:spcBef>
                  <a:spcPct val="0"/>
                </a:spcBef>
                <a:buClrTx/>
                <a:buFontTx/>
                <a:buNone/>
              </a:pPr>
              <a:r>
                <a:rPr lang="en-US" altLang="zh-CN" sz="1100" b="0" dirty="0" smtClean="0">
                  <a:solidFill>
                    <a:srgbClr val="0033CC"/>
                  </a:solidFill>
                  <a:latin typeface="微软雅黑" pitchFamily="34" charset="-122"/>
                  <a:ea typeface="微软雅黑" pitchFamily="34" charset="-122"/>
                  <a:cs typeface="Wingdings" pitchFamily="18" charset="0"/>
                </a:rPr>
                <a:t></a:t>
              </a:r>
              <a:r>
                <a:rPr lang="en-US" altLang="zh-CN" sz="1100" b="0" dirty="0" smtClean="0">
                  <a:solidFill>
                    <a:srgbClr val="000000"/>
                  </a:solidFill>
                  <a:latin typeface="微软雅黑" pitchFamily="34" charset="-122"/>
                  <a:ea typeface="微软雅黑" pitchFamily="34" charset="-122"/>
                  <a:cs typeface="Times New Roman" pitchFamily="18" charset="0"/>
                </a:rPr>
                <a:t>……</a:t>
              </a:r>
            </a:p>
          </p:txBody>
        </p:sp>
      </p:grpSp>
      <p:pic>
        <p:nvPicPr>
          <p:cNvPr id="17" name="Picture 7"/>
          <p:cNvPicPr>
            <a:picLocks noChangeAspect="1" noChangeArrowheads="1"/>
          </p:cNvPicPr>
          <p:nvPr/>
        </p:nvPicPr>
        <p:blipFill>
          <a:blip r:embed="rId3" cstate="print"/>
          <a:srcRect/>
          <a:stretch>
            <a:fillRect/>
          </a:stretch>
        </p:blipFill>
        <p:spPr bwMode="auto">
          <a:xfrm>
            <a:off x="2609599" y="2535603"/>
            <a:ext cx="3176443" cy="936104"/>
          </a:xfrm>
          <a:prstGeom prst="rect">
            <a:avLst/>
          </a:prstGeom>
          <a:noFill/>
          <a:ln w="9525">
            <a:noFill/>
            <a:miter lim="800000"/>
            <a:headEnd/>
            <a:tailEnd/>
          </a:ln>
        </p:spPr>
      </p:pic>
      <p:sp>
        <p:nvSpPr>
          <p:cNvPr id="12" name="右箭头 11"/>
          <p:cNvSpPr/>
          <p:nvPr/>
        </p:nvSpPr>
        <p:spPr bwMode="auto">
          <a:xfrm>
            <a:off x="5436096" y="2535603"/>
            <a:ext cx="1080120" cy="936104"/>
          </a:xfrm>
          <a:prstGeom prst="rightArrow">
            <a:avLst>
              <a:gd name="adj1" fmla="val 55832"/>
              <a:gd name="adj2" fmla="val 50000"/>
            </a:avLst>
          </a:prstGeom>
          <a:noFill/>
          <a:ln>
            <a:solidFill>
              <a:srgbClr val="777777"/>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6" descr="http://t3.baidu.com/it/u=3714568610,1359033901&amp;fm=51&amp;gp=0.jpg"/>
          <p:cNvPicPr>
            <a:picLocks noChangeAspect="1" noChangeArrowheads="1"/>
          </p:cNvPicPr>
          <p:nvPr/>
        </p:nvPicPr>
        <p:blipFill>
          <a:blip r:embed="rId2" cstate="print"/>
          <a:srcRect/>
          <a:stretch>
            <a:fillRect/>
          </a:stretch>
        </p:blipFill>
        <p:spPr bwMode="auto">
          <a:xfrm>
            <a:off x="5652120" y="2823635"/>
            <a:ext cx="432048" cy="432048"/>
          </a:xfrm>
          <a:prstGeom prst="rect">
            <a:avLst/>
          </a:prstGeom>
          <a:noFill/>
        </p:spPr>
      </p:pic>
      <p:sp>
        <p:nvSpPr>
          <p:cNvPr id="32" name="文本框 31"/>
          <p:cNvSpPr txBox="1"/>
          <p:nvPr/>
        </p:nvSpPr>
        <p:spPr>
          <a:xfrm>
            <a:off x="208367" y="4500110"/>
            <a:ext cx="5840404" cy="350865"/>
          </a:xfrm>
          <a:prstGeom prst="rect">
            <a:avLst/>
          </a:prstGeom>
          <a:noFill/>
        </p:spPr>
        <p:txBody>
          <a:bodyPr wrap="square" rtlCol="0">
            <a:spAutoFit/>
          </a:bodyPr>
          <a:lstStyle>
            <a:defPPr>
              <a:defRPr lang="zh-CN"/>
            </a:defPPr>
            <a:lvl1pPr marL="342900" indent="-342900">
              <a:buClr>
                <a:srgbClr val="C00000"/>
              </a:buClr>
              <a:buChar char="Ø"/>
              <a:defRPr>
                <a:latin typeface="微软雅黑" panose="020B0503020204020204" pitchFamily="34" charset="-122"/>
                <a:ea typeface="微软雅黑" panose="020B0503020204020204" pitchFamily="34" charset="-122"/>
              </a:defRPr>
            </a:lvl1pPr>
          </a:lstStyle>
          <a:p>
            <a:r>
              <a:rPr lang="zh-CN" altLang="en-US" dirty="0"/>
              <a:t>传统数据</a:t>
            </a:r>
            <a:r>
              <a:rPr lang="zh-CN" altLang="en-US" dirty="0" smtClean="0"/>
              <a:t>仓库无法有效支撑数据合作运营</a:t>
            </a:r>
            <a:endParaRPr lang="zh-CN" altLang="en-US" dirty="0"/>
          </a:p>
        </p:txBody>
      </p:sp>
      <p:sp>
        <p:nvSpPr>
          <p:cNvPr id="33" name="文本框 32"/>
          <p:cNvSpPr txBox="1"/>
          <p:nvPr/>
        </p:nvSpPr>
        <p:spPr>
          <a:xfrm>
            <a:off x="453503" y="4941716"/>
            <a:ext cx="7488634" cy="1573326"/>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defPPr>
              <a:defRPr lang="zh-CN"/>
            </a:defPPr>
            <a:lvl1pPr marL="285750" indent="-285750">
              <a:lnSpc>
                <a:spcPct val="150000"/>
              </a:lnSpc>
              <a:buClr>
                <a:srgbClr val="C00000"/>
              </a:buClr>
              <a:buChar char="n"/>
              <a:defRPr sz="1200" b="0">
                <a:latin typeface="微软雅黑" pitchFamily="34" charset="-122"/>
                <a:ea typeface="微软雅黑" pitchFamily="34" charset="-122"/>
              </a:defRPr>
            </a:lvl1pPr>
          </a:lstStyle>
          <a:p>
            <a:r>
              <a:rPr lang="zh-CN" altLang="en-US" dirty="0"/>
              <a:t>由于保存原始话单数据周期较短，合作运营无法追溯历史原始数据。</a:t>
            </a:r>
            <a:endParaRPr lang="en-US" altLang="zh-CN" dirty="0"/>
          </a:p>
          <a:p>
            <a:r>
              <a:rPr lang="zh-CN" altLang="en-US" dirty="0"/>
              <a:t>现网传统主数据库的设计只适用与向上层提供既定好的数据分析任务结果。对外开放底层数据将大大消耗系统资源，影响主库正常的数据处理流程。同时数据的处理方式及结果也恐难以满足合作运营的需要</a:t>
            </a:r>
            <a:r>
              <a:rPr lang="zh-CN" altLang="en-US" dirty="0" smtClean="0"/>
              <a:t>。</a:t>
            </a:r>
          </a:p>
          <a:p>
            <a:r>
              <a:rPr lang="zh-CN" altLang="en-US" dirty="0" smtClean="0"/>
              <a:t>大数据平台的架构将数据分层管理。在各层提供数据开放接口，以满足不同数据需求。将更有效支撑数据合作运营。同时历时数据能促使合作在第一时间就开展起来。</a:t>
            </a:r>
            <a:endParaRPr lang="zh-CN" altLang="en-US" dirty="0"/>
          </a:p>
        </p:txBody>
      </p:sp>
    </p:spTree>
    <p:extLst>
      <p:ext uri="{BB962C8B-B14F-4D97-AF65-F5344CB8AC3E}">
        <p14:creationId xmlns:p14="http://schemas.microsoft.com/office/powerpoint/2010/main" val="42775576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22" name="TextBox 3"/>
          <p:cNvSpPr txBox="1">
            <a:spLocks noChangeArrowheads="1"/>
          </p:cNvSpPr>
          <p:nvPr/>
        </p:nvSpPr>
        <p:spPr bwMode="auto">
          <a:xfrm>
            <a:off x="971550" y="1196975"/>
            <a:ext cx="2667000" cy="457200"/>
          </a:xfrm>
          <a:prstGeom prst="rect">
            <a:avLst/>
          </a:prstGeom>
          <a:noFill/>
          <a:ln w="9525">
            <a:noFill/>
            <a:miter lim="800000"/>
            <a:headEnd/>
            <a:tailEnd/>
          </a:ln>
        </p:spPr>
        <p:txBody>
          <a:bodyPr>
            <a:spAutoFit/>
          </a:bodyPr>
          <a:lstStyle/>
          <a:p>
            <a:pPr eaLnBrk="1" hangingPunct="1">
              <a:lnSpc>
                <a:spcPct val="100000"/>
              </a:lnSpc>
              <a:spcBef>
                <a:spcPct val="0"/>
              </a:spcBef>
              <a:buClrTx/>
              <a:buFontTx/>
              <a:buNone/>
              <a:defRPr/>
            </a:pPr>
            <a:r>
              <a:rPr lang="zh-CN" altLang="en-US" sz="2400">
                <a:effectLst>
                  <a:outerShdw blurRad="38100" dist="38100" dir="2700000" algn="tl">
                    <a:srgbClr val="C0C0C0"/>
                  </a:outerShdw>
                </a:effectLst>
                <a:latin typeface="Tahoma" pitchFamily="34" charset="0"/>
                <a:ea typeface="黑体" pitchFamily="2" charset="-122"/>
              </a:rPr>
              <a:t>目    录</a:t>
            </a:r>
          </a:p>
        </p:txBody>
      </p:sp>
      <p:sp>
        <p:nvSpPr>
          <p:cNvPr id="14339" name="AutoShape 10"/>
          <p:cNvSpPr>
            <a:spLocks noChangeArrowheads="1"/>
          </p:cNvSpPr>
          <p:nvPr/>
        </p:nvSpPr>
        <p:spPr bwMode="auto">
          <a:xfrm>
            <a:off x="1805707" y="3353172"/>
            <a:ext cx="4665663" cy="571500"/>
          </a:xfrm>
          <a:prstGeom prst="flowChartAlternateProcess">
            <a:avLst/>
          </a:prstGeom>
          <a:solidFill>
            <a:srgbClr val="CC0000"/>
          </a:solidFill>
          <a:ln w="38100" algn="ctr">
            <a:solidFill>
              <a:srgbClr val="FF0000"/>
            </a:solidFill>
            <a:miter lim="800000"/>
            <a:headEnd/>
            <a:tailEnd/>
          </a:ln>
          <a:extLst/>
        </p:spPr>
        <p:txBody>
          <a:bodyPr wrap="none" anchor="ctr"/>
          <a:lstStyle/>
          <a:p>
            <a:pPr>
              <a:lnSpc>
                <a:spcPct val="100000"/>
              </a:lnSpc>
              <a:spcBef>
                <a:spcPct val="50000"/>
              </a:spcBef>
              <a:buClr>
                <a:srgbClr val="CC00FF"/>
              </a:buClr>
            </a:pPr>
            <a:r>
              <a:rPr lang="zh-CN" altLang="en-US" sz="2400" b="0" dirty="0">
                <a:solidFill>
                  <a:schemeClr val="bg1"/>
                </a:solidFill>
                <a:latin typeface="华文细黑" panose="02010600040101010101" pitchFamily="2" charset="-122"/>
                <a:ea typeface="华文细黑" panose="02010600040101010101" pitchFamily="2" charset="-122"/>
              </a:rPr>
              <a:t>二、大数据平台整体规划</a:t>
            </a:r>
          </a:p>
        </p:txBody>
      </p:sp>
      <p:sp>
        <p:nvSpPr>
          <p:cNvPr id="14340" name="AutoShape 10"/>
          <p:cNvSpPr>
            <a:spLocks noChangeArrowheads="1"/>
          </p:cNvSpPr>
          <p:nvPr/>
        </p:nvSpPr>
        <p:spPr bwMode="auto">
          <a:xfrm>
            <a:off x="1805707" y="2556247"/>
            <a:ext cx="4665663" cy="576263"/>
          </a:xfrm>
          <a:prstGeom prst="flowChartAlternateProcess">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spcBef>
                <a:spcPct val="50000"/>
              </a:spcBef>
              <a:buClr>
                <a:srgbClr val="CC00FF"/>
              </a:buClr>
              <a:buFontTx/>
              <a:buNone/>
            </a:pPr>
            <a:r>
              <a:rPr lang="zh-CN" altLang="en-US" sz="2400" b="0" dirty="0">
                <a:latin typeface="华文细黑" panose="02010600040101010101" pitchFamily="2" charset="-122"/>
                <a:ea typeface="华文细黑" panose="02010600040101010101" pitchFamily="2" charset="-122"/>
              </a:rPr>
              <a:t>一、大数据应用发展趋势</a:t>
            </a:r>
          </a:p>
        </p:txBody>
      </p:sp>
      <p:sp>
        <p:nvSpPr>
          <p:cNvPr id="14341" name="Line 5"/>
          <p:cNvSpPr>
            <a:spLocks noChangeShapeType="1"/>
          </p:cNvSpPr>
          <p:nvPr/>
        </p:nvSpPr>
        <p:spPr bwMode="auto">
          <a:xfrm>
            <a:off x="755650" y="1700213"/>
            <a:ext cx="7235825" cy="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6"/>
          <p:cNvSpPr>
            <a:spLocks noChangeShapeType="1"/>
          </p:cNvSpPr>
          <p:nvPr/>
        </p:nvSpPr>
        <p:spPr bwMode="auto">
          <a:xfrm>
            <a:off x="1258888" y="1700213"/>
            <a:ext cx="0" cy="4392612"/>
          </a:xfrm>
          <a:prstGeom prst="line">
            <a:avLst/>
          </a:prstGeom>
          <a:noFill/>
          <a:ln w="28575">
            <a:solidFill>
              <a:srgbClr val="FF00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654113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smtClean="0"/>
              <a:t>大</a:t>
            </a:r>
            <a:r>
              <a:rPr lang="zh-CN" altLang="en-US" kern="0" dirty="0" smtClean="0"/>
              <a:t>数据平台目标架构及定位</a:t>
            </a:r>
            <a:endParaRPr lang="zh-CN" altLang="en-US" kern="0" dirty="0"/>
          </a:p>
        </p:txBody>
      </p:sp>
      <p:sp>
        <p:nvSpPr>
          <p:cNvPr id="4" name="圆角矩形 3"/>
          <p:cNvSpPr/>
          <p:nvPr/>
        </p:nvSpPr>
        <p:spPr>
          <a:xfrm>
            <a:off x="395537" y="4513823"/>
            <a:ext cx="6232078" cy="485483"/>
          </a:xfrm>
          <a:prstGeom prst="roundRect">
            <a:avLst>
              <a:gd name="adj" fmla="val 4069"/>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6" name="圆角矩形 5"/>
          <p:cNvSpPr/>
          <p:nvPr/>
        </p:nvSpPr>
        <p:spPr>
          <a:xfrm>
            <a:off x="446519" y="3285289"/>
            <a:ext cx="6181095" cy="1119777"/>
          </a:xfrm>
          <a:prstGeom prst="roundRect">
            <a:avLst>
              <a:gd name="adj" fmla="val 4069"/>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9" name="上箭头 92"/>
          <p:cNvSpPr>
            <a:spLocks noChangeArrowheads="1"/>
          </p:cNvSpPr>
          <p:nvPr/>
        </p:nvSpPr>
        <p:spPr bwMode="auto">
          <a:xfrm>
            <a:off x="3347864" y="4912140"/>
            <a:ext cx="238703" cy="311064"/>
          </a:xfrm>
          <a:prstGeom prst="upArrow">
            <a:avLst>
              <a:gd name="adj1" fmla="val 50000"/>
              <a:gd name="adj2" fmla="val 50000"/>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0" name="上箭头 92"/>
          <p:cNvSpPr>
            <a:spLocks noChangeArrowheads="1"/>
          </p:cNvSpPr>
          <p:nvPr/>
        </p:nvSpPr>
        <p:spPr bwMode="auto">
          <a:xfrm>
            <a:off x="1331640" y="4912140"/>
            <a:ext cx="213165" cy="311064"/>
          </a:xfrm>
          <a:prstGeom prst="upArrow">
            <a:avLst>
              <a:gd name="adj1" fmla="val 50000"/>
              <a:gd name="adj2" fmla="val 50000"/>
            </a:avLst>
          </a:prstGeom>
          <a:solidFill>
            <a:srgbClr val="FFD88B"/>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1" name="上箭头 10"/>
          <p:cNvSpPr/>
          <p:nvPr/>
        </p:nvSpPr>
        <p:spPr>
          <a:xfrm>
            <a:off x="5580112" y="4914173"/>
            <a:ext cx="232884" cy="309032"/>
          </a:xfrm>
          <a:prstGeom prst="up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2" name="矩形 11"/>
          <p:cNvSpPr/>
          <p:nvPr/>
        </p:nvSpPr>
        <p:spPr>
          <a:xfrm>
            <a:off x="4788024" y="5023869"/>
            <a:ext cx="789128" cy="12778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rPr>
              <a:t>准实时采集</a:t>
            </a:r>
            <a:endParaRPr kumimoji="0" lang="en-US" altLang="zh-CN"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endParaRPr>
          </a:p>
        </p:txBody>
      </p:sp>
      <p:sp>
        <p:nvSpPr>
          <p:cNvPr id="13" name="矩形 12"/>
          <p:cNvSpPr/>
          <p:nvPr/>
        </p:nvSpPr>
        <p:spPr>
          <a:xfrm>
            <a:off x="2293371" y="5027627"/>
            <a:ext cx="802268" cy="22017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rPr>
              <a:t>批量采</a:t>
            </a:r>
            <a:r>
              <a:rPr kumimoji="0" lang="zh-CN" altLang="en-US" sz="1050" b="0"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集</a:t>
            </a:r>
            <a:endParaRPr kumimoji="0" lang="en-US" altLang="zh-CN" sz="1050" b="0" i="0" u="none" strike="noStrike" kern="0" cap="none" spc="0" normalizeH="0" baseline="0" noProof="0" dirty="0">
              <a:ln>
                <a:noFill/>
              </a:ln>
              <a:solidFill>
                <a:srgbClr val="C00000"/>
              </a:solidFill>
              <a:effectLst/>
              <a:uLnTx/>
              <a:uFillTx/>
              <a:latin typeface="微软雅黑" pitchFamily="34" charset="-122"/>
              <a:ea typeface="微软雅黑" pitchFamily="34" charset="-122"/>
            </a:endParaRPr>
          </a:p>
        </p:txBody>
      </p:sp>
      <p:sp>
        <p:nvSpPr>
          <p:cNvPr id="14" name="流程图: 磁盘 13"/>
          <p:cNvSpPr/>
          <p:nvPr/>
        </p:nvSpPr>
        <p:spPr bwMode="auto">
          <a:xfrm>
            <a:off x="611560" y="3380583"/>
            <a:ext cx="1420280" cy="889787"/>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cap="flat" cmpd="sng" algn="ctr">
            <a:solidFill>
              <a:srgbClr val="FFCC6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1"/>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5" name="流程图: 磁盘 14"/>
          <p:cNvSpPr/>
          <p:nvPr/>
        </p:nvSpPr>
        <p:spPr bwMode="auto">
          <a:xfrm>
            <a:off x="2673626" y="3380059"/>
            <a:ext cx="1453369" cy="913205"/>
          </a:xfrm>
          <a:prstGeom prst="flowChartMagneticDisk">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1"/>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17" name="TextBox 103"/>
          <p:cNvSpPr txBox="1"/>
          <p:nvPr/>
        </p:nvSpPr>
        <p:spPr>
          <a:xfrm>
            <a:off x="4373335" y="3224128"/>
            <a:ext cx="1552450" cy="328936"/>
          </a:xfrm>
          <a:prstGeom prst="rect">
            <a:avLst/>
          </a:prstGeom>
          <a:noFill/>
        </p:spPr>
        <p:txBody>
          <a:bodyPr wrap="square" rtlCol="0">
            <a:spAutoFit/>
          </a:bodyPr>
          <a:lstStyle/>
          <a:p>
            <a:pPr algn="ctr">
              <a:buNone/>
            </a:pPr>
            <a:r>
              <a:rPr lang="en-US" altLang="zh-CN" sz="1400" b="0" dirty="0" err="1" smtClean="0">
                <a:solidFill>
                  <a:prstClr val="black"/>
                </a:solidFill>
                <a:latin typeface="微软雅黑" pitchFamily="34" charset="-122"/>
                <a:ea typeface="微软雅黑" pitchFamily="34" charset="-122"/>
              </a:rPr>
              <a:t>Hadoop</a:t>
            </a:r>
            <a:r>
              <a:rPr lang="zh-CN" altLang="en-US" sz="1400" b="0" dirty="0" smtClean="0">
                <a:solidFill>
                  <a:prstClr val="black"/>
                </a:solidFill>
                <a:latin typeface="微软雅黑" pitchFamily="34" charset="-122"/>
                <a:ea typeface="微软雅黑" pitchFamily="34" charset="-122"/>
              </a:rPr>
              <a:t>平台</a:t>
            </a:r>
            <a:endParaRPr lang="zh-CN" altLang="en-US" sz="1400" b="0" dirty="0">
              <a:solidFill>
                <a:prstClr val="black"/>
              </a:solidFill>
              <a:latin typeface="微软雅黑" pitchFamily="34" charset="-122"/>
              <a:ea typeface="微软雅黑" pitchFamily="34" charset="-122"/>
            </a:endParaRPr>
          </a:p>
        </p:txBody>
      </p:sp>
      <p:sp>
        <p:nvSpPr>
          <p:cNvPr id="19" name="TextBox 106"/>
          <p:cNvSpPr txBox="1"/>
          <p:nvPr/>
        </p:nvSpPr>
        <p:spPr>
          <a:xfrm>
            <a:off x="2573135" y="3873909"/>
            <a:ext cx="1602744" cy="239564"/>
          </a:xfrm>
          <a:prstGeom prst="rect">
            <a:avLst/>
          </a:prstGeom>
          <a:noFill/>
        </p:spPr>
        <p:txBody>
          <a:bodyPr wrap="square" rtlCol="0">
            <a:spAutoFit/>
          </a:bodyPr>
          <a:lstStyle/>
          <a:p>
            <a:pPr algn="ctr" eaLnBrk="0" hangingPunct="0">
              <a:buNone/>
              <a:defRPr/>
            </a:pPr>
            <a:r>
              <a:rPr lang="en-US" altLang="zh-CN" sz="1200" b="0" dirty="0" smtClean="0">
                <a:solidFill>
                  <a:prstClr val="black"/>
                </a:solidFill>
                <a:latin typeface="微软雅黑" pitchFamily="34" charset="-122"/>
                <a:ea typeface="微软雅黑" pitchFamily="34" charset="-122"/>
              </a:rPr>
              <a:t>MPP</a:t>
            </a:r>
            <a:r>
              <a:rPr lang="zh-CN" altLang="en-US" sz="1200" b="0" dirty="0" smtClean="0">
                <a:solidFill>
                  <a:prstClr val="black"/>
                </a:solidFill>
                <a:latin typeface="微软雅黑" pitchFamily="34" charset="-122"/>
                <a:ea typeface="微软雅黑" pitchFamily="34" charset="-122"/>
              </a:rPr>
              <a:t>，基</a:t>
            </a:r>
            <a:r>
              <a:rPr lang="zh-CN" altLang="en-US" sz="1200" b="0" dirty="0">
                <a:solidFill>
                  <a:prstClr val="black"/>
                </a:solidFill>
                <a:latin typeface="微软雅黑" pitchFamily="34" charset="-122"/>
                <a:ea typeface="微软雅黑" pitchFamily="34" charset="-122"/>
              </a:rPr>
              <a:t>于</a:t>
            </a:r>
            <a:r>
              <a:rPr lang="en-US" altLang="zh-CN" sz="1200" b="0" dirty="0">
                <a:solidFill>
                  <a:prstClr val="black"/>
                </a:solidFill>
                <a:latin typeface="微软雅黑" pitchFamily="34" charset="-122"/>
                <a:ea typeface="微软雅黑" pitchFamily="34" charset="-122"/>
              </a:rPr>
              <a:t>X86</a:t>
            </a:r>
            <a:r>
              <a:rPr lang="zh-CN" altLang="en-US" sz="1200" b="0" dirty="0" smtClean="0">
                <a:solidFill>
                  <a:prstClr val="black"/>
                </a:solidFill>
                <a:latin typeface="微软雅黑" pitchFamily="34" charset="-122"/>
                <a:ea typeface="微软雅黑" pitchFamily="34" charset="-122"/>
              </a:rPr>
              <a:t>平台</a:t>
            </a:r>
          </a:p>
        </p:txBody>
      </p:sp>
      <p:sp>
        <p:nvSpPr>
          <p:cNvPr id="20" name="TextBox 107"/>
          <p:cNvSpPr txBox="1"/>
          <p:nvPr/>
        </p:nvSpPr>
        <p:spPr>
          <a:xfrm>
            <a:off x="756266" y="3784238"/>
            <a:ext cx="1122986" cy="258120"/>
          </a:xfrm>
          <a:prstGeom prst="rect">
            <a:avLst/>
          </a:prstGeom>
          <a:noFill/>
        </p:spPr>
        <p:txBody>
          <a:bodyPr wrap="none" rtlCol="0">
            <a:spAutoFit/>
          </a:bodyPr>
          <a:lstStyle/>
          <a:p>
            <a:pPr>
              <a:buNone/>
            </a:pPr>
            <a:r>
              <a:rPr lang="zh-CN" altLang="en-US" sz="1400" b="0" dirty="0">
                <a:solidFill>
                  <a:prstClr val="black"/>
                </a:solidFill>
                <a:latin typeface="微软雅黑" pitchFamily="34" charset="-122"/>
                <a:ea typeface="微软雅黑" pitchFamily="34" charset="-122"/>
              </a:rPr>
              <a:t>主数据仓库</a:t>
            </a:r>
            <a:endParaRPr lang="en-US" altLang="zh-CN" sz="1400" b="0" dirty="0">
              <a:solidFill>
                <a:prstClr val="black"/>
              </a:solidFill>
              <a:latin typeface="微软雅黑" pitchFamily="34" charset="-122"/>
              <a:ea typeface="微软雅黑" pitchFamily="34" charset="-122"/>
            </a:endParaRPr>
          </a:p>
        </p:txBody>
      </p:sp>
      <p:sp>
        <p:nvSpPr>
          <p:cNvPr id="21" name="TextBox 108"/>
          <p:cNvSpPr txBox="1"/>
          <p:nvPr/>
        </p:nvSpPr>
        <p:spPr>
          <a:xfrm>
            <a:off x="2789159" y="3446223"/>
            <a:ext cx="1107355" cy="265232"/>
          </a:xfrm>
          <a:prstGeom prst="rect">
            <a:avLst/>
          </a:prstGeom>
          <a:noFill/>
        </p:spPr>
        <p:txBody>
          <a:bodyPr wrap="none" rtlCol="0">
            <a:spAutoFit/>
          </a:bodyPr>
          <a:lstStyle/>
          <a:p>
            <a:pPr>
              <a:buNone/>
            </a:pPr>
            <a:r>
              <a:rPr lang="zh-CN" altLang="en-US" sz="1400" b="0" dirty="0" smtClean="0">
                <a:solidFill>
                  <a:prstClr val="black"/>
                </a:solidFill>
                <a:latin typeface="微软雅黑" pitchFamily="34" charset="-122"/>
                <a:ea typeface="微软雅黑" pitchFamily="34" charset="-122"/>
              </a:rPr>
              <a:t>分布式数据库</a:t>
            </a:r>
            <a:endParaRPr lang="zh-CN" altLang="en-US" sz="1400" b="0" dirty="0">
              <a:solidFill>
                <a:prstClr val="black"/>
              </a:solidFill>
              <a:latin typeface="微软雅黑" pitchFamily="34" charset="-122"/>
              <a:ea typeface="微软雅黑" pitchFamily="34" charset="-122"/>
            </a:endParaRPr>
          </a:p>
        </p:txBody>
      </p:sp>
      <p:sp>
        <p:nvSpPr>
          <p:cNvPr id="22" name="TextBox 109"/>
          <p:cNvSpPr txBox="1"/>
          <p:nvPr/>
        </p:nvSpPr>
        <p:spPr>
          <a:xfrm>
            <a:off x="5381447" y="3264084"/>
            <a:ext cx="1668452" cy="233141"/>
          </a:xfrm>
          <a:prstGeom prst="rect">
            <a:avLst/>
          </a:prstGeom>
          <a:noFill/>
        </p:spPr>
        <p:txBody>
          <a:bodyPr wrap="square" rtlCol="0">
            <a:spAutoFit/>
          </a:bodyPr>
          <a:lstStyle/>
          <a:p>
            <a:pPr algn="ctr" eaLnBrk="0" hangingPunct="0">
              <a:buNone/>
              <a:defRPr/>
            </a:pPr>
            <a:r>
              <a:rPr lang="zh-CN" altLang="en-US" sz="1200" b="0" dirty="0">
                <a:solidFill>
                  <a:prstClr val="black"/>
                </a:solidFill>
                <a:latin typeface="微软雅黑" pitchFamily="34" charset="-122"/>
                <a:ea typeface="微软雅黑" pitchFamily="34" charset="-122"/>
              </a:rPr>
              <a:t>基于</a:t>
            </a:r>
            <a:r>
              <a:rPr lang="en-US" altLang="zh-CN" sz="1200" b="0" dirty="0">
                <a:solidFill>
                  <a:prstClr val="black"/>
                </a:solidFill>
                <a:latin typeface="微软雅黑" pitchFamily="34" charset="-122"/>
                <a:ea typeface="微软雅黑" pitchFamily="34" charset="-122"/>
              </a:rPr>
              <a:t>X86</a:t>
            </a:r>
            <a:r>
              <a:rPr lang="zh-CN" altLang="en-US" sz="1200" b="0" dirty="0">
                <a:solidFill>
                  <a:prstClr val="black"/>
                </a:solidFill>
                <a:latin typeface="微软雅黑" pitchFamily="34" charset="-122"/>
                <a:ea typeface="微软雅黑" pitchFamily="34" charset="-122"/>
              </a:rPr>
              <a:t>平</a:t>
            </a:r>
            <a:r>
              <a:rPr lang="zh-CN" altLang="en-US" sz="1200" b="0" dirty="0" smtClean="0">
                <a:solidFill>
                  <a:prstClr val="black"/>
                </a:solidFill>
                <a:latin typeface="微软雅黑" pitchFamily="34" charset="-122"/>
                <a:ea typeface="微软雅黑" pitchFamily="34" charset="-122"/>
              </a:rPr>
              <a:t>台</a:t>
            </a:r>
            <a:endParaRPr lang="en-US" altLang="zh-CN" sz="1200" b="0" dirty="0" smtClean="0">
              <a:solidFill>
                <a:prstClr val="black"/>
              </a:solidFill>
              <a:latin typeface="微软雅黑" pitchFamily="34" charset="-122"/>
              <a:ea typeface="微软雅黑" pitchFamily="34" charset="-122"/>
            </a:endParaRPr>
          </a:p>
        </p:txBody>
      </p:sp>
      <p:sp>
        <p:nvSpPr>
          <p:cNvPr id="23" name="上箭头 92"/>
          <p:cNvSpPr>
            <a:spLocks noChangeArrowheads="1"/>
          </p:cNvSpPr>
          <p:nvPr/>
        </p:nvSpPr>
        <p:spPr bwMode="auto">
          <a:xfrm>
            <a:off x="1205618" y="3105941"/>
            <a:ext cx="287397" cy="181147"/>
          </a:xfrm>
          <a:prstGeom prst="upArrow">
            <a:avLst>
              <a:gd name="adj1" fmla="val 50000"/>
              <a:gd name="adj2" fmla="val 50000"/>
            </a:avLst>
          </a:prstGeom>
          <a:solidFill>
            <a:srgbClr val="FFD88B"/>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4" name="上箭头 92"/>
          <p:cNvSpPr>
            <a:spLocks noChangeArrowheads="1"/>
          </p:cNvSpPr>
          <p:nvPr/>
        </p:nvSpPr>
        <p:spPr bwMode="auto">
          <a:xfrm>
            <a:off x="3221207" y="3123474"/>
            <a:ext cx="280995" cy="228491"/>
          </a:xfrm>
          <a:prstGeom prst="upArrow">
            <a:avLst>
              <a:gd name="adj1" fmla="val 50000"/>
              <a:gd name="adj2" fmla="val 50000"/>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5" name="上箭头 24"/>
          <p:cNvSpPr/>
          <p:nvPr/>
        </p:nvSpPr>
        <p:spPr>
          <a:xfrm>
            <a:off x="5580112" y="3112597"/>
            <a:ext cx="232884" cy="171380"/>
          </a:xfrm>
          <a:prstGeom prst="up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26" name="圆角矩形 25"/>
          <p:cNvSpPr/>
          <p:nvPr/>
        </p:nvSpPr>
        <p:spPr>
          <a:xfrm>
            <a:off x="414601" y="2389471"/>
            <a:ext cx="6213014" cy="690725"/>
          </a:xfrm>
          <a:prstGeom prst="roundRect">
            <a:avLst>
              <a:gd name="adj" fmla="val 8700"/>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27" name="矩形 26"/>
          <p:cNvSpPr/>
          <p:nvPr/>
        </p:nvSpPr>
        <p:spPr bwMode="auto">
          <a:xfrm>
            <a:off x="2211314" y="3713123"/>
            <a:ext cx="252760" cy="1163376"/>
          </a:xfrm>
          <a:prstGeom prst="rect">
            <a:avLst/>
          </a:prstGeom>
          <a:solidFill>
            <a:schemeClr val="accent2">
              <a:lumMod val="40000"/>
              <a:lumOff val="60000"/>
            </a:schemeClr>
          </a:solidFill>
          <a:ln w="9525" cap="flat" cmpd="sng" algn="ctr">
            <a:solidFill>
              <a:srgbClr val="FFFFFF">
                <a:shade val="95000"/>
                <a:satMod val="105000"/>
              </a:srgbClr>
            </a:solidFill>
            <a:prstDash val="sysDash"/>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8" name="矩形 27"/>
          <p:cNvSpPr/>
          <p:nvPr/>
        </p:nvSpPr>
        <p:spPr bwMode="auto">
          <a:xfrm>
            <a:off x="4373335" y="3713123"/>
            <a:ext cx="252760" cy="1163376"/>
          </a:xfrm>
          <a:prstGeom prst="rect">
            <a:avLst/>
          </a:prstGeom>
          <a:solidFill>
            <a:schemeClr val="accent2">
              <a:lumMod val="40000"/>
              <a:lumOff val="60000"/>
            </a:schemeClr>
          </a:solidFill>
          <a:ln w="9525" cap="flat" cmpd="sng" algn="ctr">
            <a:solidFill>
              <a:srgbClr val="FFFFFF">
                <a:shade val="95000"/>
                <a:satMod val="105000"/>
              </a:srgbClr>
            </a:solidFill>
            <a:prstDash val="sysDash"/>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9" name="左右箭头 28"/>
          <p:cNvSpPr/>
          <p:nvPr/>
        </p:nvSpPr>
        <p:spPr>
          <a:xfrm>
            <a:off x="1997071"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30" name="矩形 29"/>
          <p:cNvSpPr/>
          <p:nvPr/>
        </p:nvSpPr>
        <p:spPr bwMode="auto">
          <a:xfrm>
            <a:off x="619207" y="4648940"/>
            <a:ext cx="5897009" cy="287818"/>
          </a:xfrm>
          <a:prstGeom prst="rect">
            <a:avLst/>
          </a:prstGeom>
          <a:solidFill>
            <a:schemeClr val="accent2">
              <a:lumMod val="40000"/>
              <a:lumOff val="60000"/>
            </a:schemeClr>
          </a:solidFill>
          <a:ln w="9525" cap="flat" cmpd="sng" algn="ctr">
            <a:solidFill>
              <a:srgbClr val="FFFFFF">
                <a:shade val="95000"/>
                <a:satMod val="105000"/>
              </a:srgbClr>
            </a:solidFill>
            <a:prstDash val="sysDash"/>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31" name="TextBox 130"/>
          <p:cNvSpPr txBox="1"/>
          <p:nvPr/>
        </p:nvSpPr>
        <p:spPr>
          <a:xfrm>
            <a:off x="1763124" y="4635994"/>
            <a:ext cx="3514926" cy="350865"/>
          </a:xfrm>
          <a:prstGeom prst="rect">
            <a:avLst/>
          </a:prstGeom>
          <a:noFill/>
        </p:spPr>
        <p:txBody>
          <a:bodyPr wrap="square" rtlCol="0">
            <a:spAutoFit/>
          </a:bodyPr>
          <a:lstStyle/>
          <a:p>
            <a:pPr>
              <a:buNone/>
            </a:pPr>
            <a:r>
              <a:rPr lang="zh-CN" altLang="en-US" sz="1400" b="0" dirty="0" smtClean="0">
                <a:latin typeface="微软雅黑" pitchFamily="34" charset="-122"/>
                <a:ea typeface="微软雅黑" pitchFamily="34" charset="-122"/>
              </a:rPr>
              <a:t>数据采集（云化</a:t>
            </a:r>
            <a:r>
              <a:rPr lang="en-US" altLang="zh-CN" sz="1400" b="0" dirty="0" smtClean="0">
                <a:latin typeface="微软雅黑" pitchFamily="34" charset="-122"/>
                <a:ea typeface="微软雅黑" pitchFamily="34" charset="-122"/>
              </a:rPr>
              <a:t>ETL</a:t>
            </a:r>
            <a:r>
              <a:rPr lang="zh-CN" altLang="en-US" sz="1400" b="0" dirty="0" smtClean="0">
                <a:latin typeface="微软雅黑" pitchFamily="34" charset="-122"/>
                <a:ea typeface="微软雅黑" pitchFamily="34" charset="-122"/>
              </a:rPr>
              <a:t>，流数据处理</a:t>
            </a:r>
            <a:r>
              <a:rPr lang="zh-CN" altLang="en-US" sz="1400" b="0" kern="0" dirty="0" smtClean="0">
                <a:solidFill>
                  <a:sysClr val="windowText" lastClr="000000"/>
                </a:solidFill>
                <a:latin typeface="微软雅黑" pitchFamily="34" charset="-122"/>
                <a:ea typeface="微软雅黑" pitchFamily="34" charset="-122"/>
              </a:rPr>
              <a:t>、爬虫</a:t>
            </a:r>
            <a:r>
              <a:rPr lang="zh-CN" altLang="en-US" sz="1400" b="0" dirty="0" smtClean="0">
                <a:latin typeface="微软雅黑" pitchFamily="34" charset="-122"/>
                <a:ea typeface="微软雅黑" pitchFamily="34" charset="-122"/>
              </a:rPr>
              <a:t>）</a:t>
            </a:r>
            <a:endParaRPr lang="zh-CN" altLang="en-US" sz="1400" b="0" dirty="0">
              <a:latin typeface="微软雅黑" pitchFamily="34" charset="-122"/>
              <a:ea typeface="微软雅黑" pitchFamily="34" charset="-122"/>
            </a:endParaRPr>
          </a:p>
        </p:txBody>
      </p:sp>
      <p:sp>
        <p:nvSpPr>
          <p:cNvPr id="32" name="上箭头 92"/>
          <p:cNvSpPr>
            <a:spLocks noChangeArrowheads="1"/>
          </p:cNvSpPr>
          <p:nvPr/>
        </p:nvSpPr>
        <p:spPr bwMode="auto">
          <a:xfrm>
            <a:off x="3221207" y="4313648"/>
            <a:ext cx="238703" cy="311064"/>
          </a:xfrm>
          <a:prstGeom prst="upArrow">
            <a:avLst>
              <a:gd name="adj1" fmla="val 50000"/>
              <a:gd name="adj2" fmla="val 50000"/>
            </a:avLst>
          </a:prstGeom>
          <a:gradFill rotWithShape="1">
            <a:gsLst>
              <a:gs pos="0">
                <a:srgbClr val="FFCC99">
                  <a:tint val="50000"/>
                  <a:satMod val="300000"/>
                </a:srgbClr>
              </a:gs>
              <a:gs pos="35000">
                <a:srgbClr val="FFCC99">
                  <a:tint val="37000"/>
                  <a:satMod val="300000"/>
                </a:srgbClr>
              </a:gs>
              <a:gs pos="100000">
                <a:srgbClr val="FFCC99">
                  <a:tint val="15000"/>
                  <a:satMod val="350000"/>
                </a:srgbClr>
              </a:gs>
            </a:gsLst>
            <a:lin ang="16200000" scaled="1"/>
          </a:gradFill>
          <a:ln w="9525" cap="flat" cmpd="sng" algn="ctr">
            <a:solidFill>
              <a:srgbClr val="FFCC99">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3" name="上箭头 92"/>
          <p:cNvSpPr>
            <a:spLocks noChangeArrowheads="1"/>
          </p:cNvSpPr>
          <p:nvPr/>
        </p:nvSpPr>
        <p:spPr bwMode="auto">
          <a:xfrm>
            <a:off x="1204983" y="4313648"/>
            <a:ext cx="213165" cy="311064"/>
          </a:xfrm>
          <a:prstGeom prst="upArrow">
            <a:avLst>
              <a:gd name="adj1" fmla="val 50000"/>
              <a:gd name="adj2" fmla="val 50000"/>
            </a:avLst>
          </a:prstGeom>
          <a:solidFill>
            <a:srgbClr val="FFD88B"/>
          </a:solidFill>
          <a:ln w="9525" cap="flat" cmpd="sng" algn="ctr">
            <a:solidFill>
              <a:srgbClr val="FFCC66">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000" b="1"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4" name="上箭头 33"/>
          <p:cNvSpPr/>
          <p:nvPr/>
        </p:nvSpPr>
        <p:spPr>
          <a:xfrm>
            <a:off x="5580112" y="4390141"/>
            <a:ext cx="232884" cy="234571"/>
          </a:xfrm>
          <a:prstGeom prst="up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headEnd/>
            <a:tailEn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7" name="矩形 36"/>
          <p:cNvSpPr/>
          <p:nvPr/>
        </p:nvSpPr>
        <p:spPr bwMode="auto">
          <a:xfrm>
            <a:off x="-36512" y="3543625"/>
            <a:ext cx="620050" cy="502387"/>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数据层</a:t>
            </a:r>
          </a:p>
        </p:txBody>
      </p:sp>
      <p:sp>
        <p:nvSpPr>
          <p:cNvPr id="38" name="矩形 37"/>
          <p:cNvSpPr/>
          <p:nvPr/>
        </p:nvSpPr>
        <p:spPr bwMode="auto">
          <a:xfrm>
            <a:off x="-36512" y="4513823"/>
            <a:ext cx="620050" cy="502387"/>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获取</a:t>
            </a: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层</a:t>
            </a:r>
            <a:endPar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39" name="矩形 38"/>
          <p:cNvSpPr/>
          <p:nvPr/>
        </p:nvSpPr>
        <p:spPr bwMode="auto">
          <a:xfrm>
            <a:off x="-108520" y="2483953"/>
            <a:ext cx="695090" cy="502388"/>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能力层</a:t>
            </a:r>
            <a:endPar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40" name="圆角矩形 39"/>
          <p:cNvSpPr/>
          <p:nvPr/>
        </p:nvSpPr>
        <p:spPr>
          <a:xfrm>
            <a:off x="395537" y="1628800"/>
            <a:ext cx="6232077" cy="641392"/>
          </a:xfrm>
          <a:prstGeom prst="roundRect">
            <a:avLst>
              <a:gd name="adj" fmla="val 8700"/>
            </a:avLst>
          </a:prstGeom>
          <a:solidFill>
            <a:srgbClr val="FFFFFF">
              <a:lumMod val="95000"/>
            </a:srgbClr>
          </a:solidFill>
          <a:ln w="12700" cap="flat" cmpd="sng" algn="ctr">
            <a:solidFill>
              <a:srgbClr val="FFFFFF">
                <a:lumMod val="8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FrutigerNext LT Medium"/>
              <a:ea typeface="华文细黑"/>
            </a:endParaRPr>
          </a:p>
        </p:txBody>
      </p:sp>
      <p:sp>
        <p:nvSpPr>
          <p:cNvPr id="41" name="Rectangle 50"/>
          <p:cNvSpPr>
            <a:spLocks noChangeArrowheads="1"/>
          </p:cNvSpPr>
          <p:nvPr/>
        </p:nvSpPr>
        <p:spPr bwMode="auto">
          <a:xfrm>
            <a:off x="648296"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精细化营销</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2" name="Rectangle 50"/>
          <p:cNvSpPr>
            <a:spLocks noChangeArrowheads="1"/>
          </p:cNvSpPr>
          <p:nvPr/>
        </p:nvSpPr>
        <p:spPr bwMode="auto">
          <a:xfrm>
            <a:off x="1686465"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智能运营</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3" name="Rectangle 50"/>
          <p:cNvSpPr>
            <a:spLocks noChangeArrowheads="1"/>
          </p:cNvSpPr>
          <p:nvPr/>
        </p:nvSpPr>
        <p:spPr bwMode="auto">
          <a:xfrm>
            <a:off x="3762802"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物联网应用</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5" name="Rectangle 50"/>
          <p:cNvSpPr>
            <a:spLocks noChangeArrowheads="1"/>
          </p:cNvSpPr>
          <p:nvPr/>
        </p:nvSpPr>
        <p:spPr bwMode="auto">
          <a:xfrm>
            <a:off x="2724634"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应用商店</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6" name="Rectangle 50"/>
          <p:cNvSpPr>
            <a:spLocks noChangeArrowheads="1"/>
          </p:cNvSpPr>
          <p:nvPr/>
        </p:nvSpPr>
        <p:spPr bwMode="auto">
          <a:xfrm>
            <a:off x="4800971" y="1716857"/>
            <a:ext cx="884660" cy="200175"/>
          </a:xfrm>
          <a:prstGeom prst="rect">
            <a:avLst/>
          </a:prstGeom>
          <a:solidFill>
            <a:schemeClr val="bg2"/>
          </a:solidFill>
          <a:ln w="9525" cap="flat" cmpd="sng" algn="ctr">
            <a:solidFill>
              <a:srgbClr val="4F81B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lIns="91427" tIns="45714" rIns="91427" bIns="45714" anchor="ctr"/>
          <a:lstStyle/>
          <a:p>
            <a:pPr algn="ctr" eaLnBrk="0" hangingPunct="0">
              <a:buNone/>
              <a:defRPr/>
            </a:pPr>
            <a:r>
              <a:rPr lang="zh-CN" altLang="en-US" sz="1000" b="0" kern="0" dirty="0" smtClean="0">
                <a:solidFill>
                  <a:sysClr val="windowText" lastClr="000000"/>
                </a:solidFill>
                <a:latin typeface="微软雅黑" pitchFamily="34" charset="-122"/>
                <a:ea typeface="微软雅黑" pitchFamily="34" charset="-122"/>
              </a:rPr>
              <a:t>客服应用</a:t>
            </a:r>
            <a:endParaRPr lang="en-US" altLang="zh-CN" sz="1000" b="0" kern="0" dirty="0" smtClean="0">
              <a:solidFill>
                <a:sysClr val="windowText" lastClr="000000"/>
              </a:solidFill>
              <a:latin typeface="微软雅黑" pitchFamily="34" charset="-122"/>
              <a:ea typeface="微软雅黑" pitchFamily="34" charset="-122"/>
            </a:endParaRPr>
          </a:p>
        </p:txBody>
      </p:sp>
      <p:sp>
        <p:nvSpPr>
          <p:cNvPr id="47" name="Rectangle 102"/>
          <p:cNvSpPr>
            <a:spLocks noChangeArrowheads="1"/>
          </p:cNvSpPr>
          <p:nvPr/>
        </p:nvSpPr>
        <p:spPr bwMode="auto">
          <a:xfrm>
            <a:off x="585106"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基础分析能力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8" name="Rectangle 102"/>
          <p:cNvSpPr>
            <a:spLocks noChangeArrowheads="1"/>
          </p:cNvSpPr>
          <p:nvPr/>
        </p:nvSpPr>
        <p:spPr bwMode="auto">
          <a:xfrm>
            <a:off x="256754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数据挖掘能力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9" name="Rectangle 102"/>
          <p:cNvSpPr>
            <a:spLocks noChangeArrowheads="1"/>
          </p:cNvSpPr>
          <p:nvPr/>
        </p:nvSpPr>
        <p:spPr bwMode="auto">
          <a:xfrm>
            <a:off x="355876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实时分析能力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0" name="Rectangle 102"/>
          <p:cNvSpPr>
            <a:spLocks noChangeArrowheads="1"/>
          </p:cNvSpPr>
          <p:nvPr/>
        </p:nvSpPr>
        <p:spPr bwMode="auto">
          <a:xfrm>
            <a:off x="454998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自助分析能力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1" name="Rectangle 102"/>
          <p:cNvSpPr>
            <a:spLocks noChangeArrowheads="1"/>
          </p:cNvSpPr>
          <p:nvPr/>
        </p:nvSpPr>
        <p:spPr bwMode="auto">
          <a:xfrm>
            <a:off x="1576327"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多维分析能力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2" name="Rectangle 102"/>
          <p:cNvSpPr>
            <a:spLocks noChangeArrowheads="1"/>
          </p:cNvSpPr>
          <p:nvPr/>
        </p:nvSpPr>
        <p:spPr bwMode="auto">
          <a:xfrm>
            <a:off x="5531664" y="2457869"/>
            <a:ext cx="768557" cy="266900"/>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6000" tIns="45720" rIns="36000" bIns="45720"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900" b="0" kern="0" dirty="0" smtClean="0">
                <a:solidFill>
                  <a:sysClr val="windowText" lastClr="000000"/>
                </a:solidFill>
                <a:latin typeface="微软雅黑" pitchFamily="34" charset="-122"/>
                <a:ea typeface="微软雅黑" pitchFamily="34" charset="-122"/>
              </a:rPr>
              <a:t>数据共享</a:t>
            </a: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能力</a:t>
            </a:r>
            <a:endParaRPr kumimoji="0" 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54" name="矩形 53"/>
          <p:cNvSpPr/>
          <p:nvPr/>
        </p:nvSpPr>
        <p:spPr bwMode="auto">
          <a:xfrm>
            <a:off x="964415" y="2020242"/>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指标</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应用</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55" name="矩形 54"/>
          <p:cNvSpPr/>
          <p:nvPr/>
        </p:nvSpPr>
        <p:spPr bwMode="auto">
          <a:xfrm>
            <a:off x="2101750" y="2019917"/>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报表</a:t>
            </a: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应用</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56" name="矩形 55"/>
          <p:cNvSpPr/>
          <p:nvPr/>
        </p:nvSpPr>
        <p:spPr bwMode="auto">
          <a:xfrm>
            <a:off x="3239169" y="2019917"/>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主题分析</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57" name="矩形 56"/>
          <p:cNvSpPr/>
          <p:nvPr/>
        </p:nvSpPr>
        <p:spPr bwMode="auto">
          <a:xfrm>
            <a:off x="4439863" y="2019917"/>
            <a:ext cx="758195" cy="20015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0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cs typeface="+mn-cs"/>
              </a:rPr>
              <a:t>专题分析</a:t>
            </a:r>
            <a:endParaRPr kumimoji="0" lang="zh-CN" altLang="en-US" sz="10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左右箭头 59"/>
          <p:cNvSpPr/>
          <p:nvPr/>
        </p:nvSpPr>
        <p:spPr>
          <a:xfrm>
            <a:off x="2464074"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1" name="左右箭头 60"/>
          <p:cNvSpPr/>
          <p:nvPr/>
        </p:nvSpPr>
        <p:spPr>
          <a:xfrm>
            <a:off x="4157311"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2" name="左右箭头 61"/>
          <p:cNvSpPr/>
          <p:nvPr/>
        </p:nvSpPr>
        <p:spPr>
          <a:xfrm>
            <a:off x="4661367" y="3913298"/>
            <a:ext cx="221140" cy="143894"/>
          </a:xfrm>
          <a:prstGeom prst="leftRightArrow">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4" name="流程图: 磁盘 63"/>
          <p:cNvSpPr/>
          <p:nvPr/>
        </p:nvSpPr>
        <p:spPr bwMode="auto">
          <a:xfrm>
            <a:off x="5895699" y="5365536"/>
            <a:ext cx="596467"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互</a:t>
            </a:r>
            <a:r>
              <a:rPr kumimoji="0" lang="zh-CN" altLang="en-US" sz="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联网</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5" name="流程图: 磁盘 64"/>
          <p:cNvSpPr/>
          <p:nvPr/>
        </p:nvSpPr>
        <p:spPr bwMode="auto">
          <a:xfrm>
            <a:off x="5201451" y="5365129"/>
            <a:ext cx="597471" cy="2604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GN</a:t>
            </a:r>
            <a:r>
              <a:rPr lang="zh-CN" altLang="en-US" sz="800" b="0" kern="0" dirty="0" smtClean="0">
                <a:solidFill>
                  <a:prstClr val="black"/>
                </a:solidFill>
                <a:latin typeface="微软雅黑" pitchFamily="34" charset="-122"/>
                <a:ea typeface="微软雅黑" pitchFamily="34" charset="-122"/>
              </a:rPr>
              <a:t>口</a:t>
            </a:r>
            <a:endParaRPr kumimoji="0" lang="en-US" altLang="zh-CN"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6" name="矩形 65"/>
          <p:cNvSpPr/>
          <p:nvPr/>
        </p:nvSpPr>
        <p:spPr>
          <a:xfrm>
            <a:off x="5012616" y="5270935"/>
            <a:ext cx="1599571" cy="644112"/>
          </a:xfrm>
          <a:prstGeom prst="rect">
            <a:avLst/>
          </a:prstGeom>
          <a:noFill/>
          <a:ln w="1270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67" name="矩形 66"/>
          <p:cNvSpPr/>
          <p:nvPr/>
        </p:nvSpPr>
        <p:spPr bwMode="auto">
          <a:xfrm>
            <a:off x="5004048" y="5668800"/>
            <a:ext cx="1670127" cy="225843"/>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半结构化、非</a:t>
            </a: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结构化数据</a:t>
            </a:r>
          </a:p>
        </p:txBody>
      </p:sp>
      <p:sp>
        <p:nvSpPr>
          <p:cNvPr id="68" name="流程图: 磁盘 67"/>
          <p:cNvSpPr/>
          <p:nvPr/>
        </p:nvSpPr>
        <p:spPr bwMode="auto">
          <a:xfrm>
            <a:off x="624941" y="5365536"/>
            <a:ext cx="564006"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BSS</a:t>
            </a:r>
            <a:endParaRPr kumimoji="0" lang="zh-CN" altLang="en-US" sz="800" b="1"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9" name="流程图: 磁盘 68"/>
          <p:cNvSpPr/>
          <p:nvPr/>
        </p:nvSpPr>
        <p:spPr bwMode="auto">
          <a:xfrm>
            <a:off x="1414972" y="5365536"/>
            <a:ext cx="503522" cy="261924"/>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zh-CN" altLang="en-US" sz="800" b="0" kern="0" dirty="0" smtClean="0">
                <a:solidFill>
                  <a:prstClr val="black"/>
                </a:solidFill>
                <a:latin typeface="微软雅黑" pitchFamily="34" charset="-122"/>
                <a:ea typeface="微软雅黑" pitchFamily="34" charset="-122"/>
              </a:rPr>
              <a:t>经分</a:t>
            </a:r>
            <a:endParaRPr kumimoji="0" lang="en-US" altLang="zh-CN"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0" name="流程图: 磁盘 69"/>
          <p:cNvSpPr/>
          <p:nvPr/>
        </p:nvSpPr>
        <p:spPr bwMode="auto">
          <a:xfrm>
            <a:off x="2144518" y="5365534"/>
            <a:ext cx="411676" cy="261925"/>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DM</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1" name="流程图: 磁盘 70"/>
          <p:cNvSpPr/>
          <p:nvPr/>
        </p:nvSpPr>
        <p:spPr bwMode="auto">
          <a:xfrm>
            <a:off x="2782219" y="5365536"/>
            <a:ext cx="387421"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VAC</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2" name="流程图: 磁盘 71"/>
          <p:cNvSpPr/>
          <p:nvPr/>
        </p:nvSpPr>
        <p:spPr bwMode="auto">
          <a:xfrm>
            <a:off x="3395665" y="5365536"/>
            <a:ext cx="568647" cy="26730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zh-CN" sz="800" b="0" kern="0" dirty="0" smtClean="0">
                <a:solidFill>
                  <a:prstClr val="black"/>
                </a:solidFill>
                <a:latin typeface="微软雅黑" pitchFamily="34" charset="-122"/>
                <a:ea typeface="微软雅黑" pitchFamily="34" charset="-122"/>
              </a:rPr>
              <a:t>MC</a:t>
            </a:r>
            <a:r>
              <a:rPr lang="zh-CN" altLang="en-US" sz="800" b="0" kern="0" dirty="0" smtClean="0">
                <a:solidFill>
                  <a:prstClr val="black"/>
                </a:solidFill>
                <a:latin typeface="微软雅黑" pitchFamily="34" charset="-122"/>
                <a:ea typeface="微软雅黑" pitchFamily="34" charset="-122"/>
              </a:rPr>
              <a:t>话单</a:t>
            </a:r>
            <a:endPar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73" name="矩形 72"/>
          <p:cNvSpPr/>
          <p:nvPr/>
        </p:nvSpPr>
        <p:spPr>
          <a:xfrm>
            <a:off x="514763" y="5276118"/>
            <a:ext cx="4502647" cy="638929"/>
          </a:xfrm>
          <a:prstGeom prst="rect">
            <a:avLst/>
          </a:prstGeom>
          <a:noFill/>
          <a:ln w="12700" cap="flat" cmpd="sng" algn="ctr">
            <a:solidFill>
              <a:srgbClr val="FFFFFF">
                <a:lumMod val="6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itchFamily="34" charset="-122"/>
              <a:ea typeface="微软雅黑" pitchFamily="34" charset="-122"/>
            </a:endParaRPr>
          </a:p>
        </p:txBody>
      </p:sp>
      <p:sp>
        <p:nvSpPr>
          <p:cNvPr id="74" name="流程图: 磁盘 73"/>
          <p:cNvSpPr/>
          <p:nvPr/>
        </p:nvSpPr>
        <p:spPr bwMode="auto">
          <a:xfrm>
            <a:off x="4190334" y="5365535"/>
            <a:ext cx="628500" cy="264808"/>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业务平台</a:t>
            </a:r>
          </a:p>
        </p:txBody>
      </p:sp>
      <p:sp>
        <p:nvSpPr>
          <p:cNvPr id="75" name="矩形 74"/>
          <p:cNvSpPr/>
          <p:nvPr/>
        </p:nvSpPr>
        <p:spPr bwMode="auto">
          <a:xfrm>
            <a:off x="1656589" y="5670737"/>
            <a:ext cx="1833639" cy="244309"/>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结构化数据</a:t>
            </a:r>
          </a:p>
        </p:txBody>
      </p:sp>
      <p:sp>
        <p:nvSpPr>
          <p:cNvPr id="76" name="矩形 75"/>
          <p:cNvSpPr/>
          <p:nvPr/>
        </p:nvSpPr>
        <p:spPr bwMode="auto">
          <a:xfrm>
            <a:off x="-36512" y="5341646"/>
            <a:ext cx="620050" cy="422150"/>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数据源</a:t>
            </a:r>
            <a:endPar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77" name="Rectangle 50"/>
          <p:cNvSpPr>
            <a:spLocks noChangeArrowheads="1"/>
          </p:cNvSpPr>
          <p:nvPr/>
        </p:nvSpPr>
        <p:spPr bwMode="auto">
          <a:xfrm>
            <a:off x="4901441" y="4107820"/>
            <a:ext cx="1614775" cy="23165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zh-CN" altLang="en-US" sz="700" b="0" kern="0" dirty="0">
                <a:solidFill>
                  <a:prstClr val="black"/>
                </a:solidFill>
                <a:latin typeface="微软雅黑" pitchFamily="34" charset="-122"/>
                <a:ea typeface="微软雅黑" pitchFamily="34" charset="-122"/>
              </a:rPr>
              <a:t>分布式</a:t>
            </a:r>
            <a:r>
              <a:rPr lang="zh-CN" altLang="en-US" sz="700" b="0" kern="0" dirty="0" smtClean="0">
                <a:solidFill>
                  <a:prstClr val="black"/>
                </a:solidFill>
                <a:latin typeface="微软雅黑" pitchFamily="34" charset="-122"/>
                <a:ea typeface="微软雅黑" pitchFamily="34" charset="-122"/>
              </a:rPr>
              <a:t>文件系统 </a:t>
            </a:r>
            <a:r>
              <a:rPr lang="en-US" altLang="zh-CN" sz="700" b="0" kern="0" dirty="0" smtClean="0">
                <a:solidFill>
                  <a:prstClr val="black"/>
                </a:solidFill>
                <a:latin typeface="微软雅黑" pitchFamily="34" charset="-122"/>
                <a:ea typeface="微软雅黑" pitchFamily="34" charset="-122"/>
              </a:rPr>
              <a:t>HDFS</a:t>
            </a:r>
            <a:endParaRPr lang="zh-CN" altLang="en-US" sz="700" b="0" kern="0" dirty="0">
              <a:solidFill>
                <a:prstClr val="black"/>
              </a:solidFill>
              <a:latin typeface="微软雅黑" pitchFamily="34" charset="-122"/>
              <a:ea typeface="微软雅黑" pitchFamily="34" charset="-122"/>
            </a:endParaRPr>
          </a:p>
        </p:txBody>
      </p:sp>
      <p:sp>
        <p:nvSpPr>
          <p:cNvPr id="78" name="Rectangle 50"/>
          <p:cNvSpPr>
            <a:spLocks noChangeArrowheads="1"/>
          </p:cNvSpPr>
          <p:nvPr/>
        </p:nvSpPr>
        <p:spPr bwMode="auto">
          <a:xfrm>
            <a:off x="4901441" y="3649433"/>
            <a:ext cx="814677" cy="27811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zh-CN" altLang="en-US" sz="700" b="0" kern="0" dirty="0">
                <a:solidFill>
                  <a:prstClr val="black"/>
                </a:solidFill>
                <a:latin typeface="微软雅黑" pitchFamily="34" charset="-122"/>
                <a:ea typeface="微软雅黑" pitchFamily="34" charset="-122"/>
              </a:rPr>
              <a:t>记录明细数据</a:t>
            </a:r>
          </a:p>
        </p:txBody>
      </p:sp>
      <p:sp>
        <p:nvSpPr>
          <p:cNvPr id="80" name="矩形 79"/>
          <p:cNvSpPr/>
          <p:nvPr/>
        </p:nvSpPr>
        <p:spPr>
          <a:xfrm>
            <a:off x="5388138" y="3937316"/>
            <a:ext cx="587012" cy="176387"/>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en-US" altLang="zh-CN" sz="700" b="0" kern="0" dirty="0" err="1">
                <a:solidFill>
                  <a:prstClr val="black"/>
                </a:solidFill>
                <a:latin typeface="微软雅黑" pitchFamily="34" charset="-122"/>
                <a:ea typeface="微软雅黑" pitchFamily="34" charset="-122"/>
              </a:rPr>
              <a:t>HBase</a:t>
            </a:r>
            <a:endParaRPr lang="zh-CN" altLang="en-US" sz="700" b="0" kern="0" dirty="0">
              <a:solidFill>
                <a:prstClr val="black"/>
              </a:solidFill>
              <a:latin typeface="微软雅黑" pitchFamily="34" charset="-122"/>
              <a:ea typeface="微软雅黑" pitchFamily="34" charset="-122"/>
            </a:endParaRPr>
          </a:p>
        </p:txBody>
      </p:sp>
      <p:sp>
        <p:nvSpPr>
          <p:cNvPr id="81" name="矩形 80"/>
          <p:cNvSpPr/>
          <p:nvPr/>
        </p:nvSpPr>
        <p:spPr>
          <a:xfrm>
            <a:off x="4906607" y="3933188"/>
            <a:ext cx="477430" cy="17696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en-US" altLang="zh-CN" sz="700" b="0" kern="0" dirty="0">
                <a:solidFill>
                  <a:prstClr val="black"/>
                </a:solidFill>
                <a:latin typeface="微软雅黑" pitchFamily="34" charset="-122"/>
                <a:ea typeface="微软雅黑" pitchFamily="34" charset="-122"/>
              </a:rPr>
              <a:t>M/R</a:t>
            </a:r>
            <a:endParaRPr lang="zh-CN" altLang="en-US" sz="700" b="0" kern="0" dirty="0">
              <a:solidFill>
                <a:prstClr val="black"/>
              </a:solidFill>
              <a:latin typeface="微软雅黑" pitchFamily="34" charset="-122"/>
              <a:ea typeface="微软雅黑" pitchFamily="34" charset="-122"/>
            </a:endParaRPr>
          </a:p>
        </p:txBody>
      </p:sp>
      <p:sp>
        <p:nvSpPr>
          <p:cNvPr id="82" name="矩形 81"/>
          <p:cNvSpPr/>
          <p:nvPr/>
        </p:nvSpPr>
        <p:spPr>
          <a:xfrm>
            <a:off x="5964202" y="3935253"/>
            <a:ext cx="529481" cy="17698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en-US" altLang="zh-CN" sz="700" b="0" kern="0" dirty="0" err="1">
                <a:solidFill>
                  <a:prstClr val="black"/>
                </a:solidFill>
                <a:latin typeface="微软雅黑" pitchFamily="34" charset="-122"/>
                <a:ea typeface="微软雅黑" pitchFamily="34" charset="-122"/>
              </a:rPr>
              <a:t>Hive</a:t>
            </a:r>
            <a:endParaRPr lang="zh-CN" altLang="en-US" sz="700" b="0" kern="0" dirty="0" err="1">
              <a:solidFill>
                <a:prstClr val="black"/>
              </a:solidFill>
              <a:latin typeface="微软雅黑" pitchFamily="34" charset="-122"/>
              <a:ea typeface="微软雅黑" pitchFamily="34" charset="-122"/>
            </a:endParaRPr>
          </a:p>
        </p:txBody>
      </p:sp>
      <p:sp>
        <p:nvSpPr>
          <p:cNvPr id="84" name="Rectangle 50"/>
          <p:cNvSpPr>
            <a:spLocks noChangeArrowheads="1"/>
          </p:cNvSpPr>
          <p:nvPr/>
        </p:nvSpPr>
        <p:spPr bwMode="auto">
          <a:xfrm>
            <a:off x="5676170" y="3645024"/>
            <a:ext cx="817513" cy="282523"/>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pPr>
            <a:r>
              <a:rPr lang="zh-CN" altLang="en-US" sz="700" b="0" kern="0" dirty="0">
                <a:solidFill>
                  <a:prstClr val="black"/>
                </a:solidFill>
                <a:latin typeface="微软雅黑" pitchFamily="34" charset="-122"/>
                <a:ea typeface="微软雅黑" pitchFamily="34" charset="-122"/>
              </a:rPr>
              <a:t>记录汇总数据</a:t>
            </a:r>
          </a:p>
        </p:txBody>
      </p:sp>
      <p:sp>
        <p:nvSpPr>
          <p:cNvPr id="85" name="文本框 84"/>
          <p:cNvSpPr txBox="1"/>
          <p:nvPr/>
        </p:nvSpPr>
        <p:spPr>
          <a:xfrm>
            <a:off x="1801457" y="2790292"/>
            <a:ext cx="3377541" cy="276999"/>
          </a:xfrm>
          <a:prstGeom prst="rect">
            <a:avLst/>
          </a:prstGeom>
          <a:noFill/>
        </p:spPr>
        <p:txBody>
          <a:bodyPr wrap="square" rtlCol="0">
            <a:spAutoFit/>
          </a:bodyPr>
          <a:lstStyle/>
          <a:p>
            <a:pPr>
              <a:buNone/>
            </a:pPr>
            <a:r>
              <a:rPr lang="zh-CN" altLang="en-US" sz="1000" b="0" dirty="0">
                <a:latin typeface="微软雅黑" pitchFamily="34" charset="-122"/>
                <a:ea typeface="微软雅黑" pitchFamily="34" charset="-122"/>
              </a:rPr>
              <a:t>数据统一服务和</a:t>
            </a:r>
            <a:r>
              <a:rPr lang="zh-CN" altLang="en-US" sz="1000" b="0" dirty="0" smtClean="0">
                <a:latin typeface="微软雅黑" pitchFamily="34" charset="-122"/>
                <a:ea typeface="微软雅黑" pitchFamily="34" charset="-122"/>
              </a:rPr>
              <a:t>开放</a:t>
            </a:r>
            <a:r>
              <a:rPr lang="en-US" altLang="zh-CN" sz="1000" b="0" dirty="0" smtClean="0">
                <a:latin typeface="微软雅黑" pitchFamily="34" charset="-122"/>
                <a:ea typeface="微软雅黑" pitchFamily="34" charset="-122"/>
              </a:rPr>
              <a:t>SQL</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FTP</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WS</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MDX</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API</a:t>
            </a:r>
            <a:r>
              <a:rPr lang="zh-CN" altLang="en-US" sz="1000" b="0" dirty="0" smtClean="0">
                <a:latin typeface="微软雅黑" pitchFamily="34" charset="-122"/>
                <a:ea typeface="微软雅黑" pitchFamily="34" charset="-122"/>
              </a:rPr>
              <a:t>、</a:t>
            </a:r>
            <a:r>
              <a:rPr lang="en-US" altLang="zh-CN" sz="1000" b="0" dirty="0" smtClean="0">
                <a:latin typeface="微软雅黑" pitchFamily="34" charset="-122"/>
                <a:ea typeface="微软雅黑" pitchFamily="34" charset="-122"/>
              </a:rPr>
              <a:t>……</a:t>
            </a:r>
            <a:endParaRPr lang="en-US" altLang="zh-CN" sz="1000" b="0" dirty="0">
              <a:latin typeface="微软雅黑" pitchFamily="34" charset="-122"/>
              <a:ea typeface="微软雅黑" pitchFamily="34" charset="-122"/>
            </a:endParaRPr>
          </a:p>
        </p:txBody>
      </p:sp>
      <p:sp>
        <p:nvSpPr>
          <p:cNvPr id="86" name="矩形 85"/>
          <p:cNvSpPr/>
          <p:nvPr/>
        </p:nvSpPr>
        <p:spPr>
          <a:xfrm>
            <a:off x="6660232" y="3673624"/>
            <a:ext cx="2358980" cy="2155024"/>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分布式数据库（</a:t>
            </a:r>
            <a:r>
              <a:rPr lang="en-US" altLang="zh-CN" sz="1200" kern="0" dirty="0" smtClean="0">
                <a:solidFill>
                  <a:sysClr val="windowText" lastClr="000000"/>
                </a:solidFill>
                <a:latin typeface="微软雅黑" pitchFamily="34" charset="-122"/>
                <a:ea typeface="微软雅黑" pitchFamily="34" charset="-122"/>
              </a:rPr>
              <a:t>MPP</a:t>
            </a:r>
            <a:r>
              <a:rPr lang="zh-CN" altLang="en-US" sz="1200" kern="0" dirty="0" smtClean="0">
                <a:solidFill>
                  <a:sysClr val="windowText" lastClr="000000"/>
                </a:solidFill>
                <a:latin typeface="微软雅黑" pitchFamily="34" charset="-122"/>
                <a:ea typeface="微软雅黑" pitchFamily="34" charset="-122"/>
              </a:rPr>
              <a:t>）：</a:t>
            </a:r>
            <a:endParaRPr lang="en-US" altLang="zh-CN" sz="120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smtClean="0">
                <a:solidFill>
                  <a:sysClr val="windowText" lastClr="000000"/>
                </a:solidFill>
                <a:latin typeface="微软雅黑" pitchFamily="34" charset="-122"/>
                <a:ea typeface="微软雅黑" pitchFamily="34" charset="-122"/>
              </a:rPr>
              <a:t>存储加工、关联、汇总后的业务数据，并提供分布式计算，支撑数据深度分析和</a:t>
            </a:r>
            <a:r>
              <a:rPr lang="zh-CN" altLang="en-US" sz="1200" b="0" kern="0" dirty="0" smtClean="0">
                <a:solidFill>
                  <a:srgbClr val="FF0000"/>
                </a:solidFill>
                <a:latin typeface="微软雅黑" pitchFamily="34" charset="-122"/>
                <a:ea typeface="微软雅黑" pitchFamily="34" charset="-122"/>
              </a:rPr>
              <a:t>数据挖掘能力</a:t>
            </a:r>
            <a:r>
              <a:rPr lang="zh-CN" altLang="en-US" sz="1200" b="0" kern="0" dirty="0" smtClean="0">
                <a:solidFill>
                  <a:sysClr val="windowText" lastClr="000000"/>
                </a:solidFill>
                <a:latin typeface="微软雅黑" pitchFamily="34" charset="-122"/>
                <a:ea typeface="微软雅黑" pitchFamily="34" charset="-122"/>
              </a:rPr>
              <a:t>，向主数据仓库输出</a:t>
            </a:r>
            <a:r>
              <a:rPr lang="en-US" altLang="zh-CN" sz="1200" b="0" kern="0" dirty="0" smtClean="0">
                <a:solidFill>
                  <a:sysClr val="windowText" lastClr="000000"/>
                </a:solidFill>
                <a:latin typeface="微软雅黑" pitchFamily="34" charset="-122"/>
                <a:ea typeface="微软雅黑" pitchFamily="34" charset="-122"/>
              </a:rPr>
              <a:t>KPI</a:t>
            </a:r>
            <a:r>
              <a:rPr lang="zh-CN" altLang="en-US" sz="1200" b="0" kern="0" dirty="0" smtClean="0">
                <a:solidFill>
                  <a:sysClr val="windowText" lastClr="000000"/>
                </a:solidFill>
                <a:latin typeface="微软雅黑" pitchFamily="34" charset="-122"/>
                <a:ea typeface="微软雅黑" pitchFamily="34" charset="-122"/>
              </a:rPr>
              <a:t>和高度汇总数据。</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主数据仓库（与</a:t>
            </a:r>
            <a:r>
              <a:rPr lang="en-US" altLang="zh-CN" sz="1200" kern="0" dirty="0" smtClean="0">
                <a:solidFill>
                  <a:sysClr val="windowText" lastClr="000000"/>
                </a:solidFill>
                <a:latin typeface="微软雅黑" pitchFamily="34" charset="-122"/>
                <a:ea typeface="微软雅黑" pitchFamily="34" charset="-122"/>
              </a:rPr>
              <a:t>MPP</a:t>
            </a:r>
            <a:r>
              <a:rPr lang="zh-CN" altLang="en-US" sz="1200" kern="0" dirty="0" smtClean="0">
                <a:solidFill>
                  <a:sysClr val="windowText" lastClr="000000"/>
                </a:solidFill>
                <a:latin typeface="微软雅黑" pitchFamily="34" charset="-122"/>
                <a:ea typeface="微软雅黑" pitchFamily="34" charset="-122"/>
              </a:rPr>
              <a:t>合设）：</a:t>
            </a:r>
            <a:endParaRPr lang="en-US" altLang="zh-CN" sz="120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smtClean="0">
                <a:solidFill>
                  <a:sysClr val="windowText" lastClr="000000"/>
                </a:solidFill>
                <a:latin typeface="微软雅黑" pitchFamily="34" charset="-122"/>
                <a:ea typeface="微软雅黑" pitchFamily="34" charset="-122"/>
              </a:rPr>
              <a:t>存储指标数据、</a:t>
            </a:r>
            <a:r>
              <a:rPr lang="en-US" altLang="zh-CN" sz="1200" b="0" kern="0" dirty="0" smtClean="0">
                <a:solidFill>
                  <a:sysClr val="windowText" lastClr="000000"/>
                </a:solidFill>
                <a:latin typeface="微软雅黑" pitchFamily="34" charset="-122"/>
                <a:ea typeface="微软雅黑" pitchFamily="34" charset="-122"/>
              </a:rPr>
              <a:t>KPI</a:t>
            </a:r>
            <a:r>
              <a:rPr lang="zh-CN" altLang="en-US" sz="1200" b="0" kern="0" dirty="0" smtClean="0">
                <a:solidFill>
                  <a:sysClr val="windowText" lastClr="000000"/>
                </a:solidFill>
                <a:latin typeface="微软雅黑" pitchFamily="34" charset="-122"/>
                <a:ea typeface="微软雅黑" pitchFamily="34" charset="-122"/>
              </a:rPr>
              <a:t>数据和高度汇总数据。</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87" name="矩形 86"/>
          <p:cNvSpPr/>
          <p:nvPr/>
        </p:nvSpPr>
        <p:spPr>
          <a:xfrm>
            <a:off x="6677516" y="2636912"/>
            <a:ext cx="2358980" cy="1047028"/>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en-US" altLang="zh-CN" sz="1200" kern="0" dirty="0" err="1" smtClean="0">
                <a:solidFill>
                  <a:sysClr val="windowText" lastClr="000000"/>
                </a:solidFill>
                <a:latin typeface="微软雅黑" pitchFamily="34" charset="-122"/>
                <a:ea typeface="微软雅黑" pitchFamily="34" charset="-122"/>
              </a:rPr>
              <a:t>Hadoop</a:t>
            </a:r>
            <a:r>
              <a:rPr lang="zh-CN" altLang="en-US" sz="1200" kern="0" dirty="0" smtClean="0">
                <a:solidFill>
                  <a:sysClr val="windowText" lastClr="000000"/>
                </a:solidFill>
                <a:latin typeface="微软雅黑" pitchFamily="34" charset="-122"/>
                <a:ea typeface="微软雅黑" pitchFamily="34" charset="-122"/>
              </a:rPr>
              <a:t>云平台</a:t>
            </a:r>
            <a:r>
              <a:rPr lang="zh-CN" altLang="en-US" sz="1200" b="0" kern="0" dirty="0" smtClean="0">
                <a:solidFill>
                  <a:sysClr val="windowText" lastClr="000000"/>
                </a:solidFill>
                <a:latin typeface="微软雅黑" pitchFamily="34" charset="-122"/>
                <a:ea typeface="微软雅黑" pitchFamily="34" charset="-122"/>
              </a:rPr>
              <a:t>：</a:t>
            </a:r>
            <a:endParaRPr lang="en-US" altLang="zh-CN" sz="1200" b="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0" kern="0" dirty="0" smtClean="0">
                <a:solidFill>
                  <a:sysClr val="windowText" lastClr="000000"/>
                </a:solidFill>
                <a:latin typeface="微软雅黑" pitchFamily="34" charset="-122"/>
                <a:ea typeface="微软雅黑" pitchFamily="34" charset="-122"/>
              </a:rPr>
              <a:t>负责存储海量的流量话单数据，提供并行的计算和非结构化数据的处理能力，实现低成本的存储和低时延、高并发的查询能力。</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88" name="矩形 87"/>
          <p:cNvSpPr/>
          <p:nvPr/>
        </p:nvSpPr>
        <p:spPr>
          <a:xfrm>
            <a:off x="6677516" y="5827323"/>
            <a:ext cx="2358980" cy="770029"/>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数据开放接口</a:t>
            </a:r>
            <a:r>
              <a:rPr lang="zh-CN" altLang="en-US" sz="1200" b="0" kern="0" dirty="0" smtClean="0">
                <a:solidFill>
                  <a:sysClr val="windowText" lastClr="000000"/>
                </a:solidFill>
                <a:latin typeface="微软雅黑" pitchFamily="34" charset="-122"/>
                <a:ea typeface="微软雅黑" pitchFamily="34" charset="-122"/>
              </a:rPr>
              <a:t>：</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smtClean="0">
                <a:solidFill>
                  <a:sysClr val="windowText" lastClr="000000"/>
                </a:solidFill>
                <a:latin typeface="微软雅黑" pitchFamily="34" charset="-122"/>
                <a:ea typeface="微软雅黑" pitchFamily="34" charset="-122"/>
              </a:rPr>
              <a:t>向大数据应用方提供大数据平台的能力。</a:t>
            </a:r>
          </a:p>
        </p:txBody>
      </p:sp>
      <p:sp>
        <p:nvSpPr>
          <p:cNvPr id="89" name="矩形 88"/>
          <p:cNvSpPr/>
          <p:nvPr/>
        </p:nvSpPr>
        <p:spPr>
          <a:xfrm>
            <a:off x="6677516" y="1287044"/>
            <a:ext cx="2358980" cy="1370193"/>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kern="0" dirty="0" smtClean="0">
                <a:solidFill>
                  <a:sysClr val="windowText" lastClr="000000"/>
                </a:solidFill>
                <a:latin typeface="微软雅黑" pitchFamily="34" charset="-122"/>
                <a:ea typeface="微软雅黑" pitchFamily="34" charset="-122"/>
              </a:rPr>
              <a:t>数据采集（</a:t>
            </a:r>
            <a:r>
              <a:rPr lang="en-US" altLang="zh-CN" sz="1200" kern="0" dirty="0" smtClean="0">
                <a:solidFill>
                  <a:sysClr val="windowText" lastClr="000000"/>
                </a:solidFill>
                <a:latin typeface="微软雅黑" pitchFamily="34" charset="-122"/>
                <a:ea typeface="微软雅黑" pitchFamily="34" charset="-122"/>
              </a:rPr>
              <a:t>ETL</a:t>
            </a:r>
            <a:r>
              <a:rPr lang="zh-CN" altLang="en-US" sz="1200" kern="0" dirty="0" smtClean="0">
                <a:solidFill>
                  <a:sysClr val="windowText" lastClr="000000"/>
                </a:solidFill>
                <a:latin typeface="微软雅黑" pitchFamily="34" charset="-122"/>
                <a:ea typeface="微软雅黑" pitchFamily="34" charset="-122"/>
              </a:rPr>
              <a:t>）：</a:t>
            </a:r>
            <a:endParaRPr lang="en-US" altLang="zh-CN" sz="120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0" kern="0" dirty="0" smtClean="0">
                <a:solidFill>
                  <a:sysClr val="windowText" lastClr="000000"/>
                </a:solidFill>
                <a:latin typeface="微软雅黑" pitchFamily="34" charset="-122"/>
                <a:ea typeface="微软雅黑" pitchFamily="34" charset="-122"/>
              </a:rPr>
              <a:t>负责源数据的采集、清洗、转换和加载包括：</a:t>
            </a:r>
            <a:endParaRPr lang="en-US" altLang="zh-CN" sz="1200" b="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b="0" kern="0" dirty="0" smtClean="0">
                <a:solidFill>
                  <a:sysClr val="windowText" lastClr="000000"/>
                </a:solidFill>
                <a:latin typeface="微软雅黑" pitchFamily="34" charset="-122"/>
                <a:ea typeface="微软雅黑" pitchFamily="34" charset="-122"/>
              </a:rPr>
              <a:t>1</a:t>
            </a:r>
            <a:r>
              <a:rPr lang="zh-CN" altLang="en-US" sz="1200" b="0" kern="0" dirty="0" smtClean="0">
                <a:solidFill>
                  <a:sysClr val="windowText" lastClr="000000"/>
                </a:solidFill>
                <a:latin typeface="微软雅黑" pitchFamily="34" charset="-122"/>
                <a:ea typeface="微软雅黑" pitchFamily="34" charset="-122"/>
              </a:rPr>
              <a:t>、把原始数据加载到</a:t>
            </a:r>
            <a:r>
              <a:rPr lang="en-US" altLang="zh-CN" sz="1200" b="0" kern="0" dirty="0" err="1" smtClean="0">
                <a:solidFill>
                  <a:sysClr val="windowText" lastClr="000000"/>
                </a:solidFill>
                <a:latin typeface="微软雅黑" pitchFamily="34" charset="-122"/>
                <a:ea typeface="微软雅黑" pitchFamily="34" charset="-122"/>
              </a:rPr>
              <a:t>Hadoop</a:t>
            </a:r>
            <a:r>
              <a:rPr lang="zh-CN" altLang="en-US" sz="1200" b="0" kern="0" dirty="0" smtClean="0">
                <a:solidFill>
                  <a:sysClr val="windowText" lastClr="000000"/>
                </a:solidFill>
                <a:latin typeface="微软雅黑" pitchFamily="34" charset="-122"/>
                <a:ea typeface="微软雅黑" pitchFamily="34" charset="-122"/>
              </a:rPr>
              <a:t>平台。</a:t>
            </a:r>
            <a:endParaRPr lang="en-US" altLang="zh-CN" sz="1200" b="0" kern="0" dirty="0" smtClean="0">
              <a:solidFill>
                <a:sysClr val="windowText" lastClr="000000"/>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b="0" kern="0" dirty="0" smtClean="0">
                <a:solidFill>
                  <a:sysClr val="windowText" lastClr="000000"/>
                </a:solidFill>
                <a:latin typeface="微软雅黑" pitchFamily="34" charset="-122"/>
                <a:ea typeface="微软雅黑" pitchFamily="34" charset="-122"/>
              </a:rPr>
              <a:t>2</a:t>
            </a:r>
            <a:r>
              <a:rPr lang="zh-CN" altLang="en-US" sz="1200" b="0" kern="0" dirty="0" smtClean="0">
                <a:solidFill>
                  <a:sysClr val="windowText" lastClr="000000"/>
                </a:solidFill>
                <a:latin typeface="微软雅黑" pitchFamily="34" charset="-122"/>
                <a:ea typeface="微软雅黑" pitchFamily="34" charset="-122"/>
              </a:rPr>
              <a:t>、把加工后的数据加载分布式数据库和主数据仓库</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36" name="矩形 35"/>
          <p:cNvSpPr/>
          <p:nvPr/>
        </p:nvSpPr>
        <p:spPr bwMode="auto">
          <a:xfrm>
            <a:off x="-108520" y="1726937"/>
            <a:ext cx="695090" cy="502388"/>
          </a:xfrm>
          <a:prstGeom prst="rect">
            <a:avLst/>
          </a:prstGeom>
          <a:noFill/>
          <a:ln w="9525" cap="flat" cmpd="sng" algn="ctr">
            <a:noFill/>
            <a:prstDash val="solid"/>
            <a:headEnd type="none" w="med" len="med"/>
            <a:tailEnd type="none" w="med" len="med"/>
          </a:ln>
          <a:effectLst/>
        </p:spPr>
        <p:txBody>
          <a:bodyPr anchor="ctr" anchorCtr="1"/>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应用层</a:t>
            </a:r>
          </a:p>
        </p:txBody>
      </p:sp>
    </p:spTree>
    <p:extLst>
      <p:ext uri="{BB962C8B-B14F-4D97-AF65-F5344CB8AC3E}">
        <p14:creationId xmlns:p14="http://schemas.microsoft.com/office/powerpoint/2010/main" val="36358835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内容占位符 2"/>
          <p:cNvSpPr txBox="1">
            <a:spLocks/>
          </p:cNvSpPr>
          <p:nvPr/>
        </p:nvSpPr>
        <p:spPr bwMode="auto">
          <a:xfrm>
            <a:off x="5202536" y="1844824"/>
            <a:ext cx="3905968" cy="4968552"/>
          </a:xfrm>
          <a:prstGeom prst="rect">
            <a:avLst/>
          </a:prstGeom>
          <a:noFill/>
          <a:ln w="9525">
            <a:noFill/>
            <a:miter lim="800000"/>
            <a:headEnd/>
            <a:tailEnd/>
          </a:ln>
          <a:effectLst/>
        </p:spPr>
        <p:txBody>
          <a:bodyPr vert="horz" wrap="square" lIns="80152" tIns="40076" rIns="80152" bIns="40076" numCol="1" anchor="t" anchorCtr="0" compatLnSpc="1">
            <a:prstTxWarp prst="textNoShape">
              <a:avLst/>
            </a:prstTxWarp>
          </a:bodyPr>
          <a:lstStyle/>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HDFS</a:t>
            </a:r>
            <a:r>
              <a:rPr lang="zh-CN" altLang="en-US" kern="0" dirty="0" smtClean="0">
                <a:solidFill>
                  <a:srgbClr val="000000"/>
                </a:solidFill>
                <a:latin typeface="微软雅黑" pitchFamily="34" charset="-122"/>
                <a:ea typeface="微软雅黑" pitchFamily="34" charset="-122"/>
              </a:rPr>
              <a:t>：分布式文件系统</a:t>
            </a: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有较强的容错性</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可在</a:t>
            </a:r>
            <a:r>
              <a:rPr lang="en-US" altLang="zh-CN" b="0" kern="0" dirty="0" smtClean="0">
                <a:solidFill>
                  <a:srgbClr val="000000"/>
                </a:solidFill>
                <a:latin typeface="微软雅黑" pitchFamily="34" charset="-122"/>
                <a:ea typeface="微软雅黑" pitchFamily="34" charset="-122"/>
              </a:rPr>
              <a:t>x86</a:t>
            </a:r>
            <a:r>
              <a:rPr lang="zh-CN" altLang="en-US" b="0" kern="0" dirty="0" smtClean="0">
                <a:solidFill>
                  <a:srgbClr val="000000"/>
                </a:solidFill>
                <a:latin typeface="微软雅黑" pitchFamily="34" charset="-122"/>
                <a:ea typeface="微软雅黑" pitchFamily="34" charset="-122"/>
              </a:rPr>
              <a:t>平台上运行，减少总体成本</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可扩展，能构建大规模的应用</a:t>
            </a:r>
            <a:endParaRPr lang="en-US" altLang="zh-CN" b="0" kern="0" dirty="0" smtClean="0">
              <a:solidFill>
                <a:srgbClr val="000000"/>
              </a:solidFill>
              <a:latin typeface="微软雅黑" pitchFamily="34" charset="-122"/>
              <a:ea typeface="微软雅黑" pitchFamily="34" charset="-122"/>
            </a:endParaRPr>
          </a:p>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HBase</a:t>
            </a:r>
            <a:r>
              <a:rPr lang="zh-CN" altLang="en-US" kern="0" dirty="0" smtClean="0">
                <a:solidFill>
                  <a:srgbClr val="000000"/>
                </a:solidFill>
                <a:latin typeface="微软雅黑" pitchFamily="34" charset="-122"/>
                <a:ea typeface="微软雅黑" pitchFamily="34" charset="-122"/>
              </a:rPr>
              <a:t>：非结构化</a:t>
            </a:r>
            <a:r>
              <a:rPr lang="en-US" altLang="zh-CN" kern="0" dirty="0" smtClean="0">
                <a:solidFill>
                  <a:srgbClr val="000000"/>
                </a:solidFill>
                <a:latin typeface="微软雅黑" pitchFamily="34" charset="-122"/>
                <a:ea typeface="微软雅黑" pitchFamily="34" charset="-122"/>
              </a:rPr>
              <a:t>NoSQl</a:t>
            </a:r>
            <a:r>
              <a:rPr lang="zh-CN" altLang="en-US" kern="0" dirty="0" smtClean="0">
                <a:solidFill>
                  <a:srgbClr val="000000"/>
                </a:solidFill>
                <a:latin typeface="微软雅黑" pitchFamily="34" charset="-122"/>
                <a:ea typeface="微软雅黑" pitchFamily="34" charset="-122"/>
              </a:rPr>
              <a:t>分布式数据库</a:t>
            </a:r>
            <a:r>
              <a:rPr lang="en-US" altLang="zh-CN" kern="0" dirty="0" smtClean="0">
                <a:solidFill>
                  <a:srgbClr val="000000"/>
                </a:solidFill>
                <a:latin typeface="微软雅黑" pitchFamily="34" charset="-122"/>
                <a:ea typeface="微软雅黑" pitchFamily="34" charset="-122"/>
              </a:rPr>
              <a:t> </a:t>
            </a: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基于分布式文件系统</a:t>
            </a:r>
            <a:r>
              <a:rPr lang="en-US" altLang="zh-CN" b="0" kern="0" dirty="0" smtClean="0">
                <a:solidFill>
                  <a:srgbClr val="000000"/>
                </a:solidFill>
                <a:latin typeface="微软雅黑" pitchFamily="34" charset="-122"/>
                <a:ea typeface="微软雅黑" pitchFamily="34" charset="-122"/>
              </a:rPr>
              <a:t>HDFS</a:t>
            </a:r>
            <a:r>
              <a:rPr lang="zh-CN" altLang="en-US" b="0" kern="0" dirty="0" smtClean="0">
                <a:solidFill>
                  <a:srgbClr val="000000"/>
                </a:solidFill>
                <a:latin typeface="微软雅黑" pitchFamily="34" charset="-122"/>
                <a:ea typeface="微软雅黑" pitchFamily="34" charset="-122"/>
              </a:rPr>
              <a:t>，保证数据安全</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列式存储，节省存储空间</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提供大数据量的高速读写操作</a:t>
            </a:r>
            <a:endParaRPr lang="en-US" altLang="zh-CN" b="0" kern="0" dirty="0" smtClean="0">
              <a:solidFill>
                <a:srgbClr val="000000"/>
              </a:solidFill>
              <a:latin typeface="微软雅黑" pitchFamily="34" charset="-122"/>
              <a:ea typeface="微软雅黑" pitchFamily="34" charset="-122"/>
            </a:endParaRPr>
          </a:p>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Hive</a:t>
            </a:r>
            <a:r>
              <a:rPr lang="zh-CN" altLang="en-US" kern="0" dirty="0" smtClean="0">
                <a:solidFill>
                  <a:srgbClr val="000000"/>
                </a:solidFill>
                <a:latin typeface="微软雅黑" pitchFamily="34" charset="-122"/>
                <a:ea typeface="微软雅黑" pitchFamily="34" charset="-122"/>
              </a:rPr>
              <a:t>：分布式关系型数据库</a:t>
            </a:r>
            <a:endParaRPr lang="en-US" altLang="zh-CN"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数据可保存在</a:t>
            </a:r>
            <a:r>
              <a:rPr lang="en-US" altLang="zh-CN" b="0" kern="0" dirty="0" smtClean="0">
                <a:solidFill>
                  <a:srgbClr val="000000"/>
                </a:solidFill>
                <a:latin typeface="微软雅黑" pitchFamily="34" charset="-122"/>
                <a:ea typeface="微软雅黑" pitchFamily="34" charset="-122"/>
              </a:rPr>
              <a:t>HDFS</a:t>
            </a:r>
            <a:r>
              <a:rPr lang="zh-CN" altLang="en-US" b="0" kern="0" dirty="0" smtClean="0">
                <a:solidFill>
                  <a:srgbClr val="000000"/>
                </a:solidFill>
                <a:latin typeface="微软雅黑" pitchFamily="34" charset="-122"/>
                <a:ea typeface="微软雅黑" pitchFamily="34" charset="-122"/>
              </a:rPr>
              <a:t>，可提供海量的数据存储</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类</a:t>
            </a:r>
            <a:r>
              <a:rPr lang="en-US" altLang="zh-CN" b="0" kern="0" dirty="0" smtClean="0">
                <a:solidFill>
                  <a:srgbClr val="000000"/>
                </a:solidFill>
                <a:latin typeface="微软雅黑" pitchFamily="34" charset="-122"/>
                <a:ea typeface="微软雅黑" pitchFamily="34" charset="-122"/>
              </a:rPr>
              <a:t>SQL</a:t>
            </a:r>
            <a:r>
              <a:rPr lang="zh-CN" altLang="en-US" b="0" kern="0" dirty="0" smtClean="0">
                <a:solidFill>
                  <a:srgbClr val="000000"/>
                </a:solidFill>
                <a:latin typeface="微软雅黑" pitchFamily="34" charset="-122"/>
                <a:ea typeface="微软雅黑" pitchFamily="34" charset="-122"/>
              </a:rPr>
              <a:t>的查询语句，提供大数据的统计和分析操作，适合海量数据的批处理</a:t>
            </a:r>
            <a:endParaRPr lang="en-US" altLang="zh-CN" b="0"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通过</a:t>
            </a:r>
            <a:r>
              <a:rPr lang="en-US" altLang="zh-CN" b="0" kern="0" dirty="0" smtClean="0">
                <a:solidFill>
                  <a:srgbClr val="000000"/>
                </a:solidFill>
                <a:latin typeface="微软雅黑" pitchFamily="34" charset="-122"/>
                <a:ea typeface="微软雅黑" pitchFamily="34" charset="-122"/>
              </a:rPr>
              <a:t>MapReduce</a:t>
            </a:r>
            <a:r>
              <a:rPr lang="zh-CN" altLang="en-US" b="0" kern="0" dirty="0" smtClean="0">
                <a:solidFill>
                  <a:srgbClr val="000000"/>
                </a:solidFill>
                <a:latin typeface="微软雅黑" pitchFamily="34" charset="-122"/>
                <a:ea typeface="微软雅黑" pitchFamily="34" charset="-122"/>
              </a:rPr>
              <a:t>实现大规划并行计算</a:t>
            </a:r>
          </a:p>
          <a:p>
            <a:pPr marL="300038" lvl="0" indent="-300038" defTabSz="801688">
              <a:lnSpc>
                <a:spcPct val="100000"/>
              </a:lnSpc>
              <a:buClr>
                <a:srgbClr val="777777"/>
              </a:buClr>
              <a:buSzPct val="60000"/>
              <a:buFont typeface="Wingdings" pitchFamily="2" charset="2"/>
              <a:buChar char="l"/>
              <a:defRPr/>
            </a:pPr>
            <a:r>
              <a:rPr lang="en-US" altLang="zh-CN" kern="0" dirty="0" smtClean="0">
                <a:solidFill>
                  <a:srgbClr val="000000"/>
                </a:solidFill>
                <a:latin typeface="微软雅黑" pitchFamily="34" charset="-122"/>
                <a:ea typeface="微软雅黑" pitchFamily="34" charset="-122"/>
              </a:rPr>
              <a:t>MapReduce</a:t>
            </a:r>
            <a:r>
              <a:rPr lang="zh-CN" altLang="en-US" kern="0" dirty="0" smtClean="0">
                <a:solidFill>
                  <a:srgbClr val="000000"/>
                </a:solidFill>
                <a:latin typeface="微软雅黑" pitchFamily="34" charset="-122"/>
                <a:ea typeface="微软雅黑" pitchFamily="34" charset="-122"/>
              </a:rPr>
              <a:t>：大规划并行计算引擎</a:t>
            </a:r>
            <a:endParaRPr lang="en-US" altLang="zh-CN" kern="0" dirty="0" smtClean="0">
              <a:solidFill>
                <a:srgbClr val="000000"/>
              </a:solidFill>
              <a:latin typeface="微软雅黑" pitchFamily="34" charset="-122"/>
              <a:ea typeface="微软雅黑" pitchFamily="34" charset="-122"/>
            </a:endParaRPr>
          </a:p>
          <a:p>
            <a:pPr marL="757238" lvl="1" indent="-300038" defTabSz="801688">
              <a:lnSpc>
                <a:spcPct val="100000"/>
              </a:lnSpc>
              <a:buClr>
                <a:srgbClr val="777777"/>
              </a:buClr>
              <a:buSzPct val="60000"/>
              <a:buFont typeface="Wingdings" pitchFamily="2" charset="2"/>
              <a:buChar char="ü"/>
              <a:defRPr/>
            </a:pPr>
            <a:r>
              <a:rPr lang="zh-CN" altLang="en-US" b="0" kern="0" dirty="0" smtClean="0">
                <a:solidFill>
                  <a:srgbClr val="000000"/>
                </a:solidFill>
                <a:latin typeface="微软雅黑" pitchFamily="34" charset="-122"/>
                <a:ea typeface="微软雅黑" pitchFamily="34" charset="-122"/>
              </a:rPr>
              <a:t>可将任务分布并行运行在一个集群服务器中</a:t>
            </a:r>
          </a:p>
        </p:txBody>
      </p:sp>
      <p:sp>
        <p:nvSpPr>
          <p:cNvPr id="74" name="矩形 73"/>
          <p:cNvSpPr/>
          <p:nvPr/>
        </p:nvSpPr>
        <p:spPr>
          <a:xfrm>
            <a:off x="-1" y="1193090"/>
            <a:ext cx="9144001" cy="867758"/>
          </a:xfrm>
          <a:prstGeom prst="rect">
            <a:avLst/>
          </a:prstGeom>
          <a:noFill/>
        </p:spPr>
        <p:txBody>
          <a:bodyPr wrap="square" lIns="91264" tIns="45635" rIns="91264" bIns="45635">
            <a:spAutoFit/>
          </a:bodyPr>
          <a:lstStyle/>
          <a:p>
            <a:r>
              <a:rPr lang="en-US" altLang="zh-CN" b="0" dirty="0" err="1" smtClean="0">
                <a:solidFill>
                  <a:schemeClr val="tx1"/>
                </a:solidFill>
                <a:latin typeface="微软雅黑" pitchFamily="34" charset="-122"/>
                <a:ea typeface="微软雅黑" pitchFamily="34" charset="-122"/>
              </a:rPr>
              <a:t>Hadoop</a:t>
            </a:r>
            <a:r>
              <a:rPr lang="zh-CN" altLang="en-US" b="0" dirty="0" smtClean="0">
                <a:solidFill>
                  <a:schemeClr val="tx1"/>
                </a:solidFill>
                <a:latin typeface="微软雅黑" pitchFamily="34" charset="-122"/>
                <a:ea typeface="微软雅黑" pitchFamily="34" charset="-122"/>
              </a:rPr>
              <a:t>平台提供了海量数据的分布式存储与处理的框架。基于服务器本地的计算与存储资源，</a:t>
            </a:r>
            <a:r>
              <a:rPr lang="en-US" altLang="zh-CN" b="0" dirty="0" smtClean="0">
                <a:solidFill>
                  <a:schemeClr val="tx1"/>
                </a:solidFill>
                <a:latin typeface="微软雅黑" pitchFamily="34" charset="-122"/>
                <a:ea typeface="微软雅黑" pitchFamily="34" charset="-122"/>
              </a:rPr>
              <a:t> Hadoop</a:t>
            </a:r>
            <a:r>
              <a:rPr lang="zh-CN" altLang="en-US" b="0" dirty="0" smtClean="0">
                <a:solidFill>
                  <a:schemeClr val="tx1"/>
                </a:solidFill>
                <a:latin typeface="微软雅黑" pitchFamily="34" charset="-122"/>
                <a:ea typeface="微软雅黑" pitchFamily="34" charset="-122"/>
              </a:rPr>
              <a:t>集群可以扩展到上千台服务器。同时，</a:t>
            </a:r>
            <a:r>
              <a:rPr lang="en-US" altLang="zh-CN" b="0" dirty="0" smtClean="0">
                <a:solidFill>
                  <a:schemeClr val="tx1"/>
                </a:solidFill>
                <a:latin typeface="微软雅黑" pitchFamily="34" charset="-122"/>
                <a:ea typeface="微软雅黑" pitchFamily="34" charset="-122"/>
              </a:rPr>
              <a:t>Hadoop</a:t>
            </a:r>
            <a:r>
              <a:rPr lang="zh-CN" altLang="en-US" b="0" dirty="0" smtClean="0">
                <a:solidFill>
                  <a:schemeClr val="tx1"/>
                </a:solidFill>
                <a:latin typeface="微软雅黑" pitchFamily="34" charset="-122"/>
                <a:ea typeface="微软雅黑" pitchFamily="34" charset="-122"/>
              </a:rPr>
              <a:t>在设计时充分考虑了硬件设备的不可靠因素，在软件层面提供数据和计算的高可靠保证。</a:t>
            </a:r>
          </a:p>
        </p:txBody>
      </p:sp>
      <p:sp>
        <p:nvSpPr>
          <p:cNvPr id="75"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en-US" altLang="zh-CN" kern="0" dirty="0" err="1"/>
              <a:t>Hadoop</a:t>
            </a:r>
            <a:r>
              <a:rPr lang="zh-CN" altLang="en-US" kern="0" dirty="0"/>
              <a:t>主要功能</a:t>
            </a:r>
          </a:p>
        </p:txBody>
      </p:sp>
      <p:sp>
        <p:nvSpPr>
          <p:cNvPr id="76" name="椭圆 75"/>
          <p:cNvSpPr/>
          <p:nvPr/>
        </p:nvSpPr>
        <p:spPr>
          <a:xfrm>
            <a:off x="251520" y="2292472"/>
            <a:ext cx="4805283" cy="1152128"/>
          </a:xfrm>
          <a:prstGeom prst="ellipse">
            <a:avLst/>
          </a:prstGeom>
          <a:solidFill>
            <a:srgbClr val="4BACC6">
              <a:lumMod val="40000"/>
              <a:lumOff val="60000"/>
            </a:srgbClr>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77" name="圆角矩形 76"/>
          <p:cNvSpPr/>
          <p:nvPr/>
        </p:nvSpPr>
        <p:spPr>
          <a:xfrm>
            <a:off x="251520" y="4020664"/>
            <a:ext cx="1592585" cy="792088"/>
          </a:xfrm>
          <a:prstGeom prst="roundRect">
            <a:avLst/>
          </a:prstGeom>
          <a:solidFill>
            <a:srgbClr val="1F497D">
              <a:lumMod val="20000"/>
              <a:lumOff val="80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
                <a:srgbClr val="0000FF"/>
              </a:buClr>
              <a:defRPr/>
            </a:pPr>
            <a:r>
              <a:rPr lang="en-US" altLang="zh-CN" sz="1800" dirty="0" smtClean="0">
                <a:solidFill>
                  <a:prstClr val="black"/>
                </a:solidFill>
                <a:latin typeface="Arial"/>
                <a:ea typeface="华文细黑"/>
              </a:rPr>
              <a:t>HBase</a:t>
            </a:r>
            <a:endParaRPr lang="zh-CN" altLang="en-US" sz="1800" dirty="0" smtClean="0">
              <a:solidFill>
                <a:prstClr val="black"/>
              </a:solidFill>
              <a:latin typeface="Arial"/>
              <a:ea typeface="华文细黑"/>
            </a:endParaRPr>
          </a:p>
        </p:txBody>
      </p:sp>
      <p:sp>
        <p:nvSpPr>
          <p:cNvPr id="78" name="圆角矩形 77"/>
          <p:cNvSpPr/>
          <p:nvPr/>
        </p:nvSpPr>
        <p:spPr>
          <a:xfrm>
            <a:off x="3491037" y="4020664"/>
            <a:ext cx="1592585" cy="792088"/>
          </a:xfrm>
          <a:prstGeom prst="roundRect">
            <a:avLst/>
          </a:prstGeom>
          <a:solidFill>
            <a:srgbClr val="1F497D">
              <a:lumMod val="20000"/>
              <a:lumOff val="80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
                <a:srgbClr val="0000FF"/>
              </a:buClr>
              <a:defRPr/>
            </a:pPr>
            <a:r>
              <a:rPr lang="en-US" altLang="zh-CN" sz="1800" dirty="0" smtClean="0">
                <a:solidFill>
                  <a:prstClr val="black"/>
                </a:solidFill>
                <a:latin typeface="Arial"/>
                <a:ea typeface="华文细黑"/>
              </a:rPr>
              <a:t>MapReduce</a:t>
            </a:r>
            <a:endParaRPr lang="zh-CN" altLang="en-US" sz="1800" dirty="0" smtClean="0">
              <a:solidFill>
                <a:prstClr val="black"/>
              </a:solidFill>
              <a:latin typeface="Arial"/>
              <a:ea typeface="华文细黑"/>
            </a:endParaRPr>
          </a:p>
        </p:txBody>
      </p:sp>
      <p:sp>
        <p:nvSpPr>
          <p:cNvPr id="79" name="圆角矩形 78"/>
          <p:cNvSpPr/>
          <p:nvPr/>
        </p:nvSpPr>
        <p:spPr>
          <a:xfrm>
            <a:off x="1871278" y="4020664"/>
            <a:ext cx="1592585" cy="792088"/>
          </a:xfrm>
          <a:prstGeom prst="roundRect">
            <a:avLst/>
          </a:prstGeom>
          <a:solidFill>
            <a:srgbClr val="1F497D">
              <a:lumMod val="20000"/>
              <a:lumOff val="80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a:buClr>
                <a:srgbClr val="0000FF"/>
              </a:buClr>
              <a:defRPr/>
            </a:pPr>
            <a:r>
              <a:rPr lang="en-US" altLang="zh-CN" sz="1800" dirty="0" smtClean="0">
                <a:solidFill>
                  <a:prstClr val="black"/>
                </a:solidFill>
                <a:latin typeface="Arial"/>
                <a:ea typeface="华文细黑"/>
              </a:rPr>
              <a:t>Hive</a:t>
            </a:r>
            <a:endParaRPr lang="zh-CN" altLang="en-US" sz="1800" dirty="0">
              <a:solidFill>
                <a:prstClr val="black"/>
              </a:solidFill>
              <a:latin typeface="Arial"/>
              <a:ea typeface="华文细黑"/>
            </a:endParaRPr>
          </a:p>
        </p:txBody>
      </p:sp>
      <p:sp>
        <p:nvSpPr>
          <p:cNvPr id="80" name="圆角矩形 79"/>
          <p:cNvSpPr/>
          <p:nvPr/>
        </p:nvSpPr>
        <p:spPr>
          <a:xfrm>
            <a:off x="251520" y="4855264"/>
            <a:ext cx="4805283" cy="1008112"/>
          </a:xfrm>
          <a:prstGeom prst="roundRect">
            <a:avLst/>
          </a:prstGeom>
          <a:solidFill>
            <a:srgbClr val="EEECE1">
              <a:lumMod val="75000"/>
            </a:srgb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ctr" anchorCtr="0" compatLnSpc="1">
            <a:prstTxWarp prst="textNoShape">
              <a:avLst/>
            </a:prstTxWarp>
          </a:bodyPr>
          <a:lstStyle/>
          <a:p>
            <a:pPr algn="ctr" fontAlgn="auto">
              <a:spcBef>
                <a:spcPts val="0"/>
              </a:spcBef>
              <a:spcAft>
                <a:spcPts val="0"/>
              </a:spcAft>
              <a:buClr>
                <a:srgbClr val="0000FF"/>
              </a:buClr>
              <a:defRPr/>
            </a:pPr>
            <a:r>
              <a:rPr lang="en-US" altLang="zh-CN" sz="1800" dirty="0" smtClean="0">
                <a:solidFill>
                  <a:prstClr val="black"/>
                </a:solidFill>
                <a:latin typeface="Arial"/>
                <a:ea typeface="华文细黑"/>
              </a:rPr>
              <a:t>HDFS</a:t>
            </a:r>
            <a:endParaRPr lang="zh-CN" altLang="en-US" sz="1800" dirty="0" err="1" smtClean="0">
              <a:solidFill>
                <a:prstClr val="black"/>
              </a:solidFill>
              <a:latin typeface="Arial"/>
              <a:ea typeface="华文细黑"/>
            </a:endParaRPr>
          </a:p>
        </p:txBody>
      </p:sp>
      <p:grpSp>
        <p:nvGrpSpPr>
          <p:cNvPr id="81" name="组合 68"/>
          <p:cNvGrpSpPr/>
          <p:nvPr/>
        </p:nvGrpSpPr>
        <p:grpSpPr>
          <a:xfrm>
            <a:off x="448516" y="4999280"/>
            <a:ext cx="809879" cy="792088"/>
            <a:chOff x="3073251" y="5157192"/>
            <a:chExt cx="1080120" cy="792088"/>
          </a:xfrm>
        </p:grpSpPr>
        <p:sp>
          <p:nvSpPr>
            <p:cNvPr id="82" name="矩形 81"/>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83" name="圆角矩形 82"/>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4" name="圆角矩形 83"/>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5" name="圆角矩形 84"/>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6" name="圆角矩形 85"/>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7" name="圆角矩形 86"/>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8" name="圆角矩形 87"/>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89" name="圆角矩形 88"/>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0" name="圆角矩形 89"/>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1" name="圆角矩形 90"/>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2" name="圆角矩形 91"/>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3" name="圆角矩形 92"/>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4" name="圆角矩形 93"/>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grpSp>
        <p:nvGrpSpPr>
          <p:cNvPr id="95" name="组合 82"/>
          <p:cNvGrpSpPr/>
          <p:nvPr/>
        </p:nvGrpSpPr>
        <p:grpSpPr>
          <a:xfrm>
            <a:off x="1474363" y="4999280"/>
            <a:ext cx="809879" cy="792088"/>
            <a:chOff x="3073251" y="5157192"/>
            <a:chExt cx="1080120" cy="792088"/>
          </a:xfrm>
        </p:grpSpPr>
        <p:sp>
          <p:nvSpPr>
            <p:cNvPr id="96" name="矩形 95"/>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97" name="圆角矩形 96"/>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8" name="圆角矩形 97"/>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99" name="圆角矩形 98"/>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0" name="圆角矩形 99"/>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1" name="圆角矩形 100"/>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2" name="圆角矩形 101"/>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3" name="圆角矩形 102"/>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4" name="圆角矩形 103"/>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5" name="圆角矩形 104"/>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6" name="圆角矩形 105"/>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7" name="圆角矩形 106"/>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08" name="圆角矩形 107"/>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grpSp>
        <p:nvGrpSpPr>
          <p:cNvPr id="109" name="组合 96"/>
          <p:cNvGrpSpPr/>
          <p:nvPr/>
        </p:nvGrpSpPr>
        <p:grpSpPr>
          <a:xfrm>
            <a:off x="4138940" y="4999280"/>
            <a:ext cx="809879" cy="792088"/>
            <a:chOff x="3073251" y="5157192"/>
            <a:chExt cx="1080120" cy="792088"/>
          </a:xfrm>
        </p:grpSpPr>
        <p:sp>
          <p:nvSpPr>
            <p:cNvPr id="110" name="矩形 109"/>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11" name="圆角矩形 110"/>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2" name="圆角矩形 111"/>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3" name="圆角矩形 112"/>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4" name="圆角矩形 113"/>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5" name="圆角矩形 114"/>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6" name="圆角矩形 115"/>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7" name="圆角矩形 116"/>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8" name="圆角矩形 117"/>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19" name="圆角矩形 118"/>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0" name="圆角矩形 119"/>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1" name="圆角矩形 120"/>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2" name="圆角矩形 121"/>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grpSp>
        <p:nvGrpSpPr>
          <p:cNvPr id="123" name="组合 110"/>
          <p:cNvGrpSpPr/>
          <p:nvPr/>
        </p:nvGrpSpPr>
        <p:grpSpPr>
          <a:xfrm>
            <a:off x="3113093" y="4999280"/>
            <a:ext cx="809879" cy="792088"/>
            <a:chOff x="3073251" y="5157192"/>
            <a:chExt cx="1080120" cy="792088"/>
          </a:xfrm>
        </p:grpSpPr>
        <p:sp>
          <p:nvSpPr>
            <p:cNvPr id="124" name="矩形 123"/>
            <p:cNvSpPr/>
            <p:nvPr/>
          </p:nvSpPr>
          <p:spPr>
            <a:xfrm>
              <a:off x="3073251" y="5157192"/>
              <a:ext cx="1080120" cy="79208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25" name="圆角矩形 124"/>
            <p:cNvSpPr/>
            <p:nvPr/>
          </p:nvSpPr>
          <p:spPr>
            <a:xfrm>
              <a:off x="3087999"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6" name="圆角矩形 125"/>
            <p:cNvSpPr/>
            <p:nvPr/>
          </p:nvSpPr>
          <p:spPr>
            <a:xfrm>
              <a:off x="3346535"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7" name="圆角矩形 126"/>
            <p:cNvSpPr/>
            <p:nvPr/>
          </p:nvSpPr>
          <p:spPr>
            <a:xfrm>
              <a:off x="3087999"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8" name="圆角矩形 127"/>
            <p:cNvSpPr/>
            <p:nvPr/>
          </p:nvSpPr>
          <p:spPr>
            <a:xfrm>
              <a:off x="3346535"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29" name="圆角矩形 128"/>
            <p:cNvSpPr/>
            <p:nvPr/>
          </p:nvSpPr>
          <p:spPr>
            <a:xfrm>
              <a:off x="3087999"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0" name="圆角矩形 129"/>
            <p:cNvSpPr/>
            <p:nvPr/>
          </p:nvSpPr>
          <p:spPr>
            <a:xfrm>
              <a:off x="3346535"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1" name="圆角矩形 130"/>
            <p:cNvSpPr/>
            <p:nvPr/>
          </p:nvSpPr>
          <p:spPr>
            <a:xfrm>
              <a:off x="3634567"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2" name="圆角矩形 131"/>
            <p:cNvSpPr/>
            <p:nvPr/>
          </p:nvSpPr>
          <p:spPr>
            <a:xfrm>
              <a:off x="3893103" y="5171940"/>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3" name="圆角矩形 132"/>
            <p:cNvSpPr/>
            <p:nvPr/>
          </p:nvSpPr>
          <p:spPr>
            <a:xfrm>
              <a:off x="3634567"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4" name="圆角矩形 133"/>
            <p:cNvSpPr/>
            <p:nvPr/>
          </p:nvSpPr>
          <p:spPr>
            <a:xfrm>
              <a:off x="3893103" y="5432208"/>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5" name="圆角矩形 134"/>
            <p:cNvSpPr/>
            <p:nvPr/>
          </p:nvSpPr>
          <p:spPr>
            <a:xfrm>
              <a:off x="3634567"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sp>
          <p:nvSpPr>
            <p:cNvPr id="136" name="圆角矩形 135"/>
            <p:cNvSpPr/>
            <p:nvPr/>
          </p:nvSpPr>
          <p:spPr>
            <a:xfrm>
              <a:off x="3893103" y="5702592"/>
              <a:ext cx="216024" cy="216024"/>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a:ea typeface="华文细黑"/>
              </a:endParaRPr>
            </a:p>
          </p:txBody>
        </p:sp>
      </p:grpSp>
      <p:pic>
        <p:nvPicPr>
          <p:cNvPr id="137" name="Picture 2" descr="Hado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319" y="5993084"/>
            <a:ext cx="2142567" cy="676276"/>
          </a:xfrm>
          <a:prstGeom prst="rect">
            <a:avLst/>
          </a:prstGeom>
          <a:noFill/>
          <a:extLst>
            <a:ext uri="{909E8E84-426E-40DD-AFC4-6F175D3DCCD1}">
              <a14:hiddenFill xmlns:a14="http://schemas.microsoft.com/office/drawing/2010/main">
                <a:solidFill>
                  <a:srgbClr val="FFFFFF"/>
                </a:solidFill>
              </a14:hiddenFill>
            </a:ext>
          </a:extLst>
        </p:spPr>
      </p:pic>
      <p:sp>
        <p:nvSpPr>
          <p:cNvPr id="138" name="上箭头 137"/>
          <p:cNvSpPr/>
          <p:nvPr/>
        </p:nvSpPr>
        <p:spPr>
          <a:xfrm>
            <a:off x="791440" y="3372592"/>
            <a:ext cx="539919" cy="576064"/>
          </a:xfrm>
          <a:prstGeom prst="up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39" name="上箭头 138"/>
          <p:cNvSpPr/>
          <p:nvPr/>
        </p:nvSpPr>
        <p:spPr>
          <a:xfrm>
            <a:off x="2357206" y="3372592"/>
            <a:ext cx="539919" cy="576064"/>
          </a:xfrm>
          <a:prstGeom prst="up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40" name="上箭头 139"/>
          <p:cNvSpPr/>
          <p:nvPr/>
        </p:nvSpPr>
        <p:spPr>
          <a:xfrm>
            <a:off x="3922972" y="3372592"/>
            <a:ext cx="539919" cy="576064"/>
          </a:xfrm>
          <a:prstGeom prst="upArrow">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Arial"/>
              <a:ea typeface="华文细黑"/>
            </a:endParaRPr>
          </a:p>
        </p:txBody>
      </p:sp>
      <p:sp>
        <p:nvSpPr>
          <p:cNvPr id="141" name="圆角矩形 140"/>
          <p:cNvSpPr/>
          <p:nvPr/>
        </p:nvSpPr>
        <p:spPr>
          <a:xfrm>
            <a:off x="792508" y="2580504"/>
            <a:ext cx="971180" cy="648072"/>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r>
              <a:rPr kumimoji="0" lang="zh-CN" altLang="en-US"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快速的数据读取</a:t>
            </a:r>
          </a:p>
        </p:txBody>
      </p:sp>
      <p:sp>
        <p:nvSpPr>
          <p:cNvPr id="142" name="圆角矩形 141"/>
          <p:cNvSpPr/>
          <p:nvPr/>
        </p:nvSpPr>
        <p:spPr>
          <a:xfrm>
            <a:off x="2195230" y="2580504"/>
            <a:ext cx="971180" cy="648072"/>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r>
              <a:rPr kumimoji="0" lang="zh-CN" altLang="en-US"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大数据存储统计</a:t>
            </a:r>
          </a:p>
        </p:txBody>
      </p:sp>
      <p:sp>
        <p:nvSpPr>
          <p:cNvPr id="143" name="圆角矩形 142"/>
          <p:cNvSpPr/>
          <p:nvPr/>
        </p:nvSpPr>
        <p:spPr>
          <a:xfrm>
            <a:off x="3616868" y="2580504"/>
            <a:ext cx="971180" cy="648072"/>
          </a:xfrm>
          <a:prstGeom prst="round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FF"/>
              </a:buClr>
              <a:buSzTx/>
              <a:buFontTx/>
              <a:buNone/>
              <a:tabLst/>
              <a:defRPr/>
            </a:pPr>
            <a:r>
              <a:rPr kumimoji="0" lang="zh-CN" altLang="en-US"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rPr>
              <a:t>复杂计算并行处理</a:t>
            </a:r>
          </a:p>
        </p:txBody>
      </p:sp>
    </p:spTree>
    <p:extLst>
      <p:ext uri="{BB962C8B-B14F-4D97-AF65-F5344CB8AC3E}">
        <p14:creationId xmlns:p14="http://schemas.microsoft.com/office/powerpoint/2010/main" val="32941788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753671" y="2099567"/>
            <a:ext cx="2025363" cy="369332"/>
          </a:xfrm>
          <a:prstGeom prst="rect">
            <a:avLst/>
          </a:prstGeom>
        </p:spPr>
        <p:txBody>
          <a:bodyPr wrap="none">
            <a:spAutoFit/>
          </a:bodyPr>
          <a:lstStyle/>
          <a:p>
            <a:pPr marL="228600" indent="-228600" eaLnBrk="0" hangingPunct="0">
              <a:spcBef>
                <a:spcPct val="35000"/>
              </a:spcBef>
              <a:spcAft>
                <a:spcPct val="15000"/>
              </a:spcAft>
              <a:buClr>
                <a:srgbClr val="C00000"/>
              </a:buClr>
              <a:defRPr/>
            </a:pPr>
            <a:r>
              <a:rPr lang="en-US" altLang="zh-CN" b="1" dirty="0" smtClean="0">
                <a:latin typeface="微软雅黑" pitchFamily="34" charset="-122"/>
                <a:ea typeface="微软雅黑" pitchFamily="34" charset="-122"/>
                <a:cs typeface="仿宋"/>
              </a:rPr>
              <a:t>Shared Nothing</a:t>
            </a:r>
            <a:endParaRPr lang="zh-CN" altLang="en-US" b="1" dirty="0">
              <a:latin typeface="微软雅黑" pitchFamily="34" charset="-122"/>
              <a:ea typeface="微软雅黑" pitchFamily="34" charset="-122"/>
              <a:cs typeface="仿宋"/>
            </a:endParaRPr>
          </a:p>
        </p:txBody>
      </p:sp>
      <p:grpSp>
        <p:nvGrpSpPr>
          <p:cNvPr id="22" name="Group 71"/>
          <p:cNvGrpSpPr>
            <a:grpSpLocks/>
          </p:cNvGrpSpPr>
          <p:nvPr/>
        </p:nvGrpSpPr>
        <p:grpSpPr bwMode="auto">
          <a:xfrm>
            <a:off x="1174389" y="2511406"/>
            <a:ext cx="2469423" cy="1271588"/>
            <a:chOff x="3271" y="1016"/>
            <a:chExt cx="1799" cy="947"/>
          </a:xfrm>
        </p:grpSpPr>
        <p:sp>
          <p:nvSpPr>
            <p:cNvPr id="23" name="Line 28"/>
            <p:cNvSpPr>
              <a:spLocks noChangeShapeType="1"/>
            </p:cNvSpPr>
            <p:nvPr/>
          </p:nvSpPr>
          <p:spPr bwMode="auto">
            <a:xfrm flipV="1">
              <a:off x="3483" y="1021"/>
              <a:ext cx="1458" cy="1"/>
            </a:xfrm>
            <a:prstGeom prst="line">
              <a:avLst/>
            </a:prstGeom>
            <a:noFill/>
            <a:ln w="9525">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24" name="Picture 29" descr="database"/>
            <p:cNvPicPr>
              <a:picLocks noChangeAspect="1" noChangeArrowheads="1"/>
            </p:cNvPicPr>
            <p:nvPr/>
          </p:nvPicPr>
          <p:blipFill>
            <a:blip r:embed="rId3" cstate="print"/>
            <a:srcRect/>
            <a:stretch>
              <a:fillRect/>
            </a:stretch>
          </p:blipFill>
          <p:spPr bwMode="auto">
            <a:xfrm>
              <a:off x="3288" y="1620"/>
              <a:ext cx="291" cy="335"/>
            </a:xfrm>
            <a:prstGeom prst="rect">
              <a:avLst/>
            </a:prstGeom>
            <a:noFill/>
            <a:ln w="9525">
              <a:noFill/>
              <a:miter lim="800000"/>
              <a:headEnd/>
              <a:tailEnd/>
            </a:ln>
          </p:spPr>
        </p:pic>
        <p:sp>
          <p:nvSpPr>
            <p:cNvPr id="25" name="Line 30"/>
            <p:cNvSpPr>
              <a:spLocks noChangeShapeType="1"/>
            </p:cNvSpPr>
            <p:nvPr/>
          </p:nvSpPr>
          <p:spPr bwMode="auto">
            <a:xfrm>
              <a:off x="3432" y="1480"/>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26" name="Picture 31" descr="database"/>
            <p:cNvPicPr>
              <a:picLocks noChangeAspect="1" noChangeArrowheads="1"/>
            </p:cNvPicPr>
            <p:nvPr/>
          </p:nvPicPr>
          <p:blipFill>
            <a:blip r:embed="rId3" cstate="print"/>
            <a:srcRect/>
            <a:stretch>
              <a:fillRect/>
            </a:stretch>
          </p:blipFill>
          <p:spPr bwMode="auto">
            <a:xfrm>
              <a:off x="3785" y="1614"/>
              <a:ext cx="291" cy="335"/>
            </a:xfrm>
            <a:prstGeom prst="rect">
              <a:avLst/>
            </a:prstGeom>
            <a:noFill/>
            <a:ln w="9525">
              <a:noFill/>
              <a:miter lim="800000"/>
              <a:headEnd/>
              <a:tailEnd/>
            </a:ln>
          </p:spPr>
        </p:pic>
        <p:sp>
          <p:nvSpPr>
            <p:cNvPr id="27" name="Line 32"/>
            <p:cNvSpPr>
              <a:spLocks noChangeShapeType="1"/>
            </p:cNvSpPr>
            <p:nvPr/>
          </p:nvSpPr>
          <p:spPr bwMode="auto">
            <a:xfrm>
              <a:off x="3929" y="1474"/>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28" name="Picture 33" descr="database"/>
            <p:cNvPicPr>
              <a:picLocks noChangeAspect="1" noChangeArrowheads="1"/>
            </p:cNvPicPr>
            <p:nvPr/>
          </p:nvPicPr>
          <p:blipFill>
            <a:blip r:embed="rId3" cstate="print"/>
            <a:srcRect/>
            <a:stretch>
              <a:fillRect/>
            </a:stretch>
          </p:blipFill>
          <p:spPr bwMode="auto">
            <a:xfrm>
              <a:off x="4296" y="1622"/>
              <a:ext cx="291" cy="335"/>
            </a:xfrm>
            <a:prstGeom prst="rect">
              <a:avLst/>
            </a:prstGeom>
            <a:noFill/>
            <a:ln w="9525">
              <a:noFill/>
              <a:miter lim="800000"/>
              <a:headEnd/>
              <a:tailEnd/>
            </a:ln>
          </p:spPr>
        </p:pic>
        <p:sp>
          <p:nvSpPr>
            <p:cNvPr id="29" name="Line 34"/>
            <p:cNvSpPr>
              <a:spLocks noChangeShapeType="1"/>
            </p:cNvSpPr>
            <p:nvPr/>
          </p:nvSpPr>
          <p:spPr bwMode="auto">
            <a:xfrm>
              <a:off x="4440" y="1482"/>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pic>
          <p:nvPicPr>
            <p:cNvPr id="30" name="Picture 35" descr="database"/>
            <p:cNvPicPr>
              <a:picLocks noChangeAspect="1" noChangeArrowheads="1"/>
            </p:cNvPicPr>
            <p:nvPr/>
          </p:nvPicPr>
          <p:blipFill>
            <a:blip r:embed="rId3" cstate="print"/>
            <a:srcRect/>
            <a:stretch>
              <a:fillRect/>
            </a:stretch>
          </p:blipFill>
          <p:spPr bwMode="auto">
            <a:xfrm>
              <a:off x="4779" y="1628"/>
              <a:ext cx="291" cy="335"/>
            </a:xfrm>
            <a:prstGeom prst="rect">
              <a:avLst/>
            </a:prstGeom>
            <a:noFill/>
            <a:ln w="9525">
              <a:noFill/>
              <a:miter lim="800000"/>
              <a:headEnd/>
              <a:tailEnd/>
            </a:ln>
          </p:spPr>
        </p:pic>
        <p:sp>
          <p:nvSpPr>
            <p:cNvPr id="31" name="Line 36"/>
            <p:cNvSpPr>
              <a:spLocks noChangeShapeType="1"/>
            </p:cNvSpPr>
            <p:nvPr/>
          </p:nvSpPr>
          <p:spPr bwMode="auto">
            <a:xfrm>
              <a:off x="4923" y="1488"/>
              <a:ext cx="0" cy="168"/>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2" name="Line 37"/>
            <p:cNvSpPr>
              <a:spLocks noChangeShapeType="1"/>
            </p:cNvSpPr>
            <p:nvPr/>
          </p:nvSpPr>
          <p:spPr bwMode="auto">
            <a:xfrm>
              <a:off x="3476" y="1021"/>
              <a:ext cx="0" cy="146"/>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3" name="Line 38"/>
            <p:cNvSpPr>
              <a:spLocks noChangeShapeType="1"/>
            </p:cNvSpPr>
            <p:nvPr/>
          </p:nvSpPr>
          <p:spPr bwMode="auto">
            <a:xfrm>
              <a:off x="4918" y="1016"/>
              <a:ext cx="0" cy="167"/>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4" name="Line 39"/>
            <p:cNvSpPr>
              <a:spLocks noChangeShapeType="1"/>
            </p:cNvSpPr>
            <p:nvPr/>
          </p:nvSpPr>
          <p:spPr bwMode="auto">
            <a:xfrm>
              <a:off x="3929" y="1030"/>
              <a:ext cx="0" cy="146"/>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35" name="Line 40"/>
            <p:cNvSpPr>
              <a:spLocks noChangeShapeType="1"/>
            </p:cNvSpPr>
            <p:nvPr/>
          </p:nvSpPr>
          <p:spPr bwMode="auto">
            <a:xfrm>
              <a:off x="4454" y="1031"/>
              <a:ext cx="0" cy="146"/>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graphicFrame>
          <p:nvGraphicFramePr>
            <p:cNvPr id="36" name="Object 6"/>
            <p:cNvGraphicFramePr>
              <a:graphicFrameLocks noChangeAspect="1"/>
            </p:cNvGraphicFramePr>
            <p:nvPr/>
          </p:nvGraphicFramePr>
          <p:xfrm>
            <a:off x="3271" y="1083"/>
            <a:ext cx="300" cy="442"/>
          </p:xfrm>
          <a:graphic>
            <a:graphicData uri="http://schemas.openxmlformats.org/presentationml/2006/ole">
              <mc:AlternateContent xmlns:mc="http://schemas.openxmlformats.org/markup-compatibility/2006">
                <mc:Choice xmlns:v="urn:schemas-microsoft-com:vml" Requires="v">
                  <p:oleObj spid="_x0000_s4218" name="Photo Editor Photo" r:id="rId4" imgW="800212" imgH="1181265" progId="">
                    <p:embed/>
                  </p:oleObj>
                </mc:Choice>
                <mc:Fallback>
                  <p:oleObj name="Photo Editor Photo" r:id="rId4" imgW="800212" imgH="1181265"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 y="1083"/>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7"/>
            <p:cNvGraphicFramePr>
              <a:graphicFrameLocks noChangeAspect="1"/>
            </p:cNvGraphicFramePr>
            <p:nvPr/>
          </p:nvGraphicFramePr>
          <p:xfrm>
            <a:off x="3768" y="1077"/>
            <a:ext cx="300" cy="442"/>
          </p:xfrm>
          <a:graphic>
            <a:graphicData uri="http://schemas.openxmlformats.org/presentationml/2006/ole">
              <mc:AlternateContent xmlns:mc="http://schemas.openxmlformats.org/markup-compatibility/2006">
                <mc:Choice xmlns:v="urn:schemas-microsoft-com:vml" Requires="v">
                  <p:oleObj spid="_x0000_s4219" name="Photo Editor Photo" r:id="rId6" imgW="800212" imgH="1181265" progId="">
                    <p:embed/>
                  </p:oleObj>
                </mc:Choice>
                <mc:Fallback>
                  <p:oleObj name="Photo Editor Photo" r:id="rId6" imgW="800212" imgH="1181265"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 y="1077"/>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8"/>
            <p:cNvGraphicFramePr>
              <a:graphicFrameLocks noChangeAspect="1"/>
            </p:cNvGraphicFramePr>
            <p:nvPr/>
          </p:nvGraphicFramePr>
          <p:xfrm>
            <a:off x="4279" y="1085"/>
            <a:ext cx="300" cy="442"/>
          </p:xfrm>
          <a:graphic>
            <a:graphicData uri="http://schemas.openxmlformats.org/presentationml/2006/ole">
              <mc:AlternateContent xmlns:mc="http://schemas.openxmlformats.org/markup-compatibility/2006">
                <mc:Choice xmlns:v="urn:schemas-microsoft-com:vml" Requires="v">
                  <p:oleObj spid="_x0000_s4220" name="Photo Editor Photo" r:id="rId7" imgW="800212" imgH="1181265" progId="">
                    <p:embed/>
                  </p:oleObj>
                </mc:Choice>
                <mc:Fallback>
                  <p:oleObj name="Photo Editor Photo" r:id="rId7" imgW="800212" imgH="1181265"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9" y="1085"/>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9"/>
            <p:cNvGraphicFramePr>
              <a:graphicFrameLocks noChangeAspect="1"/>
            </p:cNvGraphicFramePr>
            <p:nvPr/>
          </p:nvGraphicFramePr>
          <p:xfrm>
            <a:off x="4762" y="1091"/>
            <a:ext cx="300" cy="442"/>
          </p:xfrm>
          <a:graphic>
            <a:graphicData uri="http://schemas.openxmlformats.org/presentationml/2006/ole">
              <mc:AlternateContent xmlns:mc="http://schemas.openxmlformats.org/markup-compatibility/2006">
                <mc:Choice xmlns:v="urn:schemas-microsoft-com:vml" Requires="v">
                  <p:oleObj spid="_x0000_s4221" name="Photo Editor Photo" r:id="rId8" imgW="800212" imgH="1181265" progId="">
                    <p:embed/>
                  </p:oleObj>
                </mc:Choice>
                <mc:Fallback>
                  <p:oleObj name="Photo Editor Photo" r:id="rId8" imgW="800212" imgH="1181265"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 y="1091"/>
                          <a:ext cx="30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 name="Line 47"/>
            <p:cNvSpPr>
              <a:spLocks noChangeShapeType="1"/>
            </p:cNvSpPr>
            <p:nvPr/>
          </p:nvSpPr>
          <p:spPr bwMode="auto">
            <a:xfrm flipV="1">
              <a:off x="3405" y="1330"/>
              <a:ext cx="503" cy="0"/>
            </a:xfrm>
            <a:prstGeom prst="line">
              <a:avLst/>
            </a:prstGeom>
            <a:noFill/>
            <a:ln w="76200">
              <a:solidFill>
                <a:srgbClr val="FF3300"/>
              </a:solidFill>
              <a:round/>
              <a:headEnd/>
              <a:tailEnd type="stealth" w="med" len="sm"/>
            </a:ln>
          </p:spPr>
          <p:txBody>
            <a:bodyPr lIns="92075" tIns="46038" rIns="92075" bIns="46038">
              <a:spAutoFit/>
            </a:bodyPr>
            <a:lstStyle/>
            <a:p>
              <a:endParaRPr lang="zh-CN" altLang="en-US">
                <a:latin typeface="微软雅黑" pitchFamily="34" charset="-122"/>
                <a:ea typeface="微软雅黑" pitchFamily="34" charset="-122"/>
              </a:endParaRPr>
            </a:p>
          </p:txBody>
        </p:sp>
      </p:grpSp>
      <p:grpSp>
        <p:nvGrpSpPr>
          <p:cNvPr id="45" name="组合 44"/>
          <p:cNvGrpSpPr/>
          <p:nvPr/>
        </p:nvGrpSpPr>
        <p:grpSpPr>
          <a:xfrm>
            <a:off x="3506424" y="2511406"/>
            <a:ext cx="779971" cy="1271588"/>
            <a:chOff x="7858148" y="1428736"/>
            <a:chExt cx="779971" cy="1271588"/>
          </a:xfrm>
        </p:grpSpPr>
        <p:grpSp>
          <p:nvGrpSpPr>
            <p:cNvPr id="46" name="组合 55"/>
            <p:cNvGrpSpPr/>
            <p:nvPr/>
          </p:nvGrpSpPr>
          <p:grpSpPr>
            <a:xfrm>
              <a:off x="8215338" y="1428736"/>
              <a:ext cx="422781" cy="1271588"/>
              <a:chOff x="7572396" y="1428736"/>
              <a:chExt cx="422781" cy="1271588"/>
            </a:xfrm>
          </p:grpSpPr>
          <p:pic>
            <p:nvPicPr>
              <p:cNvPr id="48" name="Picture 35" descr="database"/>
              <p:cNvPicPr>
                <a:picLocks noChangeAspect="1" noChangeArrowheads="1"/>
              </p:cNvPicPr>
              <p:nvPr/>
            </p:nvPicPr>
            <p:blipFill>
              <a:blip r:embed="rId3" cstate="print"/>
              <a:srcRect/>
              <a:stretch>
                <a:fillRect/>
              </a:stretch>
            </p:blipFill>
            <p:spPr bwMode="auto">
              <a:xfrm>
                <a:off x="7595732" y="2250501"/>
                <a:ext cx="399445" cy="449823"/>
              </a:xfrm>
              <a:prstGeom prst="rect">
                <a:avLst/>
              </a:prstGeom>
              <a:noFill/>
              <a:ln w="9525">
                <a:noFill/>
                <a:miter lim="800000"/>
                <a:headEnd/>
                <a:tailEnd/>
              </a:ln>
            </p:spPr>
          </p:pic>
          <p:sp>
            <p:nvSpPr>
              <p:cNvPr id="49" name="Line 36"/>
              <p:cNvSpPr>
                <a:spLocks noChangeShapeType="1"/>
              </p:cNvSpPr>
              <p:nvPr/>
            </p:nvSpPr>
            <p:spPr bwMode="auto">
              <a:xfrm>
                <a:off x="7793395" y="2062516"/>
                <a:ext cx="0" cy="225583"/>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sp>
            <p:nvSpPr>
              <p:cNvPr id="50" name="Line 38"/>
              <p:cNvSpPr>
                <a:spLocks noChangeShapeType="1"/>
              </p:cNvSpPr>
              <p:nvPr/>
            </p:nvSpPr>
            <p:spPr bwMode="auto">
              <a:xfrm>
                <a:off x="7786710" y="1428736"/>
                <a:ext cx="0" cy="224240"/>
              </a:xfrm>
              <a:prstGeom prst="line">
                <a:avLst/>
              </a:prstGeom>
              <a:noFill/>
              <a:ln w="12700">
                <a:solidFill>
                  <a:schemeClr val="tx1"/>
                </a:solidFill>
                <a:round/>
                <a:headEnd/>
                <a:tailEnd/>
              </a:ln>
            </p:spPr>
            <p:txBody>
              <a:bodyPr lIns="92075" tIns="46038" rIns="92075" bIns="46038">
                <a:spAutoFit/>
              </a:bodyPr>
              <a:lstStyle/>
              <a:p>
                <a:endParaRPr lang="zh-CN" altLang="en-US">
                  <a:latin typeface="微软雅黑" pitchFamily="34" charset="-122"/>
                  <a:ea typeface="微软雅黑" pitchFamily="34" charset="-122"/>
                </a:endParaRPr>
              </a:p>
            </p:txBody>
          </p:sp>
          <p:graphicFrame>
            <p:nvGraphicFramePr>
              <p:cNvPr id="51" name="Object 9"/>
              <p:cNvGraphicFramePr>
                <a:graphicFrameLocks noChangeAspect="1"/>
              </p:cNvGraphicFramePr>
              <p:nvPr/>
            </p:nvGraphicFramePr>
            <p:xfrm>
              <a:off x="7572396" y="1529443"/>
              <a:ext cx="411799" cy="593497"/>
            </p:xfrm>
            <a:graphic>
              <a:graphicData uri="http://schemas.openxmlformats.org/presentationml/2006/ole">
                <mc:AlternateContent xmlns:mc="http://schemas.openxmlformats.org/markup-compatibility/2006">
                  <mc:Choice xmlns:v="urn:schemas-microsoft-com:vml" Requires="v">
                    <p:oleObj spid="_x0000_s4222" name="Photo Editor Photo" r:id="rId9" imgW="800212" imgH="1181265" progId="">
                      <p:embed/>
                    </p:oleObj>
                  </mc:Choice>
                  <mc:Fallback>
                    <p:oleObj name="Photo Editor Photo" r:id="rId9" imgW="800212" imgH="1181265"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96" y="1529443"/>
                            <a:ext cx="411799" cy="59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47" name="直接连接符 46"/>
            <p:cNvCxnSpPr/>
            <p:nvPr/>
          </p:nvCxnSpPr>
          <p:spPr bwMode="auto">
            <a:xfrm rot="10800000" flipV="1">
              <a:off x="7858148" y="1428736"/>
              <a:ext cx="611192" cy="5126"/>
            </a:xfrm>
            <a:prstGeom prst="line">
              <a:avLst/>
            </a:prstGeom>
            <a:noFill/>
            <a:ln w="22225" cap="flat" cmpd="sng" algn="ctr">
              <a:solidFill>
                <a:schemeClr val="accent2">
                  <a:lumMod val="40000"/>
                  <a:lumOff val="60000"/>
                </a:schemeClr>
              </a:solidFill>
              <a:prstDash val="solid"/>
              <a:round/>
              <a:headEnd type="none" w="med" len="med"/>
              <a:tailEnd type="none" w="med" len="med"/>
            </a:ln>
            <a:effectLst/>
          </p:spPr>
        </p:cxnSp>
      </p:grpSp>
      <p:sp>
        <p:nvSpPr>
          <p:cNvPr id="58" name="Text Box 40"/>
          <p:cNvSpPr txBox="1">
            <a:spLocks noChangeArrowheads="1"/>
          </p:cNvSpPr>
          <p:nvPr/>
        </p:nvSpPr>
        <p:spPr bwMode="auto">
          <a:xfrm>
            <a:off x="725103" y="4132455"/>
            <a:ext cx="3886200" cy="328936"/>
          </a:xfrm>
          <a:prstGeom prst="rect">
            <a:avLst/>
          </a:prstGeom>
          <a:solidFill>
            <a:srgbClr val="FFFF99"/>
          </a:solidFill>
          <a:ln w="9525">
            <a:noFill/>
            <a:miter lim="800000"/>
            <a:headEnd/>
            <a:tailEnd/>
          </a:ln>
        </p:spPr>
        <p:txBody>
          <a:bodyPr>
            <a:spAutoFit/>
          </a:bodyPr>
          <a:lstStyle/>
          <a:p>
            <a:pPr eaLnBrk="0" hangingPunct="0">
              <a:spcBef>
                <a:spcPts val="600"/>
              </a:spcBef>
              <a:buClr>
                <a:srgbClr val="000000"/>
              </a:buClr>
              <a:buSzPct val="100000"/>
            </a:pPr>
            <a:r>
              <a:rPr lang="zh-CN" altLang="en-US" sz="1400" b="1" dirty="0" smtClean="0">
                <a:solidFill>
                  <a:srgbClr val="000000"/>
                </a:solidFill>
                <a:latin typeface="微软雅黑" pitchFamily="34" charset="-122"/>
                <a:ea typeface="微软雅黑" pitchFamily="34" charset="-122"/>
                <a:cs typeface="仿宋"/>
              </a:rPr>
              <a:t>代表</a:t>
            </a:r>
            <a:r>
              <a:rPr lang="zh-CN" altLang="en-US" sz="1400" b="1" dirty="0">
                <a:solidFill>
                  <a:srgbClr val="000000"/>
                </a:solidFill>
                <a:latin typeface="微软雅黑" pitchFamily="34" charset="-122"/>
                <a:ea typeface="微软雅黑" pitchFamily="34" charset="-122"/>
                <a:cs typeface="仿宋"/>
              </a:rPr>
              <a:t>数据库</a:t>
            </a:r>
            <a:r>
              <a:rPr lang="zh-CN" altLang="en-US" sz="1400" dirty="0" smtClean="0">
                <a:solidFill>
                  <a:srgbClr val="000000"/>
                </a:solidFill>
                <a:latin typeface="微软雅黑" pitchFamily="34" charset="-122"/>
                <a:ea typeface="微软雅黑" pitchFamily="34" charset="-122"/>
                <a:cs typeface="仿宋"/>
              </a:rPr>
              <a:t>：</a:t>
            </a:r>
            <a:r>
              <a:rPr lang="en-US" altLang="zh-CN" sz="1400" b="0" dirty="0" err="1" smtClean="0">
                <a:solidFill>
                  <a:srgbClr val="000000"/>
                </a:solidFill>
                <a:latin typeface="微软雅黑" pitchFamily="34" charset="-122"/>
                <a:ea typeface="微软雅黑" pitchFamily="34" charset="-122"/>
                <a:cs typeface="仿宋"/>
              </a:rPr>
              <a:t>GreenPlum</a:t>
            </a:r>
            <a:r>
              <a:rPr lang="zh-CN" altLang="en-US" b="0" dirty="0" smtClean="0">
                <a:solidFill>
                  <a:srgbClr val="000000"/>
                </a:solidFill>
                <a:latin typeface="微软雅黑" pitchFamily="34" charset="-122"/>
                <a:ea typeface="微软雅黑" pitchFamily="34" charset="-122"/>
                <a:cs typeface="仿宋"/>
              </a:rPr>
              <a:t>、</a:t>
            </a:r>
            <a:r>
              <a:rPr lang="en-US" altLang="zh-CN" b="0" dirty="0" err="1" smtClean="0">
                <a:solidFill>
                  <a:srgbClr val="000000"/>
                </a:solidFill>
                <a:latin typeface="微软雅黑" pitchFamily="34" charset="-122"/>
                <a:ea typeface="微软雅黑" pitchFamily="34" charset="-122"/>
                <a:cs typeface="仿宋"/>
              </a:rPr>
              <a:t>Vertica</a:t>
            </a:r>
            <a:r>
              <a:rPr lang="zh-CN" altLang="en-US" b="0" dirty="0" smtClean="0">
                <a:solidFill>
                  <a:srgbClr val="000000"/>
                </a:solidFill>
                <a:latin typeface="微软雅黑" pitchFamily="34" charset="-122"/>
                <a:ea typeface="微软雅黑" pitchFamily="34" charset="-122"/>
                <a:cs typeface="仿宋"/>
              </a:rPr>
              <a:t>、</a:t>
            </a:r>
            <a:r>
              <a:rPr lang="en-US" altLang="zh-CN" sz="1400" b="0" dirty="0" err="1" smtClean="0">
                <a:solidFill>
                  <a:srgbClr val="000000"/>
                </a:solidFill>
                <a:latin typeface="微软雅黑" pitchFamily="34" charset="-122"/>
                <a:ea typeface="微软雅黑" pitchFamily="34" charset="-122"/>
                <a:cs typeface="仿宋"/>
              </a:rPr>
              <a:t>Teradata</a:t>
            </a:r>
            <a:endParaRPr lang="zh-CN" altLang="en-US" sz="1400" b="0" dirty="0">
              <a:solidFill>
                <a:srgbClr val="000000"/>
              </a:solidFill>
              <a:latin typeface="微软雅黑" pitchFamily="34" charset="-122"/>
              <a:ea typeface="微软雅黑" pitchFamily="34" charset="-122"/>
              <a:cs typeface="仿宋"/>
            </a:endParaRPr>
          </a:p>
        </p:txBody>
      </p:sp>
      <p:pic>
        <p:nvPicPr>
          <p:cNvPr id="60" name="Picture 21" descr="D:\素材\526美工\可爱表情png\1303438883631_68design.net\64\2.png"/>
          <p:cNvPicPr>
            <a:picLocks noChangeAspect="1" noChangeArrowheads="1"/>
          </p:cNvPicPr>
          <p:nvPr/>
        </p:nvPicPr>
        <p:blipFill>
          <a:blip r:embed="rId10" cstate="print"/>
          <a:srcRect/>
          <a:stretch>
            <a:fillRect/>
          </a:stretch>
        </p:blipFill>
        <p:spPr bwMode="auto">
          <a:xfrm>
            <a:off x="3935052" y="3154348"/>
            <a:ext cx="500066" cy="523507"/>
          </a:xfrm>
          <a:prstGeom prst="rect">
            <a:avLst/>
          </a:prstGeom>
          <a:noFill/>
        </p:spPr>
      </p:pic>
      <p:sp>
        <p:nvSpPr>
          <p:cNvPr id="62" name="TextBox 61"/>
          <p:cNvSpPr txBox="1"/>
          <p:nvPr/>
        </p:nvSpPr>
        <p:spPr>
          <a:xfrm>
            <a:off x="1082662" y="6306568"/>
            <a:ext cx="3744416" cy="362792"/>
          </a:xfrm>
          <a:prstGeom prst="rect">
            <a:avLst/>
          </a:prstGeom>
          <a:noFill/>
        </p:spPr>
        <p:txBody>
          <a:bodyPr wrap="square" rtlCol="0">
            <a:spAutoFit/>
          </a:bodyPr>
          <a:lstStyle/>
          <a:p>
            <a:pPr>
              <a:buFont typeface="Wingdings" pitchFamily="2" charset="2"/>
              <a:buChar char="l"/>
            </a:pPr>
            <a:r>
              <a:rPr lang="zh-CN" altLang="en-US" sz="1600" b="0" dirty="0" smtClean="0">
                <a:latin typeface="微软雅黑" pitchFamily="34" charset="-122"/>
                <a:ea typeface="微软雅黑" pitchFamily="34" charset="-122"/>
              </a:rPr>
              <a:t>适合大数据量的</a:t>
            </a:r>
            <a:r>
              <a:rPr lang="en-US" altLang="zh-CN" sz="1600" b="0" dirty="0" smtClean="0">
                <a:latin typeface="微软雅黑" pitchFamily="34" charset="-122"/>
                <a:ea typeface="微软雅黑" pitchFamily="34" charset="-122"/>
              </a:rPr>
              <a:t>OLAP</a:t>
            </a:r>
            <a:r>
              <a:rPr lang="zh-CN" altLang="en-US" sz="1600" b="0" dirty="0" smtClean="0">
                <a:latin typeface="微软雅黑" pitchFamily="34" charset="-122"/>
                <a:ea typeface="微软雅黑" pitchFamily="34" charset="-122"/>
              </a:rPr>
              <a:t>应用</a:t>
            </a:r>
            <a:endParaRPr lang="zh-CN" altLang="en-US" sz="1600" b="0" dirty="0">
              <a:latin typeface="微软雅黑" pitchFamily="34" charset="-122"/>
              <a:ea typeface="微软雅黑" pitchFamily="34" charset="-122"/>
            </a:endParaRPr>
          </a:p>
        </p:txBody>
      </p:sp>
      <p:pic>
        <p:nvPicPr>
          <p:cNvPr id="63" name="Picture 12" descr="E:\2011.12.16PPT设计\PPT设计成品\icon6.png"/>
          <p:cNvPicPr>
            <a:picLocks noChangeAspect="1" noChangeArrowheads="1"/>
          </p:cNvPicPr>
          <p:nvPr/>
        </p:nvPicPr>
        <p:blipFill>
          <a:blip r:embed="rId11" cstate="print"/>
          <a:srcRect/>
          <a:stretch>
            <a:fillRect/>
          </a:stretch>
        </p:blipFill>
        <p:spPr bwMode="auto">
          <a:xfrm>
            <a:off x="2481880" y="4579576"/>
            <a:ext cx="1602810" cy="716978"/>
          </a:xfrm>
          <a:prstGeom prst="rect">
            <a:avLst/>
          </a:prstGeom>
          <a:noFill/>
        </p:spPr>
      </p:pic>
      <p:grpSp>
        <p:nvGrpSpPr>
          <p:cNvPr id="85" name="Group 58"/>
          <p:cNvGrpSpPr>
            <a:grpSpLocks/>
          </p:cNvGrpSpPr>
          <p:nvPr/>
        </p:nvGrpSpPr>
        <p:grpSpPr bwMode="auto">
          <a:xfrm>
            <a:off x="467544" y="4414120"/>
            <a:ext cx="4287526" cy="1892448"/>
            <a:chOff x="657" y="1863"/>
            <a:chExt cx="4949" cy="2092"/>
          </a:xfrm>
        </p:grpSpPr>
        <p:grpSp>
          <p:nvGrpSpPr>
            <p:cNvPr id="86" name="Group 30"/>
            <p:cNvGrpSpPr>
              <a:grpSpLocks/>
            </p:cNvGrpSpPr>
            <p:nvPr/>
          </p:nvGrpSpPr>
          <p:grpSpPr bwMode="auto">
            <a:xfrm>
              <a:off x="657" y="1971"/>
              <a:ext cx="2509" cy="1723"/>
              <a:chOff x="612" y="1212"/>
              <a:chExt cx="2509" cy="1723"/>
            </a:xfrm>
          </p:grpSpPr>
          <p:sp>
            <p:nvSpPr>
              <p:cNvPr id="92" name="Oval 27"/>
              <p:cNvSpPr>
                <a:spLocks noChangeArrowheads="1"/>
              </p:cNvSpPr>
              <p:nvPr/>
            </p:nvSpPr>
            <p:spPr bwMode="auto">
              <a:xfrm>
                <a:off x="612" y="2411"/>
                <a:ext cx="1633" cy="303"/>
              </a:xfrm>
              <a:prstGeom prst="ellipse">
                <a:avLst/>
              </a:prstGeom>
              <a:gradFill rotWithShape="1">
                <a:gsLst>
                  <a:gs pos="0">
                    <a:srgbClr val="606060">
                      <a:alpha val="71001"/>
                    </a:srgbClr>
                  </a:gs>
                  <a:gs pos="100000">
                    <a:srgbClr val="606060">
                      <a:alpha val="0"/>
                    </a:srgbClr>
                  </a:gs>
                </a:gsLst>
                <a:path path="shape">
                  <a:fillToRect l="50000" t="50000" r="50000" b="50000"/>
                </a:path>
              </a:gradFill>
              <a:ln>
                <a:noFill/>
              </a:ln>
              <a:effectLst/>
              <a:extLst>
                <a:ext uri="{91240B29-F687-4F45-9708-019B960494DF}">
                  <a14:hiddenLine xmlns:a14="http://schemas.microsoft.com/office/drawing/2010/main" w="31750" algn="ctr">
                    <a:solidFill>
                      <a:schemeClr val="bg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微软雅黑" pitchFamily="34" charset="-122"/>
                  <a:ea typeface="微软雅黑" pitchFamily="34" charset="-122"/>
                </a:endParaRPr>
              </a:p>
            </p:txBody>
          </p:sp>
          <p:grpSp>
            <p:nvGrpSpPr>
              <p:cNvPr id="93" name="Group 29"/>
              <p:cNvGrpSpPr>
                <a:grpSpLocks/>
              </p:cNvGrpSpPr>
              <p:nvPr/>
            </p:nvGrpSpPr>
            <p:grpSpPr bwMode="auto">
              <a:xfrm>
                <a:off x="1297" y="2468"/>
                <a:ext cx="1824" cy="467"/>
                <a:chOff x="1297" y="2468"/>
                <a:chExt cx="1824" cy="467"/>
              </a:xfrm>
            </p:grpSpPr>
            <p:grpSp>
              <p:nvGrpSpPr>
                <p:cNvPr id="101" name="Group 16"/>
                <p:cNvGrpSpPr>
                  <a:grpSpLocks/>
                </p:cNvGrpSpPr>
                <p:nvPr/>
              </p:nvGrpSpPr>
              <p:grpSpPr bwMode="auto">
                <a:xfrm>
                  <a:off x="1297" y="2468"/>
                  <a:ext cx="1824" cy="301"/>
                  <a:chOff x="1297" y="2468"/>
                  <a:chExt cx="1824" cy="301"/>
                </a:xfrm>
              </p:grpSpPr>
              <p:sp>
                <p:nvSpPr>
                  <p:cNvPr id="103" name="Freeform 13"/>
                  <p:cNvSpPr>
                    <a:spLocks/>
                  </p:cNvSpPr>
                  <p:nvPr/>
                </p:nvSpPr>
                <p:spPr bwMode="auto">
                  <a:xfrm>
                    <a:off x="2344" y="2723"/>
                    <a:ext cx="777" cy="46"/>
                  </a:xfrm>
                  <a:custGeom>
                    <a:avLst/>
                    <a:gdLst>
                      <a:gd name="T0" fmla="*/ 0 w 777"/>
                      <a:gd name="T1" fmla="*/ 0 h 47"/>
                      <a:gd name="T2" fmla="*/ 0 w 777"/>
                      <a:gd name="T3" fmla="*/ 33 h 47"/>
                      <a:gd name="T4" fmla="*/ 774 w 777"/>
                      <a:gd name="T5" fmla="*/ 47 h 47"/>
                      <a:gd name="T6" fmla="*/ 777 w 777"/>
                      <a:gd name="T7" fmla="*/ 14 h 47"/>
                      <a:gd name="T8" fmla="*/ 0 w 777"/>
                      <a:gd name="T9" fmla="*/ 0 h 47"/>
                    </a:gdLst>
                    <a:ahLst/>
                    <a:cxnLst>
                      <a:cxn ang="0">
                        <a:pos x="T0" y="T1"/>
                      </a:cxn>
                      <a:cxn ang="0">
                        <a:pos x="T2" y="T3"/>
                      </a:cxn>
                      <a:cxn ang="0">
                        <a:pos x="T4" y="T5"/>
                      </a:cxn>
                      <a:cxn ang="0">
                        <a:pos x="T6" y="T7"/>
                      </a:cxn>
                      <a:cxn ang="0">
                        <a:pos x="T8" y="T9"/>
                      </a:cxn>
                    </a:cxnLst>
                    <a:rect l="0" t="0" r="r" b="b"/>
                    <a:pathLst>
                      <a:path w="777" h="47">
                        <a:moveTo>
                          <a:pt x="0" y="0"/>
                        </a:moveTo>
                        <a:lnTo>
                          <a:pt x="0" y="33"/>
                        </a:lnTo>
                        <a:lnTo>
                          <a:pt x="774" y="47"/>
                        </a:lnTo>
                        <a:lnTo>
                          <a:pt x="777" y="14"/>
                        </a:lnTo>
                        <a:lnTo>
                          <a:pt x="0" y="0"/>
                        </a:lnTo>
                        <a:close/>
                      </a:path>
                    </a:pathLst>
                  </a:custGeom>
                  <a:gradFill rotWithShape="1">
                    <a:gsLst>
                      <a:gs pos="0">
                        <a:srgbClr val="B2B2B2"/>
                      </a:gs>
                      <a:gs pos="100000">
                        <a:srgbClr val="C7C7C7"/>
                      </a:gs>
                    </a:gsLst>
                    <a:lin ang="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104" name="Freeform 12"/>
                  <p:cNvSpPr>
                    <a:spLocks/>
                  </p:cNvSpPr>
                  <p:nvPr/>
                </p:nvSpPr>
                <p:spPr bwMode="auto">
                  <a:xfrm>
                    <a:off x="1297" y="2502"/>
                    <a:ext cx="1198" cy="222"/>
                  </a:xfrm>
                  <a:custGeom>
                    <a:avLst/>
                    <a:gdLst>
                      <a:gd name="T0" fmla="*/ 1198 w 1198"/>
                      <a:gd name="T1" fmla="*/ 191 h 222"/>
                      <a:gd name="T2" fmla="*/ 0 w 1198"/>
                      <a:gd name="T3" fmla="*/ 0 h 222"/>
                      <a:gd name="T4" fmla="*/ 2 w 1198"/>
                      <a:gd name="T5" fmla="*/ 23 h 222"/>
                      <a:gd name="T6" fmla="*/ 1198 w 1198"/>
                      <a:gd name="T7" fmla="*/ 222 h 222"/>
                      <a:gd name="T8" fmla="*/ 1198 w 1198"/>
                      <a:gd name="T9" fmla="*/ 191 h 222"/>
                    </a:gdLst>
                    <a:ahLst/>
                    <a:cxnLst>
                      <a:cxn ang="0">
                        <a:pos x="T0" y="T1"/>
                      </a:cxn>
                      <a:cxn ang="0">
                        <a:pos x="T2" y="T3"/>
                      </a:cxn>
                      <a:cxn ang="0">
                        <a:pos x="T4" y="T5"/>
                      </a:cxn>
                      <a:cxn ang="0">
                        <a:pos x="T6" y="T7"/>
                      </a:cxn>
                      <a:cxn ang="0">
                        <a:pos x="T8" y="T9"/>
                      </a:cxn>
                    </a:cxnLst>
                    <a:rect l="0" t="0" r="r" b="b"/>
                    <a:pathLst>
                      <a:path w="1198" h="222">
                        <a:moveTo>
                          <a:pt x="1198" y="191"/>
                        </a:moveTo>
                        <a:lnTo>
                          <a:pt x="0" y="0"/>
                        </a:lnTo>
                        <a:lnTo>
                          <a:pt x="2" y="23"/>
                        </a:lnTo>
                        <a:lnTo>
                          <a:pt x="1198" y="222"/>
                        </a:lnTo>
                        <a:lnTo>
                          <a:pt x="1198" y="191"/>
                        </a:lnTo>
                        <a:close/>
                      </a:path>
                    </a:pathLst>
                  </a:custGeom>
                  <a:solidFill>
                    <a:srgbClr val="666666"/>
                  </a:soli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105" name="Freeform 11"/>
                  <p:cNvSpPr>
                    <a:spLocks/>
                  </p:cNvSpPr>
                  <p:nvPr/>
                </p:nvSpPr>
                <p:spPr bwMode="auto">
                  <a:xfrm>
                    <a:off x="1297" y="2468"/>
                    <a:ext cx="1824" cy="270"/>
                  </a:xfrm>
                  <a:custGeom>
                    <a:avLst/>
                    <a:gdLst>
                      <a:gd name="T0" fmla="*/ 1824 w 1824"/>
                      <a:gd name="T1" fmla="*/ 270 h 270"/>
                      <a:gd name="T2" fmla="*/ 1604 w 1824"/>
                      <a:gd name="T3" fmla="*/ 147 h 270"/>
                      <a:gd name="T4" fmla="*/ 1476 w 1824"/>
                      <a:gd name="T5" fmla="*/ 170 h 270"/>
                      <a:gd name="T6" fmla="*/ 281 w 1824"/>
                      <a:gd name="T7" fmla="*/ 0 h 270"/>
                      <a:gd name="T8" fmla="*/ 0 w 1824"/>
                      <a:gd name="T9" fmla="*/ 36 h 270"/>
                      <a:gd name="T10" fmla="*/ 1198 w 1824"/>
                      <a:gd name="T11" fmla="*/ 227 h 270"/>
                      <a:gd name="T12" fmla="*/ 1047 w 1824"/>
                      <a:gd name="T13" fmla="*/ 256 h 270"/>
                      <a:gd name="T14" fmla="*/ 1824 w 1824"/>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4" h="270">
                        <a:moveTo>
                          <a:pt x="1824" y="270"/>
                        </a:moveTo>
                        <a:lnTo>
                          <a:pt x="1604" y="147"/>
                        </a:lnTo>
                        <a:lnTo>
                          <a:pt x="1476" y="170"/>
                        </a:lnTo>
                        <a:lnTo>
                          <a:pt x="281" y="0"/>
                        </a:lnTo>
                        <a:lnTo>
                          <a:pt x="0" y="36"/>
                        </a:lnTo>
                        <a:lnTo>
                          <a:pt x="1198" y="227"/>
                        </a:lnTo>
                        <a:lnTo>
                          <a:pt x="1047" y="256"/>
                        </a:lnTo>
                        <a:lnTo>
                          <a:pt x="1824" y="270"/>
                        </a:lnTo>
                        <a:close/>
                      </a:path>
                    </a:pathLst>
                  </a:custGeom>
                  <a:gradFill rotWithShape="1">
                    <a:gsLst>
                      <a:gs pos="0">
                        <a:srgbClr val="606060"/>
                      </a:gs>
                      <a:gs pos="100000">
                        <a:srgbClr val="C7C7C7"/>
                      </a:gs>
                    </a:gsLst>
                    <a:lin ang="270000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grpSp>
            <p:sp>
              <p:nvSpPr>
                <p:cNvPr id="102" name="Text Box 18"/>
                <p:cNvSpPr txBox="1">
                  <a:spLocks noChangeArrowheads="1"/>
                </p:cNvSpPr>
                <p:nvPr/>
              </p:nvSpPr>
              <p:spPr bwMode="auto">
                <a:xfrm>
                  <a:off x="2081" y="2646"/>
                  <a:ext cx="920" cy="289"/>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zh-CN" altLang="en-US" sz="2000" b="1" baseline="-25000" dirty="0" smtClean="0">
                      <a:latin typeface="微软雅黑" pitchFamily="34" charset="-122"/>
                      <a:ea typeface="微软雅黑" pitchFamily="34" charset="-122"/>
                    </a:rPr>
                    <a:t>缺点</a:t>
                  </a:r>
                  <a:endParaRPr lang="en-US" altLang="zh-CN" sz="2000" b="1" baseline="-25000" dirty="0">
                    <a:latin typeface="微软雅黑" pitchFamily="34" charset="-122"/>
                    <a:ea typeface="微软雅黑" pitchFamily="34" charset="-122"/>
                  </a:endParaRPr>
                </a:p>
              </p:txBody>
            </p:sp>
          </p:grpSp>
          <p:grpSp>
            <p:nvGrpSpPr>
              <p:cNvPr id="94" name="Group 28"/>
              <p:cNvGrpSpPr>
                <a:grpSpLocks/>
              </p:cNvGrpSpPr>
              <p:nvPr/>
            </p:nvGrpSpPr>
            <p:grpSpPr bwMode="auto">
              <a:xfrm>
                <a:off x="666" y="1212"/>
                <a:ext cx="1949" cy="1320"/>
                <a:chOff x="666" y="1212"/>
                <a:chExt cx="1949" cy="1320"/>
              </a:xfrm>
            </p:grpSpPr>
            <p:grpSp>
              <p:nvGrpSpPr>
                <p:cNvPr id="95" name="Group 15"/>
                <p:cNvGrpSpPr>
                  <a:grpSpLocks/>
                </p:cNvGrpSpPr>
                <p:nvPr/>
              </p:nvGrpSpPr>
              <p:grpSpPr bwMode="auto">
                <a:xfrm>
                  <a:off x="666" y="1212"/>
                  <a:ext cx="1949" cy="1320"/>
                  <a:chOff x="666" y="1212"/>
                  <a:chExt cx="1949" cy="1320"/>
                </a:xfrm>
              </p:grpSpPr>
              <p:sp>
                <p:nvSpPr>
                  <p:cNvPr id="97" name="Freeform 7"/>
                  <p:cNvSpPr>
                    <a:spLocks/>
                  </p:cNvSpPr>
                  <p:nvPr/>
                </p:nvSpPr>
                <p:spPr bwMode="auto">
                  <a:xfrm>
                    <a:off x="676" y="1925"/>
                    <a:ext cx="1044" cy="583"/>
                  </a:xfrm>
                  <a:custGeom>
                    <a:avLst/>
                    <a:gdLst>
                      <a:gd name="T0" fmla="*/ 904 w 1044"/>
                      <a:gd name="T1" fmla="*/ 545 h 583"/>
                      <a:gd name="T2" fmla="*/ 774 w 1044"/>
                      <a:gd name="T3" fmla="*/ 515 h 583"/>
                      <a:gd name="T4" fmla="*/ 651 w 1044"/>
                      <a:gd name="T5" fmla="*/ 456 h 583"/>
                      <a:gd name="T6" fmla="*/ 540 w 1044"/>
                      <a:gd name="T7" fmla="*/ 371 h 583"/>
                      <a:gd name="T8" fmla="*/ 441 w 1044"/>
                      <a:gd name="T9" fmla="*/ 264 h 583"/>
                      <a:gd name="T10" fmla="*/ 356 w 1044"/>
                      <a:gd name="T11" fmla="*/ 142 h 583"/>
                      <a:gd name="T12" fmla="*/ 288 w 1044"/>
                      <a:gd name="T13" fmla="*/ 0 h 583"/>
                      <a:gd name="T14" fmla="*/ 0 w 1044"/>
                      <a:gd name="T15" fmla="*/ 9 h 583"/>
                      <a:gd name="T16" fmla="*/ 68 w 1044"/>
                      <a:gd name="T17" fmla="*/ 156 h 583"/>
                      <a:gd name="T18" fmla="*/ 151 w 1044"/>
                      <a:gd name="T19" fmla="*/ 286 h 583"/>
                      <a:gd name="T20" fmla="*/ 248 w 1044"/>
                      <a:gd name="T21" fmla="*/ 397 h 583"/>
                      <a:gd name="T22" fmla="*/ 359 w 1044"/>
                      <a:gd name="T23" fmla="*/ 486 h 583"/>
                      <a:gd name="T24" fmla="*/ 479 w 1044"/>
                      <a:gd name="T25" fmla="*/ 550 h 583"/>
                      <a:gd name="T26" fmla="*/ 609 w 1044"/>
                      <a:gd name="T27" fmla="*/ 583 h 583"/>
                      <a:gd name="T28" fmla="*/ 746 w 1044"/>
                      <a:gd name="T29" fmla="*/ 583 h 583"/>
                      <a:gd name="T30" fmla="*/ 1044 w 1044"/>
                      <a:gd name="T31" fmla="*/ 543 h 583"/>
                      <a:gd name="T32" fmla="*/ 904 w 1044"/>
                      <a:gd name="T33" fmla="*/ 5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4" h="583">
                        <a:moveTo>
                          <a:pt x="904" y="545"/>
                        </a:moveTo>
                        <a:lnTo>
                          <a:pt x="774" y="515"/>
                        </a:lnTo>
                        <a:lnTo>
                          <a:pt x="651" y="456"/>
                        </a:lnTo>
                        <a:lnTo>
                          <a:pt x="540" y="371"/>
                        </a:lnTo>
                        <a:lnTo>
                          <a:pt x="441" y="264"/>
                        </a:lnTo>
                        <a:lnTo>
                          <a:pt x="356" y="142"/>
                        </a:lnTo>
                        <a:lnTo>
                          <a:pt x="288" y="0"/>
                        </a:lnTo>
                        <a:lnTo>
                          <a:pt x="0" y="9"/>
                        </a:lnTo>
                        <a:lnTo>
                          <a:pt x="68" y="156"/>
                        </a:lnTo>
                        <a:lnTo>
                          <a:pt x="151" y="286"/>
                        </a:lnTo>
                        <a:lnTo>
                          <a:pt x="248" y="397"/>
                        </a:lnTo>
                        <a:lnTo>
                          <a:pt x="359" y="486"/>
                        </a:lnTo>
                        <a:lnTo>
                          <a:pt x="479" y="550"/>
                        </a:lnTo>
                        <a:lnTo>
                          <a:pt x="609" y="583"/>
                        </a:lnTo>
                        <a:lnTo>
                          <a:pt x="746" y="583"/>
                        </a:lnTo>
                        <a:lnTo>
                          <a:pt x="1044" y="543"/>
                        </a:lnTo>
                        <a:lnTo>
                          <a:pt x="904" y="545"/>
                        </a:lnTo>
                        <a:close/>
                      </a:path>
                    </a:pathLst>
                  </a:custGeom>
                  <a:gradFill rotWithShape="1">
                    <a:gsLst>
                      <a:gs pos="0">
                        <a:srgbClr val="3B9DFF"/>
                      </a:gs>
                      <a:gs pos="100000">
                        <a:srgbClr val="AFD7FF"/>
                      </a:gs>
                    </a:gsLst>
                    <a:lin ang="540000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98" name="Freeform 9"/>
                  <p:cNvSpPr>
                    <a:spLocks/>
                  </p:cNvSpPr>
                  <p:nvPr/>
                </p:nvSpPr>
                <p:spPr bwMode="auto">
                  <a:xfrm>
                    <a:off x="666" y="1724"/>
                    <a:ext cx="1519" cy="808"/>
                  </a:xfrm>
                  <a:custGeom>
                    <a:avLst/>
                    <a:gdLst>
                      <a:gd name="T0" fmla="*/ 1408 w 1519"/>
                      <a:gd name="T1" fmla="*/ 220 h 808"/>
                      <a:gd name="T2" fmla="*/ 1299 w 1519"/>
                      <a:gd name="T3" fmla="*/ 406 h 808"/>
                      <a:gd name="T4" fmla="*/ 1172 w 1519"/>
                      <a:gd name="T5" fmla="*/ 560 h 808"/>
                      <a:gd name="T6" fmla="*/ 1037 w 1519"/>
                      <a:gd name="T7" fmla="*/ 673 h 808"/>
                      <a:gd name="T8" fmla="*/ 895 w 1519"/>
                      <a:gd name="T9" fmla="*/ 746 h 808"/>
                      <a:gd name="T10" fmla="*/ 756 w 1519"/>
                      <a:gd name="T11" fmla="*/ 784 h 808"/>
                      <a:gd name="T12" fmla="*/ 619 w 1519"/>
                      <a:gd name="T13" fmla="*/ 784 h 808"/>
                      <a:gd name="T14" fmla="*/ 489 w 1519"/>
                      <a:gd name="T15" fmla="*/ 751 h 808"/>
                      <a:gd name="T16" fmla="*/ 369 w 1519"/>
                      <a:gd name="T17" fmla="*/ 687 h 808"/>
                      <a:gd name="T18" fmla="*/ 258 w 1519"/>
                      <a:gd name="T19" fmla="*/ 598 h 808"/>
                      <a:gd name="T20" fmla="*/ 161 w 1519"/>
                      <a:gd name="T21" fmla="*/ 487 h 808"/>
                      <a:gd name="T22" fmla="*/ 78 w 1519"/>
                      <a:gd name="T23" fmla="*/ 357 h 808"/>
                      <a:gd name="T24" fmla="*/ 10 w 1519"/>
                      <a:gd name="T25" fmla="*/ 210 h 808"/>
                      <a:gd name="T26" fmla="*/ 0 w 1519"/>
                      <a:gd name="T27" fmla="*/ 222 h 808"/>
                      <a:gd name="T28" fmla="*/ 69 w 1519"/>
                      <a:gd name="T29" fmla="*/ 371 h 808"/>
                      <a:gd name="T30" fmla="*/ 154 w 1519"/>
                      <a:gd name="T31" fmla="*/ 505 h 808"/>
                      <a:gd name="T32" fmla="*/ 253 w 1519"/>
                      <a:gd name="T33" fmla="*/ 619 h 808"/>
                      <a:gd name="T34" fmla="*/ 364 w 1519"/>
                      <a:gd name="T35" fmla="*/ 709 h 808"/>
                      <a:gd name="T36" fmla="*/ 487 w 1519"/>
                      <a:gd name="T37" fmla="*/ 775 h 808"/>
                      <a:gd name="T38" fmla="*/ 619 w 1519"/>
                      <a:gd name="T39" fmla="*/ 808 h 808"/>
                      <a:gd name="T40" fmla="*/ 758 w 1519"/>
                      <a:gd name="T41" fmla="*/ 808 h 808"/>
                      <a:gd name="T42" fmla="*/ 902 w 1519"/>
                      <a:gd name="T43" fmla="*/ 772 h 808"/>
                      <a:gd name="T44" fmla="*/ 1046 w 1519"/>
                      <a:gd name="T45" fmla="*/ 697 h 808"/>
                      <a:gd name="T46" fmla="*/ 1183 w 1519"/>
                      <a:gd name="T47" fmla="*/ 583 h 808"/>
                      <a:gd name="T48" fmla="*/ 1313 w 1519"/>
                      <a:gd name="T49" fmla="*/ 428 h 808"/>
                      <a:gd name="T50" fmla="*/ 1427 w 1519"/>
                      <a:gd name="T51" fmla="*/ 236 h 808"/>
                      <a:gd name="T52" fmla="*/ 1519 w 1519"/>
                      <a:gd name="T53" fmla="*/ 12 h 808"/>
                      <a:gd name="T54" fmla="*/ 1500 w 1519"/>
                      <a:gd name="T55" fmla="*/ 0 h 808"/>
                      <a:gd name="T56" fmla="*/ 1408 w 1519"/>
                      <a:gd name="T57" fmla="*/ 22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19" h="808">
                        <a:moveTo>
                          <a:pt x="1408" y="220"/>
                        </a:moveTo>
                        <a:lnTo>
                          <a:pt x="1299" y="406"/>
                        </a:lnTo>
                        <a:lnTo>
                          <a:pt x="1172" y="560"/>
                        </a:lnTo>
                        <a:lnTo>
                          <a:pt x="1037" y="673"/>
                        </a:lnTo>
                        <a:lnTo>
                          <a:pt x="895" y="746"/>
                        </a:lnTo>
                        <a:lnTo>
                          <a:pt x="756" y="784"/>
                        </a:lnTo>
                        <a:lnTo>
                          <a:pt x="619" y="784"/>
                        </a:lnTo>
                        <a:lnTo>
                          <a:pt x="489" y="751"/>
                        </a:lnTo>
                        <a:lnTo>
                          <a:pt x="369" y="687"/>
                        </a:lnTo>
                        <a:lnTo>
                          <a:pt x="258" y="598"/>
                        </a:lnTo>
                        <a:lnTo>
                          <a:pt x="161" y="487"/>
                        </a:lnTo>
                        <a:lnTo>
                          <a:pt x="78" y="357"/>
                        </a:lnTo>
                        <a:lnTo>
                          <a:pt x="10" y="210"/>
                        </a:lnTo>
                        <a:lnTo>
                          <a:pt x="0" y="222"/>
                        </a:lnTo>
                        <a:lnTo>
                          <a:pt x="69" y="371"/>
                        </a:lnTo>
                        <a:lnTo>
                          <a:pt x="154" y="505"/>
                        </a:lnTo>
                        <a:lnTo>
                          <a:pt x="253" y="619"/>
                        </a:lnTo>
                        <a:lnTo>
                          <a:pt x="364" y="709"/>
                        </a:lnTo>
                        <a:lnTo>
                          <a:pt x="487" y="775"/>
                        </a:lnTo>
                        <a:lnTo>
                          <a:pt x="619" y="808"/>
                        </a:lnTo>
                        <a:lnTo>
                          <a:pt x="758" y="808"/>
                        </a:lnTo>
                        <a:lnTo>
                          <a:pt x="902" y="772"/>
                        </a:lnTo>
                        <a:lnTo>
                          <a:pt x="1046" y="697"/>
                        </a:lnTo>
                        <a:lnTo>
                          <a:pt x="1183" y="583"/>
                        </a:lnTo>
                        <a:lnTo>
                          <a:pt x="1313" y="428"/>
                        </a:lnTo>
                        <a:lnTo>
                          <a:pt x="1427" y="236"/>
                        </a:lnTo>
                        <a:lnTo>
                          <a:pt x="1519" y="12"/>
                        </a:lnTo>
                        <a:lnTo>
                          <a:pt x="1500" y="0"/>
                        </a:lnTo>
                        <a:lnTo>
                          <a:pt x="1408" y="220"/>
                        </a:lnTo>
                        <a:close/>
                      </a:path>
                    </a:pathLst>
                  </a:custGeom>
                  <a:solidFill>
                    <a:srgbClr val="2D539F"/>
                  </a:soli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99" name="Freeform 10"/>
                  <p:cNvSpPr>
                    <a:spLocks/>
                  </p:cNvSpPr>
                  <p:nvPr/>
                </p:nvSpPr>
                <p:spPr bwMode="auto">
                  <a:xfrm>
                    <a:off x="2008" y="1212"/>
                    <a:ext cx="435" cy="522"/>
                  </a:xfrm>
                  <a:custGeom>
                    <a:avLst/>
                    <a:gdLst>
                      <a:gd name="T0" fmla="*/ 413 w 435"/>
                      <a:gd name="T1" fmla="*/ 0 h 522"/>
                      <a:gd name="T2" fmla="*/ 324 w 435"/>
                      <a:gd name="T3" fmla="*/ 127 h 522"/>
                      <a:gd name="T4" fmla="*/ 227 w 435"/>
                      <a:gd name="T5" fmla="*/ 255 h 522"/>
                      <a:gd name="T6" fmla="*/ 118 w 435"/>
                      <a:gd name="T7" fmla="*/ 382 h 522"/>
                      <a:gd name="T8" fmla="*/ 0 w 435"/>
                      <a:gd name="T9" fmla="*/ 510 h 522"/>
                      <a:gd name="T10" fmla="*/ 19 w 435"/>
                      <a:gd name="T11" fmla="*/ 522 h 522"/>
                      <a:gd name="T12" fmla="*/ 139 w 435"/>
                      <a:gd name="T13" fmla="*/ 392 h 522"/>
                      <a:gd name="T14" fmla="*/ 248 w 435"/>
                      <a:gd name="T15" fmla="*/ 262 h 522"/>
                      <a:gd name="T16" fmla="*/ 347 w 435"/>
                      <a:gd name="T17" fmla="*/ 130 h 522"/>
                      <a:gd name="T18" fmla="*/ 435 w 435"/>
                      <a:gd name="T19" fmla="*/ 0 h 522"/>
                      <a:gd name="T20" fmla="*/ 413 w 435"/>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5" h="522">
                        <a:moveTo>
                          <a:pt x="413" y="0"/>
                        </a:moveTo>
                        <a:lnTo>
                          <a:pt x="324" y="127"/>
                        </a:lnTo>
                        <a:lnTo>
                          <a:pt x="227" y="255"/>
                        </a:lnTo>
                        <a:lnTo>
                          <a:pt x="118" y="382"/>
                        </a:lnTo>
                        <a:lnTo>
                          <a:pt x="0" y="510"/>
                        </a:lnTo>
                        <a:lnTo>
                          <a:pt x="19" y="522"/>
                        </a:lnTo>
                        <a:lnTo>
                          <a:pt x="139" y="392"/>
                        </a:lnTo>
                        <a:lnTo>
                          <a:pt x="248" y="262"/>
                        </a:lnTo>
                        <a:lnTo>
                          <a:pt x="347" y="130"/>
                        </a:lnTo>
                        <a:lnTo>
                          <a:pt x="435" y="0"/>
                        </a:lnTo>
                        <a:lnTo>
                          <a:pt x="413" y="0"/>
                        </a:lnTo>
                        <a:close/>
                      </a:path>
                    </a:pathLst>
                  </a:custGeom>
                  <a:solidFill>
                    <a:srgbClr val="2D539F"/>
                  </a:soli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sp>
                <p:nvSpPr>
                  <p:cNvPr id="100" name="Freeform 8"/>
                  <p:cNvSpPr>
                    <a:spLocks/>
                  </p:cNvSpPr>
                  <p:nvPr/>
                </p:nvSpPr>
                <p:spPr bwMode="auto">
                  <a:xfrm>
                    <a:off x="1422" y="1212"/>
                    <a:ext cx="1193" cy="1318"/>
                  </a:xfrm>
                  <a:custGeom>
                    <a:avLst/>
                    <a:gdLst>
                      <a:gd name="T0" fmla="*/ 1165 w 1193"/>
                      <a:gd name="T1" fmla="*/ 404 h 1318"/>
                      <a:gd name="T2" fmla="*/ 1127 w 1193"/>
                      <a:gd name="T3" fmla="*/ 276 h 1318"/>
                      <a:gd name="T4" fmla="*/ 1080 w 1193"/>
                      <a:gd name="T5" fmla="*/ 142 h 1318"/>
                      <a:gd name="T6" fmla="*/ 1021 w 1193"/>
                      <a:gd name="T7" fmla="*/ 0 h 1318"/>
                      <a:gd name="T8" fmla="*/ 933 w 1193"/>
                      <a:gd name="T9" fmla="*/ 130 h 1318"/>
                      <a:gd name="T10" fmla="*/ 834 w 1193"/>
                      <a:gd name="T11" fmla="*/ 262 h 1318"/>
                      <a:gd name="T12" fmla="*/ 725 w 1193"/>
                      <a:gd name="T13" fmla="*/ 392 h 1318"/>
                      <a:gd name="T14" fmla="*/ 605 w 1193"/>
                      <a:gd name="T15" fmla="*/ 522 h 1318"/>
                      <a:gd name="T16" fmla="*/ 761 w 1193"/>
                      <a:gd name="T17" fmla="*/ 522 h 1318"/>
                      <a:gd name="T18" fmla="*/ 669 w 1193"/>
                      <a:gd name="T19" fmla="*/ 746 h 1318"/>
                      <a:gd name="T20" fmla="*/ 555 w 1193"/>
                      <a:gd name="T21" fmla="*/ 938 h 1318"/>
                      <a:gd name="T22" fmla="*/ 425 w 1193"/>
                      <a:gd name="T23" fmla="*/ 1093 h 1318"/>
                      <a:gd name="T24" fmla="*/ 288 w 1193"/>
                      <a:gd name="T25" fmla="*/ 1207 h 1318"/>
                      <a:gd name="T26" fmla="*/ 144 w 1193"/>
                      <a:gd name="T27" fmla="*/ 1282 h 1318"/>
                      <a:gd name="T28" fmla="*/ 0 w 1193"/>
                      <a:gd name="T29" fmla="*/ 1318 h 1318"/>
                      <a:gd name="T30" fmla="*/ 298 w 1193"/>
                      <a:gd name="T31" fmla="*/ 1280 h 1318"/>
                      <a:gd name="T32" fmla="*/ 442 w 1193"/>
                      <a:gd name="T33" fmla="*/ 1245 h 1318"/>
                      <a:gd name="T34" fmla="*/ 586 w 1193"/>
                      <a:gd name="T35" fmla="*/ 1171 h 1318"/>
                      <a:gd name="T36" fmla="*/ 725 w 1193"/>
                      <a:gd name="T37" fmla="*/ 1063 h 1318"/>
                      <a:gd name="T38" fmla="*/ 855 w 1193"/>
                      <a:gd name="T39" fmla="*/ 914 h 1318"/>
                      <a:gd name="T40" fmla="*/ 969 w 1193"/>
                      <a:gd name="T41" fmla="*/ 734 h 1318"/>
                      <a:gd name="T42" fmla="*/ 1061 w 1193"/>
                      <a:gd name="T43" fmla="*/ 522 h 1318"/>
                      <a:gd name="T44" fmla="*/ 1193 w 1193"/>
                      <a:gd name="T45" fmla="*/ 524 h 1318"/>
                      <a:gd name="T46" fmla="*/ 1165 w 1193"/>
                      <a:gd name="T47" fmla="*/ 404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3" h="1318">
                        <a:moveTo>
                          <a:pt x="1165" y="404"/>
                        </a:moveTo>
                        <a:lnTo>
                          <a:pt x="1127" y="276"/>
                        </a:lnTo>
                        <a:lnTo>
                          <a:pt x="1080" y="142"/>
                        </a:lnTo>
                        <a:lnTo>
                          <a:pt x="1021" y="0"/>
                        </a:lnTo>
                        <a:lnTo>
                          <a:pt x="933" y="130"/>
                        </a:lnTo>
                        <a:lnTo>
                          <a:pt x="834" y="262"/>
                        </a:lnTo>
                        <a:lnTo>
                          <a:pt x="725" y="392"/>
                        </a:lnTo>
                        <a:lnTo>
                          <a:pt x="605" y="522"/>
                        </a:lnTo>
                        <a:lnTo>
                          <a:pt x="761" y="522"/>
                        </a:lnTo>
                        <a:lnTo>
                          <a:pt x="669" y="746"/>
                        </a:lnTo>
                        <a:lnTo>
                          <a:pt x="555" y="938"/>
                        </a:lnTo>
                        <a:lnTo>
                          <a:pt x="425" y="1093"/>
                        </a:lnTo>
                        <a:lnTo>
                          <a:pt x="288" y="1207"/>
                        </a:lnTo>
                        <a:lnTo>
                          <a:pt x="144" y="1282"/>
                        </a:lnTo>
                        <a:lnTo>
                          <a:pt x="0" y="1318"/>
                        </a:lnTo>
                        <a:lnTo>
                          <a:pt x="298" y="1280"/>
                        </a:lnTo>
                        <a:lnTo>
                          <a:pt x="442" y="1245"/>
                        </a:lnTo>
                        <a:lnTo>
                          <a:pt x="586" y="1171"/>
                        </a:lnTo>
                        <a:lnTo>
                          <a:pt x="725" y="1063"/>
                        </a:lnTo>
                        <a:lnTo>
                          <a:pt x="855" y="914"/>
                        </a:lnTo>
                        <a:lnTo>
                          <a:pt x="969" y="734"/>
                        </a:lnTo>
                        <a:lnTo>
                          <a:pt x="1061" y="522"/>
                        </a:lnTo>
                        <a:lnTo>
                          <a:pt x="1193" y="524"/>
                        </a:lnTo>
                        <a:lnTo>
                          <a:pt x="1165" y="404"/>
                        </a:lnTo>
                        <a:close/>
                      </a:path>
                    </a:pathLst>
                  </a:custGeom>
                  <a:gradFill rotWithShape="1">
                    <a:gsLst>
                      <a:gs pos="0">
                        <a:srgbClr val="7DBEFF"/>
                      </a:gs>
                      <a:gs pos="100000">
                        <a:srgbClr val="004D9A"/>
                      </a:gs>
                    </a:gsLst>
                    <a:lin ang="5400000" scaled="1"/>
                  </a:gradFill>
                  <a:ln>
                    <a:noFill/>
                  </a:ln>
                  <a:extLst>
                    <a:ext uri="{91240B29-F687-4F45-9708-019B960494DF}">
                      <a14:hiddenLine xmlns:a14="http://schemas.microsoft.com/office/drawing/2010/main" w="6350" cap="flat">
                        <a:solidFill>
                          <a:srgbClr val="D8D973"/>
                        </a:solidFill>
                        <a:prstDash val="solid"/>
                        <a:miter lim="800000"/>
                        <a:headEnd/>
                        <a:tailEnd/>
                      </a14:hiddenLine>
                    </a:ext>
                  </a:extLst>
                </p:spPr>
                <p:txBody>
                  <a:bodyPr/>
                  <a:lstStyle/>
                  <a:p>
                    <a:endParaRPr lang="en-US" sz="1600">
                      <a:latin typeface="微软雅黑" pitchFamily="34" charset="-122"/>
                      <a:ea typeface="微软雅黑" pitchFamily="34" charset="-122"/>
                    </a:endParaRPr>
                  </a:p>
                </p:txBody>
              </p:sp>
            </p:grpSp>
            <p:sp>
              <p:nvSpPr>
                <p:cNvPr id="96" name="Text Box 17"/>
                <p:cNvSpPr txBox="1">
                  <a:spLocks noChangeArrowheads="1"/>
                </p:cNvSpPr>
                <p:nvPr/>
              </p:nvSpPr>
              <p:spPr bwMode="auto">
                <a:xfrm>
                  <a:off x="1849" y="1419"/>
                  <a:ext cx="722" cy="289"/>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zh-CN" altLang="en-US" sz="2000" b="1" baseline="-25000" dirty="0" smtClean="0">
                      <a:latin typeface="微软雅黑" pitchFamily="34" charset="-122"/>
                      <a:ea typeface="微软雅黑" pitchFamily="34" charset="-122"/>
                    </a:rPr>
                    <a:t>优点</a:t>
                  </a:r>
                  <a:endParaRPr lang="en-US" altLang="zh-CN" sz="2000" b="1" baseline="-25000" dirty="0">
                    <a:latin typeface="微软雅黑" pitchFamily="34" charset="-122"/>
                    <a:ea typeface="微软雅黑" pitchFamily="34" charset="-122"/>
                  </a:endParaRPr>
                </a:p>
              </p:txBody>
            </p:sp>
          </p:grpSp>
        </p:grpSp>
        <p:grpSp>
          <p:nvGrpSpPr>
            <p:cNvPr id="87" name="Group 52"/>
            <p:cNvGrpSpPr>
              <a:grpSpLocks/>
            </p:cNvGrpSpPr>
            <p:nvPr/>
          </p:nvGrpSpPr>
          <p:grpSpPr bwMode="auto">
            <a:xfrm>
              <a:off x="2745" y="1863"/>
              <a:ext cx="2861" cy="1773"/>
              <a:chOff x="2700" y="1104"/>
              <a:chExt cx="2861" cy="1773"/>
            </a:xfrm>
          </p:grpSpPr>
          <p:sp>
            <p:nvSpPr>
              <p:cNvPr id="89" name="Text Box 32"/>
              <p:cNvSpPr txBox="1">
                <a:spLocks noChangeArrowheads="1"/>
              </p:cNvSpPr>
              <p:nvPr/>
            </p:nvSpPr>
            <p:spPr bwMode="auto">
              <a:xfrm>
                <a:off x="2700" y="1104"/>
                <a:ext cx="2720" cy="324"/>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zh-CN" altLang="en-US" sz="2400" b="1" baseline="-25000" dirty="0" smtClean="0">
                    <a:latin typeface="微软雅黑" pitchFamily="34" charset="-122"/>
                    <a:ea typeface="微软雅黑" pitchFamily="34" charset="-122"/>
                  </a:rPr>
                  <a:t>线性扩展</a:t>
                </a:r>
                <a:r>
                  <a:rPr lang="zh-CN" altLang="en-US" sz="2400" baseline="-25000" dirty="0" smtClean="0">
                    <a:latin typeface="微软雅黑" pitchFamily="34" charset="-122"/>
                    <a:ea typeface="微软雅黑" pitchFamily="34" charset="-122"/>
                  </a:rPr>
                  <a:t>：</a:t>
                </a:r>
                <a:endParaRPr lang="en-US" altLang="zh-CN" sz="2400" baseline="-25000" dirty="0" smtClean="0">
                  <a:latin typeface="微软雅黑" pitchFamily="34" charset="-122"/>
                  <a:ea typeface="微软雅黑" pitchFamily="34" charset="-122"/>
                </a:endParaRPr>
              </a:p>
            </p:txBody>
          </p:sp>
          <p:sp>
            <p:nvSpPr>
              <p:cNvPr id="90" name="Line 34"/>
              <p:cNvSpPr>
                <a:spLocks noChangeShapeType="1"/>
              </p:cNvSpPr>
              <p:nvPr/>
            </p:nvSpPr>
            <p:spPr bwMode="auto">
              <a:xfrm>
                <a:off x="2920" y="2240"/>
                <a:ext cx="217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微软雅黑" pitchFamily="34" charset="-122"/>
                  <a:ea typeface="微软雅黑" pitchFamily="34" charset="-122"/>
                </a:endParaRPr>
              </a:p>
            </p:txBody>
          </p:sp>
          <p:sp>
            <p:nvSpPr>
              <p:cNvPr id="91" name="Text Box 32"/>
              <p:cNvSpPr txBox="1">
                <a:spLocks noChangeArrowheads="1"/>
              </p:cNvSpPr>
              <p:nvPr/>
            </p:nvSpPr>
            <p:spPr bwMode="auto">
              <a:xfrm>
                <a:off x="2984" y="2503"/>
                <a:ext cx="2577" cy="374"/>
              </a:xfrm>
              <a:prstGeom prst="rect">
                <a:avLst/>
              </a:prstGeom>
              <a:noFill/>
              <a:ln>
                <a:noFill/>
              </a:ln>
              <a:effectLst/>
              <a:extLst>
                <a:ext uri="{909E8E84-426E-40DD-AFC4-6F175D3DCCD1}">
                  <a14:hiddenFill xmlns:a14="http://schemas.microsoft.com/office/drawing/2010/main">
                    <a:solidFill>
                      <a:srgbClr val="3B3B3B"/>
                    </a:solidFill>
                  </a14:hiddenFill>
                </a:ext>
                <a:ext uri="{91240B29-F687-4F45-9708-019B960494DF}">
                  <a14:hiddenLine xmlns:a14="http://schemas.microsoft.com/office/drawing/2010/main" w="3175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flatTx/>
              </a:bodyPr>
              <a:lstStyle/>
              <a:p>
                <a:pPr>
                  <a:spcBef>
                    <a:spcPct val="50000"/>
                  </a:spcBef>
                </a:pPr>
                <a:r>
                  <a:rPr lang="en-US" altLang="zh-CN" sz="2000" b="0" baseline="-25000" dirty="0" smtClean="0">
                    <a:latin typeface="微软雅黑" pitchFamily="34" charset="-122"/>
                    <a:ea typeface="微软雅黑" pitchFamily="34" charset="-122"/>
                  </a:rPr>
                  <a:t>X86</a:t>
                </a:r>
                <a:r>
                  <a:rPr lang="zh-CN" altLang="en-US" sz="2000" b="0" baseline="-25000" dirty="0" smtClean="0">
                    <a:latin typeface="微软雅黑" pitchFamily="34" charset="-122"/>
                    <a:ea typeface="微软雅黑" pitchFamily="34" charset="-122"/>
                  </a:rPr>
                  <a:t>平台高可用性较低</a:t>
                </a:r>
              </a:p>
            </p:txBody>
          </p:sp>
        </p:grpSp>
        <p:sp>
          <p:nvSpPr>
            <p:cNvPr id="88" name="Line 42"/>
            <p:cNvSpPr>
              <a:spLocks noChangeShapeType="1"/>
            </p:cNvSpPr>
            <p:nvPr/>
          </p:nvSpPr>
          <p:spPr bwMode="auto">
            <a:xfrm>
              <a:off x="3197" y="3955"/>
              <a:ext cx="217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微软雅黑" pitchFamily="34" charset="-122"/>
                <a:ea typeface="微软雅黑" pitchFamily="34" charset="-122"/>
              </a:endParaRPr>
            </a:p>
          </p:txBody>
        </p:sp>
      </p:grpSp>
      <p:sp>
        <p:nvSpPr>
          <p:cNvPr id="106" name="矩形 105"/>
          <p:cNvSpPr/>
          <p:nvPr/>
        </p:nvSpPr>
        <p:spPr>
          <a:xfrm>
            <a:off x="175431" y="1084097"/>
            <a:ext cx="8820472" cy="830997"/>
          </a:xfrm>
          <a:prstGeom prst="rect">
            <a:avLst/>
          </a:prstGeom>
        </p:spPr>
        <p:txBody>
          <a:bodyPr wrap="square">
            <a:spAutoFit/>
          </a:bodyPr>
          <a:lstStyle/>
          <a:p>
            <a:pPr marL="92075" lvl="1" indent="-92075">
              <a:lnSpc>
                <a:spcPct val="100000"/>
              </a:lnSpc>
              <a:buFont typeface="Arial" pitchFamily="34" charset="0"/>
              <a:buChar char="•"/>
            </a:pPr>
            <a:r>
              <a:rPr lang="zh-CN" altLang="en-US" sz="1600" b="0" dirty="0" smtClean="0">
                <a:latin typeface="微软雅黑" pitchFamily="34" charset="-122"/>
                <a:ea typeface="微软雅黑" pitchFamily="34" charset="-122"/>
              </a:rPr>
              <a:t>新型</a:t>
            </a:r>
            <a:r>
              <a:rPr lang="en-US" altLang="zh-CN" sz="1600" b="0" dirty="0" smtClean="0">
                <a:latin typeface="微软雅黑" pitchFamily="34" charset="-122"/>
                <a:ea typeface="微软雅黑" pitchFamily="34" charset="-122"/>
              </a:rPr>
              <a:t>MPP</a:t>
            </a:r>
            <a:r>
              <a:rPr lang="zh-CN" altLang="en-US" sz="1600" b="0" dirty="0" smtClean="0">
                <a:latin typeface="微软雅黑" pitchFamily="34" charset="-122"/>
                <a:ea typeface="微软雅黑" pitchFamily="34" charset="-122"/>
              </a:rPr>
              <a:t>数据库主要构建在</a:t>
            </a:r>
            <a:r>
              <a:rPr lang="en-US" altLang="zh-CN" sz="1600" b="0" dirty="0" smtClean="0">
                <a:latin typeface="微软雅黑" pitchFamily="34" charset="-122"/>
                <a:ea typeface="微软雅黑" pitchFamily="34" charset="-122"/>
              </a:rPr>
              <a:t>x86</a:t>
            </a:r>
            <a:r>
              <a:rPr lang="zh-CN" altLang="en-US" sz="1600" b="0" dirty="0" smtClean="0">
                <a:latin typeface="微软雅黑" pitchFamily="34" charset="-122"/>
                <a:ea typeface="微软雅黑" pitchFamily="34" charset="-122"/>
              </a:rPr>
              <a:t>平台上，为无共享架构（</a:t>
            </a:r>
            <a:r>
              <a:rPr lang="en-US" altLang="zh-CN" sz="1600" b="0" dirty="0" smtClean="0">
                <a:latin typeface="微软雅黑" pitchFamily="34" charset="-122"/>
                <a:ea typeface="微软雅黑" pitchFamily="34" charset="-122"/>
              </a:rPr>
              <a:t>Share Nothing</a:t>
            </a:r>
            <a:r>
              <a:rPr lang="zh-CN" altLang="en-US" sz="1600" b="0" dirty="0" smtClean="0">
                <a:latin typeface="微软雅黑" pitchFamily="34" charset="-122"/>
                <a:ea typeface="微软雅黑" pitchFamily="34" charset="-122"/>
              </a:rPr>
              <a:t>），依靠软件架构上的创新和数据多副本机制，实现系统的高可用性和可扩展性。</a:t>
            </a:r>
            <a:r>
              <a:rPr lang="zh-CN" altLang="en-US" sz="1600" b="0" dirty="0">
                <a:latin typeface="微软雅黑" pitchFamily="34" charset="-122"/>
                <a:ea typeface="微软雅黑" pitchFamily="34" charset="-122"/>
              </a:rPr>
              <a:t>负责深度分析、复杂查询、</a:t>
            </a:r>
            <a:r>
              <a:rPr lang="en-US" altLang="zh-CN" sz="1600" b="0" dirty="0">
                <a:latin typeface="微软雅黑" pitchFamily="34" charset="-122"/>
                <a:ea typeface="微软雅黑" pitchFamily="34" charset="-122"/>
              </a:rPr>
              <a:t>KPI</a:t>
            </a:r>
            <a:r>
              <a:rPr lang="zh-CN" altLang="en-US" sz="1600" b="0" dirty="0">
                <a:latin typeface="微软雅黑" pitchFamily="34" charset="-122"/>
                <a:ea typeface="微软雅黑" pitchFamily="34" charset="-122"/>
              </a:rPr>
              <a:t>计算、数据挖掘以及多变的自助分析应用</a:t>
            </a:r>
            <a:r>
              <a:rPr lang="zh-CN" altLang="en-US" sz="1600" b="0" dirty="0" smtClean="0">
                <a:latin typeface="微软雅黑" pitchFamily="34" charset="-122"/>
                <a:ea typeface="微软雅黑" pitchFamily="34" charset="-122"/>
              </a:rPr>
              <a:t>等，支持</a:t>
            </a:r>
            <a:r>
              <a:rPr lang="en-US" altLang="zh-CN" sz="1600" b="0" dirty="0" smtClean="0">
                <a:latin typeface="微软雅黑" pitchFamily="34" charset="-122"/>
                <a:ea typeface="微软雅黑" pitchFamily="34" charset="-122"/>
              </a:rPr>
              <a:t>PB</a:t>
            </a:r>
            <a:r>
              <a:rPr lang="zh-CN" altLang="en-US" sz="1600" b="0" dirty="0" smtClean="0">
                <a:latin typeface="微软雅黑" pitchFamily="34" charset="-122"/>
                <a:ea typeface="微软雅黑" pitchFamily="34" charset="-122"/>
              </a:rPr>
              <a:t>级的数据存储。</a:t>
            </a:r>
          </a:p>
        </p:txBody>
      </p:sp>
      <p:sp>
        <p:nvSpPr>
          <p:cNvPr id="107"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分布式数据库</a:t>
            </a:r>
            <a:endParaRPr lang="zh-CN" altLang="en-US" kern="0" dirty="0"/>
          </a:p>
        </p:txBody>
      </p:sp>
      <p:sp>
        <p:nvSpPr>
          <p:cNvPr id="110" name="内容占位符 2"/>
          <p:cNvSpPr txBox="1">
            <a:spLocks/>
          </p:cNvSpPr>
          <p:nvPr/>
        </p:nvSpPr>
        <p:spPr bwMode="auto">
          <a:xfrm>
            <a:off x="5233268" y="2983925"/>
            <a:ext cx="3023549" cy="2232248"/>
          </a:xfrm>
          <a:prstGeom prst="rect">
            <a:avLst/>
          </a:prstGeom>
          <a:noFill/>
          <a:ln w="9525">
            <a:noFill/>
            <a:miter lim="800000"/>
            <a:headEnd/>
            <a:tailEnd/>
          </a:ln>
          <a:effectLst/>
        </p:spPr>
        <p:txBody>
          <a:bodyPr vert="horz" wrap="square" lIns="67304" tIns="33652" rIns="67304" bIns="33652" numCol="1" anchor="t" anchorCtr="0" compatLnSpc="1">
            <a:prstTxWarp prst="textNoShape">
              <a:avLst/>
            </a:prstTxWarp>
          </a:bodyPr>
          <a:lstStyle/>
          <a:p>
            <a:pPr marL="251942" indent="-251942" defTabSz="673177">
              <a:lnSpc>
                <a:spcPct val="100000"/>
              </a:lnSpc>
              <a:buClr>
                <a:srgbClr val="777777"/>
              </a:buClr>
              <a:buSzPct val="60000"/>
              <a:buFont typeface="Wingdings" pitchFamily="2" charset="2"/>
              <a:buChar char="l"/>
              <a:defRPr/>
            </a:pPr>
            <a:r>
              <a:rPr lang="zh-CN" altLang="en-US" sz="1600" b="1" kern="0" dirty="0" smtClean="0">
                <a:solidFill>
                  <a:srgbClr val="000000"/>
                </a:solidFill>
                <a:latin typeface="微软雅黑" pitchFamily="34" charset="-122"/>
                <a:ea typeface="微软雅黑" pitchFamily="34" charset="-122"/>
              </a:rPr>
              <a:t>新型</a:t>
            </a:r>
            <a:r>
              <a:rPr lang="en-US" altLang="zh-CN" sz="1600" b="1" kern="0" dirty="0" smtClean="0">
                <a:solidFill>
                  <a:srgbClr val="000000"/>
                </a:solidFill>
                <a:latin typeface="微软雅黑" pitchFamily="34" charset="-122"/>
                <a:ea typeface="微软雅黑" pitchFamily="34" charset="-122"/>
              </a:rPr>
              <a:t>MPP</a:t>
            </a:r>
            <a:r>
              <a:rPr lang="zh-CN" altLang="en-US" sz="1600" b="1" kern="0" dirty="0" smtClean="0">
                <a:solidFill>
                  <a:srgbClr val="000000"/>
                </a:solidFill>
                <a:latin typeface="微软雅黑" pitchFamily="34" charset="-122"/>
                <a:ea typeface="微软雅黑" pitchFamily="34" charset="-122"/>
              </a:rPr>
              <a:t>分布式数据库</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基于开放平台</a:t>
            </a:r>
            <a:r>
              <a:rPr lang="en-US" altLang="zh-CN" sz="1600" b="0" kern="0" dirty="0" smtClean="0">
                <a:solidFill>
                  <a:srgbClr val="000000"/>
                </a:solidFill>
                <a:latin typeface="微软雅黑" pitchFamily="34" charset="-122"/>
                <a:ea typeface="微软雅黑" pitchFamily="34" charset="-122"/>
              </a:rPr>
              <a:t>x86</a:t>
            </a:r>
            <a:r>
              <a:rPr lang="zh-CN" altLang="en-US" sz="1600" b="0" kern="0" dirty="0" smtClean="0">
                <a:solidFill>
                  <a:srgbClr val="000000"/>
                </a:solidFill>
                <a:latin typeface="微软雅黑" pitchFamily="34" charset="-122"/>
                <a:ea typeface="微软雅黑" pitchFamily="34" charset="-122"/>
              </a:rPr>
              <a:t>服务器</a:t>
            </a:r>
            <a:endParaRPr lang="en-US" altLang="zh-CN" sz="1600" b="0" kern="0" dirty="0" smtClean="0">
              <a:solidFill>
                <a:srgbClr val="000000"/>
              </a:solidFill>
              <a:latin typeface="微软雅黑" pitchFamily="34" charset="-122"/>
              <a:ea typeface="微软雅黑" pitchFamily="34" charset="-122"/>
            </a:endParaRP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大规模的并发处理能力</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无单点故障，可线性扩展</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多副本机制保证数据安全</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支撑</a:t>
            </a:r>
            <a:r>
              <a:rPr lang="en-US" altLang="zh-CN" sz="1600" b="0" kern="0" dirty="0" smtClean="0">
                <a:solidFill>
                  <a:srgbClr val="000000"/>
                </a:solidFill>
                <a:latin typeface="微软雅黑" pitchFamily="34" charset="-122"/>
                <a:ea typeface="微软雅黑" pitchFamily="34" charset="-122"/>
              </a:rPr>
              <a:t>PB</a:t>
            </a:r>
            <a:r>
              <a:rPr lang="zh-CN" altLang="en-US" sz="1600" b="0" kern="0" dirty="0" smtClean="0">
                <a:solidFill>
                  <a:srgbClr val="000000"/>
                </a:solidFill>
                <a:latin typeface="微软雅黑" pitchFamily="34" charset="-122"/>
                <a:ea typeface="微软雅黑" pitchFamily="34" charset="-122"/>
              </a:rPr>
              <a:t>级的数据量</a:t>
            </a:r>
          </a:p>
          <a:p>
            <a:pPr marL="635853" lvl="1" indent="-251942" defTabSz="673177">
              <a:lnSpc>
                <a:spcPct val="100000"/>
              </a:lnSpc>
              <a:buClr>
                <a:srgbClr val="777777"/>
              </a:buClr>
              <a:buSzPct val="60000"/>
              <a:buFont typeface="Wingdings" pitchFamily="2" charset="2"/>
              <a:buChar char="ü"/>
              <a:defRPr/>
            </a:pPr>
            <a:r>
              <a:rPr lang="zh-CN" altLang="en-US" sz="1600" b="0" kern="0" dirty="0" smtClean="0">
                <a:solidFill>
                  <a:srgbClr val="000000"/>
                </a:solidFill>
                <a:latin typeface="微软雅黑" pitchFamily="34" charset="-122"/>
                <a:ea typeface="微软雅黑" pitchFamily="34" charset="-122"/>
              </a:rPr>
              <a:t>支持</a:t>
            </a:r>
            <a:r>
              <a:rPr lang="en-US" altLang="zh-CN" sz="1600" b="0" kern="0" dirty="0" smtClean="0">
                <a:solidFill>
                  <a:srgbClr val="000000"/>
                </a:solidFill>
                <a:latin typeface="微软雅黑" pitchFamily="34" charset="-122"/>
                <a:ea typeface="微软雅黑" pitchFamily="34" charset="-122"/>
              </a:rPr>
              <a:t>SQL</a:t>
            </a:r>
            <a:r>
              <a:rPr lang="zh-CN" altLang="en-US" sz="1600" b="0" kern="0" dirty="0" smtClean="0">
                <a:solidFill>
                  <a:srgbClr val="000000"/>
                </a:solidFill>
                <a:latin typeface="微软雅黑" pitchFamily="34" charset="-122"/>
                <a:ea typeface="微软雅黑" pitchFamily="34" charset="-122"/>
              </a:rPr>
              <a:t>，开放灵活</a:t>
            </a:r>
          </a:p>
        </p:txBody>
      </p:sp>
    </p:spTree>
    <p:extLst>
      <p:ext uri="{BB962C8B-B14F-4D97-AF65-F5344CB8AC3E}">
        <p14:creationId xmlns:p14="http://schemas.microsoft.com/office/powerpoint/2010/main" val="32117358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611560" y="1268760"/>
            <a:ext cx="3744416" cy="288032"/>
          </a:xfrm>
          <a:prstGeom prst="rect">
            <a:avLst/>
          </a:prstGeom>
        </p:spPr>
        <p:txBody>
          <a:bodyPr vert="horz" wrap="square" anchor="ctr">
            <a:noAutofit/>
          </a:bodyPr>
          <a:lstStyle/>
          <a:p>
            <a:pPr eaLnBrk="1" fontAlgn="auto" hangingPunct="1">
              <a:lnSpc>
                <a:spcPct val="50000"/>
              </a:lnSpc>
              <a:spcBef>
                <a:spcPts val="0"/>
              </a:spcBef>
              <a:spcAft>
                <a:spcPts val="0"/>
              </a:spcAft>
              <a:buClrTx/>
              <a:buFontTx/>
              <a:buNone/>
              <a:defRPr/>
            </a:pPr>
            <a:r>
              <a:rPr lang="zh-CN" altLang="en-US" kern="0" dirty="0" smtClean="0">
                <a:solidFill>
                  <a:prstClr val="black"/>
                </a:solidFill>
                <a:latin typeface="Calibri" pitchFamily="34" charset="0"/>
                <a:ea typeface="宋体" charset="-122"/>
              </a:rPr>
              <a:t>数据分级存储原则</a:t>
            </a:r>
            <a:endParaRPr lang="zh-CN" altLang="en-US" kern="0" dirty="0">
              <a:solidFill>
                <a:prstClr val="black"/>
              </a:solidFill>
              <a:latin typeface="Calibri" pitchFamily="34" charset="0"/>
              <a:ea typeface="宋体" charset="-122"/>
            </a:endParaRPr>
          </a:p>
        </p:txBody>
      </p:sp>
      <p:sp>
        <p:nvSpPr>
          <p:cNvPr id="5" name="矩形 4"/>
          <p:cNvSpPr/>
          <p:nvPr/>
        </p:nvSpPr>
        <p:spPr>
          <a:xfrm>
            <a:off x="4351620" y="1268760"/>
            <a:ext cx="4324836" cy="288032"/>
          </a:xfrm>
          <a:prstGeom prst="rect">
            <a:avLst/>
          </a:prstGeom>
        </p:spPr>
        <p:txBody>
          <a:bodyPr vert="horz" wrap="square" anchor="ctr">
            <a:noAutofit/>
          </a:bodyPr>
          <a:lstStyle/>
          <a:p>
            <a:pPr eaLnBrk="1" fontAlgn="auto" hangingPunct="1">
              <a:lnSpc>
                <a:spcPct val="5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r>
              <a:rPr lang="zh-CN" altLang="en-US" kern="0" dirty="0" smtClean="0">
                <a:solidFill>
                  <a:prstClr val="black"/>
                </a:solidFill>
                <a:latin typeface="Calibri" pitchFamily="34" charset="0"/>
                <a:ea typeface="宋体" charset="-122"/>
              </a:rPr>
              <a:t>融合与分级存储实施</a:t>
            </a:r>
            <a:endParaRPr lang="zh-CN" altLang="en-US" kern="0" dirty="0">
              <a:solidFill>
                <a:prstClr val="black"/>
              </a:solidFill>
              <a:latin typeface="Calibri" pitchFamily="34" charset="0"/>
              <a:ea typeface="宋体" charset="-122"/>
            </a:endParaRPr>
          </a:p>
        </p:txBody>
      </p:sp>
      <p:cxnSp>
        <p:nvCxnSpPr>
          <p:cNvPr id="6" name="直接箭头连接符 5"/>
          <p:cNvCxnSpPr/>
          <p:nvPr/>
        </p:nvCxnSpPr>
        <p:spPr>
          <a:xfrm>
            <a:off x="611560" y="1556792"/>
            <a:ext cx="8208912" cy="0"/>
          </a:xfrm>
          <a:prstGeom prst="straightConnector1">
            <a:avLst/>
          </a:prstGeom>
          <a:noFill/>
          <a:ln w="38100" cap="flat" cmpd="sng" algn="ctr">
            <a:solidFill>
              <a:srgbClr val="4F81BD">
                <a:shade val="95000"/>
                <a:satMod val="105000"/>
              </a:srgbClr>
            </a:solidFill>
            <a:prstDash val="solid"/>
            <a:headEnd type="oval" w="med" len="med"/>
            <a:tailEnd type="arrow"/>
          </a:ln>
          <a:effectLst/>
        </p:spPr>
      </p:cxnSp>
      <p:cxnSp>
        <p:nvCxnSpPr>
          <p:cNvPr id="7" name="直接连接符 6"/>
          <p:cNvCxnSpPr/>
          <p:nvPr/>
        </p:nvCxnSpPr>
        <p:spPr>
          <a:xfrm>
            <a:off x="4355976" y="1606566"/>
            <a:ext cx="0" cy="4630746"/>
          </a:xfrm>
          <a:prstGeom prst="line">
            <a:avLst/>
          </a:prstGeom>
          <a:noFill/>
          <a:ln w="9525" cap="flat" cmpd="sng" algn="ctr">
            <a:solidFill>
              <a:srgbClr val="4F81BD">
                <a:shade val="95000"/>
                <a:satMod val="105000"/>
              </a:srgbClr>
            </a:solidFill>
            <a:prstDash val="dash"/>
          </a:ln>
          <a:effectLst/>
        </p:spPr>
      </p:cxnSp>
      <p:sp>
        <p:nvSpPr>
          <p:cNvPr id="8" name="Rectangle 4"/>
          <p:cNvSpPr>
            <a:spLocks noChangeArrowheads="1"/>
          </p:cNvSpPr>
          <p:nvPr/>
        </p:nvSpPr>
        <p:spPr bwMode="auto">
          <a:xfrm>
            <a:off x="683568" y="3140968"/>
            <a:ext cx="3528392" cy="2880320"/>
          </a:xfrm>
          <a:prstGeom prst="rect">
            <a:avLst/>
          </a:prstGeom>
          <a:gradFill flip="none" rotWithShape="1">
            <a:gsLst>
              <a:gs pos="0">
                <a:srgbClr val="FFFFFF">
                  <a:lumMod val="95000"/>
                </a:srgbClr>
              </a:gs>
              <a:gs pos="78000">
                <a:srgbClr val="FFFFFF">
                  <a:lumMod val="75000"/>
                </a:srgbClr>
              </a:gs>
            </a:gsLst>
            <a:lin ang="2700000" scaled="1"/>
            <a:tileRect/>
          </a:gradFill>
          <a:ln w="9525" cap="flat" cmpd="sng" algn="ctr">
            <a:solidFill>
              <a:srgbClr val="CCCC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79200" tIns="39600" rIns="79200" bIns="39600" numCol="1" rtlCol="0" anchor="t" anchorCtr="0" compatLnSpc="1">
            <a:prstTxWarp prst="textNoShape">
              <a:avLst/>
            </a:prstTxWarp>
            <a:noAutofit/>
          </a:bodyPr>
          <a:lstStyle/>
          <a:p>
            <a:pPr marL="0" marR="0" lvl="0" indent="0" defTabSz="801688"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FrutigerNext LT Regular" pitchFamily="34" charset="0"/>
              <a:ea typeface="ＭＳ Ｐゴシック" pitchFamily="34" charset="-128"/>
            </a:endParaRPr>
          </a:p>
        </p:txBody>
      </p:sp>
      <p:sp>
        <p:nvSpPr>
          <p:cNvPr id="9" name="Text Box 27"/>
          <p:cNvSpPr txBox="1">
            <a:spLocks noChangeArrowheads="1"/>
          </p:cNvSpPr>
          <p:nvPr/>
        </p:nvSpPr>
        <p:spPr bwMode="auto">
          <a:xfrm>
            <a:off x="3064718" y="5085184"/>
            <a:ext cx="1003227" cy="284956"/>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按数据血缘</a:t>
            </a:r>
          </a:p>
        </p:txBody>
      </p:sp>
      <p:sp>
        <p:nvSpPr>
          <p:cNvPr id="10" name="Text Box 28"/>
          <p:cNvSpPr txBox="1">
            <a:spLocks noChangeArrowheads="1"/>
          </p:cNvSpPr>
          <p:nvPr/>
        </p:nvSpPr>
        <p:spPr bwMode="auto">
          <a:xfrm>
            <a:off x="832469" y="5085184"/>
            <a:ext cx="1003227" cy="284956"/>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kumimoji="1" lang="zh-CN" altLang="en-US" sz="1050" b="0" kern="0">
                <a:solidFill>
                  <a:srgbClr val="000000"/>
                </a:solidFill>
                <a:latin typeface="Calibri" pitchFamily="34" charset="0"/>
                <a:ea typeface="宋体" charset="-122"/>
              </a:rPr>
              <a:t>按逻辑层次</a:t>
            </a:r>
          </a:p>
        </p:txBody>
      </p:sp>
      <p:sp>
        <p:nvSpPr>
          <p:cNvPr id="11" name="Text Box 29"/>
          <p:cNvSpPr txBox="1">
            <a:spLocks noChangeArrowheads="1"/>
          </p:cNvSpPr>
          <p:nvPr/>
        </p:nvSpPr>
        <p:spPr bwMode="auto">
          <a:xfrm>
            <a:off x="1984597" y="5085184"/>
            <a:ext cx="1003227" cy="284956"/>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按业务种类</a:t>
            </a:r>
          </a:p>
        </p:txBody>
      </p:sp>
      <p:sp>
        <p:nvSpPr>
          <p:cNvPr id="12" name="Text Box 33"/>
          <p:cNvSpPr txBox="1">
            <a:spLocks noChangeArrowheads="1"/>
          </p:cNvSpPr>
          <p:nvPr/>
        </p:nvSpPr>
        <p:spPr bwMode="auto">
          <a:xfrm>
            <a:off x="755576" y="5589240"/>
            <a:ext cx="1512168" cy="288033"/>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按设备网络划分</a:t>
            </a:r>
          </a:p>
        </p:txBody>
      </p:sp>
      <p:sp>
        <p:nvSpPr>
          <p:cNvPr id="13" name="Text Box 34"/>
          <p:cNvSpPr txBox="1">
            <a:spLocks noChangeArrowheads="1"/>
          </p:cNvSpPr>
          <p:nvPr/>
        </p:nvSpPr>
        <p:spPr bwMode="auto">
          <a:xfrm>
            <a:off x="2483768" y="5589240"/>
            <a:ext cx="1584176" cy="288032"/>
          </a:xfrm>
          <a:prstGeom prst="rect">
            <a:avLst/>
          </a:prstGeom>
          <a:gradFill rotWithShape="1">
            <a:gsLst>
              <a:gs pos="0">
                <a:srgbClr val="BCBCBC"/>
              </a:gs>
              <a:gs pos="35001">
                <a:srgbClr val="D0D0D0"/>
              </a:gs>
              <a:gs pos="100000">
                <a:srgbClr val="EDEDED"/>
              </a:gs>
            </a:gsLst>
            <a:lin ang="16200000" scaled="1"/>
          </a:gradFill>
          <a:ln w="9525" algn="ctr">
            <a:solidFill>
              <a:srgbClr val="000000"/>
            </a:solidFill>
            <a:miter lim="800000"/>
            <a:headEnd/>
            <a:tailEnd/>
          </a:ln>
          <a:effectLst>
            <a:outerShdw dist="20000" dir="5400000" rotWithShape="0">
              <a:srgbClr val="000000">
                <a:alpha val="37999"/>
              </a:srgbClr>
            </a:outerShdw>
          </a:effectLst>
        </p:spPr>
        <p:txBody>
          <a:bodyPr lIns="79200" tIns="39600" rIns="79200" bIns="39600" anchor="ctr" anchorCtr="1"/>
          <a:lstStyle/>
          <a:p>
            <a:pPr defTabSz="801688" eaLnBrk="1" fontAlgn="auto" hangingPunct="1">
              <a:lnSpc>
                <a:spcPct val="100000"/>
              </a:lnSpc>
              <a:spcBef>
                <a:spcPts val="0"/>
              </a:spcBef>
              <a:spcAft>
                <a:spcPts val="0"/>
              </a:spcAft>
              <a:buClrTx/>
              <a:buFontTx/>
              <a:buNone/>
              <a:defRPr/>
            </a:pPr>
            <a:r>
              <a:rPr lang="zh-CN" altLang="en-US" sz="1050" b="0" kern="0">
                <a:solidFill>
                  <a:srgbClr val="000000"/>
                </a:solidFill>
                <a:latin typeface="Calibri" pitchFamily="34" charset="0"/>
                <a:ea typeface="宋体" charset="-122"/>
              </a:rPr>
              <a:t>按设备物理地址</a:t>
            </a:r>
          </a:p>
        </p:txBody>
      </p:sp>
      <p:sp>
        <p:nvSpPr>
          <p:cNvPr id="14" name="Text Box 38"/>
          <p:cNvSpPr txBox="1">
            <a:spLocks noChangeArrowheads="1"/>
          </p:cNvSpPr>
          <p:nvPr/>
        </p:nvSpPr>
        <p:spPr bwMode="auto">
          <a:xfrm>
            <a:off x="827583" y="4210943"/>
            <a:ext cx="1584177" cy="55403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lIns="79200" tIns="39600" rIns="79200" bIns="39600" anchor="ctr" anchorCtr="1"/>
          <a:lstStyle/>
          <a:p>
            <a:pPr defTabSz="801688" eaLnBrk="1" hangingPunct="1">
              <a:lnSpc>
                <a:spcPct val="100000"/>
              </a:lnSpc>
              <a:spcBef>
                <a:spcPct val="0"/>
              </a:spcBef>
              <a:buClrTx/>
              <a:buFontTx/>
              <a:buNone/>
              <a:defRPr/>
            </a:pPr>
            <a:endParaRPr lang="zh-CN" altLang="en-US" sz="1050" b="0">
              <a:solidFill>
                <a:srgbClr val="000000"/>
              </a:solidFill>
              <a:latin typeface="宋体" pitchFamily="2" charset="-122"/>
            </a:endParaRPr>
          </a:p>
        </p:txBody>
      </p:sp>
      <p:sp>
        <p:nvSpPr>
          <p:cNvPr id="15" name="Text Box 39"/>
          <p:cNvSpPr txBox="1">
            <a:spLocks noChangeArrowheads="1"/>
          </p:cNvSpPr>
          <p:nvPr/>
        </p:nvSpPr>
        <p:spPr bwMode="auto">
          <a:xfrm>
            <a:off x="2483769" y="4210943"/>
            <a:ext cx="1584174" cy="554037"/>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lIns="79200" tIns="39600" rIns="79200" bIns="39600" anchor="ctr" anchorCtr="1"/>
          <a:lstStyle/>
          <a:p>
            <a:pPr defTabSz="801688" eaLnBrk="1" hangingPunct="1">
              <a:lnSpc>
                <a:spcPct val="100000"/>
              </a:lnSpc>
              <a:spcBef>
                <a:spcPct val="0"/>
              </a:spcBef>
              <a:buClrTx/>
              <a:buFontTx/>
              <a:buNone/>
              <a:defRPr/>
            </a:pPr>
            <a:endParaRPr lang="zh-CN" altLang="en-US" sz="1050" b="0">
              <a:solidFill>
                <a:srgbClr val="000000"/>
              </a:solidFill>
              <a:latin typeface="宋体" pitchFamily="2" charset="-122"/>
            </a:endParaRPr>
          </a:p>
        </p:txBody>
      </p:sp>
      <p:sp>
        <p:nvSpPr>
          <p:cNvPr id="16" name="Text Box 43"/>
          <p:cNvSpPr txBox="1">
            <a:spLocks noChangeArrowheads="1"/>
          </p:cNvSpPr>
          <p:nvPr/>
        </p:nvSpPr>
        <p:spPr bwMode="auto">
          <a:xfrm>
            <a:off x="827584" y="3328293"/>
            <a:ext cx="3240359" cy="700087"/>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79200" tIns="39600" rIns="79200" bIns="39600" anchor="ctr" anchorCtr="1"/>
          <a:lstStyle/>
          <a:p>
            <a:pPr defTabSz="801688" eaLnBrk="1" hangingPunct="1">
              <a:lnSpc>
                <a:spcPct val="100000"/>
              </a:lnSpc>
              <a:spcBef>
                <a:spcPct val="0"/>
              </a:spcBef>
              <a:buClrTx/>
              <a:buFontTx/>
              <a:buNone/>
              <a:defRPr/>
            </a:pPr>
            <a:endParaRPr lang="zh-CN" altLang="en-US" sz="1050" b="0">
              <a:solidFill>
                <a:srgbClr val="000000"/>
              </a:solidFill>
              <a:latin typeface="宋体" pitchFamily="2" charset="-122"/>
            </a:endParaRPr>
          </a:p>
        </p:txBody>
      </p:sp>
      <p:sp>
        <p:nvSpPr>
          <p:cNvPr id="17" name="Rectangle 19"/>
          <p:cNvSpPr>
            <a:spLocks noChangeArrowheads="1"/>
          </p:cNvSpPr>
          <p:nvPr/>
        </p:nvSpPr>
        <p:spPr bwMode="auto">
          <a:xfrm>
            <a:off x="755576" y="3212405"/>
            <a:ext cx="3384375" cy="1657350"/>
          </a:xfrm>
          <a:prstGeom prst="rect">
            <a:avLst/>
          </a:prstGeom>
          <a:noFill/>
          <a:ln w="19050">
            <a:solidFill>
              <a:srgbClr val="FF0000"/>
            </a:solidFill>
            <a:prstDash val="lgDash"/>
            <a:miter lim="800000"/>
            <a:headEnd/>
            <a:tailEnd/>
          </a:ln>
        </p:spPr>
        <p:txBody>
          <a:bodyPr wrap="none" anchor="ctr"/>
          <a:lstStyle/>
          <a:p>
            <a:pPr eaLnBrk="1" hangingPunct="1">
              <a:lnSpc>
                <a:spcPct val="100000"/>
              </a:lnSpc>
              <a:spcBef>
                <a:spcPct val="0"/>
              </a:spcBef>
              <a:buClrTx/>
              <a:buFontTx/>
              <a:buNone/>
            </a:pPr>
            <a:endParaRPr lang="zh-CN" altLang="en-US" sz="1050">
              <a:solidFill>
                <a:srgbClr val="000000"/>
              </a:solidFill>
              <a:latin typeface="华文细黑" pitchFamily="2" charset="-122"/>
              <a:ea typeface="华文细黑" pitchFamily="2" charset="-122"/>
            </a:endParaRPr>
          </a:p>
        </p:txBody>
      </p:sp>
      <p:sp>
        <p:nvSpPr>
          <p:cNvPr id="18" name="Text Box 9"/>
          <p:cNvSpPr txBox="1">
            <a:spLocks noChangeArrowheads="1"/>
          </p:cNvSpPr>
          <p:nvPr/>
        </p:nvSpPr>
        <p:spPr bwMode="auto">
          <a:xfrm>
            <a:off x="962398" y="3542581"/>
            <a:ext cx="801290" cy="323165"/>
          </a:xfrm>
          <a:prstGeom prst="rect">
            <a:avLst/>
          </a:prstGeom>
          <a:noFill/>
          <a:ln w="6350">
            <a:noFill/>
            <a:miter lim="800000"/>
            <a:headEnd/>
            <a:tailEnd/>
          </a:ln>
        </p:spPr>
        <p:txBody>
          <a:bodyPr wrap="square" lIns="0" tIns="0" rIns="0" bIns="0" anchor="ctr">
            <a:spAutoFit/>
          </a:bodyPr>
          <a:lstStyle/>
          <a:p>
            <a:pPr fontAlgn="auto">
              <a:lnSpc>
                <a:spcPct val="100000"/>
              </a:lnSpc>
              <a:spcBef>
                <a:spcPts val="0"/>
              </a:spcBef>
              <a:spcAft>
                <a:spcPts val="0"/>
              </a:spcAft>
              <a:buClrTx/>
              <a:buFontTx/>
              <a:buNone/>
              <a:defRPr/>
            </a:pPr>
            <a:r>
              <a:rPr kumimoji="1" lang="zh-CN" altLang="en-US" sz="1050" kern="0" dirty="0">
                <a:solidFill>
                  <a:srgbClr val="000000"/>
                </a:solidFill>
                <a:latin typeface="Calibri" pitchFamily="34" charset="0"/>
                <a:ea typeface="宋体" charset="-122"/>
              </a:rPr>
              <a:t>在线、近线、离线</a:t>
            </a:r>
          </a:p>
        </p:txBody>
      </p:sp>
      <p:sp>
        <p:nvSpPr>
          <p:cNvPr id="19" name="Text Box 9"/>
          <p:cNvSpPr txBox="1">
            <a:spLocks noChangeArrowheads="1"/>
          </p:cNvSpPr>
          <p:nvPr/>
        </p:nvSpPr>
        <p:spPr bwMode="auto">
          <a:xfrm>
            <a:off x="960810" y="4339649"/>
            <a:ext cx="442838" cy="323165"/>
          </a:xfrm>
          <a:prstGeom prst="rect">
            <a:avLst/>
          </a:prstGeom>
          <a:noFill/>
          <a:ln w="6350">
            <a:noFill/>
            <a:miter lim="800000"/>
            <a:headEnd/>
            <a:tailEnd/>
          </a:ln>
        </p:spPr>
        <p:txBody>
          <a:bodyPr wrap="square" lIns="0" tIns="0" rIns="0" bIns="0" anchor="ctr">
            <a:spAutoFit/>
          </a:bodyPr>
          <a:lstStyle/>
          <a:p>
            <a:pPr fontAlgn="auto">
              <a:lnSpc>
                <a:spcPct val="100000"/>
              </a:lnSpc>
              <a:spcBef>
                <a:spcPts val="0"/>
              </a:spcBef>
              <a:spcAft>
                <a:spcPts val="0"/>
              </a:spcAft>
              <a:buClrTx/>
              <a:buFontTx/>
              <a:buNone/>
              <a:defRPr/>
            </a:pPr>
            <a:r>
              <a:rPr kumimoji="1" lang="zh-CN" altLang="en-US" sz="1050" kern="0" dirty="0">
                <a:solidFill>
                  <a:srgbClr val="000000"/>
                </a:solidFill>
                <a:latin typeface="Calibri" pitchFamily="34" charset="0"/>
                <a:ea typeface="宋体" charset="-122"/>
              </a:rPr>
              <a:t>按访问频度</a:t>
            </a:r>
          </a:p>
        </p:txBody>
      </p:sp>
      <p:sp>
        <p:nvSpPr>
          <p:cNvPr id="20" name="Rectangle 19"/>
          <p:cNvSpPr>
            <a:spLocks noChangeArrowheads="1"/>
          </p:cNvSpPr>
          <p:nvPr/>
        </p:nvSpPr>
        <p:spPr bwMode="auto">
          <a:xfrm>
            <a:off x="1411075" y="4530030"/>
            <a:ext cx="920789" cy="277011"/>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内存数据库</a:t>
            </a:r>
          </a:p>
        </p:txBody>
      </p:sp>
      <p:sp>
        <p:nvSpPr>
          <p:cNvPr id="21" name="Text Box 9"/>
          <p:cNvSpPr txBox="1">
            <a:spLocks noChangeArrowheads="1"/>
          </p:cNvSpPr>
          <p:nvPr/>
        </p:nvSpPr>
        <p:spPr bwMode="auto">
          <a:xfrm>
            <a:off x="2555777" y="4358921"/>
            <a:ext cx="720079" cy="323165"/>
          </a:xfrm>
          <a:prstGeom prst="rect">
            <a:avLst/>
          </a:prstGeom>
          <a:noFill/>
          <a:ln w="6350">
            <a:noFill/>
            <a:miter lim="800000"/>
            <a:headEnd/>
            <a:tailEnd/>
          </a:ln>
        </p:spPr>
        <p:txBody>
          <a:bodyPr wrap="square" lIns="0" tIns="0" rIns="0" bIns="0" anchor="ctr">
            <a:spAutoFit/>
          </a:bodyPr>
          <a:lstStyle/>
          <a:p>
            <a:pPr fontAlgn="auto">
              <a:lnSpc>
                <a:spcPct val="100000"/>
              </a:lnSpc>
              <a:spcBef>
                <a:spcPts val="0"/>
              </a:spcBef>
              <a:spcAft>
                <a:spcPts val="0"/>
              </a:spcAft>
              <a:buClrTx/>
              <a:buFontTx/>
              <a:buNone/>
              <a:defRPr/>
            </a:pPr>
            <a:r>
              <a:rPr kumimoji="1" lang="zh-CN" altLang="en-US" sz="1050" kern="0" dirty="0" smtClean="0">
                <a:solidFill>
                  <a:srgbClr val="000000"/>
                </a:solidFill>
                <a:latin typeface="Calibri" pitchFamily="34" charset="0"/>
                <a:ea typeface="宋体" charset="-122"/>
              </a:rPr>
              <a:t>按响应</a:t>
            </a:r>
            <a:endParaRPr kumimoji="1" lang="zh-CN" altLang="en-US" sz="1050" kern="0" dirty="0">
              <a:solidFill>
                <a:srgbClr val="000000"/>
              </a:solidFill>
              <a:latin typeface="Calibri" pitchFamily="34" charset="0"/>
              <a:ea typeface="宋体" charset="-122"/>
            </a:endParaRPr>
          </a:p>
          <a:p>
            <a:pPr fontAlgn="auto">
              <a:lnSpc>
                <a:spcPct val="100000"/>
              </a:lnSpc>
              <a:spcBef>
                <a:spcPts val="0"/>
              </a:spcBef>
              <a:spcAft>
                <a:spcPts val="0"/>
              </a:spcAft>
              <a:buClrTx/>
              <a:buFontTx/>
              <a:buNone/>
              <a:defRPr/>
            </a:pPr>
            <a:r>
              <a:rPr kumimoji="1" lang="zh-CN" altLang="en-US" sz="1050" kern="0" dirty="0">
                <a:solidFill>
                  <a:srgbClr val="000000"/>
                </a:solidFill>
                <a:latin typeface="Calibri" pitchFamily="34" charset="0"/>
                <a:ea typeface="宋体" charset="-122"/>
              </a:rPr>
              <a:t>及时性</a:t>
            </a:r>
          </a:p>
        </p:txBody>
      </p:sp>
      <p:grpSp>
        <p:nvGrpSpPr>
          <p:cNvPr id="22" name="组合 128"/>
          <p:cNvGrpSpPr/>
          <p:nvPr/>
        </p:nvGrpSpPr>
        <p:grpSpPr>
          <a:xfrm>
            <a:off x="1627099" y="4293096"/>
            <a:ext cx="360040" cy="216024"/>
            <a:chOff x="179512" y="4869160"/>
            <a:chExt cx="648072" cy="720080"/>
          </a:xfrm>
        </p:grpSpPr>
        <p:sp>
          <p:nvSpPr>
            <p:cNvPr id="23" name="圆柱形 22"/>
            <p:cNvSpPr/>
            <p:nvPr/>
          </p:nvSpPr>
          <p:spPr bwMode="auto">
            <a:xfrm>
              <a:off x="179512" y="4869160"/>
              <a:ext cx="648072" cy="720080"/>
            </a:xfrm>
            <a:prstGeom prst="can">
              <a:avLst/>
            </a:prstGeom>
            <a:noFill/>
            <a:ln w="9525" cap="flat" cmpd="sng" algn="ctr">
              <a:solidFill>
                <a:srgbClr val="C0504D">
                  <a:lumMod val="60000"/>
                  <a:lumOff val="4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sp>
          <p:nvSpPr>
            <p:cNvPr id="24" name="圆柱形 23"/>
            <p:cNvSpPr/>
            <p:nvPr/>
          </p:nvSpPr>
          <p:spPr bwMode="auto">
            <a:xfrm>
              <a:off x="226120" y="4907260"/>
              <a:ext cx="540000" cy="681980"/>
            </a:xfrm>
            <a:prstGeom prst="can">
              <a:avLst>
                <a:gd name="adj" fmla="val 17441"/>
              </a:avLst>
            </a:prstGeom>
            <a:noFill/>
            <a:ln w="3175" cap="flat" cmpd="sng" algn="ctr">
              <a:solidFill>
                <a:sysClr val="window" lastClr="FFFFFF">
                  <a:lumMod val="8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grpSp>
      <p:sp>
        <p:nvSpPr>
          <p:cNvPr id="25" name="Rectangle 19"/>
          <p:cNvSpPr>
            <a:spLocks noChangeArrowheads="1"/>
          </p:cNvSpPr>
          <p:nvPr/>
        </p:nvSpPr>
        <p:spPr bwMode="auto">
          <a:xfrm>
            <a:off x="3067257" y="4530030"/>
            <a:ext cx="920789" cy="277011"/>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内存数据库</a:t>
            </a:r>
          </a:p>
        </p:txBody>
      </p:sp>
      <p:grpSp>
        <p:nvGrpSpPr>
          <p:cNvPr id="26" name="组合 128"/>
          <p:cNvGrpSpPr/>
          <p:nvPr/>
        </p:nvGrpSpPr>
        <p:grpSpPr>
          <a:xfrm>
            <a:off x="3275855" y="4293096"/>
            <a:ext cx="360040" cy="216024"/>
            <a:chOff x="179512" y="4869160"/>
            <a:chExt cx="648072" cy="720080"/>
          </a:xfrm>
        </p:grpSpPr>
        <p:sp>
          <p:nvSpPr>
            <p:cNvPr id="27" name="圆柱形 26"/>
            <p:cNvSpPr/>
            <p:nvPr/>
          </p:nvSpPr>
          <p:spPr bwMode="auto">
            <a:xfrm>
              <a:off x="179512" y="4869160"/>
              <a:ext cx="648072" cy="720080"/>
            </a:xfrm>
            <a:prstGeom prst="can">
              <a:avLst/>
            </a:prstGeom>
            <a:noFill/>
            <a:ln w="9525" cap="flat" cmpd="sng" algn="ctr">
              <a:solidFill>
                <a:srgbClr val="C0504D">
                  <a:lumMod val="60000"/>
                  <a:lumOff val="40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sp>
          <p:nvSpPr>
            <p:cNvPr id="28" name="圆柱形 27"/>
            <p:cNvSpPr/>
            <p:nvPr/>
          </p:nvSpPr>
          <p:spPr bwMode="auto">
            <a:xfrm>
              <a:off x="226120" y="4907260"/>
              <a:ext cx="540000" cy="681980"/>
            </a:xfrm>
            <a:prstGeom prst="can">
              <a:avLst>
                <a:gd name="adj" fmla="val 17441"/>
              </a:avLst>
            </a:prstGeom>
            <a:noFill/>
            <a:ln w="3175" cap="flat" cmpd="sng" algn="ctr">
              <a:solidFill>
                <a:sysClr val="window" lastClr="FFFFFF">
                  <a:lumMod val="85000"/>
                </a:sys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79200" tIns="39600" rIns="79200" bIns="39600" numCol="1" rtlCol="0" anchor="t" anchorCtr="0" compatLnSpc="1">
              <a:prstTxWarp prst="textNoShape">
                <a:avLst/>
              </a:prstTxWarp>
              <a:noAutofit/>
            </a:bodyPr>
            <a:lstStyle/>
            <a:p>
              <a:pPr defTabSz="801688" eaLnBrk="1" hangingPunct="1">
                <a:lnSpc>
                  <a:spcPct val="100000"/>
                </a:lnSpc>
                <a:spcBef>
                  <a:spcPct val="0"/>
                </a:spcBef>
                <a:buClrTx/>
                <a:buFontTx/>
                <a:buNone/>
                <a:defRPr/>
              </a:pPr>
              <a:endParaRPr lang="zh-CN" altLang="en-US" sz="900" b="0" kern="0" smtClean="0">
                <a:solidFill>
                  <a:sysClr val="window" lastClr="FFFFFF"/>
                </a:solidFill>
                <a:latin typeface="FrutigerNext LT Regular" pitchFamily="34" charset="0"/>
                <a:ea typeface="ＭＳ Ｐゴシック" pitchFamily="34" charset="-128"/>
              </a:endParaRPr>
            </a:p>
          </p:txBody>
        </p:sp>
      </p:grpSp>
      <p:sp>
        <p:nvSpPr>
          <p:cNvPr id="29" name="Text Box 17"/>
          <p:cNvSpPr txBox="1">
            <a:spLocks noChangeArrowheads="1"/>
          </p:cNvSpPr>
          <p:nvPr/>
        </p:nvSpPr>
        <p:spPr bwMode="auto">
          <a:xfrm>
            <a:off x="539552" y="1700808"/>
            <a:ext cx="3816424" cy="1169551"/>
          </a:xfrm>
          <a:prstGeom prst="rect">
            <a:avLst/>
          </a:prstGeom>
          <a:noFill/>
          <a:ln w="9525">
            <a:noFill/>
            <a:miter lim="800000"/>
            <a:headEnd/>
            <a:tailEnd/>
          </a:ln>
        </p:spPr>
        <p:txBody>
          <a:bodyPr wrap="square">
            <a:spAutoFit/>
          </a:bodyPr>
          <a:lstStyle/>
          <a:p>
            <a:pPr marL="173038" indent="-173038" eaLnBrk="1" fontAlgn="auto" hangingPunct="1">
              <a:lnSpc>
                <a:spcPct val="100000"/>
              </a:lnSpc>
              <a:spcBef>
                <a:spcPts val="0"/>
              </a:spcBef>
              <a:spcAft>
                <a:spcPts val="0"/>
              </a:spcAft>
              <a:buClrTx/>
              <a:buFont typeface="Wingdings" panose="05000000000000000000" pitchFamily="2" charset="2"/>
              <a:buChar char="Ø"/>
              <a:defRPr/>
            </a:pPr>
            <a:r>
              <a:rPr lang="zh-CN" altLang="en-US" b="0" kern="0" dirty="0">
                <a:solidFill>
                  <a:sysClr val="windowText" lastClr="000000"/>
                </a:solidFill>
                <a:latin typeface="Calibri" pitchFamily="34" charset="0"/>
                <a:ea typeface="宋体" charset="-122"/>
              </a:rPr>
              <a:t>数据生命周期中在线数据对高性能存储的需求，以及随着数据生命周期的变更，逐渐向一般性能存储的迁移，是分级存储管理的一条主线。同时兼顾考虑其他分级原则，共同作用影响数据迁移机制。</a:t>
            </a:r>
          </a:p>
        </p:txBody>
      </p:sp>
      <p:sp>
        <p:nvSpPr>
          <p:cNvPr id="30" name="AutoShape 41"/>
          <p:cNvSpPr>
            <a:spLocks noChangeArrowheads="1"/>
          </p:cNvSpPr>
          <p:nvPr/>
        </p:nvSpPr>
        <p:spPr bwMode="auto">
          <a:xfrm>
            <a:off x="108520" y="3573016"/>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a:solidFill>
                  <a:sysClr val="window" lastClr="FFFFFF"/>
                </a:solidFill>
                <a:latin typeface="微软雅黑" pitchFamily="34" charset="-122"/>
                <a:ea typeface="微软雅黑" pitchFamily="34" charset="-122"/>
              </a:rPr>
              <a:t>基于</a:t>
            </a:r>
            <a:r>
              <a:rPr lang="zh-CN" altLang="en-US" sz="1050" kern="0" dirty="0" smtClean="0">
                <a:solidFill>
                  <a:sysClr val="window" lastClr="FFFFFF"/>
                </a:solidFill>
                <a:latin typeface="微软雅黑" pitchFamily="34" charset="-122"/>
                <a:ea typeface="微软雅黑" pitchFamily="34" charset="-122"/>
              </a:rPr>
              <a:t>生命周期</a:t>
            </a:r>
            <a:endParaRPr lang="zh-CN" altLang="en-US" sz="1050" kern="0" dirty="0">
              <a:solidFill>
                <a:sysClr val="window" lastClr="FFFFFF"/>
              </a:solidFill>
              <a:latin typeface="微软雅黑" pitchFamily="34" charset="-122"/>
              <a:ea typeface="微软雅黑" pitchFamily="34" charset="-122"/>
            </a:endParaRPr>
          </a:p>
        </p:txBody>
      </p:sp>
      <p:sp>
        <p:nvSpPr>
          <p:cNvPr id="31" name="AutoShape 41"/>
          <p:cNvSpPr>
            <a:spLocks noChangeArrowheads="1"/>
          </p:cNvSpPr>
          <p:nvPr/>
        </p:nvSpPr>
        <p:spPr bwMode="auto">
          <a:xfrm>
            <a:off x="107504" y="4365104"/>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smtClean="0">
                <a:solidFill>
                  <a:sysClr val="window" lastClr="FFFFFF"/>
                </a:solidFill>
                <a:latin typeface="微软雅黑" pitchFamily="34" charset="-122"/>
                <a:ea typeface="微软雅黑" pitchFamily="34" charset="-122"/>
              </a:rPr>
              <a:t>基于访问压力</a:t>
            </a:r>
            <a:endParaRPr lang="zh-CN" altLang="en-US" sz="1050" kern="0" dirty="0">
              <a:solidFill>
                <a:sysClr val="window" lastClr="FFFFFF"/>
              </a:solidFill>
              <a:latin typeface="微软雅黑" pitchFamily="34" charset="-122"/>
              <a:ea typeface="微软雅黑" pitchFamily="34" charset="-122"/>
            </a:endParaRPr>
          </a:p>
        </p:txBody>
      </p:sp>
      <p:sp>
        <p:nvSpPr>
          <p:cNvPr id="32" name="AutoShape 41"/>
          <p:cNvSpPr>
            <a:spLocks noChangeArrowheads="1"/>
          </p:cNvSpPr>
          <p:nvPr/>
        </p:nvSpPr>
        <p:spPr bwMode="auto">
          <a:xfrm>
            <a:off x="107504" y="5085184"/>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smtClean="0">
                <a:solidFill>
                  <a:sysClr val="window" lastClr="FFFFFF"/>
                </a:solidFill>
                <a:latin typeface="微软雅黑" pitchFamily="34" charset="-122"/>
                <a:ea typeface="微软雅黑" pitchFamily="34" charset="-122"/>
              </a:rPr>
              <a:t>基于业务用途</a:t>
            </a:r>
            <a:endParaRPr lang="zh-CN" altLang="en-US" sz="1050" kern="0" dirty="0">
              <a:solidFill>
                <a:sysClr val="window" lastClr="FFFFFF"/>
              </a:solidFill>
              <a:latin typeface="微软雅黑" pitchFamily="34" charset="-122"/>
              <a:ea typeface="微软雅黑" pitchFamily="34" charset="-122"/>
            </a:endParaRPr>
          </a:p>
        </p:txBody>
      </p:sp>
      <p:sp>
        <p:nvSpPr>
          <p:cNvPr id="33" name="AutoShape 41"/>
          <p:cNvSpPr>
            <a:spLocks noChangeArrowheads="1"/>
          </p:cNvSpPr>
          <p:nvPr/>
        </p:nvSpPr>
        <p:spPr bwMode="auto">
          <a:xfrm>
            <a:off x="107504" y="5589240"/>
            <a:ext cx="863080" cy="288032"/>
          </a:xfrm>
          <a:prstGeom prst="homePlate">
            <a:avLst>
              <a:gd name="adj" fmla="val 25919"/>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headEnd/>
            <a:tailEnd/>
          </a:ln>
          <a:effectLst>
            <a:outerShdw blurRad="40000" dist="23000" dir="5400000" rotWithShape="0">
              <a:srgbClr val="000000">
                <a:alpha val="35000"/>
              </a:srgbClr>
            </a:outerShdw>
          </a:effectLst>
        </p:spPr>
        <p:txBody>
          <a:bodyPr wrap="none" lIns="39177" tIns="39177" rIns="39177" bIns="39177" anchor="ctr"/>
          <a:lstStyle/>
          <a:p>
            <a:pPr defTabSz="784225" fontAlgn="auto">
              <a:lnSpc>
                <a:spcPct val="100000"/>
              </a:lnSpc>
              <a:spcBef>
                <a:spcPts val="0"/>
              </a:spcBef>
              <a:spcAft>
                <a:spcPts val="0"/>
              </a:spcAft>
              <a:buClrTx/>
              <a:buFontTx/>
              <a:buNone/>
              <a:defRPr/>
            </a:pPr>
            <a:r>
              <a:rPr lang="zh-CN" altLang="en-US" sz="1050" kern="0" dirty="0" smtClean="0">
                <a:solidFill>
                  <a:sysClr val="window" lastClr="FFFFFF"/>
                </a:solidFill>
                <a:latin typeface="微软雅黑" pitchFamily="34" charset="-122"/>
                <a:ea typeface="微软雅黑" pitchFamily="34" charset="-122"/>
              </a:rPr>
              <a:t>基于物理属性</a:t>
            </a:r>
            <a:endParaRPr lang="zh-CN" altLang="en-US" sz="1050" kern="0" dirty="0">
              <a:solidFill>
                <a:sysClr val="window" lastClr="FFFFFF"/>
              </a:solidFill>
              <a:latin typeface="微软雅黑" pitchFamily="34" charset="-122"/>
              <a:ea typeface="微软雅黑" pitchFamily="34" charset="-122"/>
            </a:endParaRPr>
          </a:p>
        </p:txBody>
      </p:sp>
      <p:sp>
        <p:nvSpPr>
          <p:cNvPr id="34" name="矩形 33"/>
          <p:cNvSpPr/>
          <p:nvPr/>
        </p:nvSpPr>
        <p:spPr>
          <a:xfrm>
            <a:off x="0" y="2996952"/>
            <a:ext cx="755576" cy="432048"/>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sz="1100" kern="0" dirty="0" smtClean="0">
                <a:solidFill>
                  <a:prstClr val="black"/>
                </a:solidFill>
                <a:latin typeface="Calibri" pitchFamily="34" charset="0"/>
                <a:ea typeface="宋体" charset="-122"/>
              </a:rPr>
              <a:t>分级原则</a:t>
            </a:r>
            <a:endParaRPr lang="zh-CN" altLang="en-US" sz="1100" kern="0" dirty="0">
              <a:solidFill>
                <a:prstClr val="black"/>
              </a:solidFill>
              <a:latin typeface="Calibri" pitchFamily="34" charset="0"/>
              <a:ea typeface="宋体" charset="-122"/>
            </a:endParaRPr>
          </a:p>
        </p:txBody>
      </p:sp>
      <p:pic>
        <p:nvPicPr>
          <p:cNvPr id="35" name="Picture 16" descr="Databases Sm"/>
          <p:cNvPicPr>
            <a:picLocks noChangeAspect="1" noChangeArrowheads="1"/>
          </p:cNvPicPr>
          <p:nvPr/>
        </p:nvPicPr>
        <p:blipFill>
          <a:blip r:embed="rId3" cstate="print"/>
          <a:srcRect/>
          <a:stretch>
            <a:fillRect/>
          </a:stretch>
        </p:blipFill>
        <p:spPr bwMode="auto">
          <a:xfrm>
            <a:off x="2555775" y="3429000"/>
            <a:ext cx="431800" cy="277813"/>
          </a:xfrm>
          <a:prstGeom prst="rect">
            <a:avLst/>
          </a:prstGeom>
          <a:noFill/>
          <a:ln w="9525">
            <a:noFill/>
            <a:miter lim="800000"/>
            <a:headEnd/>
            <a:tailEnd/>
          </a:ln>
        </p:spPr>
      </p:pic>
      <p:pic>
        <p:nvPicPr>
          <p:cNvPr id="36"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4440" y="3429000"/>
            <a:ext cx="431800" cy="309563"/>
          </a:xfrm>
          <a:prstGeom prst="rect">
            <a:avLst/>
          </a:prstGeom>
          <a:noFill/>
          <a:ln w="9525">
            <a:noFill/>
            <a:miter lim="800000"/>
            <a:headEnd/>
            <a:tailEnd/>
          </a:ln>
        </p:spPr>
      </p:pic>
      <p:graphicFrame>
        <p:nvGraphicFramePr>
          <p:cNvPr id="37" name="Object 18"/>
          <p:cNvGraphicFramePr>
            <a:graphicFrameLocks noChangeAspect="1"/>
          </p:cNvGraphicFramePr>
          <p:nvPr>
            <p:extLst>
              <p:ext uri="{D42A27DB-BD31-4B8C-83A1-F6EECF244321}">
                <p14:modId xmlns:p14="http://schemas.microsoft.com/office/powerpoint/2010/main" val="541051706"/>
              </p:ext>
            </p:extLst>
          </p:nvPr>
        </p:nvGraphicFramePr>
        <p:xfrm>
          <a:off x="3670565" y="3429000"/>
          <a:ext cx="287337" cy="230188"/>
        </p:xfrm>
        <a:graphic>
          <a:graphicData uri="http://schemas.openxmlformats.org/presentationml/2006/ole">
            <mc:AlternateContent xmlns:mc="http://schemas.openxmlformats.org/markup-compatibility/2006">
              <mc:Choice xmlns:v="urn:schemas-microsoft-com:vml" Requires="v">
                <p:oleObj spid="_x0000_s7180" name="Visio" r:id="rId5" imgW="545592" imgH="429768" progId="Visio.Drawing.11">
                  <p:embed/>
                </p:oleObj>
              </mc:Choice>
              <mc:Fallback>
                <p:oleObj name="Visio" r:id="rId5" imgW="545592" imgH="42976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0565" y="3429000"/>
                        <a:ext cx="287337"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19"/>
          <p:cNvSpPr>
            <a:spLocks noChangeArrowheads="1"/>
          </p:cNvSpPr>
          <p:nvPr/>
        </p:nvSpPr>
        <p:spPr bwMode="auto">
          <a:xfrm>
            <a:off x="1547663" y="3661562"/>
            <a:ext cx="638661" cy="446288"/>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高性能</a:t>
            </a:r>
          </a:p>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磁盘库</a:t>
            </a:r>
          </a:p>
        </p:txBody>
      </p:sp>
      <p:sp>
        <p:nvSpPr>
          <p:cNvPr id="39" name="Rectangle 20"/>
          <p:cNvSpPr>
            <a:spLocks noChangeArrowheads="1"/>
          </p:cNvSpPr>
          <p:nvPr/>
        </p:nvSpPr>
        <p:spPr bwMode="auto">
          <a:xfrm>
            <a:off x="3539762" y="3645024"/>
            <a:ext cx="638661" cy="446288"/>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磁带</a:t>
            </a:r>
          </a:p>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光盘库</a:t>
            </a:r>
          </a:p>
        </p:txBody>
      </p:sp>
      <p:sp>
        <p:nvSpPr>
          <p:cNvPr id="40" name="Rectangle 21"/>
          <p:cNvSpPr>
            <a:spLocks noChangeArrowheads="1"/>
          </p:cNvSpPr>
          <p:nvPr/>
        </p:nvSpPr>
        <p:spPr bwMode="auto">
          <a:xfrm>
            <a:off x="2411759" y="3661562"/>
            <a:ext cx="779725" cy="446288"/>
          </a:xfrm>
          <a:prstGeom prst="rect">
            <a:avLst/>
          </a:prstGeom>
          <a:noFill/>
          <a:ln w="9525" algn="ctr">
            <a:noFill/>
            <a:miter lim="800000"/>
            <a:headEnd/>
            <a:tailEnd/>
          </a:ln>
        </p:spPr>
        <p:txBody>
          <a:bodyPr wrap="none" lIns="106692" tIns="53346" rIns="106692" bIns="53346">
            <a:spAutoFit/>
          </a:bodyPr>
          <a:lstStyle/>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中低性能</a:t>
            </a:r>
          </a:p>
          <a:p>
            <a:pPr defTabSz="935038" eaLnBrk="1" fontAlgn="auto" hangingPunct="1">
              <a:lnSpc>
                <a:spcPct val="100000"/>
              </a:lnSpc>
              <a:spcBef>
                <a:spcPts val="0"/>
              </a:spcBef>
              <a:spcAft>
                <a:spcPts val="0"/>
              </a:spcAft>
              <a:buClrTx/>
              <a:buFontTx/>
              <a:buNone/>
              <a:defRPr/>
            </a:pPr>
            <a:r>
              <a:rPr lang="zh-CN" altLang="en-US" sz="1050" b="0" kern="0" dirty="0">
                <a:solidFill>
                  <a:srgbClr val="000000"/>
                </a:solidFill>
                <a:latin typeface="Calibri" pitchFamily="34" charset="0"/>
                <a:ea typeface="宋体" charset="-122"/>
              </a:rPr>
              <a:t>磁盘库</a:t>
            </a:r>
          </a:p>
        </p:txBody>
      </p:sp>
      <p:sp>
        <p:nvSpPr>
          <p:cNvPr id="41" name="AutoShape 10"/>
          <p:cNvSpPr>
            <a:spLocks noChangeArrowheads="1"/>
          </p:cNvSpPr>
          <p:nvPr/>
        </p:nvSpPr>
        <p:spPr bwMode="auto">
          <a:xfrm>
            <a:off x="2123727" y="3645024"/>
            <a:ext cx="358775" cy="215900"/>
          </a:xfrm>
          <a:prstGeom prst="rightArrow">
            <a:avLst>
              <a:gd name="adj1" fmla="val 50000"/>
              <a:gd name="adj2" fmla="val 41544"/>
            </a:avLst>
          </a:prstGeom>
          <a:solidFill>
            <a:srgbClr val="FF0000"/>
          </a:solidFill>
          <a:ln w="9525">
            <a:noFill/>
            <a:miter lim="800000"/>
            <a:headEnd/>
            <a:tailEnd/>
          </a:ln>
          <a:effectLst>
            <a:prstShdw prst="shdw17" dist="17961" dir="2700000">
              <a:srgbClr val="1F5C99"/>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sz="1050" b="0" kern="0" smtClean="0">
              <a:solidFill>
                <a:srgbClr val="FFFFFF"/>
              </a:solidFill>
              <a:latin typeface="Calibri" pitchFamily="34" charset="0"/>
              <a:ea typeface="宋体" charset="-122"/>
            </a:endParaRPr>
          </a:p>
        </p:txBody>
      </p:sp>
      <p:sp>
        <p:nvSpPr>
          <p:cNvPr id="42" name="AutoShape 10"/>
          <p:cNvSpPr>
            <a:spLocks noChangeArrowheads="1"/>
          </p:cNvSpPr>
          <p:nvPr/>
        </p:nvSpPr>
        <p:spPr bwMode="auto">
          <a:xfrm>
            <a:off x="3133104" y="3645148"/>
            <a:ext cx="358775" cy="215900"/>
          </a:xfrm>
          <a:prstGeom prst="rightArrow">
            <a:avLst>
              <a:gd name="adj1" fmla="val 50000"/>
              <a:gd name="adj2" fmla="val 41544"/>
            </a:avLst>
          </a:prstGeom>
          <a:solidFill>
            <a:srgbClr val="FF0000"/>
          </a:solidFill>
          <a:ln w="9525">
            <a:noFill/>
            <a:miter lim="800000"/>
            <a:headEnd/>
            <a:tailEnd/>
          </a:ln>
          <a:effectLst>
            <a:prstShdw prst="shdw17" dist="17961" dir="2700000">
              <a:srgbClr val="1F5C99"/>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sz="1050" b="0" kern="0" smtClean="0">
              <a:solidFill>
                <a:srgbClr val="FFFFFF"/>
              </a:solidFill>
              <a:latin typeface="Calibri" pitchFamily="34" charset="0"/>
              <a:ea typeface="宋体" charset="-122"/>
            </a:endParaRPr>
          </a:p>
        </p:txBody>
      </p:sp>
      <p:sp>
        <p:nvSpPr>
          <p:cNvPr id="43" name="矩形 42"/>
          <p:cNvSpPr/>
          <p:nvPr/>
        </p:nvSpPr>
        <p:spPr>
          <a:xfrm>
            <a:off x="4427984" y="1611957"/>
            <a:ext cx="4536504" cy="1384995"/>
          </a:xfrm>
          <a:prstGeom prst="rect">
            <a:avLst/>
          </a:prstGeom>
        </p:spPr>
        <p:txBody>
          <a:bodyPr wrap="square">
            <a:spAutoFit/>
          </a:bodyPr>
          <a:lstStyle/>
          <a:p>
            <a:pPr marL="173038" indent="-173038" eaLnBrk="1" hangingPunct="1">
              <a:lnSpc>
                <a:spcPct val="100000"/>
              </a:lnSpc>
              <a:spcBef>
                <a:spcPct val="0"/>
              </a:spcBef>
              <a:buClrTx/>
              <a:buFont typeface="Wingdings" panose="05000000000000000000" pitchFamily="2" charset="2"/>
              <a:buChar char="Ø"/>
            </a:pPr>
            <a:r>
              <a:rPr lang="zh-CN" altLang="zh-CN" b="0" smtClean="0">
                <a:solidFill>
                  <a:srgbClr val="000000"/>
                </a:solidFill>
                <a:latin typeface="微软雅黑" pitchFamily="34" charset="-122"/>
                <a:ea typeface="微软雅黑" pitchFamily="34" charset="-122"/>
              </a:rPr>
              <a:t>将核心模型</a:t>
            </a:r>
            <a:r>
              <a:rPr lang="zh-CN" altLang="zh-CN" b="0" dirty="0" smtClean="0">
                <a:solidFill>
                  <a:srgbClr val="000000"/>
                </a:solidFill>
                <a:latin typeface="微软雅黑" pitchFamily="34" charset="-122"/>
                <a:ea typeface="微软雅黑" pitchFamily="34" charset="-122"/>
              </a:rPr>
              <a:t>（即中</a:t>
            </a:r>
            <a:r>
              <a:rPr lang="zh-CN" altLang="zh-CN" b="0" smtClean="0">
                <a:solidFill>
                  <a:srgbClr val="000000"/>
                </a:solidFill>
                <a:latin typeface="微软雅黑" pitchFamily="34" charset="-122"/>
                <a:ea typeface="微软雅黑" pitchFamily="34" charset="-122"/>
              </a:rPr>
              <a:t>度汇总的</a:t>
            </a:r>
            <a:r>
              <a:rPr lang="zh-CN" altLang="zh-CN" b="0" dirty="0" smtClean="0">
                <a:solidFill>
                  <a:srgbClr val="000000"/>
                </a:solidFill>
                <a:latin typeface="微软雅黑" pitchFamily="34" charset="-122"/>
                <a:ea typeface="微软雅黑" pitchFamily="34" charset="-122"/>
              </a:rPr>
              <a:t>模型）通过改造融入</a:t>
            </a:r>
            <a:r>
              <a:rPr lang="zh-CN" altLang="zh-CN" b="0" smtClean="0">
                <a:solidFill>
                  <a:srgbClr val="000000"/>
                </a:solidFill>
                <a:latin typeface="微软雅黑" pitchFamily="34" charset="-122"/>
                <a:ea typeface="微软雅黑" pitchFamily="34" charset="-122"/>
              </a:rPr>
              <a:t>到现有</a:t>
            </a:r>
            <a:r>
              <a:rPr lang="zh-CN" altLang="en-US" b="0" smtClean="0">
                <a:solidFill>
                  <a:srgbClr val="000000"/>
                </a:solidFill>
                <a:latin typeface="微软雅黑" pitchFamily="34" charset="-122"/>
                <a:ea typeface="微软雅黑" pitchFamily="34" charset="-122"/>
              </a:rPr>
              <a:t>主数据</a:t>
            </a:r>
            <a:r>
              <a:rPr lang="zh-CN" altLang="zh-CN" b="0" smtClean="0">
                <a:solidFill>
                  <a:srgbClr val="000000"/>
                </a:solidFill>
                <a:latin typeface="微软雅黑" pitchFamily="34" charset="-122"/>
                <a:ea typeface="微软雅黑" pitchFamily="34" charset="-122"/>
              </a:rPr>
              <a:t>仓库</a:t>
            </a:r>
            <a:r>
              <a:rPr lang="zh-CN" altLang="zh-CN" b="0" dirty="0" smtClean="0">
                <a:solidFill>
                  <a:srgbClr val="000000"/>
                </a:solidFill>
                <a:latin typeface="微软雅黑" pitchFamily="34" charset="-122"/>
                <a:ea typeface="微软雅黑" pitchFamily="34" charset="-122"/>
              </a:rPr>
              <a:t>的核心模型中</a:t>
            </a:r>
            <a:r>
              <a:rPr lang="zh-CN" altLang="en-US" b="0" dirty="0" smtClean="0">
                <a:solidFill>
                  <a:srgbClr val="000000"/>
                </a:solidFill>
                <a:latin typeface="微软雅黑" pitchFamily="34" charset="-122"/>
                <a:ea typeface="微软雅黑" pitchFamily="34" charset="-122"/>
              </a:rPr>
              <a:t>，减少数据冗余，提升数据质量。</a:t>
            </a:r>
            <a:endParaRPr lang="en-US" altLang="zh-CN" b="0" dirty="0" smtClean="0">
              <a:solidFill>
                <a:srgbClr val="000000"/>
              </a:solidFill>
              <a:latin typeface="微软雅黑" pitchFamily="34" charset="-122"/>
              <a:ea typeface="微软雅黑" pitchFamily="34" charset="-122"/>
            </a:endParaRPr>
          </a:p>
          <a:p>
            <a:pPr marL="173038" indent="-173038" eaLnBrk="1" hangingPunct="1">
              <a:lnSpc>
                <a:spcPct val="100000"/>
              </a:lnSpc>
              <a:spcBef>
                <a:spcPct val="0"/>
              </a:spcBef>
              <a:buClrTx/>
              <a:buFont typeface="Wingdings" panose="05000000000000000000" pitchFamily="2" charset="2"/>
              <a:buChar char="Ø"/>
            </a:pPr>
            <a:r>
              <a:rPr lang="zh-CN" altLang="en-US" b="0" smtClean="0">
                <a:solidFill>
                  <a:srgbClr val="000000"/>
                </a:solidFill>
                <a:latin typeface="微软雅黑" pitchFamily="34" charset="-122"/>
                <a:ea typeface="微软雅黑" pitchFamily="34" charset="-122"/>
              </a:rPr>
              <a:t>将主数据仓库中的</a:t>
            </a:r>
            <a:r>
              <a:rPr lang="zh-CN" altLang="en-US" b="0" smtClean="0">
                <a:solidFill>
                  <a:srgbClr val="C00000"/>
                </a:solidFill>
                <a:latin typeface="微软雅黑" pitchFamily="34" charset="-122"/>
                <a:ea typeface="微软雅黑" pitchFamily="34" charset="-122"/>
              </a:rPr>
              <a:t>历史数据</a:t>
            </a:r>
            <a:r>
              <a:rPr lang="zh-CN" altLang="en-US" b="0" smtClean="0">
                <a:solidFill>
                  <a:srgbClr val="000000"/>
                </a:solidFill>
                <a:latin typeface="微软雅黑" pitchFamily="34" charset="-122"/>
                <a:ea typeface="微软雅黑" pitchFamily="34" charset="-122"/>
              </a:rPr>
              <a:t>和</a:t>
            </a:r>
            <a:r>
              <a:rPr lang="zh-CN" altLang="en-US" b="0" smtClean="0">
                <a:solidFill>
                  <a:srgbClr val="C00000"/>
                </a:solidFill>
                <a:latin typeface="微软雅黑" pitchFamily="34" charset="-122"/>
                <a:ea typeface="微软雅黑" pitchFamily="34" charset="-122"/>
              </a:rPr>
              <a:t>清单数据</a:t>
            </a:r>
            <a:r>
              <a:rPr lang="zh-CN" altLang="en-US" b="0" smtClean="0">
                <a:solidFill>
                  <a:srgbClr val="000000"/>
                </a:solidFill>
                <a:latin typeface="微软雅黑" pitchFamily="34" charset="-122"/>
                <a:ea typeface="微软雅黑" pitchFamily="34" charset="-122"/>
              </a:rPr>
              <a:t>迁移到低成本分布式数据库，减轻主数据仓库</a:t>
            </a:r>
            <a:r>
              <a:rPr lang="zh-CN" altLang="en-US" b="0" dirty="0" smtClean="0">
                <a:solidFill>
                  <a:srgbClr val="000000"/>
                </a:solidFill>
                <a:latin typeface="微软雅黑" pitchFamily="34" charset="-122"/>
                <a:ea typeface="微软雅黑" pitchFamily="34" charset="-122"/>
              </a:rPr>
              <a:t>的计算与</a:t>
            </a:r>
            <a:r>
              <a:rPr lang="zh-CN" altLang="en-US" b="0" smtClean="0">
                <a:solidFill>
                  <a:srgbClr val="000000"/>
                </a:solidFill>
                <a:latin typeface="微软雅黑" pitchFamily="34" charset="-122"/>
                <a:ea typeface="微软雅黑" pitchFamily="34" charset="-122"/>
              </a:rPr>
              <a:t>存储压力并支撑深度数据分析。</a:t>
            </a:r>
            <a:endParaRPr lang="zh-CN" altLang="en-US" b="0" dirty="0">
              <a:solidFill>
                <a:srgbClr val="000000"/>
              </a:solidFill>
              <a:latin typeface="微软雅黑" pitchFamily="34" charset="-122"/>
              <a:ea typeface="微软雅黑" pitchFamily="34" charset="-122"/>
            </a:endParaRPr>
          </a:p>
        </p:txBody>
      </p:sp>
      <p:sp>
        <p:nvSpPr>
          <p:cNvPr id="44" name="矩形 43"/>
          <p:cNvSpPr/>
          <p:nvPr/>
        </p:nvSpPr>
        <p:spPr bwMode="auto">
          <a:xfrm>
            <a:off x="4572000" y="3068960"/>
            <a:ext cx="1008112" cy="576064"/>
          </a:xfrm>
          <a:prstGeom prst="rect">
            <a:avLst/>
          </a:prstGeom>
          <a:solidFill>
            <a:srgbClr val="FFFFFF"/>
          </a:solidFill>
          <a:ln w="19050" cap="flat" cmpd="sng" algn="ctr">
            <a:solidFill>
              <a:srgbClr val="FFFFFF"/>
            </a:solidFill>
            <a:prstDash val="solid"/>
          </a:ln>
          <a:effectLst>
            <a:outerShdw blurRad="63500" sx="101000" sy="101000" algn="ctr" rotWithShape="0">
              <a:prstClr val="black">
                <a:alpha val="30000"/>
              </a:prstClr>
            </a:outerShdw>
          </a:effectLst>
        </p:spPr>
        <p:txBody>
          <a:bodyPr anchor="ctr"/>
          <a:lstStyle/>
          <a:p>
            <a:pPr marL="0" marR="0" lvl="0" indent="0" algn="r" defTabSz="914400" eaLnBrk="1" fontAlgn="auto" latinLnBrk="0" hangingPunct="1">
              <a:lnSpc>
                <a:spcPct val="100000"/>
              </a:lnSpc>
              <a:spcBef>
                <a:spcPct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pic>
        <p:nvPicPr>
          <p:cNvPr id="45" name="Picture 3"/>
          <p:cNvPicPr>
            <a:picLocks noChangeAspect="1" noChangeArrowheads="1"/>
          </p:cNvPicPr>
          <p:nvPr/>
        </p:nvPicPr>
        <p:blipFill>
          <a:blip r:embed="rId7" cstate="print"/>
          <a:srcRect/>
          <a:stretch>
            <a:fillRect/>
          </a:stretch>
        </p:blipFill>
        <p:spPr bwMode="auto">
          <a:xfrm>
            <a:off x="4644008" y="3212975"/>
            <a:ext cx="367541" cy="420047"/>
          </a:xfrm>
          <a:prstGeom prst="rect">
            <a:avLst/>
          </a:prstGeom>
          <a:noFill/>
          <a:ln w="9525">
            <a:noFill/>
            <a:miter lim="800000"/>
            <a:headEnd/>
            <a:tailEnd/>
          </a:ln>
        </p:spPr>
      </p:pic>
      <p:pic>
        <p:nvPicPr>
          <p:cNvPr id="46" name="Picture 3"/>
          <p:cNvPicPr>
            <a:picLocks noChangeAspect="1" noChangeArrowheads="1"/>
          </p:cNvPicPr>
          <p:nvPr/>
        </p:nvPicPr>
        <p:blipFill>
          <a:blip r:embed="rId7" cstate="print"/>
          <a:srcRect/>
          <a:stretch>
            <a:fillRect/>
          </a:stretch>
        </p:blipFill>
        <p:spPr bwMode="auto">
          <a:xfrm>
            <a:off x="5140563" y="3212975"/>
            <a:ext cx="367541" cy="420047"/>
          </a:xfrm>
          <a:prstGeom prst="rect">
            <a:avLst/>
          </a:prstGeom>
          <a:noFill/>
          <a:ln w="9525">
            <a:noFill/>
            <a:miter lim="800000"/>
            <a:headEnd/>
            <a:tailEnd/>
          </a:ln>
        </p:spPr>
      </p:pic>
      <p:sp>
        <p:nvSpPr>
          <p:cNvPr id="47" name="矩形 46"/>
          <p:cNvSpPr/>
          <p:nvPr/>
        </p:nvSpPr>
        <p:spPr>
          <a:xfrm>
            <a:off x="4860032" y="2996952"/>
            <a:ext cx="648072" cy="288032"/>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endParaRPr lang="zh-CN" altLang="en-US" kern="0" dirty="0">
              <a:solidFill>
                <a:prstClr val="black"/>
              </a:solidFill>
              <a:latin typeface="Calibri" pitchFamily="34" charset="0"/>
              <a:ea typeface="宋体" charset="-122"/>
            </a:endParaRPr>
          </a:p>
        </p:txBody>
      </p:sp>
      <p:sp>
        <p:nvSpPr>
          <p:cNvPr id="48" name="矩形 47"/>
          <p:cNvSpPr/>
          <p:nvPr/>
        </p:nvSpPr>
        <p:spPr bwMode="auto">
          <a:xfrm>
            <a:off x="5724128" y="3068960"/>
            <a:ext cx="1008112" cy="576064"/>
          </a:xfrm>
          <a:prstGeom prst="rect">
            <a:avLst/>
          </a:prstGeom>
          <a:solidFill>
            <a:srgbClr val="FFFFFF"/>
          </a:solidFill>
          <a:ln w="19050" cap="flat" cmpd="sng" algn="ctr">
            <a:solidFill>
              <a:srgbClr val="FFFFFF"/>
            </a:solidFill>
            <a:prstDash val="solid"/>
          </a:ln>
          <a:effectLst>
            <a:outerShdw blurRad="63500" sx="101000" sy="101000" algn="ctr" rotWithShape="0">
              <a:prstClr val="black">
                <a:alpha val="30000"/>
              </a:prstClr>
            </a:outerShdw>
          </a:effectLst>
        </p:spPr>
        <p:txBody>
          <a:bodyPr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pic>
        <p:nvPicPr>
          <p:cNvPr id="49" name="Picture 3"/>
          <p:cNvPicPr>
            <a:picLocks noChangeAspect="1" noChangeArrowheads="1"/>
          </p:cNvPicPr>
          <p:nvPr/>
        </p:nvPicPr>
        <p:blipFill>
          <a:blip r:embed="rId7" cstate="print"/>
          <a:srcRect/>
          <a:stretch>
            <a:fillRect/>
          </a:stretch>
        </p:blipFill>
        <p:spPr bwMode="auto">
          <a:xfrm>
            <a:off x="5796136" y="3212975"/>
            <a:ext cx="367541" cy="420047"/>
          </a:xfrm>
          <a:prstGeom prst="rect">
            <a:avLst/>
          </a:prstGeom>
          <a:noFill/>
          <a:ln w="9525">
            <a:noFill/>
            <a:miter lim="800000"/>
            <a:headEnd/>
            <a:tailEnd/>
          </a:ln>
        </p:spPr>
      </p:pic>
      <p:pic>
        <p:nvPicPr>
          <p:cNvPr id="50" name="Picture 3"/>
          <p:cNvPicPr>
            <a:picLocks noChangeAspect="1" noChangeArrowheads="1"/>
          </p:cNvPicPr>
          <p:nvPr/>
        </p:nvPicPr>
        <p:blipFill>
          <a:blip r:embed="rId7" cstate="print"/>
          <a:srcRect/>
          <a:stretch>
            <a:fillRect/>
          </a:stretch>
        </p:blipFill>
        <p:spPr bwMode="auto">
          <a:xfrm>
            <a:off x="6292691" y="3212975"/>
            <a:ext cx="367541" cy="420047"/>
          </a:xfrm>
          <a:prstGeom prst="rect">
            <a:avLst/>
          </a:prstGeom>
          <a:noFill/>
          <a:ln w="9525">
            <a:noFill/>
            <a:miter lim="800000"/>
            <a:headEnd/>
            <a:tailEnd/>
          </a:ln>
        </p:spPr>
      </p:pic>
      <p:sp>
        <p:nvSpPr>
          <p:cNvPr id="51" name="矩形 50"/>
          <p:cNvSpPr/>
          <p:nvPr/>
        </p:nvSpPr>
        <p:spPr>
          <a:xfrm>
            <a:off x="5940152" y="2996952"/>
            <a:ext cx="648072" cy="288032"/>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endParaRPr lang="zh-CN" altLang="en-US" kern="0" dirty="0">
              <a:solidFill>
                <a:prstClr val="black"/>
              </a:solidFill>
              <a:latin typeface="Calibri" pitchFamily="34" charset="0"/>
              <a:ea typeface="宋体" charset="-122"/>
            </a:endParaRPr>
          </a:p>
        </p:txBody>
      </p:sp>
      <p:sp>
        <p:nvSpPr>
          <p:cNvPr id="52" name="矩形 51"/>
          <p:cNvSpPr/>
          <p:nvPr/>
        </p:nvSpPr>
        <p:spPr bwMode="auto">
          <a:xfrm>
            <a:off x="6876256" y="3068960"/>
            <a:ext cx="1008112" cy="576064"/>
          </a:xfrm>
          <a:prstGeom prst="rect">
            <a:avLst/>
          </a:prstGeom>
          <a:solidFill>
            <a:srgbClr val="FFFFFF"/>
          </a:solidFill>
          <a:ln w="19050" cap="flat" cmpd="sng" algn="ctr">
            <a:solidFill>
              <a:srgbClr val="FFFFFF"/>
            </a:solidFill>
            <a:prstDash val="solid"/>
          </a:ln>
          <a:effectLst>
            <a:outerShdw blurRad="63500" sx="101000" sy="101000" algn="ctr" rotWithShape="0">
              <a:prstClr val="black">
                <a:alpha val="30000"/>
              </a:prstClr>
            </a:outerShdw>
          </a:effectLst>
        </p:spPr>
        <p:txBody>
          <a:bodyPr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pic>
        <p:nvPicPr>
          <p:cNvPr id="53" name="Picture 3"/>
          <p:cNvPicPr>
            <a:picLocks noChangeAspect="1" noChangeArrowheads="1"/>
          </p:cNvPicPr>
          <p:nvPr/>
        </p:nvPicPr>
        <p:blipFill>
          <a:blip r:embed="rId7" cstate="print"/>
          <a:srcRect/>
          <a:stretch>
            <a:fillRect/>
          </a:stretch>
        </p:blipFill>
        <p:spPr bwMode="auto">
          <a:xfrm>
            <a:off x="6948264" y="3212975"/>
            <a:ext cx="367541" cy="420047"/>
          </a:xfrm>
          <a:prstGeom prst="rect">
            <a:avLst/>
          </a:prstGeom>
          <a:noFill/>
          <a:ln w="9525">
            <a:noFill/>
            <a:miter lim="800000"/>
            <a:headEnd/>
            <a:tailEnd/>
          </a:ln>
        </p:spPr>
      </p:pic>
      <p:pic>
        <p:nvPicPr>
          <p:cNvPr id="54" name="Picture 3"/>
          <p:cNvPicPr>
            <a:picLocks noChangeAspect="1" noChangeArrowheads="1"/>
          </p:cNvPicPr>
          <p:nvPr/>
        </p:nvPicPr>
        <p:blipFill>
          <a:blip r:embed="rId7" cstate="print"/>
          <a:srcRect/>
          <a:stretch>
            <a:fillRect/>
          </a:stretch>
        </p:blipFill>
        <p:spPr bwMode="auto">
          <a:xfrm>
            <a:off x="7444819" y="3212975"/>
            <a:ext cx="367541" cy="420047"/>
          </a:xfrm>
          <a:prstGeom prst="rect">
            <a:avLst/>
          </a:prstGeom>
          <a:noFill/>
          <a:ln w="9525">
            <a:noFill/>
            <a:miter lim="800000"/>
            <a:headEnd/>
            <a:tailEnd/>
          </a:ln>
        </p:spPr>
      </p:pic>
      <p:sp>
        <p:nvSpPr>
          <p:cNvPr id="55" name="矩形 54"/>
          <p:cNvSpPr/>
          <p:nvPr/>
        </p:nvSpPr>
        <p:spPr>
          <a:xfrm>
            <a:off x="7020272" y="3068960"/>
            <a:ext cx="1008112" cy="144016"/>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zh-CN" altLang="en-US" kern="0" smtClean="0">
                <a:solidFill>
                  <a:prstClr val="black"/>
                </a:solidFill>
                <a:latin typeface="Calibri" pitchFamily="34" charset="0"/>
                <a:ea typeface="宋体" charset="-122"/>
              </a:rPr>
              <a:t>数据</a:t>
            </a:r>
            <a:endParaRPr lang="zh-CN" altLang="en-US" kern="0" dirty="0">
              <a:solidFill>
                <a:prstClr val="black"/>
              </a:solidFill>
              <a:latin typeface="Calibri" pitchFamily="34" charset="0"/>
              <a:ea typeface="宋体" charset="-122"/>
            </a:endParaRPr>
          </a:p>
        </p:txBody>
      </p:sp>
      <p:sp>
        <p:nvSpPr>
          <p:cNvPr id="56" name="矩形 55"/>
          <p:cNvSpPr/>
          <p:nvPr/>
        </p:nvSpPr>
        <p:spPr bwMode="auto">
          <a:xfrm>
            <a:off x="4572000" y="3789040"/>
            <a:ext cx="3384376" cy="648072"/>
          </a:xfrm>
          <a:prstGeom prst="rect">
            <a:avLst/>
          </a:prstGeom>
          <a:solidFill>
            <a:sysClr val="window" lastClr="FFFFFF"/>
          </a:solidFill>
          <a:ln w="25400" cap="flat" cmpd="sng" algn="ctr">
            <a:solidFill>
              <a:srgbClr val="00B0F0"/>
            </a:solidFill>
            <a:prstDash val="sysDash"/>
            <a:headEnd type="arrow" w="med" len="med"/>
            <a:tailEnd/>
          </a:ln>
          <a:effectLst/>
        </p:spPr>
        <p:txBody>
          <a:bodyPr wrap="none" lIns="90000" tIns="46800" rIns="90000" bIns="46800" rtlCol="0" anchor="ctr"/>
          <a:lstStyle/>
          <a:p>
            <a:pPr algn="ct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Arial"/>
              <a:ea typeface="华文细黑"/>
            </a:endParaRPr>
          </a:p>
        </p:txBody>
      </p:sp>
      <p:grpSp>
        <p:nvGrpSpPr>
          <p:cNvPr id="57" name="Group 13"/>
          <p:cNvGrpSpPr>
            <a:grpSpLocks/>
          </p:cNvGrpSpPr>
          <p:nvPr/>
        </p:nvGrpSpPr>
        <p:grpSpPr bwMode="auto">
          <a:xfrm>
            <a:off x="4860032" y="4005064"/>
            <a:ext cx="576064" cy="360040"/>
            <a:chOff x="1338" y="1797"/>
            <a:chExt cx="272" cy="182"/>
          </a:xfrm>
        </p:grpSpPr>
        <p:sp>
          <p:nvSpPr>
            <p:cNvPr id="58"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59"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60"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1"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2"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3"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4"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65" name="Group 13"/>
          <p:cNvGrpSpPr>
            <a:grpSpLocks/>
          </p:cNvGrpSpPr>
          <p:nvPr/>
        </p:nvGrpSpPr>
        <p:grpSpPr bwMode="auto">
          <a:xfrm>
            <a:off x="6012160" y="4005064"/>
            <a:ext cx="576064" cy="360040"/>
            <a:chOff x="1338" y="1797"/>
            <a:chExt cx="272" cy="182"/>
          </a:xfrm>
        </p:grpSpPr>
        <p:sp>
          <p:nvSpPr>
            <p:cNvPr id="66"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67"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68"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69"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0"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1"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2"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73" name="Group 13"/>
          <p:cNvGrpSpPr>
            <a:grpSpLocks/>
          </p:cNvGrpSpPr>
          <p:nvPr/>
        </p:nvGrpSpPr>
        <p:grpSpPr bwMode="auto">
          <a:xfrm>
            <a:off x="7092280" y="4005064"/>
            <a:ext cx="576064" cy="360040"/>
            <a:chOff x="1338" y="1797"/>
            <a:chExt cx="272" cy="182"/>
          </a:xfrm>
        </p:grpSpPr>
        <p:sp>
          <p:nvSpPr>
            <p:cNvPr id="74"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75"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76"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7"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8"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79"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80"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sp>
        <p:nvSpPr>
          <p:cNvPr id="81" name="矩形 80"/>
          <p:cNvSpPr/>
          <p:nvPr/>
        </p:nvSpPr>
        <p:spPr>
          <a:xfrm>
            <a:off x="4572000" y="3777165"/>
            <a:ext cx="2952328" cy="216024"/>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en-US" altLang="zh-CN" kern="0" dirty="0" smtClean="0">
                <a:solidFill>
                  <a:srgbClr val="FF0000"/>
                </a:solidFill>
                <a:latin typeface="Calibri" pitchFamily="34" charset="0"/>
                <a:ea typeface="宋体" charset="-122"/>
              </a:rPr>
              <a:t>1</a:t>
            </a:r>
            <a:r>
              <a:rPr lang="zh-CN" altLang="en-US" kern="0" dirty="0" smtClean="0">
                <a:solidFill>
                  <a:srgbClr val="FF0000"/>
                </a:solidFill>
                <a:latin typeface="Calibri" pitchFamily="34" charset="0"/>
                <a:ea typeface="宋体" charset="-122"/>
              </a:rPr>
              <a:t>、核心</a:t>
            </a:r>
            <a:r>
              <a:rPr lang="zh-CN" altLang="en-US" kern="0" smtClean="0">
                <a:solidFill>
                  <a:srgbClr val="FF0000"/>
                </a:solidFill>
                <a:latin typeface="Calibri" pitchFamily="34" charset="0"/>
                <a:ea typeface="宋体" charset="-122"/>
              </a:rPr>
              <a:t>模型融入主数据仓库</a:t>
            </a:r>
            <a:endParaRPr lang="zh-CN" altLang="en-US" kern="0" dirty="0">
              <a:solidFill>
                <a:srgbClr val="FF0000"/>
              </a:solidFill>
              <a:latin typeface="Calibri" pitchFamily="34" charset="0"/>
              <a:ea typeface="宋体" charset="-122"/>
            </a:endParaRPr>
          </a:p>
        </p:txBody>
      </p:sp>
      <p:cxnSp>
        <p:nvCxnSpPr>
          <p:cNvPr id="82" name="直接箭头连接符 81"/>
          <p:cNvCxnSpPr>
            <a:stCxn id="44" idx="2"/>
          </p:cNvCxnSpPr>
          <p:nvPr/>
        </p:nvCxnSpPr>
        <p:spPr>
          <a:xfrm>
            <a:off x="5076056" y="364502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83" name="直接箭头连接符 82"/>
          <p:cNvCxnSpPr/>
          <p:nvPr/>
        </p:nvCxnSpPr>
        <p:spPr>
          <a:xfrm>
            <a:off x="6228184" y="364502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84" name="直接箭头连接符 83"/>
          <p:cNvCxnSpPr/>
          <p:nvPr/>
        </p:nvCxnSpPr>
        <p:spPr>
          <a:xfrm>
            <a:off x="7380312" y="3645024"/>
            <a:ext cx="0" cy="288032"/>
          </a:xfrm>
          <a:prstGeom prst="straightConnector1">
            <a:avLst/>
          </a:prstGeom>
          <a:noFill/>
          <a:ln w="9525" cap="flat" cmpd="sng" algn="ctr">
            <a:solidFill>
              <a:srgbClr val="4F81BD">
                <a:shade val="95000"/>
                <a:satMod val="105000"/>
              </a:srgbClr>
            </a:solidFill>
            <a:prstDash val="solid"/>
            <a:tailEnd type="arrow"/>
          </a:ln>
          <a:effectLst/>
        </p:spPr>
      </p:cxnSp>
      <p:sp>
        <p:nvSpPr>
          <p:cNvPr id="85" name="矩形 84"/>
          <p:cNvSpPr/>
          <p:nvPr/>
        </p:nvSpPr>
        <p:spPr bwMode="auto">
          <a:xfrm>
            <a:off x="4572000" y="4581128"/>
            <a:ext cx="3384376" cy="792088"/>
          </a:xfrm>
          <a:prstGeom prst="rect">
            <a:avLst/>
          </a:prstGeom>
          <a:solidFill>
            <a:srgbClr val="FFFFFF">
              <a:lumMod val="95000"/>
            </a:srgbClr>
          </a:solidFill>
          <a:ln w="19050" cap="flat" cmpd="sng" algn="ctr">
            <a:solidFill>
              <a:srgbClr val="00B0F0"/>
            </a:solidFill>
            <a:prstDash val="solid"/>
          </a:ln>
          <a:effectLst>
            <a:outerShdw blurRad="51500" dist="254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sp>
        <p:nvSpPr>
          <p:cNvPr id="86" name="矩形 85"/>
          <p:cNvSpPr/>
          <p:nvPr/>
        </p:nvSpPr>
        <p:spPr bwMode="auto">
          <a:xfrm>
            <a:off x="4860032" y="5157192"/>
            <a:ext cx="2952328" cy="21602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fontAlgn="auto">
              <a:lnSpc>
                <a:spcPct val="100000"/>
              </a:lnSpc>
              <a:spcBef>
                <a:spcPts val="0"/>
              </a:spcBef>
              <a:spcAft>
                <a:spcPts val="0"/>
              </a:spcAft>
              <a:buClrTx/>
              <a:buFontTx/>
              <a:buNone/>
              <a:defRPr/>
            </a:pPr>
            <a:r>
              <a:rPr lang="zh-CN" altLang="en-US" kern="0" dirty="0" smtClean="0">
                <a:solidFill>
                  <a:prstClr val="black"/>
                </a:solidFill>
                <a:latin typeface="微软雅黑" pitchFamily="34" charset="-122"/>
                <a:ea typeface="微软雅黑" pitchFamily="34" charset="-122"/>
              </a:rPr>
              <a:t>主数据仓库</a:t>
            </a:r>
            <a:endParaRPr lang="zh-CN" altLang="en-US" kern="0" dirty="0">
              <a:solidFill>
                <a:prstClr val="black"/>
              </a:solidFill>
              <a:latin typeface="微软雅黑" pitchFamily="34" charset="-122"/>
              <a:ea typeface="微软雅黑" pitchFamily="34" charset="-122"/>
            </a:endParaRPr>
          </a:p>
        </p:txBody>
      </p:sp>
      <p:grpSp>
        <p:nvGrpSpPr>
          <p:cNvPr id="87" name="组合 214"/>
          <p:cNvGrpSpPr/>
          <p:nvPr/>
        </p:nvGrpSpPr>
        <p:grpSpPr>
          <a:xfrm>
            <a:off x="4716016" y="4653136"/>
            <a:ext cx="864096" cy="432048"/>
            <a:chOff x="755577" y="3429000"/>
            <a:chExt cx="1800199" cy="792088"/>
          </a:xfrm>
        </p:grpSpPr>
        <p:sp>
          <p:nvSpPr>
            <p:cNvPr id="88" name="AutoShape 10"/>
            <p:cNvSpPr>
              <a:spLocks noChangeArrowheads="1"/>
            </p:cNvSpPr>
            <p:nvPr/>
          </p:nvSpPr>
          <p:spPr bwMode="auto">
            <a:xfrm>
              <a:off x="755577" y="3429000"/>
              <a:ext cx="1800199" cy="792088"/>
            </a:xfrm>
            <a:prstGeom prst="can">
              <a:avLst>
                <a:gd name="adj" fmla="val 25000"/>
              </a:avLst>
            </a:prstGeom>
            <a:solidFill>
              <a:srgbClr val="4F81BD"/>
            </a:solidFill>
            <a:ln w="9525">
              <a:solidFill>
                <a:sysClr val="windowText" lastClr="000000"/>
              </a:solidFill>
              <a:round/>
              <a:headEnd/>
              <a:tailEnd/>
            </a:ln>
            <a:effectLst>
              <a:prstShdw prst="shdw17" dist="17961" dir="2700000">
                <a:sysClr val="windowText" lastClr="000000">
                  <a:gamma/>
                  <a:shade val="60000"/>
                  <a:invGamma/>
                  <a:alpha val="50000"/>
                </a:sysClr>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Calibri" pitchFamily="34" charset="0"/>
                <a:ea typeface="宋体" charset="-122"/>
              </a:endParaRPr>
            </a:p>
          </p:txBody>
        </p:sp>
        <p:grpSp>
          <p:nvGrpSpPr>
            <p:cNvPr id="89" name="Group 13"/>
            <p:cNvGrpSpPr>
              <a:grpSpLocks/>
            </p:cNvGrpSpPr>
            <p:nvPr/>
          </p:nvGrpSpPr>
          <p:grpSpPr bwMode="auto">
            <a:xfrm>
              <a:off x="899592" y="3789040"/>
              <a:ext cx="384175" cy="214313"/>
              <a:chOff x="1338" y="1797"/>
              <a:chExt cx="272" cy="182"/>
            </a:xfrm>
          </p:grpSpPr>
          <p:sp>
            <p:nvSpPr>
              <p:cNvPr id="106"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7"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8"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9"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10"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11"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12"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90" name="Group 13"/>
            <p:cNvGrpSpPr>
              <a:grpSpLocks/>
            </p:cNvGrpSpPr>
            <p:nvPr/>
          </p:nvGrpSpPr>
          <p:grpSpPr bwMode="auto">
            <a:xfrm>
              <a:off x="1475656" y="3789040"/>
              <a:ext cx="384175" cy="214313"/>
              <a:chOff x="1338" y="1797"/>
              <a:chExt cx="272" cy="182"/>
            </a:xfrm>
          </p:grpSpPr>
          <p:sp>
            <p:nvSpPr>
              <p:cNvPr id="99"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0"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01"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2"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3"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4"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05"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91" name="Group 13"/>
            <p:cNvGrpSpPr>
              <a:grpSpLocks/>
            </p:cNvGrpSpPr>
            <p:nvPr/>
          </p:nvGrpSpPr>
          <p:grpSpPr bwMode="auto">
            <a:xfrm>
              <a:off x="2027585" y="3789040"/>
              <a:ext cx="384175" cy="214313"/>
              <a:chOff x="1338" y="1797"/>
              <a:chExt cx="272" cy="182"/>
            </a:xfrm>
          </p:grpSpPr>
          <p:sp>
            <p:nvSpPr>
              <p:cNvPr id="92"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93"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94"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5"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6"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7"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98"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grpSp>
        <p:nvGrpSpPr>
          <p:cNvPr id="113" name="组合 344"/>
          <p:cNvGrpSpPr/>
          <p:nvPr/>
        </p:nvGrpSpPr>
        <p:grpSpPr>
          <a:xfrm>
            <a:off x="5796136" y="4653136"/>
            <a:ext cx="864096" cy="432048"/>
            <a:chOff x="755577" y="3429000"/>
            <a:chExt cx="1800199" cy="792088"/>
          </a:xfrm>
        </p:grpSpPr>
        <p:sp>
          <p:nvSpPr>
            <p:cNvPr id="114" name="AutoShape 10"/>
            <p:cNvSpPr>
              <a:spLocks noChangeArrowheads="1"/>
            </p:cNvSpPr>
            <p:nvPr/>
          </p:nvSpPr>
          <p:spPr bwMode="auto">
            <a:xfrm>
              <a:off x="755577" y="3429000"/>
              <a:ext cx="1800199" cy="792088"/>
            </a:xfrm>
            <a:prstGeom prst="can">
              <a:avLst>
                <a:gd name="adj" fmla="val 25000"/>
              </a:avLst>
            </a:prstGeom>
            <a:solidFill>
              <a:srgbClr val="4F81BD"/>
            </a:solidFill>
            <a:ln w="9525">
              <a:solidFill>
                <a:sysClr val="windowText" lastClr="000000"/>
              </a:solidFill>
              <a:round/>
              <a:headEnd/>
              <a:tailEnd/>
            </a:ln>
            <a:effectLst>
              <a:prstShdw prst="shdw17" dist="17961" dir="2700000">
                <a:sysClr val="windowText" lastClr="000000">
                  <a:gamma/>
                  <a:shade val="60000"/>
                  <a:invGamma/>
                  <a:alpha val="50000"/>
                </a:sysClr>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Calibri" pitchFamily="34" charset="0"/>
                <a:ea typeface="宋体" charset="-122"/>
              </a:endParaRPr>
            </a:p>
          </p:txBody>
        </p:sp>
        <p:grpSp>
          <p:nvGrpSpPr>
            <p:cNvPr id="115" name="Group 13"/>
            <p:cNvGrpSpPr>
              <a:grpSpLocks/>
            </p:cNvGrpSpPr>
            <p:nvPr/>
          </p:nvGrpSpPr>
          <p:grpSpPr bwMode="auto">
            <a:xfrm>
              <a:off x="899592" y="3789040"/>
              <a:ext cx="384175" cy="214313"/>
              <a:chOff x="1338" y="1797"/>
              <a:chExt cx="272" cy="182"/>
            </a:xfrm>
          </p:grpSpPr>
          <p:sp>
            <p:nvSpPr>
              <p:cNvPr id="132"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33"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34"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5"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6"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7"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8"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16" name="Group 13"/>
            <p:cNvGrpSpPr>
              <a:grpSpLocks/>
            </p:cNvGrpSpPr>
            <p:nvPr/>
          </p:nvGrpSpPr>
          <p:grpSpPr bwMode="auto">
            <a:xfrm>
              <a:off x="1475656" y="3789040"/>
              <a:ext cx="384175" cy="214313"/>
              <a:chOff x="1338" y="1797"/>
              <a:chExt cx="272" cy="182"/>
            </a:xfrm>
          </p:grpSpPr>
          <p:sp>
            <p:nvSpPr>
              <p:cNvPr id="125"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26"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27"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8"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9"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0"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31"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17" name="Group 13"/>
            <p:cNvGrpSpPr>
              <a:grpSpLocks/>
            </p:cNvGrpSpPr>
            <p:nvPr/>
          </p:nvGrpSpPr>
          <p:grpSpPr bwMode="auto">
            <a:xfrm>
              <a:off x="2027585" y="3789040"/>
              <a:ext cx="384175" cy="214313"/>
              <a:chOff x="1338" y="1797"/>
              <a:chExt cx="272" cy="182"/>
            </a:xfrm>
          </p:grpSpPr>
          <p:sp>
            <p:nvSpPr>
              <p:cNvPr id="118"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19"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20"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1"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2"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3"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24"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grpSp>
        <p:nvGrpSpPr>
          <p:cNvPr id="139" name="组合 370"/>
          <p:cNvGrpSpPr/>
          <p:nvPr/>
        </p:nvGrpSpPr>
        <p:grpSpPr>
          <a:xfrm>
            <a:off x="6948264" y="4653136"/>
            <a:ext cx="864096" cy="432048"/>
            <a:chOff x="755577" y="3429000"/>
            <a:chExt cx="1800199" cy="792088"/>
          </a:xfrm>
        </p:grpSpPr>
        <p:sp>
          <p:nvSpPr>
            <p:cNvPr id="140" name="AutoShape 10"/>
            <p:cNvSpPr>
              <a:spLocks noChangeArrowheads="1"/>
            </p:cNvSpPr>
            <p:nvPr/>
          </p:nvSpPr>
          <p:spPr bwMode="auto">
            <a:xfrm>
              <a:off x="755577" y="3429000"/>
              <a:ext cx="1800199" cy="792088"/>
            </a:xfrm>
            <a:prstGeom prst="can">
              <a:avLst>
                <a:gd name="adj" fmla="val 25000"/>
              </a:avLst>
            </a:prstGeom>
            <a:solidFill>
              <a:srgbClr val="4F81BD"/>
            </a:solidFill>
            <a:ln w="9525">
              <a:solidFill>
                <a:sysClr val="windowText" lastClr="000000"/>
              </a:solidFill>
              <a:round/>
              <a:headEnd/>
              <a:tailEnd/>
            </a:ln>
            <a:effectLst>
              <a:prstShdw prst="shdw17" dist="17961" dir="2700000">
                <a:sysClr val="windowText" lastClr="000000">
                  <a:gamma/>
                  <a:shade val="60000"/>
                  <a:invGamma/>
                  <a:alpha val="50000"/>
                </a:sysClr>
              </a:prstShdw>
            </a:effectLst>
          </p:spPr>
          <p:txBody>
            <a:bodyPr wrap="none" anchor="ctr"/>
            <a:lstStyle/>
            <a:p>
              <a:pPr eaLnBrk="1" fontAlgn="auto" hangingPunct="1">
                <a:lnSpc>
                  <a:spcPct val="100000"/>
                </a:lnSpc>
                <a:spcBef>
                  <a:spcPts val="0"/>
                </a:spcBef>
                <a:spcAft>
                  <a:spcPts val="0"/>
                </a:spcAft>
                <a:buClrTx/>
                <a:buFontTx/>
                <a:buNone/>
                <a:defRPr/>
              </a:pPr>
              <a:endParaRPr lang="zh-CN" altLang="en-US" b="0" kern="0">
                <a:solidFill>
                  <a:sysClr val="windowText" lastClr="000000"/>
                </a:solidFill>
                <a:latin typeface="Calibri" pitchFamily="34" charset="0"/>
                <a:ea typeface="宋体" charset="-122"/>
              </a:endParaRPr>
            </a:p>
          </p:txBody>
        </p:sp>
        <p:grpSp>
          <p:nvGrpSpPr>
            <p:cNvPr id="141" name="Group 13"/>
            <p:cNvGrpSpPr>
              <a:grpSpLocks/>
            </p:cNvGrpSpPr>
            <p:nvPr/>
          </p:nvGrpSpPr>
          <p:grpSpPr bwMode="auto">
            <a:xfrm>
              <a:off x="899592" y="3789040"/>
              <a:ext cx="384175" cy="214313"/>
              <a:chOff x="1338" y="1797"/>
              <a:chExt cx="272" cy="182"/>
            </a:xfrm>
          </p:grpSpPr>
          <p:sp>
            <p:nvSpPr>
              <p:cNvPr id="158"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59"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60"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1"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2"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3"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64"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42" name="Group 13"/>
            <p:cNvGrpSpPr>
              <a:grpSpLocks/>
            </p:cNvGrpSpPr>
            <p:nvPr/>
          </p:nvGrpSpPr>
          <p:grpSpPr bwMode="auto">
            <a:xfrm>
              <a:off x="1475656" y="3789040"/>
              <a:ext cx="384175" cy="214313"/>
              <a:chOff x="1338" y="1797"/>
              <a:chExt cx="272" cy="182"/>
            </a:xfrm>
          </p:grpSpPr>
          <p:sp>
            <p:nvSpPr>
              <p:cNvPr id="151"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52"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53"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4"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5"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6"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7"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nvGrpSpPr>
            <p:cNvPr id="143" name="Group 13"/>
            <p:cNvGrpSpPr>
              <a:grpSpLocks/>
            </p:cNvGrpSpPr>
            <p:nvPr/>
          </p:nvGrpSpPr>
          <p:grpSpPr bwMode="auto">
            <a:xfrm>
              <a:off x="2027585" y="3789040"/>
              <a:ext cx="384175" cy="214313"/>
              <a:chOff x="1338" y="1797"/>
              <a:chExt cx="272" cy="182"/>
            </a:xfrm>
          </p:grpSpPr>
          <p:sp>
            <p:nvSpPr>
              <p:cNvPr id="144" name="Rectangle 14"/>
              <p:cNvSpPr>
                <a:spLocks noChangeArrowheads="1"/>
              </p:cNvSpPr>
              <p:nvPr/>
            </p:nvSpPr>
            <p:spPr bwMode="auto">
              <a:xfrm>
                <a:off x="1338" y="1797"/>
                <a:ext cx="272" cy="45"/>
              </a:xfrm>
              <a:prstGeom prst="rect">
                <a:avLst/>
              </a:prstGeom>
              <a:solidFill>
                <a:srgbClr val="CCCCFF"/>
              </a:solid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45" name="Rectangle 15"/>
              <p:cNvSpPr>
                <a:spLocks noChangeArrowheads="1"/>
              </p:cNvSpPr>
              <p:nvPr/>
            </p:nvSpPr>
            <p:spPr bwMode="auto">
              <a:xfrm>
                <a:off x="1338" y="1797"/>
                <a:ext cx="272" cy="182"/>
              </a:xfrm>
              <a:prstGeom prst="rect">
                <a:avLst/>
              </a:prstGeom>
              <a:noFill/>
              <a:ln w="9525" algn="ctr">
                <a:solidFill>
                  <a:srgbClr val="000000"/>
                </a:solidFill>
                <a:miter lim="800000"/>
                <a:headEnd/>
                <a:tailEnd/>
              </a:ln>
            </p:spPr>
            <p:txBody>
              <a:bodyPr wrap="none" lIns="67866" tIns="33933" rIns="67866" bIns="33933" anchor="ctr"/>
              <a:lstStyle/>
              <a:p>
                <a:pPr defTabSz="784225" eaLnBrk="1" fontAlgn="auto" hangingPunct="1">
                  <a:lnSpc>
                    <a:spcPct val="100000"/>
                  </a:lnSpc>
                  <a:spcBef>
                    <a:spcPts val="0"/>
                  </a:spcBef>
                  <a:spcAft>
                    <a:spcPts val="0"/>
                  </a:spcAft>
                  <a:buClrTx/>
                  <a:buFontTx/>
                  <a:buNone/>
                  <a:defRPr/>
                </a:pPr>
                <a:endParaRPr lang="zh-CN" altLang="en-US" sz="1050" b="0" kern="0" smtClean="0">
                  <a:solidFill>
                    <a:sysClr val="windowText" lastClr="000000"/>
                  </a:solidFill>
                  <a:latin typeface="Calibri" pitchFamily="34" charset="0"/>
                  <a:ea typeface="宋体" charset="-122"/>
                </a:endParaRPr>
              </a:p>
            </p:txBody>
          </p:sp>
          <p:sp>
            <p:nvSpPr>
              <p:cNvPr id="146" name="Line 16"/>
              <p:cNvSpPr>
                <a:spLocks noChangeShapeType="1"/>
              </p:cNvSpPr>
              <p:nvPr/>
            </p:nvSpPr>
            <p:spPr bwMode="auto">
              <a:xfrm>
                <a:off x="1338" y="1888"/>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47" name="Line 17"/>
              <p:cNvSpPr>
                <a:spLocks noChangeShapeType="1"/>
              </p:cNvSpPr>
              <p:nvPr/>
            </p:nvSpPr>
            <p:spPr bwMode="auto">
              <a:xfrm>
                <a:off x="1338" y="1933"/>
                <a:ext cx="272" cy="0"/>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48" name="Line 18"/>
              <p:cNvSpPr>
                <a:spLocks noChangeShapeType="1"/>
              </p:cNvSpPr>
              <p:nvPr/>
            </p:nvSpPr>
            <p:spPr bwMode="auto">
              <a:xfrm>
                <a:off x="1383"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49" name="Line 19"/>
              <p:cNvSpPr>
                <a:spLocks noChangeShapeType="1"/>
              </p:cNvSpPr>
              <p:nvPr/>
            </p:nvSpPr>
            <p:spPr bwMode="auto">
              <a:xfrm>
                <a:off x="1464"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sp>
            <p:nvSpPr>
              <p:cNvPr id="150" name="Line 20"/>
              <p:cNvSpPr>
                <a:spLocks noChangeShapeType="1"/>
              </p:cNvSpPr>
              <p:nvPr/>
            </p:nvSpPr>
            <p:spPr bwMode="auto">
              <a:xfrm>
                <a:off x="1541" y="1797"/>
                <a:ext cx="0" cy="182"/>
              </a:xfrm>
              <a:prstGeom prst="line">
                <a:avLst/>
              </a:prstGeom>
              <a:noFill/>
              <a:ln w="9525">
                <a:solidFill>
                  <a:srgbClr val="777777"/>
                </a:solidFill>
                <a:round/>
                <a:headEnd/>
                <a:tailEnd/>
              </a:ln>
            </p:spPr>
            <p:txBody>
              <a:bodyPr lIns="79200" tIns="39600" rIns="79200" bIns="39600"/>
              <a:lstStyle/>
              <a:p>
                <a:pPr eaLnBrk="1" fontAlgn="auto" hangingPunct="1">
                  <a:lnSpc>
                    <a:spcPct val="100000"/>
                  </a:lnSpc>
                  <a:spcBef>
                    <a:spcPts val="0"/>
                  </a:spcBef>
                  <a:spcAft>
                    <a:spcPts val="0"/>
                  </a:spcAft>
                  <a:buClrTx/>
                  <a:buFontTx/>
                  <a:buNone/>
                  <a:defRPr/>
                </a:pPr>
                <a:endParaRPr lang="zh-CN" altLang="en-US" b="0" kern="0" smtClean="0">
                  <a:solidFill>
                    <a:sysClr val="windowText" lastClr="000000"/>
                  </a:solidFill>
                  <a:latin typeface="Calibri" pitchFamily="34" charset="0"/>
                  <a:ea typeface="宋体" charset="-122"/>
                </a:endParaRPr>
              </a:p>
            </p:txBody>
          </p:sp>
        </p:grpSp>
      </p:grpSp>
      <p:cxnSp>
        <p:nvCxnSpPr>
          <p:cNvPr id="165" name="直接箭头连接符 164"/>
          <p:cNvCxnSpPr/>
          <p:nvPr/>
        </p:nvCxnSpPr>
        <p:spPr>
          <a:xfrm>
            <a:off x="5076056" y="436510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166" name="直接箭头连接符 165"/>
          <p:cNvCxnSpPr/>
          <p:nvPr/>
        </p:nvCxnSpPr>
        <p:spPr>
          <a:xfrm>
            <a:off x="6228184" y="4365104"/>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167" name="直接箭头连接符 166"/>
          <p:cNvCxnSpPr/>
          <p:nvPr/>
        </p:nvCxnSpPr>
        <p:spPr>
          <a:xfrm>
            <a:off x="7380312" y="4365104"/>
            <a:ext cx="0" cy="288032"/>
          </a:xfrm>
          <a:prstGeom prst="straightConnector1">
            <a:avLst/>
          </a:prstGeom>
          <a:noFill/>
          <a:ln w="9525" cap="flat" cmpd="sng" algn="ctr">
            <a:solidFill>
              <a:srgbClr val="4F81BD">
                <a:shade val="95000"/>
                <a:satMod val="105000"/>
              </a:srgbClr>
            </a:solidFill>
            <a:prstDash val="solid"/>
            <a:tailEnd type="arrow"/>
          </a:ln>
          <a:effectLst/>
        </p:spPr>
      </p:cxnSp>
      <p:sp>
        <p:nvSpPr>
          <p:cNvPr id="168" name="矩形 167"/>
          <p:cNvSpPr/>
          <p:nvPr/>
        </p:nvSpPr>
        <p:spPr bwMode="auto">
          <a:xfrm>
            <a:off x="4572000" y="5445224"/>
            <a:ext cx="4464496" cy="792088"/>
          </a:xfrm>
          <a:prstGeom prst="rect">
            <a:avLst/>
          </a:prstGeom>
          <a:solidFill>
            <a:srgbClr val="FFFFFF">
              <a:lumMod val="95000"/>
            </a:srgbClr>
          </a:solidFill>
          <a:ln w="19050" cap="flat" cmpd="sng" algn="ctr">
            <a:solidFill>
              <a:srgbClr val="00B0F0"/>
            </a:solidFill>
            <a:prstDash val="solid"/>
          </a:ln>
          <a:effectLst>
            <a:outerShdw blurRad="51500" dist="254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itchFamily="34" charset="-122"/>
              <a:ea typeface="微软雅黑" pitchFamily="34" charset="-122"/>
            </a:endParaRPr>
          </a:p>
        </p:txBody>
      </p:sp>
      <p:pic>
        <p:nvPicPr>
          <p:cNvPr id="169" name="Picture 5"/>
          <p:cNvPicPr>
            <a:picLocks noChangeAspect="1" noChangeArrowheads="1"/>
          </p:cNvPicPr>
          <p:nvPr/>
        </p:nvPicPr>
        <p:blipFill>
          <a:blip r:embed="rId8" cstate="print"/>
          <a:srcRect/>
          <a:stretch>
            <a:fillRect/>
          </a:stretch>
        </p:blipFill>
        <p:spPr bwMode="auto">
          <a:xfrm>
            <a:off x="4830536" y="5733256"/>
            <a:ext cx="264608" cy="360040"/>
          </a:xfrm>
          <a:prstGeom prst="rect">
            <a:avLst/>
          </a:prstGeom>
          <a:noFill/>
          <a:ln w="9525">
            <a:noFill/>
            <a:miter lim="800000"/>
            <a:headEnd/>
            <a:tailEnd/>
          </a:ln>
        </p:spPr>
      </p:pic>
      <p:cxnSp>
        <p:nvCxnSpPr>
          <p:cNvPr id="170" name="肘形连接符 169"/>
          <p:cNvCxnSpPr>
            <a:stCxn id="169" idx="0"/>
          </p:cNvCxnSpPr>
          <p:nvPr/>
        </p:nvCxnSpPr>
        <p:spPr>
          <a:xfrm rot="5400000" flipH="1" flipV="1">
            <a:off x="5624142" y="5071954"/>
            <a:ext cx="12700" cy="1322604"/>
          </a:xfrm>
          <a:prstGeom prst="bentConnector3">
            <a:avLst>
              <a:gd name="adj1" fmla="val 1051945"/>
            </a:avLst>
          </a:prstGeom>
          <a:noFill/>
          <a:ln w="9525" cap="flat" cmpd="sng" algn="ctr">
            <a:solidFill>
              <a:sysClr val="windowText" lastClr="000000"/>
            </a:solidFill>
            <a:prstDash val="solid"/>
          </a:ln>
          <a:effectLst/>
        </p:spPr>
      </p:cxnSp>
      <p:cxnSp>
        <p:nvCxnSpPr>
          <p:cNvPr id="171" name="直接连接符 170"/>
          <p:cNvCxnSpPr/>
          <p:nvPr/>
        </p:nvCxnSpPr>
        <p:spPr>
          <a:xfrm>
            <a:off x="5652120" y="5589240"/>
            <a:ext cx="0" cy="216024"/>
          </a:xfrm>
          <a:prstGeom prst="line">
            <a:avLst/>
          </a:prstGeom>
          <a:noFill/>
          <a:ln w="9525" cap="flat" cmpd="sng" algn="ctr">
            <a:solidFill>
              <a:sysClr val="windowText" lastClr="000000"/>
            </a:solidFill>
            <a:prstDash val="solid"/>
          </a:ln>
          <a:effectLst/>
        </p:spPr>
      </p:cxnSp>
      <p:pic>
        <p:nvPicPr>
          <p:cNvPr id="172" name="Picture 5"/>
          <p:cNvPicPr>
            <a:picLocks noChangeAspect="1" noChangeArrowheads="1"/>
          </p:cNvPicPr>
          <p:nvPr/>
        </p:nvPicPr>
        <p:blipFill>
          <a:blip r:embed="rId8" cstate="print"/>
          <a:srcRect/>
          <a:stretch>
            <a:fillRect/>
          </a:stretch>
        </p:blipFill>
        <p:spPr bwMode="auto">
          <a:xfrm>
            <a:off x="5531528" y="5733256"/>
            <a:ext cx="264608" cy="360040"/>
          </a:xfrm>
          <a:prstGeom prst="rect">
            <a:avLst/>
          </a:prstGeom>
          <a:noFill/>
          <a:ln w="9525">
            <a:noFill/>
            <a:miter lim="800000"/>
            <a:headEnd/>
            <a:tailEnd/>
          </a:ln>
        </p:spPr>
      </p:pic>
      <p:pic>
        <p:nvPicPr>
          <p:cNvPr id="173" name="Picture 5"/>
          <p:cNvPicPr>
            <a:picLocks noChangeAspect="1" noChangeArrowheads="1"/>
          </p:cNvPicPr>
          <p:nvPr/>
        </p:nvPicPr>
        <p:blipFill>
          <a:blip r:embed="rId8" cstate="print"/>
          <a:srcRect/>
          <a:stretch>
            <a:fillRect/>
          </a:stretch>
        </p:blipFill>
        <p:spPr bwMode="auto">
          <a:xfrm>
            <a:off x="6156176" y="5733256"/>
            <a:ext cx="264608" cy="360040"/>
          </a:xfrm>
          <a:prstGeom prst="rect">
            <a:avLst/>
          </a:prstGeom>
          <a:noFill/>
          <a:ln w="9525">
            <a:noFill/>
            <a:miter lim="800000"/>
            <a:headEnd/>
            <a:tailEnd/>
          </a:ln>
        </p:spPr>
      </p:pic>
      <p:pic>
        <p:nvPicPr>
          <p:cNvPr id="174" name="Picture 5"/>
          <p:cNvPicPr>
            <a:picLocks noChangeAspect="1" noChangeArrowheads="1"/>
          </p:cNvPicPr>
          <p:nvPr/>
        </p:nvPicPr>
        <p:blipFill>
          <a:blip r:embed="rId8" cstate="print"/>
          <a:srcRect/>
          <a:stretch>
            <a:fillRect/>
          </a:stretch>
        </p:blipFill>
        <p:spPr bwMode="auto">
          <a:xfrm>
            <a:off x="7158216" y="5733256"/>
            <a:ext cx="264608" cy="360040"/>
          </a:xfrm>
          <a:prstGeom prst="rect">
            <a:avLst/>
          </a:prstGeom>
          <a:noFill/>
          <a:ln w="9525">
            <a:noFill/>
            <a:miter lim="800000"/>
            <a:headEnd/>
            <a:tailEnd/>
          </a:ln>
        </p:spPr>
      </p:pic>
      <p:cxnSp>
        <p:nvCxnSpPr>
          <p:cNvPr id="175" name="肘形连接符 174"/>
          <p:cNvCxnSpPr>
            <a:stCxn id="174" idx="0"/>
          </p:cNvCxnSpPr>
          <p:nvPr/>
        </p:nvCxnSpPr>
        <p:spPr>
          <a:xfrm rot="5400000" flipH="1" flipV="1">
            <a:off x="7951822" y="5071954"/>
            <a:ext cx="12700" cy="1322604"/>
          </a:xfrm>
          <a:prstGeom prst="bentConnector3">
            <a:avLst>
              <a:gd name="adj1" fmla="val 1051945"/>
            </a:avLst>
          </a:prstGeom>
          <a:noFill/>
          <a:ln w="9525" cap="flat" cmpd="sng" algn="ctr">
            <a:solidFill>
              <a:sysClr val="windowText" lastClr="000000"/>
            </a:solidFill>
            <a:prstDash val="solid"/>
          </a:ln>
          <a:effectLst/>
        </p:spPr>
      </p:cxnSp>
      <p:cxnSp>
        <p:nvCxnSpPr>
          <p:cNvPr id="176" name="直接连接符 175"/>
          <p:cNvCxnSpPr/>
          <p:nvPr/>
        </p:nvCxnSpPr>
        <p:spPr>
          <a:xfrm>
            <a:off x="7979800" y="5589240"/>
            <a:ext cx="0" cy="216024"/>
          </a:xfrm>
          <a:prstGeom prst="line">
            <a:avLst/>
          </a:prstGeom>
          <a:noFill/>
          <a:ln w="9525" cap="flat" cmpd="sng" algn="ctr">
            <a:solidFill>
              <a:sysClr val="windowText" lastClr="000000"/>
            </a:solidFill>
            <a:prstDash val="solid"/>
          </a:ln>
          <a:effectLst/>
        </p:spPr>
      </p:cxnSp>
      <p:pic>
        <p:nvPicPr>
          <p:cNvPr id="177" name="Picture 5"/>
          <p:cNvPicPr>
            <a:picLocks noChangeAspect="1" noChangeArrowheads="1"/>
          </p:cNvPicPr>
          <p:nvPr/>
        </p:nvPicPr>
        <p:blipFill>
          <a:blip r:embed="rId8" cstate="print"/>
          <a:srcRect/>
          <a:stretch>
            <a:fillRect/>
          </a:stretch>
        </p:blipFill>
        <p:spPr bwMode="auto">
          <a:xfrm>
            <a:off x="7859208" y="5733256"/>
            <a:ext cx="264608" cy="360040"/>
          </a:xfrm>
          <a:prstGeom prst="rect">
            <a:avLst/>
          </a:prstGeom>
          <a:noFill/>
          <a:ln w="9525">
            <a:noFill/>
            <a:miter lim="800000"/>
            <a:headEnd/>
            <a:tailEnd/>
          </a:ln>
        </p:spPr>
      </p:pic>
      <p:pic>
        <p:nvPicPr>
          <p:cNvPr id="178" name="Picture 5"/>
          <p:cNvPicPr>
            <a:picLocks noChangeAspect="1" noChangeArrowheads="1"/>
          </p:cNvPicPr>
          <p:nvPr/>
        </p:nvPicPr>
        <p:blipFill>
          <a:blip r:embed="rId8" cstate="print"/>
          <a:srcRect/>
          <a:stretch>
            <a:fillRect/>
          </a:stretch>
        </p:blipFill>
        <p:spPr bwMode="auto">
          <a:xfrm>
            <a:off x="8483856" y="5733256"/>
            <a:ext cx="264608" cy="360040"/>
          </a:xfrm>
          <a:prstGeom prst="rect">
            <a:avLst/>
          </a:prstGeom>
          <a:noFill/>
          <a:ln w="9525">
            <a:noFill/>
            <a:miter lim="800000"/>
            <a:headEnd/>
            <a:tailEnd/>
          </a:ln>
        </p:spPr>
      </p:pic>
      <p:sp>
        <p:nvSpPr>
          <p:cNvPr id="179" name="矩形 178"/>
          <p:cNvSpPr/>
          <p:nvPr/>
        </p:nvSpPr>
        <p:spPr>
          <a:xfrm>
            <a:off x="4572000" y="5421474"/>
            <a:ext cx="4464496" cy="216024"/>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en-US" altLang="zh-CN" kern="0" smtClean="0">
                <a:solidFill>
                  <a:srgbClr val="FF0000"/>
                </a:solidFill>
                <a:latin typeface="Calibri" pitchFamily="34" charset="0"/>
                <a:ea typeface="宋体" charset="-122"/>
              </a:rPr>
              <a:t>2</a:t>
            </a:r>
            <a:r>
              <a:rPr lang="zh-CN" altLang="en-US" kern="0" smtClean="0">
                <a:solidFill>
                  <a:srgbClr val="FF0000"/>
                </a:solidFill>
                <a:latin typeface="Calibri" pitchFamily="34" charset="0"/>
                <a:ea typeface="宋体" charset="-122"/>
              </a:rPr>
              <a:t>、历史数据迁移到分布式数据库</a:t>
            </a:r>
            <a:endParaRPr lang="zh-CN" altLang="en-US" kern="0" dirty="0">
              <a:solidFill>
                <a:srgbClr val="FF0000"/>
              </a:solidFill>
              <a:latin typeface="Calibri" pitchFamily="34" charset="0"/>
              <a:ea typeface="宋体" charset="-122"/>
            </a:endParaRPr>
          </a:p>
        </p:txBody>
      </p:sp>
      <p:cxnSp>
        <p:nvCxnSpPr>
          <p:cNvPr id="180" name="直接箭头连接符 179"/>
          <p:cNvCxnSpPr/>
          <p:nvPr/>
        </p:nvCxnSpPr>
        <p:spPr>
          <a:xfrm>
            <a:off x="5220072" y="5301208"/>
            <a:ext cx="0" cy="288032"/>
          </a:xfrm>
          <a:prstGeom prst="straightConnector1">
            <a:avLst/>
          </a:prstGeom>
          <a:noFill/>
          <a:ln w="9525" cap="flat" cmpd="sng" algn="ctr">
            <a:solidFill>
              <a:srgbClr val="4F81BD">
                <a:shade val="95000"/>
                <a:satMod val="105000"/>
              </a:srgbClr>
            </a:solidFill>
            <a:prstDash val="solid"/>
            <a:tailEnd type="arrow"/>
          </a:ln>
          <a:effectLst/>
        </p:spPr>
      </p:cxnSp>
      <p:cxnSp>
        <p:nvCxnSpPr>
          <p:cNvPr id="181" name="直接箭头连接符 180"/>
          <p:cNvCxnSpPr/>
          <p:nvPr/>
        </p:nvCxnSpPr>
        <p:spPr>
          <a:xfrm>
            <a:off x="8388424" y="3717032"/>
            <a:ext cx="0" cy="1872208"/>
          </a:xfrm>
          <a:prstGeom prst="straightConnector1">
            <a:avLst/>
          </a:prstGeom>
          <a:noFill/>
          <a:ln w="9525" cap="flat" cmpd="sng" algn="ctr">
            <a:solidFill>
              <a:srgbClr val="4F81BD">
                <a:shade val="95000"/>
                <a:satMod val="105000"/>
              </a:srgbClr>
            </a:solidFill>
            <a:prstDash val="solid"/>
            <a:tailEnd type="arrow"/>
          </a:ln>
          <a:effectLst/>
        </p:spPr>
      </p:cxnSp>
      <p:sp>
        <p:nvSpPr>
          <p:cNvPr id="182" name="矩形 181"/>
          <p:cNvSpPr/>
          <p:nvPr/>
        </p:nvSpPr>
        <p:spPr bwMode="auto">
          <a:xfrm>
            <a:off x="4572000" y="6021288"/>
            <a:ext cx="4464496" cy="288032"/>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anchor="ctr" anchorCtr="1"/>
          <a:lstStyle/>
          <a:p>
            <a:pPr fontAlgn="auto">
              <a:lnSpc>
                <a:spcPct val="100000"/>
              </a:lnSpc>
              <a:spcBef>
                <a:spcPts val="0"/>
              </a:spcBef>
              <a:spcAft>
                <a:spcPts val="0"/>
              </a:spcAft>
              <a:buClrTx/>
              <a:buFontTx/>
              <a:buNone/>
              <a:defRPr/>
            </a:pPr>
            <a:r>
              <a:rPr lang="zh-CN" altLang="en-US" kern="0" smtClean="0">
                <a:solidFill>
                  <a:prstClr val="black"/>
                </a:solidFill>
                <a:latin typeface="微软雅黑" pitchFamily="34" charset="-122"/>
                <a:ea typeface="微软雅黑" pitchFamily="34" charset="-122"/>
              </a:rPr>
              <a:t>分布式数据库</a:t>
            </a:r>
            <a:endParaRPr lang="zh-CN" altLang="en-US" kern="0" dirty="0">
              <a:solidFill>
                <a:prstClr val="black"/>
              </a:solidFill>
              <a:latin typeface="微软雅黑" pitchFamily="34" charset="-122"/>
              <a:ea typeface="微软雅黑" pitchFamily="34" charset="-122"/>
            </a:endParaRPr>
          </a:p>
        </p:txBody>
      </p:sp>
      <p:cxnSp>
        <p:nvCxnSpPr>
          <p:cNvPr id="183" name="直接连接符 182"/>
          <p:cNvCxnSpPr/>
          <p:nvPr/>
        </p:nvCxnSpPr>
        <p:spPr bwMode="auto">
          <a:xfrm>
            <a:off x="5076056" y="3717032"/>
            <a:ext cx="3312368" cy="0"/>
          </a:xfrm>
          <a:prstGeom prst="line">
            <a:avLst/>
          </a:prstGeom>
          <a:noFill/>
          <a:ln w="9525" cap="flat" cmpd="sng" algn="ctr">
            <a:solidFill>
              <a:srgbClr val="4F81BD">
                <a:shade val="95000"/>
                <a:satMod val="105000"/>
              </a:srgbClr>
            </a:solidFill>
            <a:prstDash val="solid"/>
            <a:tailEnd type="none"/>
          </a:ln>
          <a:effectLst/>
        </p:spPr>
      </p:cxnSp>
      <p:sp>
        <p:nvSpPr>
          <p:cNvPr id="184" name="矩形 183"/>
          <p:cNvSpPr/>
          <p:nvPr/>
        </p:nvSpPr>
        <p:spPr>
          <a:xfrm>
            <a:off x="8316416" y="3645024"/>
            <a:ext cx="755576" cy="1584176"/>
          </a:xfrm>
          <a:prstGeom prst="rect">
            <a:avLst/>
          </a:prstGeom>
        </p:spPr>
        <p:txBody>
          <a:bodyPr vert="horz" wrap="square" anchor="ctr">
            <a:noAutofit/>
          </a:bodyPr>
          <a:lstStyle/>
          <a:p>
            <a:pPr eaLnBrk="1" fontAlgn="auto" hangingPunct="1">
              <a:lnSpc>
                <a:spcPct val="100000"/>
              </a:lnSpc>
              <a:spcBef>
                <a:spcPts val="0"/>
              </a:spcBef>
              <a:spcAft>
                <a:spcPts val="0"/>
              </a:spcAft>
              <a:buClrTx/>
              <a:buFontTx/>
              <a:buNone/>
              <a:defRPr/>
            </a:pPr>
            <a:r>
              <a:rPr lang="en-US" altLang="zh-CN" kern="0" smtClean="0">
                <a:solidFill>
                  <a:srgbClr val="FF0000"/>
                </a:solidFill>
                <a:latin typeface="Calibri" pitchFamily="34" charset="0"/>
                <a:ea typeface="宋体" charset="-122"/>
              </a:rPr>
              <a:t>1’</a:t>
            </a:r>
            <a:r>
              <a:rPr lang="zh-CN" altLang="en-US" kern="0" smtClean="0">
                <a:solidFill>
                  <a:srgbClr val="FF0000"/>
                </a:solidFill>
                <a:latin typeface="Calibri" pitchFamily="34" charset="0"/>
                <a:ea typeface="宋体" charset="-122"/>
              </a:rPr>
              <a:t>、清单数据入</a:t>
            </a:r>
            <a:r>
              <a:rPr lang="en-US" altLang="zh-CN" kern="0" smtClean="0">
                <a:solidFill>
                  <a:srgbClr val="FF0000"/>
                </a:solidFill>
                <a:latin typeface="Calibri" pitchFamily="34" charset="0"/>
                <a:ea typeface="宋体" charset="-122"/>
              </a:rPr>
              <a:t>MPP</a:t>
            </a:r>
            <a:r>
              <a:rPr lang="zh-CN" altLang="en-US" kern="0" smtClean="0">
                <a:solidFill>
                  <a:srgbClr val="FF0000"/>
                </a:solidFill>
                <a:latin typeface="Calibri" pitchFamily="34" charset="0"/>
                <a:ea typeface="宋体" charset="-122"/>
              </a:rPr>
              <a:t>数据库</a:t>
            </a:r>
            <a:endParaRPr lang="zh-CN" altLang="en-US" kern="0" dirty="0">
              <a:solidFill>
                <a:srgbClr val="FF0000"/>
              </a:solidFill>
              <a:latin typeface="Calibri" pitchFamily="34" charset="0"/>
              <a:ea typeface="宋体" charset="-122"/>
            </a:endParaRPr>
          </a:p>
        </p:txBody>
      </p:sp>
      <p:cxnSp>
        <p:nvCxnSpPr>
          <p:cNvPr id="185" name="直接连接符 184"/>
          <p:cNvCxnSpPr/>
          <p:nvPr/>
        </p:nvCxnSpPr>
        <p:spPr bwMode="auto">
          <a:xfrm>
            <a:off x="6276442" y="5601115"/>
            <a:ext cx="1080120" cy="0"/>
          </a:xfrm>
          <a:prstGeom prst="line">
            <a:avLst/>
          </a:prstGeom>
          <a:noFill/>
          <a:ln w="9525" cap="flat" cmpd="sng" algn="ctr">
            <a:solidFill>
              <a:srgbClr val="000000"/>
            </a:solidFill>
            <a:prstDash val="solid"/>
            <a:round/>
            <a:headEnd type="none" w="med" len="med"/>
            <a:tailEnd type="none" w="med" len="med"/>
          </a:ln>
          <a:effectLst/>
        </p:spPr>
      </p:cxnSp>
      <p:cxnSp>
        <p:nvCxnSpPr>
          <p:cNvPr id="186" name="直接箭头连接符 185"/>
          <p:cNvCxnSpPr/>
          <p:nvPr/>
        </p:nvCxnSpPr>
        <p:spPr>
          <a:xfrm>
            <a:off x="7452320" y="5301208"/>
            <a:ext cx="0" cy="288032"/>
          </a:xfrm>
          <a:prstGeom prst="straightConnector1">
            <a:avLst/>
          </a:prstGeom>
          <a:noFill/>
          <a:ln w="9525" cap="flat" cmpd="sng" algn="ctr">
            <a:solidFill>
              <a:srgbClr val="4F81BD">
                <a:shade val="95000"/>
                <a:satMod val="105000"/>
              </a:srgbClr>
            </a:solidFill>
            <a:prstDash val="solid"/>
            <a:tailEnd type="arrow"/>
          </a:ln>
          <a:effectLst/>
        </p:spPr>
      </p:cxnSp>
      <p:sp>
        <p:nvSpPr>
          <p:cNvPr id="187"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数据分级存储</a:t>
            </a:r>
            <a:endParaRPr lang="zh-CN" altLang="en-US" kern="0" dirty="0"/>
          </a:p>
        </p:txBody>
      </p:sp>
    </p:spTree>
    <p:extLst>
      <p:ext uri="{BB962C8B-B14F-4D97-AF65-F5344CB8AC3E}">
        <p14:creationId xmlns:p14="http://schemas.microsoft.com/office/powerpoint/2010/main" val="10202822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a:off x="1560124" y="1521242"/>
            <a:ext cx="3119860" cy="169178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5" name="圆柱形 4"/>
          <p:cNvSpPr/>
          <p:nvPr/>
        </p:nvSpPr>
        <p:spPr bwMode="auto">
          <a:xfrm>
            <a:off x="1710427" y="1774931"/>
            <a:ext cx="2753589" cy="1366104"/>
          </a:xfrm>
          <a:prstGeom prst="can">
            <a:avLst>
              <a:gd name="adj" fmla="val 9071"/>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6" name="圆角矩形 5"/>
          <p:cNvSpPr/>
          <p:nvPr/>
        </p:nvSpPr>
        <p:spPr>
          <a:xfrm>
            <a:off x="1560124" y="4940818"/>
            <a:ext cx="3119860" cy="129584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7" name="圆柱形 6"/>
          <p:cNvSpPr/>
          <p:nvPr/>
        </p:nvSpPr>
        <p:spPr bwMode="auto">
          <a:xfrm>
            <a:off x="1710427" y="5156792"/>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8" name="矩形 7"/>
          <p:cNvSpPr/>
          <p:nvPr/>
        </p:nvSpPr>
        <p:spPr>
          <a:xfrm>
            <a:off x="2374797" y="4940818"/>
            <a:ext cx="1117364" cy="299131"/>
          </a:xfrm>
          <a:prstGeom prst="rect">
            <a:avLst/>
          </a:prstGeom>
        </p:spPr>
        <p:txBody>
          <a:bodyPr wrap="square" lIns="76782" tIns="38391" rIns="76782" bIns="38391">
            <a:spAutoFit/>
          </a:bodyPr>
          <a:lstStyle/>
          <a:p>
            <a:pPr algn="ctr">
              <a:buNone/>
            </a:pPr>
            <a:r>
              <a:rPr lang="en-US" altLang="zh-CN" sz="1200" dirty="0" err="1" smtClean="0">
                <a:latin typeface="微软雅黑" pitchFamily="34" charset="-122"/>
                <a:ea typeface="微软雅黑" pitchFamily="34" charset="-122"/>
              </a:rPr>
              <a:t>Hadoop</a:t>
            </a:r>
            <a:r>
              <a:rPr lang="zh-CN" altLang="en-US" sz="1200" dirty="0" smtClean="0">
                <a:latin typeface="微软雅黑" pitchFamily="34" charset="-122"/>
                <a:ea typeface="微软雅黑" pitchFamily="34" charset="-122"/>
              </a:rPr>
              <a:t>平台</a:t>
            </a:r>
            <a:endParaRPr lang="en-US" altLang="zh-CN" sz="1200" dirty="0" smtClean="0">
              <a:latin typeface="微软雅黑" pitchFamily="34" charset="-122"/>
              <a:ea typeface="微软雅黑" pitchFamily="34" charset="-122"/>
            </a:endParaRPr>
          </a:p>
        </p:txBody>
      </p:sp>
      <p:sp>
        <p:nvSpPr>
          <p:cNvPr id="9" name="矩形 8"/>
          <p:cNvSpPr/>
          <p:nvPr/>
        </p:nvSpPr>
        <p:spPr>
          <a:xfrm>
            <a:off x="2468824" y="1521242"/>
            <a:ext cx="1095064" cy="299131"/>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主数据仓库</a:t>
            </a:r>
            <a:endParaRPr lang="en-US" altLang="zh-CN" sz="1200" dirty="0" smtClean="0">
              <a:latin typeface="微软雅黑" pitchFamily="34" charset="-122"/>
              <a:ea typeface="微软雅黑" pitchFamily="34" charset="-122"/>
            </a:endParaRPr>
          </a:p>
        </p:txBody>
      </p:sp>
      <p:sp>
        <p:nvSpPr>
          <p:cNvPr id="10" name="矩形 9"/>
          <p:cNvSpPr/>
          <p:nvPr/>
        </p:nvSpPr>
        <p:spPr>
          <a:xfrm>
            <a:off x="1818411" y="1970718"/>
            <a:ext cx="2473022" cy="697598"/>
          </a:xfrm>
          <a:prstGeom prst="rect">
            <a:avLst/>
          </a:prstGeom>
          <a:solidFill>
            <a:schemeClr val="bg2">
              <a:lumMod val="75000"/>
            </a:scheme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11" name="矩形 10"/>
          <p:cNvSpPr/>
          <p:nvPr/>
        </p:nvSpPr>
        <p:spPr>
          <a:xfrm>
            <a:off x="230269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报表数据</a:t>
            </a:r>
          </a:p>
        </p:txBody>
      </p:sp>
      <p:sp>
        <p:nvSpPr>
          <p:cNvPr id="12" name="矩形 11"/>
          <p:cNvSpPr/>
          <p:nvPr/>
        </p:nvSpPr>
        <p:spPr>
          <a:xfrm>
            <a:off x="275233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标签库</a:t>
            </a:r>
          </a:p>
        </p:txBody>
      </p:sp>
      <p:sp>
        <p:nvSpPr>
          <p:cNvPr id="13" name="矩形 12"/>
          <p:cNvSpPr/>
          <p:nvPr/>
        </p:nvSpPr>
        <p:spPr>
          <a:xfrm>
            <a:off x="1850529" y="2193621"/>
            <a:ext cx="401090"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36000"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指标数据</a:t>
            </a:r>
          </a:p>
        </p:txBody>
      </p:sp>
      <p:sp>
        <p:nvSpPr>
          <p:cNvPr id="14" name="矩形 13"/>
          <p:cNvSpPr/>
          <p:nvPr/>
        </p:nvSpPr>
        <p:spPr>
          <a:xfrm>
            <a:off x="3201973" y="219362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客户统一视图</a:t>
            </a:r>
          </a:p>
        </p:txBody>
      </p:sp>
      <p:sp>
        <p:nvSpPr>
          <p:cNvPr id="15" name="上箭头 14"/>
          <p:cNvSpPr/>
          <p:nvPr/>
        </p:nvSpPr>
        <p:spPr>
          <a:xfrm>
            <a:off x="2985748" y="2681337"/>
            <a:ext cx="128469" cy="71983"/>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16" name="矩形 15"/>
          <p:cNvSpPr/>
          <p:nvPr/>
        </p:nvSpPr>
        <p:spPr>
          <a:xfrm>
            <a:off x="3750205" y="218669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b="0" kern="0" dirty="0" smtClean="0">
                <a:solidFill>
                  <a:sysClr val="windowText" lastClr="000000"/>
                </a:solidFill>
                <a:latin typeface="微软雅黑" pitchFamily="34" charset="-122"/>
                <a:ea typeface="微软雅黑" pitchFamily="34" charset="-122"/>
              </a:rPr>
              <a:t>……</a:t>
            </a:r>
            <a:endParaRPr lang="zh-CN" altLang="en-US" sz="1000" b="0" kern="0" dirty="0" smtClean="0">
              <a:solidFill>
                <a:sysClr val="windowText" lastClr="000000"/>
              </a:solidFill>
              <a:latin typeface="微软雅黑" pitchFamily="34" charset="-122"/>
              <a:ea typeface="微软雅黑" pitchFamily="34" charset="-122"/>
            </a:endParaRPr>
          </a:p>
        </p:txBody>
      </p:sp>
      <p:sp>
        <p:nvSpPr>
          <p:cNvPr id="17" name="矩形 16"/>
          <p:cNvSpPr/>
          <p:nvPr/>
        </p:nvSpPr>
        <p:spPr>
          <a:xfrm>
            <a:off x="2675865" y="2015617"/>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kern="0" dirty="0" smtClean="0">
                <a:solidFill>
                  <a:srgbClr val="1F497D">
                    <a:lumMod val="60000"/>
                    <a:lumOff val="40000"/>
                  </a:srgbClr>
                </a:solidFill>
                <a:latin typeface="微软雅黑" pitchFamily="34" charset="-122"/>
                <a:ea typeface="微软雅黑" pitchFamily="34" charset="-122"/>
              </a:rPr>
              <a:t>信息子层</a:t>
            </a:r>
          </a:p>
        </p:txBody>
      </p:sp>
      <p:sp>
        <p:nvSpPr>
          <p:cNvPr id="18" name="矩形 17"/>
          <p:cNvSpPr/>
          <p:nvPr/>
        </p:nvSpPr>
        <p:spPr>
          <a:xfrm>
            <a:off x="1874054" y="5368173"/>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话单数据</a:t>
            </a:r>
          </a:p>
        </p:txBody>
      </p:sp>
      <p:sp>
        <p:nvSpPr>
          <p:cNvPr id="19" name="矩形 18"/>
          <p:cNvSpPr/>
          <p:nvPr/>
        </p:nvSpPr>
        <p:spPr>
          <a:xfrm>
            <a:off x="1872403" y="5728130"/>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非结构化数据</a:t>
            </a:r>
          </a:p>
        </p:txBody>
      </p:sp>
      <p:sp>
        <p:nvSpPr>
          <p:cNvPr id="20" name="矩形 19"/>
          <p:cNvSpPr/>
          <p:nvPr/>
        </p:nvSpPr>
        <p:spPr>
          <a:xfrm>
            <a:off x="6235848" y="2501913"/>
            <a:ext cx="2655506" cy="1462526"/>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信息子层</a:t>
            </a:r>
            <a:r>
              <a:rPr lang="zh-CN" altLang="en-US" sz="1200" b="0" kern="0" dirty="0" smtClean="0">
                <a:solidFill>
                  <a:sysClr val="windowText" lastClr="000000"/>
                </a:solidFill>
                <a:latin typeface="微软雅黑" pitchFamily="34" charset="-122"/>
                <a:ea typeface="微软雅黑" pitchFamily="34" charset="-122"/>
              </a:rPr>
              <a:t>：报表数据、多维数据、指标库等数据来源于汇总层。</a:t>
            </a:r>
            <a:endParaRPr lang="en-US" altLang="zh-CN" sz="1200" b="0" kern="0" dirty="0" smtClean="0">
              <a:solidFill>
                <a:sysClr val="windowText" lastClr="000000"/>
              </a:solidFill>
              <a:latin typeface="微软雅黑" pitchFamily="34" charset="-122"/>
              <a:ea typeface="微软雅黑" pitchFamily="34" charset="-122"/>
            </a:endParaRPr>
          </a:p>
          <a:p>
            <a:pPr fontAlgn="auto">
              <a:lnSpc>
                <a:spcPts val="1847"/>
              </a:lnSpc>
              <a:spcBef>
                <a:spcPts val="0"/>
              </a:spcBef>
              <a:spcAft>
                <a:spcPts val="0"/>
              </a:spcAft>
            </a:pPr>
            <a:r>
              <a:rPr lang="zh-CN" altLang="en-US" sz="1200" kern="0" dirty="0" smtClean="0">
                <a:solidFill>
                  <a:sysClr val="windowText" lastClr="000000"/>
                </a:solidFill>
                <a:latin typeface="微软雅黑" pitchFamily="34" charset="-122"/>
                <a:ea typeface="微软雅黑" pitchFamily="34" charset="-122"/>
              </a:rPr>
              <a:t>汇总层</a:t>
            </a:r>
            <a:r>
              <a:rPr lang="zh-CN" altLang="en-US" sz="1200" b="0" kern="0" dirty="0" smtClean="0">
                <a:solidFill>
                  <a:sysClr val="windowText" lastClr="000000"/>
                </a:solidFill>
                <a:latin typeface="微软雅黑" pitchFamily="34" charset="-122"/>
                <a:ea typeface="微软雅黑" pitchFamily="34" charset="-122"/>
              </a:rPr>
              <a:t>：主题域之间进行关联、汇总计算。汇总数据服务于信息子层，目的是为了节约信息子层数据计算成本和计算时间。</a:t>
            </a:r>
            <a:endParaRPr lang="en-US" altLang="zh-CN" sz="1200" b="0" kern="0" dirty="0" smtClean="0">
              <a:solidFill>
                <a:sysClr val="windowText" lastClr="000000"/>
              </a:solidFill>
              <a:latin typeface="微软雅黑" pitchFamily="34" charset="-122"/>
              <a:ea typeface="微软雅黑" pitchFamily="34" charset="-122"/>
            </a:endParaRPr>
          </a:p>
        </p:txBody>
      </p:sp>
      <p:sp>
        <p:nvSpPr>
          <p:cNvPr id="21" name="矩形 20"/>
          <p:cNvSpPr/>
          <p:nvPr/>
        </p:nvSpPr>
        <p:spPr>
          <a:xfrm>
            <a:off x="6235848" y="4117852"/>
            <a:ext cx="2655506" cy="1231694"/>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轻度汇总层</a:t>
            </a:r>
            <a:r>
              <a:rPr lang="zh-CN" altLang="en-US" sz="1200" b="0" kern="0" dirty="0" smtClean="0">
                <a:solidFill>
                  <a:sysClr val="windowText" lastClr="000000"/>
                </a:solidFill>
                <a:latin typeface="微软雅黑" pitchFamily="34" charset="-122"/>
                <a:ea typeface="微软雅黑" pitchFamily="34" charset="-122"/>
              </a:rPr>
              <a:t>：主题域内部基于明细层数据，进行多维度的、用户级的汇总。</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明细数据层</a:t>
            </a:r>
            <a:r>
              <a:rPr lang="zh-CN" altLang="en-US" sz="1200" b="0" kern="0" dirty="0" smtClean="0">
                <a:solidFill>
                  <a:sysClr val="windowText" lastClr="000000"/>
                </a:solidFill>
                <a:latin typeface="微软雅黑" pitchFamily="34" charset="-122"/>
                <a:ea typeface="微软雅黑" pitchFamily="34" charset="-122"/>
              </a:rPr>
              <a:t>：主题域内部进行拆分、关联。是对</a:t>
            </a:r>
            <a:r>
              <a:rPr lang="en-US" altLang="zh-CN" sz="1200" b="0" kern="0" dirty="0" smtClean="0">
                <a:solidFill>
                  <a:sysClr val="windowText" lastClr="000000"/>
                </a:solidFill>
                <a:latin typeface="微软雅黑" pitchFamily="34" charset="-122"/>
                <a:ea typeface="微软雅黑" pitchFamily="34" charset="-122"/>
              </a:rPr>
              <a:t>ODS</a:t>
            </a:r>
            <a:r>
              <a:rPr lang="zh-CN" altLang="en-US" sz="1200" b="0" kern="0" dirty="0" smtClean="0">
                <a:solidFill>
                  <a:sysClr val="windowText" lastClr="000000"/>
                </a:solidFill>
                <a:latin typeface="微软雅黑" pitchFamily="34" charset="-122"/>
                <a:ea typeface="微软雅黑" pitchFamily="34" charset="-122"/>
              </a:rPr>
              <a:t>操作型数据按照主题域划分规则进行的拆分及合并</a:t>
            </a:r>
          </a:p>
        </p:txBody>
      </p:sp>
      <p:sp>
        <p:nvSpPr>
          <p:cNvPr id="22" name="矩形 21"/>
          <p:cNvSpPr/>
          <p:nvPr/>
        </p:nvSpPr>
        <p:spPr>
          <a:xfrm>
            <a:off x="6235848" y="5668498"/>
            <a:ext cx="2655506" cy="1000862"/>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en-US" altLang="zh-CN" sz="1200" kern="0" dirty="0" smtClean="0">
                <a:solidFill>
                  <a:sysClr val="windowText" lastClr="000000"/>
                </a:solidFill>
                <a:latin typeface="微软雅黑" pitchFamily="34" charset="-122"/>
                <a:ea typeface="微软雅黑" pitchFamily="34" charset="-122"/>
              </a:rPr>
              <a:t>ODS</a:t>
            </a:r>
            <a:r>
              <a:rPr lang="zh-CN" altLang="en-US" sz="1200" kern="0" dirty="0" smtClean="0">
                <a:solidFill>
                  <a:sysClr val="windowText" lastClr="000000"/>
                </a:solidFill>
                <a:latin typeface="微软雅黑" pitchFamily="34" charset="-122"/>
                <a:ea typeface="微软雅黑" pitchFamily="34" charset="-122"/>
              </a:rPr>
              <a:t>层</a:t>
            </a:r>
            <a:r>
              <a:rPr lang="zh-CN" altLang="en-US" sz="1200" b="0" kern="0" dirty="0" smtClean="0">
                <a:solidFill>
                  <a:sysClr val="windowText" lastClr="000000"/>
                </a:solidFill>
                <a:latin typeface="微软雅黑" pitchFamily="34" charset="-122"/>
                <a:ea typeface="微软雅黑" pitchFamily="34" charset="-122"/>
              </a:rPr>
              <a:t>：数据来源于各生产系统，通过</a:t>
            </a:r>
            <a:r>
              <a:rPr lang="en-US" altLang="zh-CN" sz="1200" b="0" kern="0" dirty="0" smtClean="0">
                <a:solidFill>
                  <a:sysClr val="windowText" lastClr="000000"/>
                </a:solidFill>
                <a:latin typeface="微软雅黑" pitchFamily="34" charset="-122"/>
                <a:ea typeface="微软雅黑" pitchFamily="34" charset="-122"/>
              </a:rPr>
              <a:t>ETL</a:t>
            </a:r>
            <a:r>
              <a:rPr lang="zh-CN" altLang="en-US" sz="1200" b="0" kern="0" dirty="0" smtClean="0">
                <a:solidFill>
                  <a:sysClr val="windowText" lastClr="000000"/>
                </a:solidFill>
                <a:latin typeface="微软雅黑" pitchFamily="34" charset="-122"/>
                <a:ea typeface="微软雅黑" pitchFamily="34" charset="-122"/>
              </a:rPr>
              <a:t>工具对接口文件数据进行编码替换和数据清洗转换，不做关联操作。未来也可用于准实时数据查询。</a:t>
            </a:r>
          </a:p>
        </p:txBody>
      </p:sp>
      <p:sp>
        <p:nvSpPr>
          <p:cNvPr id="23" name="圆角矩形 22"/>
          <p:cNvSpPr/>
          <p:nvPr/>
        </p:nvSpPr>
        <p:spPr>
          <a:xfrm>
            <a:off x="1560124" y="3357008"/>
            <a:ext cx="3119860" cy="1375150"/>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24" name="圆柱形 23"/>
          <p:cNvSpPr/>
          <p:nvPr/>
        </p:nvSpPr>
        <p:spPr bwMode="auto">
          <a:xfrm>
            <a:off x="1710427" y="3621867"/>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25" name="上箭头 24"/>
          <p:cNvSpPr/>
          <p:nvPr/>
        </p:nvSpPr>
        <p:spPr>
          <a:xfrm>
            <a:off x="2985748" y="3249034"/>
            <a:ext cx="128469" cy="107975"/>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26" name="矩形 25"/>
          <p:cNvSpPr/>
          <p:nvPr/>
        </p:nvSpPr>
        <p:spPr>
          <a:xfrm>
            <a:off x="1872403" y="4227287"/>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明细数据层</a:t>
            </a:r>
            <a:r>
              <a:rPr lang="en-US" altLang="zh-CN" sz="1000" b="0" kern="0" dirty="0" smtClean="0">
                <a:solidFill>
                  <a:sysClr val="windowText" lastClr="000000"/>
                </a:solidFill>
                <a:latin typeface="微软雅黑" pitchFamily="34" charset="-122"/>
                <a:ea typeface="微软雅黑" pitchFamily="34" charset="-122"/>
              </a:rPr>
              <a:t> </a:t>
            </a:r>
            <a:r>
              <a:rPr lang="zh-CN" altLang="en-US" sz="1000" b="0" kern="0" dirty="0" smtClean="0">
                <a:solidFill>
                  <a:sysClr val="windowText" lastClr="000000"/>
                </a:solidFill>
                <a:latin typeface="微软雅黑" pitchFamily="34" charset="-122"/>
                <a:ea typeface="微软雅黑" pitchFamily="34" charset="-122"/>
              </a:rPr>
              <a:t>（</a:t>
            </a:r>
            <a:r>
              <a:rPr lang="en-US" altLang="zh-CN" sz="1000" b="0" kern="0" dirty="0" smtClean="0">
                <a:solidFill>
                  <a:sysClr val="windowText" lastClr="000000"/>
                </a:solidFill>
                <a:latin typeface="微软雅黑" pitchFamily="34" charset="-122"/>
                <a:ea typeface="微软雅黑" pitchFamily="34" charset="-122"/>
              </a:rPr>
              <a:t>DW</a:t>
            </a:r>
            <a:r>
              <a:rPr lang="zh-CN" altLang="en-US" sz="1000" b="0" kern="0" dirty="0" smtClean="0">
                <a:solidFill>
                  <a:sysClr val="windowText" lastClr="000000"/>
                </a:solidFill>
                <a:latin typeface="微软雅黑" pitchFamily="34" charset="-122"/>
                <a:ea typeface="微软雅黑" pitchFamily="34" charset="-122"/>
              </a:rPr>
              <a:t>）</a:t>
            </a:r>
          </a:p>
        </p:txBody>
      </p:sp>
      <p:sp>
        <p:nvSpPr>
          <p:cNvPr id="27" name="矩形 26"/>
          <p:cNvSpPr/>
          <p:nvPr/>
        </p:nvSpPr>
        <p:spPr>
          <a:xfrm>
            <a:off x="1861136" y="386733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轻度汇总层（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28" name="矩形 27"/>
          <p:cNvSpPr/>
          <p:nvPr/>
        </p:nvSpPr>
        <p:spPr>
          <a:xfrm>
            <a:off x="1904522" y="276174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高度汇总层（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29" name="上箭头 28"/>
          <p:cNvSpPr/>
          <p:nvPr/>
        </p:nvSpPr>
        <p:spPr>
          <a:xfrm>
            <a:off x="2985748" y="4724844"/>
            <a:ext cx="128469" cy="143967"/>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30" name="圆角矩形 29"/>
          <p:cNvSpPr/>
          <p:nvPr/>
        </p:nvSpPr>
        <p:spPr>
          <a:xfrm>
            <a:off x="36677" y="1521242"/>
            <a:ext cx="650299"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31" name="流程图: 磁盘 30"/>
          <p:cNvSpPr/>
          <p:nvPr/>
        </p:nvSpPr>
        <p:spPr bwMode="auto">
          <a:xfrm>
            <a:off x="90669" y="2234649"/>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32" name="流程图: 磁盘 31"/>
          <p:cNvSpPr/>
          <p:nvPr/>
        </p:nvSpPr>
        <p:spPr bwMode="auto">
          <a:xfrm>
            <a:off x="90669" y="3429000"/>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33" name="流程图: 磁盘 32"/>
          <p:cNvSpPr/>
          <p:nvPr/>
        </p:nvSpPr>
        <p:spPr bwMode="auto">
          <a:xfrm>
            <a:off x="90669" y="4541781"/>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34" name="矩形 33"/>
          <p:cNvSpPr/>
          <p:nvPr/>
        </p:nvSpPr>
        <p:spPr>
          <a:xfrm>
            <a:off x="107455" y="1703008"/>
            <a:ext cx="616728" cy="299131"/>
          </a:xfrm>
          <a:prstGeom prst="rect">
            <a:avLst/>
          </a:prstGeom>
        </p:spPr>
        <p:txBody>
          <a:bodyPr wrap="none" lIns="76782" tIns="38391" rIns="76782" bIns="38391">
            <a:spAutoFit/>
          </a:bodyPr>
          <a:lstStyle/>
          <a:p>
            <a:pPr algn="ctr">
              <a:buNone/>
            </a:pPr>
            <a:r>
              <a:rPr lang="zh-CN" altLang="en-US" sz="1200" dirty="0" smtClean="0">
                <a:latin typeface="微软雅黑" pitchFamily="34" charset="-122"/>
                <a:ea typeface="微软雅黑" pitchFamily="34" charset="-122"/>
              </a:rPr>
              <a:t>应用库</a:t>
            </a:r>
            <a:endParaRPr lang="en-US" altLang="zh-CN" sz="1200" dirty="0" smtClean="0">
              <a:latin typeface="微软雅黑" pitchFamily="34" charset="-122"/>
              <a:ea typeface="微软雅黑" pitchFamily="34" charset="-122"/>
            </a:endParaRPr>
          </a:p>
        </p:txBody>
      </p:sp>
      <p:sp>
        <p:nvSpPr>
          <p:cNvPr id="35" name="矩形 34"/>
          <p:cNvSpPr/>
          <p:nvPr/>
        </p:nvSpPr>
        <p:spPr>
          <a:xfrm>
            <a:off x="35496" y="2461021"/>
            <a:ext cx="639743"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精细化营销</a:t>
            </a:r>
            <a:endParaRPr lang="en-US" altLang="zh-CN" sz="1000" b="0" dirty="0" smtClean="0">
              <a:latin typeface="微软雅黑" pitchFamily="34" charset="-122"/>
              <a:ea typeface="微软雅黑" pitchFamily="34" charset="-122"/>
            </a:endParaRPr>
          </a:p>
        </p:txBody>
      </p:sp>
      <p:sp>
        <p:nvSpPr>
          <p:cNvPr id="36" name="矩形 35"/>
          <p:cNvSpPr/>
          <p:nvPr/>
        </p:nvSpPr>
        <p:spPr>
          <a:xfrm>
            <a:off x="2259509" y="3358808"/>
            <a:ext cx="1340636"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分布式数据库</a:t>
            </a:r>
            <a:r>
              <a:rPr lang="en-US" altLang="zh-CN" sz="1200" dirty="0" smtClean="0">
                <a:latin typeface="微软雅黑" pitchFamily="34" charset="-122"/>
                <a:ea typeface="微软雅黑" pitchFamily="34" charset="-122"/>
              </a:rPr>
              <a:t>MPP</a:t>
            </a:r>
          </a:p>
        </p:txBody>
      </p:sp>
      <p:sp>
        <p:nvSpPr>
          <p:cNvPr id="37" name="矩形 36"/>
          <p:cNvSpPr/>
          <p:nvPr/>
        </p:nvSpPr>
        <p:spPr>
          <a:xfrm>
            <a:off x="56394" y="3619377"/>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1</a:t>
            </a:r>
          </a:p>
        </p:txBody>
      </p:sp>
      <p:sp>
        <p:nvSpPr>
          <p:cNvPr id="38" name="矩形 37"/>
          <p:cNvSpPr/>
          <p:nvPr/>
        </p:nvSpPr>
        <p:spPr>
          <a:xfrm>
            <a:off x="56394" y="4732158"/>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2</a:t>
            </a:r>
          </a:p>
        </p:txBody>
      </p:sp>
      <p:sp>
        <p:nvSpPr>
          <p:cNvPr id="39" name="矩形 38"/>
          <p:cNvSpPr/>
          <p:nvPr/>
        </p:nvSpPr>
        <p:spPr>
          <a:xfrm>
            <a:off x="6223227" y="1161001"/>
            <a:ext cx="2655506" cy="1231694"/>
          </a:xfrm>
          <a:prstGeom prst="rect">
            <a:avLst/>
          </a:prstGeom>
          <a:noFill/>
          <a:ln w="12700" cap="flat" cmpd="sng" algn="ctr">
            <a:solidFill>
              <a:sysClr val="window" lastClr="FFFFFF">
                <a:lumMod val="50000"/>
              </a:sysClr>
            </a:solidFill>
            <a:prstDash val="sysDash"/>
          </a:ln>
          <a:effectLst/>
        </p:spPr>
        <p:txBody>
          <a:bodyPr wrap="square" lIns="76782" tIns="38391" rIns="76782" bIns="38391" rtlCol="0" anchor="ctr">
            <a:spAutoFit/>
          </a:bodyPr>
          <a:lstStyle/>
          <a:p>
            <a:pPr defTabSz="767822" eaLnBrk="1" fontAlgn="auto" hangingPunct="1">
              <a:lnSpc>
                <a:spcPts val="1847"/>
              </a:lnSpc>
              <a:spcBef>
                <a:spcPts val="0"/>
              </a:spcBef>
              <a:spcAft>
                <a:spcPts val="0"/>
              </a:spcAft>
              <a:buClrTx/>
              <a:defRPr/>
            </a:pPr>
            <a:r>
              <a:rPr lang="zh-CN" altLang="en-US" sz="1200" kern="0" dirty="0" smtClean="0">
                <a:solidFill>
                  <a:sysClr val="windowText" lastClr="000000"/>
                </a:solidFill>
                <a:latin typeface="微软雅黑" pitchFamily="34" charset="-122"/>
                <a:ea typeface="微软雅黑" pitchFamily="34" charset="-122"/>
              </a:rPr>
              <a:t>应用层</a:t>
            </a:r>
            <a:r>
              <a:rPr lang="zh-CN" altLang="en-US" sz="1200" b="0" kern="0" dirty="0" smtClean="0">
                <a:solidFill>
                  <a:sysClr val="windowText" lastClr="000000"/>
                </a:solidFill>
                <a:latin typeface="微软雅黑" pitchFamily="34" charset="-122"/>
                <a:ea typeface="微软雅黑" pitchFamily="34" charset="-122"/>
              </a:rPr>
              <a:t>：应用系统的私有数据，应用的业务数据。</a:t>
            </a:r>
            <a:endParaRPr lang="en-US" altLang="zh-CN" sz="1200" b="0" kern="0" dirty="0" smtClean="0">
              <a:solidFill>
                <a:sysClr val="windowText" lastClr="000000"/>
              </a:solidFill>
              <a:latin typeface="微软雅黑" pitchFamily="34" charset="-122"/>
              <a:ea typeface="微软雅黑" pitchFamily="34" charset="-122"/>
            </a:endParaRPr>
          </a:p>
          <a:p>
            <a:pPr defTabSz="767822" eaLnBrk="1" fontAlgn="auto" hangingPunct="1">
              <a:lnSpc>
                <a:spcPts val="1847"/>
              </a:lnSpc>
              <a:spcBef>
                <a:spcPts val="0"/>
              </a:spcBef>
              <a:spcAft>
                <a:spcPts val="0"/>
              </a:spcAft>
              <a:buClrTx/>
              <a:defRPr/>
            </a:pPr>
            <a:r>
              <a:rPr lang="zh-CN" altLang="en-US" sz="1200" b="0" kern="0" dirty="0">
                <a:solidFill>
                  <a:sysClr val="windowText" lastClr="000000"/>
                </a:solidFill>
                <a:latin typeface="微软雅黑" pitchFamily="34" charset="-122"/>
                <a:ea typeface="微软雅黑" pitchFamily="34" charset="-122"/>
              </a:rPr>
              <a:t>精细化营销做为大数据平台的一个上层</a:t>
            </a:r>
            <a:r>
              <a:rPr lang="zh-CN" altLang="en-US" sz="1200" b="0" kern="0" dirty="0" smtClean="0">
                <a:solidFill>
                  <a:sysClr val="windowText" lastClr="000000"/>
                </a:solidFill>
                <a:latin typeface="微软雅黑" pitchFamily="34" charset="-122"/>
                <a:ea typeface="微软雅黑" pitchFamily="34" charset="-122"/>
              </a:rPr>
              <a:t>应用，有由大数据平台提供数据支撑</a:t>
            </a:r>
            <a:endParaRPr lang="en-US" altLang="zh-CN" sz="1200" b="0" kern="0" dirty="0">
              <a:solidFill>
                <a:sysClr val="windowText" lastClr="000000"/>
              </a:solidFill>
              <a:latin typeface="微软雅黑" pitchFamily="34" charset="-122"/>
              <a:ea typeface="微软雅黑" pitchFamily="34" charset="-122"/>
            </a:endParaRPr>
          </a:p>
        </p:txBody>
      </p:sp>
      <p:sp>
        <p:nvSpPr>
          <p:cNvPr id="40" name="圆角矩形 39"/>
          <p:cNvSpPr/>
          <p:nvPr/>
        </p:nvSpPr>
        <p:spPr>
          <a:xfrm>
            <a:off x="846556" y="1521242"/>
            <a:ext cx="542315"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41" name="矩形 40"/>
          <p:cNvSpPr/>
          <p:nvPr/>
        </p:nvSpPr>
        <p:spPr>
          <a:xfrm>
            <a:off x="900548" y="1581145"/>
            <a:ext cx="482691"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数据访问</a:t>
            </a:r>
            <a:endParaRPr lang="en-US" altLang="zh-CN" sz="1200" dirty="0" smtClean="0">
              <a:latin typeface="微软雅黑" pitchFamily="34" charset="-122"/>
              <a:ea typeface="微软雅黑" pitchFamily="34" charset="-122"/>
            </a:endParaRPr>
          </a:p>
        </p:txBody>
      </p:sp>
      <p:sp>
        <p:nvSpPr>
          <p:cNvPr id="42" name="左箭头 41"/>
          <p:cNvSpPr/>
          <p:nvPr/>
        </p:nvSpPr>
        <p:spPr bwMode="ltGray">
          <a:xfrm>
            <a:off x="1386475" y="2493171"/>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3" name="左箭头 42"/>
          <p:cNvSpPr/>
          <p:nvPr/>
        </p:nvSpPr>
        <p:spPr bwMode="ltGray">
          <a:xfrm>
            <a:off x="1386475" y="3968985"/>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4" name="左箭头 43"/>
          <p:cNvSpPr/>
          <p:nvPr/>
        </p:nvSpPr>
        <p:spPr bwMode="ltGray">
          <a:xfrm>
            <a:off x="1386475" y="5336820"/>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5" name="左箭头 44"/>
          <p:cNvSpPr/>
          <p:nvPr/>
        </p:nvSpPr>
        <p:spPr bwMode="ltGray">
          <a:xfrm>
            <a:off x="672908" y="3968927"/>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46" name="Rectangle 102"/>
          <p:cNvSpPr>
            <a:spLocks noChangeArrowheads="1"/>
          </p:cNvSpPr>
          <p:nvPr/>
        </p:nvSpPr>
        <p:spPr bwMode="auto">
          <a:xfrm>
            <a:off x="973489" y="2205147"/>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SQL</a:t>
            </a:r>
            <a:endParaRPr lang="en-US" sz="900" b="0" kern="0" dirty="0">
              <a:solidFill>
                <a:sysClr val="windowText" lastClr="000000"/>
              </a:solidFill>
              <a:latin typeface="微软雅黑" pitchFamily="34" charset="-122"/>
              <a:ea typeface="微软雅黑" pitchFamily="34" charset="-122"/>
            </a:endParaRPr>
          </a:p>
        </p:txBody>
      </p:sp>
      <p:sp>
        <p:nvSpPr>
          <p:cNvPr id="47" name="Rectangle 102"/>
          <p:cNvSpPr>
            <a:spLocks noChangeArrowheads="1"/>
          </p:cNvSpPr>
          <p:nvPr/>
        </p:nvSpPr>
        <p:spPr bwMode="auto">
          <a:xfrm>
            <a:off x="973489" y="493622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FTP</a:t>
            </a:r>
            <a:endParaRPr lang="en-US" sz="900" b="0" kern="0" dirty="0">
              <a:solidFill>
                <a:sysClr val="windowText" lastClr="000000"/>
              </a:solidFill>
              <a:latin typeface="微软雅黑" pitchFamily="34" charset="-122"/>
              <a:ea typeface="微软雅黑" pitchFamily="34" charset="-122"/>
            </a:endParaRPr>
          </a:p>
        </p:txBody>
      </p:sp>
      <p:sp>
        <p:nvSpPr>
          <p:cNvPr id="48" name="Rectangle 102"/>
          <p:cNvSpPr>
            <a:spLocks noChangeArrowheads="1"/>
          </p:cNvSpPr>
          <p:nvPr/>
        </p:nvSpPr>
        <p:spPr bwMode="auto">
          <a:xfrm>
            <a:off x="973489" y="3213026"/>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800" b="0" kern="0" dirty="0" smtClean="0">
                <a:solidFill>
                  <a:sysClr val="windowText" lastClr="000000"/>
                </a:solidFill>
                <a:latin typeface="微软雅黑" pitchFamily="34" charset="-122"/>
                <a:ea typeface="微软雅黑" pitchFamily="34" charset="-122"/>
              </a:rPr>
              <a:t>HSQL</a:t>
            </a:r>
            <a:endParaRPr lang="en-US" sz="800" b="0" kern="0" dirty="0">
              <a:solidFill>
                <a:sysClr val="windowText" lastClr="000000"/>
              </a:solidFill>
              <a:latin typeface="微软雅黑" pitchFamily="34" charset="-122"/>
              <a:ea typeface="微软雅黑" pitchFamily="34" charset="-122"/>
            </a:endParaRPr>
          </a:p>
        </p:txBody>
      </p:sp>
      <p:sp>
        <p:nvSpPr>
          <p:cNvPr id="49" name="Rectangle 102"/>
          <p:cNvSpPr>
            <a:spLocks noChangeArrowheads="1"/>
          </p:cNvSpPr>
          <p:nvPr/>
        </p:nvSpPr>
        <p:spPr bwMode="auto">
          <a:xfrm>
            <a:off x="973489" y="405381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API</a:t>
            </a:r>
            <a:endParaRPr lang="en-US" sz="900" b="0" kern="0" dirty="0">
              <a:solidFill>
                <a:sysClr val="windowText" lastClr="000000"/>
              </a:solidFill>
              <a:latin typeface="微软雅黑" pitchFamily="34" charset="-122"/>
              <a:ea typeface="微软雅黑" pitchFamily="34" charset="-122"/>
            </a:endParaRPr>
          </a:p>
        </p:txBody>
      </p:sp>
      <p:sp>
        <p:nvSpPr>
          <p:cNvPr id="50" name="Rectangle 102"/>
          <p:cNvSpPr>
            <a:spLocks noChangeArrowheads="1"/>
          </p:cNvSpPr>
          <p:nvPr/>
        </p:nvSpPr>
        <p:spPr bwMode="auto">
          <a:xfrm>
            <a:off x="981568" y="5660731"/>
            <a:ext cx="296923" cy="287965"/>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ETL</a:t>
            </a:r>
            <a:endParaRPr lang="en-US" sz="900" b="0" kern="0" dirty="0">
              <a:solidFill>
                <a:sysClr val="windowText" lastClr="000000"/>
              </a:solidFill>
              <a:latin typeface="微软雅黑" pitchFamily="34" charset="-122"/>
              <a:ea typeface="微软雅黑" pitchFamily="34" charset="-122"/>
            </a:endParaRPr>
          </a:p>
        </p:txBody>
      </p:sp>
      <p:sp>
        <p:nvSpPr>
          <p:cNvPr id="51" name="矩形 50"/>
          <p:cNvSpPr/>
          <p:nvPr/>
        </p:nvSpPr>
        <p:spPr>
          <a:xfrm>
            <a:off x="5327664" y="4912511"/>
            <a:ext cx="702287" cy="107975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500" b="0" kern="0" dirty="0">
              <a:solidFill>
                <a:prstClr val="white"/>
              </a:solidFill>
              <a:latin typeface="微软雅黑" pitchFamily="34" charset="-122"/>
              <a:ea typeface="微软雅黑" pitchFamily="34" charset="-122"/>
            </a:endParaRPr>
          </a:p>
        </p:txBody>
      </p:sp>
      <p:sp>
        <p:nvSpPr>
          <p:cNvPr id="52" name="矩形 51"/>
          <p:cNvSpPr/>
          <p:nvPr/>
        </p:nvSpPr>
        <p:spPr>
          <a:xfrm>
            <a:off x="5327664" y="2104730"/>
            <a:ext cx="702286" cy="273567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200" b="0" kern="0" dirty="0">
              <a:solidFill>
                <a:prstClr val="white"/>
              </a:solidFill>
              <a:latin typeface="微软雅黑" pitchFamily="34" charset="-122"/>
              <a:ea typeface="微软雅黑" pitchFamily="34" charset="-122"/>
            </a:endParaRPr>
          </a:p>
        </p:txBody>
      </p:sp>
      <p:sp>
        <p:nvSpPr>
          <p:cNvPr id="53" name="圆角矩形 52"/>
          <p:cNvSpPr/>
          <p:nvPr/>
        </p:nvSpPr>
        <p:spPr>
          <a:xfrm>
            <a:off x="4841959" y="1602590"/>
            <a:ext cx="323952" cy="4389672"/>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zh-CN" altLang="en-US" dirty="0" smtClean="0">
                <a:solidFill>
                  <a:schemeClr val="tx1"/>
                </a:solidFill>
                <a:latin typeface="+mj-ea"/>
              </a:rPr>
              <a:t>数据采集</a:t>
            </a:r>
            <a:r>
              <a:rPr lang="en-US" altLang="zh-CN" dirty="0" smtClean="0">
                <a:solidFill>
                  <a:schemeClr val="tx1"/>
                </a:solidFill>
                <a:latin typeface="+mj-ea"/>
              </a:rPr>
              <a:t>E</a:t>
            </a:r>
          </a:p>
          <a:p>
            <a:pPr algn="ctr">
              <a:buNone/>
            </a:pPr>
            <a:r>
              <a:rPr lang="en-US" altLang="zh-CN" dirty="0" smtClean="0">
                <a:solidFill>
                  <a:schemeClr val="tx1"/>
                </a:solidFill>
                <a:latin typeface="+mj-ea"/>
              </a:rPr>
              <a:t>T</a:t>
            </a:r>
          </a:p>
          <a:p>
            <a:pPr algn="ctr">
              <a:buNone/>
            </a:pPr>
            <a:r>
              <a:rPr lang="en-US" altLang="zh-CN" dirty="0" smtClean="0">
                <a:solidFill>
                  <a:schemeClr val="tx1"/>
                </a:solidFill>
                <a:latin typeface="+mj-ea"/>
              </a:rPr>
              <a:t>L</a:t>
            </a:r>
          </a:p>
        </p:txBody>
      </p:sp>
      <p:sp>
        <p:nvSpPr>
          <p:cNvPr id="54" name="流程图: 磁盘 53"/>
          <p:cNvSpPr/>
          <p:nvPr/>
        </p:nvSpPr>
        <p:spPr bwMode="auto">
          <a:xfrm>
            <a:off x="5435925" y="5631832"/>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互</a:t>
            </a:r>
            <a:r>
              <a:rPr lang="zh-CN" altLang="en-US" sz="700" b="0" kern="0" dirty="0" smtClean="0">
                <a:solidFill>
                  <a:prstClr val="black"/>
                </a:solidFill>
                <a:latin typeface="微软雅黑" pitchFamily="34" charset="-122"/>
                <a:ea typeface="微软雅黑" pitchFamily="34" charset="-122"/>
              </a:rPr>
              <a:t>联网</a:t>
            </a:r>
            <a:endParaRPr lang="zh-CN" altLang="en-US" sz="700" b="0" kern="0" dirty="0">
              <a:solidFill>
                <a:prstClr val="black"/>
              </a:solidFill>
              <a:latin typeface="微软雅黑" pitchFamily="34" charset="-122"/>
              <a:ea typeface="微软雅黑" pitchFamily="34" charset="-122"/>
            </a:endParaRPr>
          </a:p>
        </p:txBody>
      </p:sp>
      <p:sp>
        <p:nvSpPr>
          <p:cNvPr id="55" name="流程图: 磁盘 54"/>
          <p:cNvSpPr/>
          <p:nvPr/>
        </p:nvSpPr>
        <p:spPr bwMode="auto">
          <a:xfrm>
            <a:off x="5435925" y="5272348"/>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GN</a:t>
            </a:r>
            <a:r>
              <a:rPr lang="zh-CN" altLang="en-US" sz="700" b="0" kern="0" dirty="0" smtClean="0">
                <a:solidFill>
                  <a:prstClr val="black"/>
                </a:solidFill>
                <a:latin typeface="微软雅黑" pitchFamily="34" charset="-122"/>
                <a:ea typeface="微软雅黑" pitchFamily="34" charset="-122"/>
              </a:rPr>
              <a:t>口</a:t>
            </a:r>
            <a:endParaRPr lang="en-US" altLang="zh-CN" sz="700" b="0" kern="0" dirty="0">
              <a:solidFill>
                <a:prstClr val="black"/>
              </a:solidFill>
              <a:latin typeface="微软雅黑" pitchFamily="34" charset="-122"/>
              <a:ea typeface="微软雅黑" pitchFamily="34" charset="-122"/>
            </a:endParaRPr>
          </a:p>
        </p:txBody>
      </p:sp>
      <p:sp>
        <p:nvSpPr>
          <p:cNvPr id="56" name="矩形 55"/>
          <p:cNvSpPr/>
          <p:nvPr/>
        </p:nvSpPr>
        <p:spPr bwMode="auto">
          <a:xfrm>
            <a:off x="5219903" y="4954894"/>
            <a:ext cx="917863" cy="245463"/>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smtClean="0">
                <a:solidFill>
                  <a:prstClr val="black"/>
                </a:solidFill>
                <a:latin typeface="微软雅黑" pitchFamily="34" charset="-122"/>
                <a:ea typeface="微软雅黑" pitchFamily="34" charset="-122"/>
              </a:rPr>
              <a:t>非</a:t>
            </a:r>
            <a:r>
              <a:rPr lang="zh-CN" altLang="en-US" sz="1000" b="0" kern="0" dirty="0">
                <a:solidFill>
                  <a:prstClr val="black"/>
                </a:solidFill>
                <a:latin typeface="微软雅黑" pitchFamily="34" charset="-122"/>
                <a:ea typeface="微软雅黑" pitchFamily="34" charset="-122"/>
              </a:rPr>
              <a:t>结构化数据</a:t>
            </a:r>
          </a:p>
        </p:txBody>
      </p:sp>
      <p:sp>
        <p:nvSpPr>
          <p:cNvPr id="57" name="流程图: 磁盘 56"/>
          <p:cNvSpPr/>
          <p:nvPr/>
        </p:nvSpPr>
        <p:spPr bwMode="auto">
          <a:xfrm>
            <a:off x="5435925" y="2608733"/>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BSS</a:t>
            </a:r>
            <a:endParaRPr lang="zh-CN" altLang="en-US" sz="700" kern="0" dirty="0">
              <a:solidFill>
                <a:prstClr val="black"/>
              </a:solidFill>
              <a:latin typeface="微软雅黑" pitchFamily="34" charset="-122"/>
              <a:ea typeface="微软雅黑" pitchFamily="34" charset="-122"/>
            </a:endParaRPr>
          </a:p>
        </p:txBody>
      </p:sp>
      <p:sp>
        <p:nvSpPr>
          <p:cNvPr id="58" name="流程图: 磁盘 57"/>
          <p:cNvSpPr/>
          <p:nvPr/>
        </p:nvSpPr>
        <p:spPr bwMode="auto">
          <a:xfrm>
            <a:off x="5435924" y="2968690"/>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smtClean="0">
                <a:solidFill>
                  <a:prstClr val="black"/>
                </a:solidFill>
                <a:latin typeface="微软雅黑" pitchFamily="34" charset="-122"/>
                <a:ea typeface="微软雅黑" pitchFamily="34" charset="-122"/>
              </a:rPr>
              <a:t>经分</a:t>
            </a:r>
            <a:endParaRPr lang="en-US" altLang="zh-CN" sz="700" b="0" kern="0" dirty="0">
              <a:solidFill>
                <a:prstClr val="black"/>
              </a:solidFill>
              <a:latin typeface="微软雅黑" pitchFamily="34" charset="-122"/>
              <a:ea typeface="微软雅黑" pitchFamily="34" charset="-122"/>
            </a:endParaRPr>
          </a:p>
        </p:txBody>
      </p:sp>
      <p:sp>
        <p:nvSpPr>
          <p:cNvPr id="59" name="流程图: 磁盘 58"/>
          <p:cNvSpPr/>
          <p:nvPr/>
        </p:nvSpPr>
        <p:spPr bwMode="auto">
          <a:xfrm>
            <a:off x="5435925" y="3328646"/>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DM</a:t>
            </a:r>
            <a:endParaRPr lang="zh-CN" altLang="en-US" sz="700" b="0" kern="0" dirty="0">
              <a:solidFill>
                <a:prstClr val="black"/>
              </a:solidFill>
              <a:latin typeface="微软雅黑" pitchFamily="34" charset="-122"/>
              <a:ea typeface="微软雅黑" pitchFamily="34" charset="-122"/>
            </a:endParaRPr>
          </a:p>
        </p:txBody>
      </p:sp>
      <p:sp>
        <p:nvSpPr>
          <p:cNvPr id="60" name="流程图: 磁盘 59"/>
          <p:cNvSpPr/>
          <p:nvPr/>
        </p:nvSpPr>
        <p:spPr bwMode="auto">
          <a:xfrm>
            <a:off x="5435925" y="3688571"/>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VAC</a:t>
            </a:r>
            <a:endParaRPr lang="zh-CN" altLang="en-US" sz="700" b="0" kern="0" dirty="0">
              <a:solidFill>
                <a:prstClr val="black"/>
              </a:solidFill>
              <a:latin typeface="微软雅黑" pitchFamily="34" charset="-122"/>
              <a:ea typeface="微软雅黑" pitchFamily="34" charset="-122"/>
            </a:endParaRPr>
          </a:p>
        </p:txBody>
      </p:sp>
      <p:sp>
        <p:nvSpPr>
          <p:cNvPr id="61" name="流程图: 磁盘 60"/>
          <p:cNvSpPr/>
          <p:nvPr/>
        </p:nvSpPr>
        <p:spPr bwMode="auto">
          <a:xfrm>
            <a:off x="5435925" y="4048528"/>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MC</a:t>
            </a:r>
            <a:r>
              <a:rPr lang="zh-CN" altLang="en-US" sz="700" b="0" kern="0" dirty="0" smtClean="0">
                <a:solidFill>
                  <a:prstClr val="black"/>
                </a:solidFill>
                <a:latin typeface="微软雅黑" pitchFamily="34" charset="-122"/>
                <a:ea typeface="微软雅黑" pitchFamily="34" charset="-122"/>
              </a:rPr>
              <a:t>话单</a:t>
            </a:r>
            <a:endParaRPr lang="zh-CN" altLang="en-US" sz="700" b="0" kern="0" dirty="0">
              <a:solidFill>
                <a:prstClr val="black"/>
              </a:solidFill>
              <a:latin typeface="微软雅黑" pitchFamily="34" charset="-122"/>
              <a:ea typeface="微软雅黑" pitchFamily="34" charset="-122"/>
            </a:endParaRPr>
          </a:p>
        </p:txBody>
      </p:sp>
      <p:sp>
        <p:nvSpPr>
          <p:cNvPr id="62" name="流程图: 磁盘 61"/>
          <p:cNvSpPr/>
          <p:nvPr/>
        </p:nvSpPr>
        <p:spPr bwMode="auto">
          <a:xfrm>
            <a:off x="5435925" y="4408484"/>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业务平台</a:t>
            </a:r>
          </a:p>
        </p:txBody>
      </p:sp>
      <p:sp>
        <p:nvSpPr>
          <p:cNvPr id="63" name="矩形 62"/>
          <p:cNvSpPr/>
          <p:nvPr/>
        </p:nvSpPr>
        <p:spPr bwMode="auto">
          <a:xfrm>
            <a:off x="5273896" y="2176721"/>
            <a:ext cx="810102" cy="21597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a:solidFill>
                  <a:prstClr val="black"/>
                </a:solidFill>
                <a:latin typeface="微软雅黑" pitchFamily="34" charset="-122"/>
                <a:ea typeface="微软雅黑" pitchFamily="34" charset="-122"/>
              </a:rPr>
              <a:t>结构化数据</a:t>
            </a:r>
          </a:p>
        </p:txBody>
      </p:sp>
      <p:sp>
        <p:nvSpPr>
          <p:cNvPr id="64" name="矩形 63"/>
          <p:cNvSpPr/>
          <p:nvPr/>
        </p:nvSpPr>
        <p:spPr bwMode="auto">
          <a:xfrm>
            <a:off x="5435924"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smtClean="0">
                <a:solidFill>
                  <a:sysClr val="windowText" lastClr="000000"/>
                </a:solidFill>
                <a:latin typeface="微软雅黑" pitchFamily="34" charset="-122"/>
                <a:ea typeface="微软雅黑" pitchFamily="34" charset="-122"/>
              </a:rPr>
              <a:t>数据源</a:t>
            </a:r>
            <a:endParaRPr lang="zh-CN" altLang="en-US" sz="900" kern="0" dirty="0">
              <a:solidFill>
                <a:sysClr val="windowText" lastClr="000000"/>
              </a:solidFill>
              <a:latin typeface="微软雅黑" pitchFamily="34" charset="-122"/>
              <a:ea typeface="微软雅黑" pitchFamily="34" charset="-122"/>
            </a:endParaRPr>
          </a:p>
        </p:txBody>
      </p:sp>
      <p:sp>
        <p:nvSpPr>
          <p:cNvPr id="65" name="上箭头 92"/>
          <p:cNvSpPr>
            <a:spLocks noChangeArrowheads="1"/>
          </p:cNvSpPr>
          <p:nvPr/>
        </p:nvSpPr>
        <p:spPr bwMode="auto">
          <a:xfrm rot="16200000">
            <a:off x="5128792" y="3067637"/>
            <a:ext cx="215950" cy="161958"/>
          </a:xfrm>
          <a:prstGeom prst="up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66" name="上箭头 65"/>
          <p:cNvSpPr/>
          <p:nvPr/>
        </p:nvSpPr>
        <p:spPr>
          <a:xfrm rot="16200000">
            <a:off x="5128790" y="5301793"/>
            <a:ext cx="215950" cy="161958"/>
          </a:xfrm>
          <a:prstGeom prst="upArrow">
            <a:avLst/>
          </a:prstGeom>
          <a:ln>
            <a:headEnd/>
            <a:tailEnd/>
          </a:ln>
        </p:spPr>
        <p:style>
          <a:lnRef idx="1">
            <a:schemeClr val="dk1"/>
          </a:lnRef>
          <a:fillRef idx="2">
            <a:schemeClr val="dk1"/>
          </a:fillRef>
          <a:effectRef idx="1">
            <a:schemeClr val="dk1"/>
          </a:effectRef>
          <a:fontRef idx="minor">
            <a:schemeClr val="dk1"/>
          </a:fontRef>
        </p:style>
        <p:txBody>
          <a:bodyPr lIns="76782" tIns="38391" rIns="76782" bIns="38391" anchor="ctr"/>
          <a:lstStyle/>
          <a:p>
            <a:pPr algn="ctr" defTabSz="767822" eaLnBrk="1" fontAlgn="auto" hangingPunct="1">
              <a:lnSpc>
                <a:spcPct val="100000"/>
              </a:lnSpc>
              <a:spcBef>
                <a:spcPts val="0"/>
              </a:spcBef>
              <a:spcAft>
                <a:spcPts val="0"/>
              </a:spcAft>
              <a:buClrTx/>
              <a:defRPr/>
            </a:pPr>
            <a:endParaRPr lang="zh-CN" altLang="en-US" sz="1500" b="0" kern="0" dirty="0">
              <a:solidFill>
                <a:prstClr val="black"/>
              </a:solidFill>
              <a:latin typeface="微软雅黑" pitchFamily="34" charset="-122"/>
              <a:ea typeface="微软雅黑" pitchFamily="34" charset="-122"/>
            </a:endParaRPr>
          </a:p>
        </p:txBody>
      </p:sp>
      <p:sp>
        <p:nvSpPr>
          <p:cNvPr id="67" name="上箭头 92"/>
          <p:cNvSpPr>
            <a:spLocks noChangeArrowheads="1"/>
          </p:cNvSpPr>
          <p:nvPr/>
        </p:nvSpPr>
        <p:spPr bwMode="auto">
          <a:xfrm rot="16200000">
            <a:off x="4634993" y="2539886"/>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68" name="上箭头 92"/>
          <p:cNvSpPr>
            <a:spLocks noChangeArrowheads="1"/>
          </p:cNvSpPr>
          <p:nvPr/>
        </p:nvSpPr>
        <p:spPr bwMode="auto">
          <a:xfrm rot="16200000">
            <a:off x="4634991" y="402845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69" name="上箭头 92"/>
          <p:cNvSpPr>
            <a:spLocks noChangeArrowheads="1"/>
          </p:cNvSpPr>
          <p:nvPr/>
        </p:nvSpPr>
        <p:spPr bwMode="auto">
          <a:xfrm rot="16200000">
            <a:off x="4634991" y="549734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70" name="矩形 69"/>
          <p:cNvSpPr/>
          <p:nvPr/>
        </p:nvSpPr>
        <p:spPr bwMode="auto">
          <a:xfrm>
            <a:off x="4733976"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a:solidFill>
                  <a:sysClr val="windowText" lastClr="000000"/>
                </a:solidFill>
                <a:latin typeface="微软雅黑" pitchFamily="34" charset="-122"/>
                <a:ea typeface="微软雅黑" pitchFamily="34" charset="-122"/>
              </a:rPr>
              <a:t>获取</a:t>
            </a:r>
            <a:r>
              <a:rPr lang="zh-CN" altLang="en-US" sz="900" kern="0" dirty="0" smtClean="0">
                <a:solidFill>
                  <a:sysClr val="windowText" lastClr="000000"/>
                </a:solidFill>
                <a:latin typeface="微软雅黑" pitchFamily="34" charset="-122"/>
                <a:ea typeface="微软雅黑" pitchFamily="34" charset="-122"/>
              </a:rPr>
              <a:t>层</a:t>
            </a:r>
            <a:endParaRPr lang="zh-CN" altLang="en-US" sz="900" kern="0" dirty="0">
              <a:solidFill>
                <a:sysClr val="windowText" lastClr="000000"/>
              </a:solidFill>
              <a:latin typeface="微软雅黑" pitchFamily="34" charset="-122"/>
              <a:ea typeface="微软雅黑" pitchFamily="34" charset="-122"/>
            </a:endParaRPr>
          </a:p>
        </p:txBody>
      </p:sp>
      <p:sp>
        <p:nvSpPr>
          <p:cNvPr id="71" name="椭圆 70"/>
          <p:cNvSpPr/>
          <p:nvPr/>
        </p:nvSpPr>
        <p:spPr>
          <a:xfrm>
            <a:off x="268271" y="1341251"/>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1</a:t>
            </a:r>
            <a:endParaRPr lang="zh-CN" altLang="en-US" sz="1200" dirty="0"/>
          </a:p>
        </p:txBody>
      </p:sp>
      <p:sp>
        <p:nvSpPr>
          <p:cNvPr id="72" name="椭圆 71"/>
          <p:cNvSpPr/>
          <p:nvPr/>
        </p:nvSpPr>
        <p:spPr>
          <a:xfrm>
            <a:off x="3939723" y="1341251"/>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2</a:t>
            </a:r>
            <a:endParaRPr lang="zh-CN" altLang="en-US" sz="1200" dirty="0"/>
          </a:p>
        </p:txBody>
      </p:sp>
      <p:sp>
        <p:nvSpPr>
          <p:cNvPr id="73" name="椭圆 72"/>
          <p:cNvSpPr/>
          <p:nvPr/>
        </p:nvSpPr>
        <p:spPr>
          <a:xfrm>
            <a:off x="6110810" y="1075830"/>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1</a:t>
            </a:r>
            <a:endParaRPr lang="zh-CN" altLang="en-US" sz="1200" dirty="0"/>
          </a:p>
        </p:txBody>
      </p:sp>
      <p:sp>
        <p:nvSpPr>
          <p:cNvPr id="74" name="椭圆 73"/>
          <p:cNvSpPr/>
          <p:nvPr/>
        </p:nvSpPr>
        <p:spPr>
          <a:xfrm>
            <a:off x="6137766" y="2421312"/>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2</a:t>
            </a:r>
            <a:endParaRPr lang="zh-CN" altLang="en-US" sz="1200" dirty="0"/>
          </a:p>
        </p:txBody>
      </p:sp>
      <p:sp>
        <p:nvSpPr>
          <p:cNvPr id="75" name="椭圆 74"/>
          <p:cNvSpPr/>
          <p:nvPr/>
        </p:nvSpPr>
        <p:spPr>
          <a:xfrm>
            <a:off x="6137766" y="3933130"/>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3</a:t>
            </a:r>
            <a:endParaRPr lang="zh-CN" altLang="en-US" sz="1200" dirty="0"/>
          </a:p>
        </p:txBody>
      </p:sp>
      <p:sp>
        <p:nvSpPr>
          <p:cNvPr id="76" name="椭圆 75"/>
          <p:cNvSpPr/>
          <p:nvPr/>
        </p:nvSpPr>
        <p:spPr>
          <a:xfrm>
            <a:off x="3978106" y="3357009"/>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3</a:t>
            </a:r>
            <a:endParaRPr lang="zh-CN" altLang="en-US" sz="1200" dirty="0"/>
          </a:p>
        </p:txBody>
      </p:sp>
      <p:sp>
        <p:nvSpPr>
          <p:cNvPr id="77" name="椭圆 76"/>
          <p:cNvSpPr/>
          <p:nvPr/>
        </p:nvSpPr>
        <p:spPr>
          <a:xfrm>
            <a:off x="3978106" y="4868851"/>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4</a:t>
            </a:r>
            <a:endParaRPr lang="zh-CN" altLang="en-US" sz="1200" dirty="0"/>
          </a:p>
        </p:txBody>
      </p:sp>
      <p:sp>
        <p:nvSpPr>
          <p:cNvPr id="78" name="椭圆 77"/>
          <p:cNvSpPr/>
          <p:nvPr/>
        </p:nvSpPr>
        <p:spPr>
          <a:xfrm>
            <a:off x="6191776" y="5485013"/>
            <a:ext cx="161958" cy="215950"/>
          </a:xfrm>
          <a:prstGeom prst="ellipse">
            <a:avLst/>
          </a:prstGeom>
          <a:ln/>
        </p:spPr>
        <p:style>
          <a:lnRef idx="1">
            <a:schemeClr val="accent2"/>
          </a:lnRef>
          <a:fillRef idx="2">
            <a:schemeClr val="accent2"/>
          </a:fillRef>
          <a:effectRef idx="1">
            <a:schemeClr val="accent2"/>
          </a:effectRef>
          <a:fontRef idx="minor">
            <a:schemeClr val="dk1"/>
          </a:fontRef>
        </p:style>
        <p:txBody>
          <a:bodyPr lIns="76782" tIns="38391" rIns="76782" bIns="38391" rtlCol="0" anchor="ctr"/>
          <a:lstStyle/>
          <a:p>
            <a:pPr algn="ctr">
              <a:buNone/>
            </a:pPr>
            <a:r>
              <a:rPr lang="en-US" altLang="zh-CN" sz="1200" dirty="0" smtClean="0"/>
              <a:t>4</a:t>
            </a:r>
            <a:endParaRPr lang="zh-CN" altLang="en-US" sz="1200" dirty="0"/>
          </a:p>
        </p:txBody>
      </p:sp>
      <p:sp>
        <p:nvSpPr>
          <p:cNvPr id="79"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数据分层</a:t>
            </a:r>
            <a:endParaRPr lang="zh-CN" altLang="en-US" kern="0" dirty="0"/>
          </a:p>
        </p:txBody>
      </p:sp>
    </p:spTree>
    <p:extLst>
      <p:ext uri="{BB962C8B-B14F-4D97-AF65-F5344CB8AC3E}">
        <p14:creationId xmlns:p14="http://schemas.microsoft.com/office/powerpoint/2010/main" val="30443349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内容占位符 2"/>
          <p:cNvSpPr txBox="1">
            <a:spLocks/>
          </p:cNvSpPr>
          <p:nvPr/>
        </p:nvSpPr>
        <p:spPr>
          <a:xfrm>
            <a:off x="6135669" y="1311949"/>
            <a:ext cx="2838617" cy="697598"/>
          </a:xfrm>
          <a:prstGeom prst="rect">
            <a:avLst/>
          </a:prstGeom>
          <a:solidFill>
            <a:sysClr val="window" lastClr="FFFFFF"/>
          </a:solidFill>
          <a:ln w="25400" cap="flat" cmpd="sng" algn="ctr">
            <a:solidFill>
              <a:srgbClr val="F79646"/>
            </a:solidFill>
            <a:prstDash val="solid"/>
          </a:ln>
          <a:effectLst/>
        </p:spPr>
        <p:txBody>
          <a:bodyPr lIns="76782" tIns="38391" rIns="76782" bIns="38391"/>
          <a:lstStyle>
            <a:lvl1pPr marL="176213" indent="-176213" algn="l" rtl="0" eaLnBrk="0" fontAlgn="base" hangingPunct="0">
              <a:spcBef>
                <a:spcPct val="20000"/>
              </a:spcBef>
              <a:spcAft>
                <a:spcPct val="0"/>
              </a:spcAft>
              <a:buClrTx/>
              <a:buFont typeface="Arial"/>
              <a:buChar char="•"/>
              <a:defRPr sz="2000">
                <a:solidFill>
                  <a:schemeClr val="tx1"/>
                </a:solidFill>
                <a:latin typeface="+mn-lt"/>
                <a:ea typeface="+mn-ea"/>
                <a:cs typeface="+mn-cs"/>
              </a:defRPr>
            </a:lvl1pPr>
            <a:lvl2pPr marL="519113" indent="-241300" algn="l" rtl="0" eaLnBrk="0" fontAlgn="base" hangingPunct="0">
              <a:spcBef>
                <a:spcPct val="20000"/>
              </a:spcBef>
              <a:spcAft>
                <a:spcPct val="0"/>
              </a:spcAft>
              <a:buClrTx/>
              <a:buSzPct val="90000"/>
              <a:buFont typeface="Lucida Grande"/>
              <a:buChar char="&gt;"/>
              <a:defRPr sz="1800" normalizeH="0" baseline="0">
                <a:solidFill>
                  <a:schemeClr val="tx1"/>
                </a:solidFill>
                <a:latin typeface="+mn-lt"/>
                <a:ea typeface="ヒラギノ角ゴ Pro W3" charset="-128"/>
              </a:defRPr>
            </a:lvl2pPr>
            <a:lvl3pPr marL="739775" indent="-163513" algn="l" rtl="0" eaLnBrk="0" fontAlgn="base" hangingPunct="0">
              <a:spcBef>
                <a:spcPct val="20000"/>
              </a:spcBef>
              <a:spcAft>
                <a:spcPct val="0"/>
              </a:spcAft>
              <a:buClrTx/>
              <a:buFont typeface="Lucida Grande"/>
              <a:buChar char="–"/>
              <a:defRPr sz="1600">
                <a:solidFill>
                  <a:schemeClr val="tx1"/>
                </a:solidFill>
                <a:latin typeface="+mn-lt"/>
                <a:ea typeface="ヒラギノ角ゴ Pro W3" charset="-128"/>
              </a:defRPr>
            </a:lvl3pPr>
            <a:lvl4pPr marL="915988" indent="-109538" algn="l" rtl="0" eaLnBrk="0" fontAlgn="base" hangingPunct="0">
              <a:spcBef>
                <a:spcPct val="20000"/>
              </a:spcBef>
              <a:spcAft>
                <a:spcPct val="0"/>
              </a:spcAft>
              <a:buClrTx/>
              <a:buFont typeface="Arial"/>
              <a:buChar char="•"/>
              <a:defRPr sz="1600">
                <a:solidFill>
                  <a:schemeClr val="tx1"/>
                </a:solidFill>
                <a:latin typeface="+mn-lt"/>
                <a:ea typeface="ヒラギノ角ゴ Pro W3" charset="-128"/>
              </a:defRPr>
            </a:lvl4pPr>
            <a:lvl5pPr marL="1203325" indent="-163513" algn="l" rtl="0" eaLnBrk="0" fontAlgn="base" hangingPunct="0">
              <a:spcBef>
                <a:spcPct val="20000"/>
              </a:spcBef>
              <a:spcAft>
                <a:spcPct val="0"/>
              </a:spcAft>
              <a:buClrTx/>
              <a:buFont typeface="Lucida Grande"/>
              <a:buChar char="–"/>
              <a:tabLst/>
              <a:defRPr sz="16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6pPr>
            <a:lvl7pPr marL="29718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7pPr>
            <a:lvl8pPr marL="34290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8pPr>
            <a:lvl9pPr marL="3886200" indent="-228600" algn="l" rtl="0" eaLnBrk="0" fontAlgn="base" hangingPunct="0">
              <a:spcBef>
                <a:spcPct val="20000"/>
              </a:spcBef>
              <a:spcAft>
                <a:spcPct val="0"/>
              </a:spcAft>
              <a:buClr>
                <a:schemeClr val="accent1"/>
              </a:buClr>
              <a:buChar char="»"/>
              <a:defRPr sz="1200">
                <a:solidFill>
                  <a:schemeClr val="tx1"/>
                </a:solidFill>
                <a:latin typeface="+mn-lt"/>
                <a:ea typeface="ヒラギノ角ゴ Pro W3" charset="-128"/>
              </a:defRPr>
            </a:lvl9pPr>
          </a:lstStyle>
          <a:p>
            <a:pPr marL="287933" lvl="1" indent="-287933" defTabSz="767822">
              <a:lnSpc>
                <a:spcPct val="125000"/>
              </a:lnSpc>
              <a:buClr>
                <a:schemeClr val="accent6">
                  <a:lumMod val="75000"/>
                </a:schemeClr>
              </a:buClr>
              <a:buSzPct val="100000"/>
              <a:buFont typeface="+mj-ea"/>
              <a:buAutoNum type="circleNumDbPlain"/>
              <a:defRPr/>
            </a:pPr>
            <a:r>
              <a:rPr lang="zh-CN" altLang="en-US" sz="1200" b="0" kern="0" dirty="0" smtClean="0">
                <a:solidFill>
                  <a:sysClr val="windowText" lastClr="000000"/>
                </a:solidFill>
                <a:latin typeface="Verdana" pitchFamily="34" charset="0"/>
                <a:ea typeface="微软雅黑" pitchFamily="34" charset="-122"/>
              </a:rPr>
              <a:t>源数据导入</a:t>
            </a:r>
            <a:r>
              <a:rPr lang="en-US" altLang="zh-CN" sz="1200" b="0" kern="0" dirty="0" smtClean="0">
                <a:solidFill>
                  <a:sysClr val="windowText" lastClr="000000"/>
                </a:solidFill>
                <a:latin typeface="Verdana" pitchFamily="34" charset="0"/>
                <a:ea typeface="微软雅黑" pitchFamily="34" charset="-122"/>
              </a:rPr>
              <a:t>ETL</a:t>
            </a:r>
            <a:r>
              <a:rPr lang="zh-CN" altLang="en-US" sz="1200" b="0" kern="0" dirty="0" smtClean="0">
                <a:solidFill>
                  <a:sysClr val="windowText" lastClr="000000"/>
                </a:solidFill>
                <a:latin typeface="Verdana" pitchFamily="34" charset="0"/>
                <a:ea typeface="微软雅黑" pitchFamily="34" charset="-122"/>
              </a:rPr>
              <a:t>，进行数据的清洗</a:t>
            </a:r>
            <a:r>
              <a:rPr lang="zh-CN" altLang="en-US" sz="1200" b="0" kern="0" dirty="0">
                <a:solidFill>
                  <a:sysClr val="windowText" lastClr="000000"/>
                </a:solidFill>
                <a:latin typeface="Verdana" pitchFamily="34" charset="0"/>
                <a:ea typeface="微软雅黑" pitchFamily="34" charset="-122"/>
              </a:rPr>
              <a:t>、</a:t>
            </a:r>
            <a:r>
              <a:rPr lang="zh-CN" altLang="en-US" sz="1200" b="0" kern="0" dirty="0" smtClean="0">
                <a:solidFill>
                  <a:sysClr val="windowText" lastClr="000000"/>
                </a:solidFill>
                <a:latin typeface="Verdana" pitchFamily="34" charset="0"/>
                <a:ea typeface="微软雅黑" pitchFamily="34" charset="-122"/>
              </a:rPr>
              <a:t>转换和入库。</a:t>
            </a:r>
            <a:endParaRPr lang="en-US" altLang="zh-CN" sz="1200" b="0" kern="0" dirty="0" smtClean="0">
              <a:solidFill>
                <a:sysClr val="windowText" lastClr="000000"/>
              </a:solidFill>
              <a:latin typeface="Verdana" pitchFamily="34" charset="0"/>
              <a:ea typeface="微软雅黑" pitchFamily="34" charset="-122"/>
            </a:endParaRPr>
          </a:p>
        </p:txBody>
      </p:sp>
      <p:sp>
        <p:nvSpPr>
          <p:cNvPr id="83" name="TextBox 82"/>
          <p:cNvSpPr txBox="1"/>
          <p:nvPr/>
        </p:nvSpPr>
        <p:spPr>
          <a:xfrm>
            <a:off x="6135669" y="2081539"/>
            <a:ext cx="2838617" cy="539197"/>
          </a:xfrm>
          <a:prstGeom prst="rect">
            <a:avLst/>
          </a:prstGeom>
          <a:solidFill>
            <a:sysClr val="window" lastClr="FFFFFF"/>
          </a:solidFill>
          <a:ln w="25400" cap="flat" cmpd="sng" algn="ctr">
            <a:solidFill>
              <a:srgbClr val="4BACC6"/>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tx2">
                  <a:lumMod val="60000"/>
                  <a:lumOff val="40000"/>
                </a:schemeClr>
              </a:buClr>
              <a:buSzPct val="100000"/>
              <a:buFont typeface="+mj-ea"/>
              <a:buAutoNum type="circleNumDbPlain" startAt="2"/>
              <a:defRPr/>
            </a:pPr>
            <a:r>
              <a:rPr lang="zh-CN" altLang="en-US" sz="1200" b="0" kern="0" dirty="0" smtClean="0">
                <a:solidFill>
                  <a:sysClr val="windowText" lastClr="000000"/>
                </a:solidFill>
                <a:latin typeface="Verdana" pitchFamily="34" charset="0"/>
                <a:ea typeface="微软雅黑" pitchFamily="34" charset="-122"/>
              </a:rPr>
              <a:t>基础数据加载到主数据仓库，规划保存</a:t>
            </a:r>
            <a:r>
              <a:rPr lang="en-US" altLang="zh-CN" sz="1200" b="0" kern="0" dirty="0" smtClean="0">
                <a:solidFill>
                  <a:sysClr val="windowText" lastClr="000000"/>
                </a:solidFill>
                <a:latin typeface="Verdana" pitchFamily="34" charset="0"/>
                <a:ea typeface="微软雅黑" pitchFamily="34" charset="-122"/>
              </a:rPr>
              <a:t>3</a:t>
            </a:r>
            <a:r>
              <a:rPr lang="zh-CN" altLang="en-US" sz="1200" b="0" kern="0" dirty="0" smtClean="0">
                <a:solidFill>
                  <a:sysClr val="windowText" lastClr="000000"/>
                </a:solidFill>
                <a:latin typeface="Verdana" pitchFamily="34" charset="0"/>
                <a:ea typeface="微软雅黑" pitchFamily="34" charset="-122"/>
              </a:rPr>
              <a:t>年</a:t>
            </a:r>
            <a:endParaRPr lang="en-US" altLang="zh-CN" sz="1200" b="0" kern="0" dirty="0">
              <a:solidFill>
                <a:sysClr val="windowText" lastClr="000000"/>
              </a:solidFill>
              <a:latin typeface="Verdana" pitchFamily="34" charset="0"/>
              <a:ea typeface="微软雅黑" pitchFamily="34" charset="-122"/>
            </a:endParaRPr>
          </a:p>
        </p:txBody>
      </p:sp>
      <p:sp>
        <p:nvSpPr>
          <p:cNvPr id="84" name="TextBox 83"/>
          <p:cNvSpPr txBox="1"/>
          <p:nvPr/>
        </p:nvSpPr>
        <p:spPr>
          <a:xfrm>
            <a:off x="6137766" y="2708920"/>
            <a:ext cx="2824895" cy="1000862"/>
          </a:xfrm>
          <a:prstGeom prst="rect">
            <a:avLst/>
          </a:prstGeom>
          <a:solidFill>
            <a:sysClr val="window" lastClr="FFFFFF"/>
          </a:solidFill>
          <a:ln w="25400" cap="flat" cmpd="sng" algn="ctr">
            <a:solidFill>
              <a:srgbClr val="4BACC6"/>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tx2">
                  <a:lumMod val="60000"/>
                  <a:lumOff val="40000"/>
                </a:schemeClr>
              </a:buClr>
              <a:buSzPct val="100000"/>
              <a:buFont typeface="+mj-ea"/>
              <a:buAutoNum type="circleNumDbPlain" startAt="3"/>
              <a:defRPr/>
            </a:pPr>
            <a:r>
              <a:rPr lang="zh-CN" altLang="en-US" sz="1200" b="0" kern="0" dirty="0" smtClean="0">
                <a:latin typeface="Verdana" pitchFamily="34" charset="0"/>
                <a:ea typeface="微软雅黑" pitchFamily="34" charset="-122"/>
              </a:rPr>
              <a:t>清洗、转换后的</a:t>
            </a:r>
            <a:r>
              <a:rPr lang="en-US" altLang="zh-CN" sz="1200" b="0" kern="0" dirty="0" smtClean="0">
                <a:latin typeface="Verdana" pitchFamily="34" charset="0"/>
                <a:ea typeface="微软雅黑" pitchFamily="34" charset="-122"/>
              </a:rPr>
              <a:t>ODS</a:t>
            </a:r>
            <a:r>
              <a:rPr lang="zh-CN" altLang="en-US" sz="1200" b="0" kern="0" dirty="0" smtClean="0">
                <a:latin typeface="Verdana" pitchFamily="34" charset="0"/>
                <a:ea typeface="微软雅黑" pitchFamily="34" charset="-122"/>
              </a:rPr>
              <a:t>加载到分布式数据库规划保存</a:t>
            </a:r>
            <a:r>
              <a:rPr lang="en-US" altLang="zh-CN" sz="1200" b="0" kern="0" dirty="0" smtClean="0">
                <a:latin typeface="Verdana" pitchFamily="34" charset="0"/>
                <a:ea typeface="微软雅黑" pitchFamily="34" charset="-122"/>
              </a:rPr>
              <a:t>1+1</a:t>
            </a:r>
            <a:r>
              <a:rPr lang="zh-CN" altLang="en-US" sz="1200" b="0" kern="0" dirty="0" smtClean="0">
                <a:latin typeface="Verdana" pitchFamily="34" charset="0"/>
                <a:ea typeface="微软雅黑" pitchFamily="34" charset="-122"/>
              </a:rPr>
              <a:t>月，在分布式数据库内完成明细数据和轻度汇总数据加工生成，规划保存</a:t>
            </a:r>
            <a:r>
              <a:rPr lang="en-US" altLang="zh-CN" sz="1200" b="0" kern="0" dirty="0" smtClean="0">
                <a:latin typeface="Verdana" pitchFamily="34" charset="0"/>
                <a:ea typeface="微软雅黑" pitchFamily="34" charset="-122"/>
              </a:rPr>
              <a:t>2</a:t>
            </a:r>
            <a:r>
              <a:rPr lang="zh-CN" altLang="en-US" sz="1200" b="0" kern="0" dirty="0" smtClean="0">
                <a:latin typeface="Verdana" pitchFamily="34" charset="0"/>
                <a:ea typeface="微软雅黑" pitchFamily="34" charset="-122"/>
              </a:rPr>
              <a:t>年</a:t>
            </a:r>
            <a:endParaRPr lang="en-US" altLang="zh-CN" sz="1200" b="0" kern="0" dirty="0">
              <a:solidFill>
                <a:sysClr val="windowText" lastClr="000000"/>
              </a:solidFill>
              <a:latin typeface="Verdana" pitchFamily="34" charset="0"/>
              <a:ea typeface="微软雅黑" pitchFamily="34" charset="-122"/>
            </a:endParaRPr>
          </a:p>
        </p:txBody>
      </p:sp>
      <p:sp>
        <p:nvSpPr>
          <p:cNvPr id="85" name="TextBox 84"/>
          <p:cNvSpPr txBox="1"/>
          <p:nvPr/>
        </p:nvSpPr>
        <p:spPr>
          <a:xfrm>
            <a:off x="6137766" y="3840523"/>
            <a:ext cx="2824896" cy="770029"/>
          </a:xfrm>
          <a:prstGeom prst="rect">
            <a:avLst/>
          </a:prstGeom>
          <a:solidFill>
            <a:sysClr val="window" lastClr="FFFFFF"/>
          </a:solidFill>
          <a:ln w="25400" cap="flat" cmpd="sng" algn="ctr">
            <a:solidFill>
              <a:srgbClr val="4BACC6"/>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tx2">
                  <a:lumMod val="60000"/>
                  <a:lumOff val="40000"/>
                </a:schemeClr>
              </a:buClr>
              <a:buSzPct val="100000"/>
              <a:buFont typeface="+mj-ea"/>
              <a:buAutoNum type="circleNumDbPlain" startAt="4"/>
              <a:defRPr/>
            </a:pPr>
            <a:r>
              <a:rPr lang="en-US" altLang="zh-CN" sz="1200" b="0" kern="0" dirty="0" smtClean="0">
                <a:latin typeface="Verdana" pitchFamily="34" charset="0"/>
                <a:ea typeface="微软雅黑" pitchFamily="34" charset="-122"/>
              </a:rPr>
              <a:t>ODS</a:t>
            </a:r>
            <a:r>
              <a:rPr lang="zh-CN" altLang="en-US" sz="1200" b="0" kern="0" dirty="0" smtClean="0">
                <a:latin typeface="Verdana" pitchFamily="34" charset="0"/>
                <a:ea typeface="微软雅黑" pitchFamily="34" charset="-122"/>
              </a:rPr>
              <a:t>数据和非结构化数据，如爬到的网页数据</a:t>
            </a:r>
            <a:r>
              <a:rPr lang="en-US" altLang="zh-CN" sz="1200" b="0" kern="0" dirty="0" smtClean="0">
                <a:latin typeface="Verdana" pitchFamily="34" charset="0"/>
                <a:ea typeface="微软雅黑" pitchFamily="34" charset="-122"/>
              </a:rPr>
              <a:t>ftp</a:t>
            </a:r>
            <a:r>
              <a:rPr lang="zh-CN" altLang="en-US" sz="1200" b="0" kern="0" dirty="0" smtClean="0">
                <a:latin typeface="Verdana" pitchFamily="34" charset="0"/>
                <a:ea typeface="微软雅黑" pitchFamily="34" charset="-122"/>
              </a:rPr>
              <a:t>到</a:t>
            </a:r>
            <a:r>
              <a:rPr lang="en-US" altLang="zh-CN" sz="1200" b="0" kern="0" dirty="0" smtClean="0">
                <a:latin typeface="Verdana" pitchFamily="34" charset="0"/>
                <a:ea typeface="微软雅黑" pitchFamily="34" charset="-122"/>
              </a:rPr>
              <a:t>Hadoop</a:t>
            </a:r>
            <a:r>
              <a:rPr lang="zh-CN" altLang="en-US" sz="1200" b="0" kern="0" dirty="0" smtClean="0">
                <a:latin typeface="Verdana" pitchFamily="34" charset="0"/>
                <a:ea typeface="微软雅黑" pitchFamily="34" charset="-122"/>
              </a:rPr>
              <a:t>平台做长久保存</a:t>
            </a:r>
            <a:endParaRPr lang="en-US" altLang="zh-CN" sz="1200" b="0" kern="0" dirty="0">
              <a:latin typeface="Verdana" pitchFamily="34" charset="0"/>
              <a:ea typeface="微软雅黑" pitchFamily="34" charset="-122"/>
            </a:endParaRPr>
          </a:p>
        </p:txBody>
      </p:sp>
      <p:sp>
        <p:nvSpPr>
          <p:cNvPr id="86" name="TextBox 90"/>
          <p:cNvSpPr txBox="1"/>
          <p:nvPr/>
        </p:nvSpPr>
        <p:spPr>
          <a:xfrm>
            <a:off x="6135252" y="4724693"/>
            <a:ext cx="2839033" cy="770029"/>
          </a:xfrm>
          <a:prstGeom prst="rect">
            <a:avLst/>
          </a:prstGeom>
          <a:solidFill>
            <a:sysClr val="window" lastClr="FFFFFF"/>
          </a:solidFill>
          <a:ln w="25400" cap="flat" cmpd="sng" algn="ctr">
            <a:solidFill>
              <a:schemeClr val="bg2">
                <a:lumMod val="50000"/>
              </a:schemeClr>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bg2">
                  <a:lumMod val="50000"/>
                </a:schemeClr>
              </a:buClr>
              <a:buSzPct val="100000"/>
              <a:buFont typeface="+mj-ea"/>
              <a:buAutoNum type="circleNumDbPlain" startAt="5"/>
              <a:defRPr/>
            </a:pPr>
            <a:r>
              <a:rPr lang="zh-CN" altLang="en-US" sz="1200" b="0" kern="0" dirty="0" smtClean="0">
                <a:latin typeface="Verdana" pitchFamily="34" charset="0"/>
                <a:ea typeface="微软雅黑" pitchFamily="34" charset="-122"/>
              </a:rPr>
              <a:t>非结化数据分析处理在</a:t>
            </a:r>
            <a:r>
              <a:rPr lang="en-US" altLang="zh-CN" sz="1200" b="0" kern="0" dirty="0" err="1" smtClean="0">
                <a:latin typeface="Verdana" pitchFamily="34" charset="0"/>
                <a:ea typeface="微软雅黑" pitchFamily="34" charset="-122"/>
              </a:rPr>
              <a:t>Hadoop</a:t>
            </a:r>
            <a:r>
              <a:rPr lang="zh-CN" altLang="en-US" sz="1200" b="0" kern="0" dirty="0" smtClean="0">
                <a:latin typeface="Verdana" pitchFamily="34" charset="0"/>
                <a:ea typeface="微软雅黑" pitchFamily="34" charset="-122"/>
              </a:rPr>
              <a:t>平台完成，产生的结果加载到分布式数据库</a:t>
            </a:r>
            <a:endParaRPr lang="en-US" altLang="zh-CN" sz="1200" b="0" kern="0" dirty="0">
              <a:latin typeface="Verdana" pitchFamily="34" charset="0"/>
              <a:ea typeface="微软雅黑" pitchFamily="34" charset="-122"/>
            </a:endParaRPr>
          </a:p>
        </p:txBody>
      </p:sp>
      <p:sp>
        <p:nvSpPr>
          <p:cNvPr id="87" name="TextBox 91"/>
          <p:cNvSpPr txBox="1"/>
          <p:nvPr/>
        </p:nvSpPr>
        <p:spPr>
          <a:xfrm>
            <a:off x="6135252" y="5554099"/>
            <a:ext cx="2839033" cy="539197"/>
          </a:xfrm>
          <a:prstGeom prst="rect">
            <a:avLst/>
          </a:prstGeom>
          <a:solidFill>
            <a:sysClr val="window" lastClr="FFFFFF"/>
          </a:solidFill>
          <a:ln w="25400" cap="flat" cmpd="sng" algn="ctr">
            <a:solidFill>
              <a:schemeClr val="bg2">
                <a:lumMod val="50000"/>
              </a:schemeClr>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bg2">
                  <a:lumMod val="50000"/>
                </a:schemeClr>
              </a:buClr>
              <a:buSzPct val="100000"/>
              <a:buFont typeface="+mj-ea"/>
              <a:buAutoNum type="circleNumDbPlain" startAt="6"/>
              <a:defRPr/>
            </a:pPr>
            <a:r>
              <a:rPr lang="zh-CN" altLang="en-US" sz="1200" b="0" kern="0" dirty="0" smtClean="0">
                <a:latin typeface="Verdana" pitchFamily="34" charset="0"/>
                <a:ea typeface="微软雅黑" pitchFamily="34" charset="-122"/>
              </a:rPr>
              <a:t>生成</a:t>
            </a:r>
            <a:r>
              <a:rPr lang="en-US" altLang="zh-CN" sz="1200" b="0" kern="0" dirty="0" smtClean="0">
                <a:latin typeface="Verdana" pitchFamily="34" charset="0"/>
                <a:ea typeface="微软雅黑" pitchFamily="34" charset="-122"/>
              </a:rPr>
              <a:t>KPI</a:t>
            </a:r>
            <a:r>
              <a:rPr lang="zh-CN" altLang="en-US" sz="1200" b="0" kern="0" dirty="0" smtClean="0">
                <a:latin typeface="Verdana" pitchFamily="34" charset="0"/>
                <a:ea typeface="微软雅黑" pitchFamily="34" charset="-122"/>
              </a:rPr>
              <a:t>和高度汇总数据加载到主数据仓库。</a:t>
            </a:r>
            <a:endParaRPr lang="en-US" altLang="zh-CN" sz="1200" b="0" kern="0" dirty="0">
              <a:latin typeface="Verdana" pitchFamily="34" charset="0"/>
              <a:ea typeface="微软雅黑" pitchFamily="34" charset="-122"/>
            </a:endParaRPr>
          </a:p>
        </p:txBody>
      </p:sp>
      <p:sp>
        <p:nvSpPr>
          <p:cNvPr id="88" name="圆角矩形 87"/>
          <p:cNvSpPr/>
          <p:nvPr/>
        </p:nvSpPr>
        <p:spPr>
          <a:xfrm>
            <a:off x="1560124" y="1521242"/>
            <a:ext cx="3119860" cy="169178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89" name="圆柱形 88"/>
          <p:cNvSpPr/>
          <p:nvPr/>
        </p:nvSpPr>
        <p:spPr bwMode="auto">
          <a:xfrm>
            <a:off x="1710427" y="1774931"/>
            <a:ext cx="2753589" cy="1366104"/>
          </a:xfrm>
          <a:prstGeom prst="can">
            <a:avLst>
              <a:gd name="adj" fmla="val 9071"/>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90" name="圆角矩形 89"/>
          <p:cNvSpPr/>
          <p:nvPr/>
        </p:nvSpPr>
        <p:spPr>
          <a:xfrm>
            <a:off x="1560124" y="4940818"/>
            <a:ext cx="3119860" cy="1295844"/>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91" name="圆柱形 90"/>
          <p:cNvSpPr/>
          <p:nvPr/>
        </p:nvSpPr>
        <p:spPr bwMode="auto">
          <a:xfrm>
            <a:off x="1710427" y="5156792"/>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92" name="矩形 91"/>
          <p:cNvSpPr/>
          <p:nvPr/>
        </p:nvSpPr>
        <p:spPr>
          <a:xfrm>
            <a:off x="2374797" y="4940818"/>
            <a:ext cx="1117364" cy="299131"/>
          </a:xfrm>
          <a:prstGeom prst="rect">
            <a:avLst/>
          </a:prstGeom>
        </p:spPr>
        <p:txBody>
          <a:bodyPr wrap="square" lIns="76782" tIns="38391" rIns="76782" bIns="38391">
            <a:spAutoFit/>
          </a:bodyPr>
          <a:lstStyle/>
          <a:p>
            <a:pPr algn="ctr">
              <a:buNone/>
            </a:pPr>
            <a:r>
              <a:rPr lang="en-US" altLang="zh-CN" sz="1200" dirty="0" err="1" smtClean="0">
                <a:latin typeface="微软雅黑" pitchFamily="34" charset="-122"/>
                <a:ea typeface="微软雅黑" pitchFamily="34" charset="-122"/>
              </a:rPr>
              <a:t>Hadoop</a:t>
            </a:r>
            <a:r>
              <a:rPr lang="zh-CN" altLang="en-US" sz="1200" dirty="0" smtClean="0">
                <a:latin typeface="微软雅黑" pitchFamily="34" charset="-122"/>
                <a:ea typeface="微软雅黑" pitchFamily="34" charset="-122"/>
              </a:rPr>
              <a:t>平台</a:t>
            </a:r>
            <a:endParaRPr lang="en-US" altLang="zh-CN" sz="1200" dirty="0" smtClean="0">
              <a:latin typeface="微软雅黑" pitchFamily="34" charset="-122"/>
              <a:ea typeface="微软雅黑" pitchFamily="34" charset="-122"/>
            </a:endParaRPr>
          </a:p>
        </p:txBody>
      </p:sp>
      <p:sp>
        <p:nvSpPr>
          <p:cNvPr id="93" name="矩形 92"/>
          <p:cNvSpPr/>
          <p:nvPr/>
        </p:nvSpPr>
        <p:spPr>
          <a:xfrm>
            <a:off x="2468824" y="1521242"/>
            <a:ext cx="1095064" cy="299131"/>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主数据仓库</a:t>
            </a:r>
            <a:endParaRPr lang="en-US" altLang="zh-CN" sz="1200" dirty="0" smtClean="0">
              <a:latin typeface="微软雅黑" pitchFamily="34" charset="-122"/>
              <a:ea typeface="微软雅黑" pitchFamily="34" charset="-122"/>
            </a:endParaRPr>
          </a:p>
        </p:txBody>
      </p:sp>
      <p:sp>
        <p:nvSpPr>
          <p:cNvPr id="94" name="矩形 93"/>
          <p:cNvSpPr/>
          <p:nvPr/>
        </p:nvSpPr>
        <p:spPr>
          <a:xfrm>
            <a:off x="1818411" y="1970718"/>
            <a:ext cx="2473022" cy="697598"/>
          </a:xfrm>
          <a:prstGeom prst="rect">
            <a:avLst/>
          </a:prstGeom>
          <a:solidFill>
            <a:schemeClr val="bg2">
              <a:lumMod val="75000"/>
            </a:schemeClr>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b="0" kern="0" dirty="0" smtClean="0">
              <a:solidFill>
                <a:sysClr val="windowText" lastClr="000000"/>
              </a:solidFill>
              <a:latin typeface="微软雅黑" pitchFamily="34" charset="-122"/>
              <a:ea typeface="微软雅黑" pitchFamily="34" charset="-122"/>
            </a:endParaRPr>
          </a:p>
        </p:txBody>
      </p:sp>
      <p:sp>
        <p:nvSpPr>
          <p:cNvPr id="95" name="矩形 94"/>
          <p:cNvSpPr/>
          <p:nvPr/>
        </p:nvSpPr>
        <p:spPr>
          <a:xfrm>
            <a:off x="230269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报表数据</a:t>
            </a:r>
          </a:p>
        </p:txBody>
      </p:sp>
      <p:sp>
        <p:nvSpPr>
          <p:cNvPr id="96" name="矩形 95"/>
          <p:cNvSpPr/>
          <p:nvPr/>
        </p:nvSpPr>
        <p:spPr>
          <a:xfrm>
            <a:off x="2752332" y="2193621"/>
            <a:ext cx="417523"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标签库</a:t>
            </a:r>
          </a:p>
        </p:txBody>
      </p:sp>
      <p:sp>
        <p:nvSpPr>
          <p:cNvPr id="97" name="矩形 96"/>
          <p:cNvSpPr/>
          <p:nvPr/>
        </p:nvSpPr>
        <p:spPr>
          <a:xfrm>
            <a:off x="3201973" y="219362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客户统一视图</a:t>
            </a:r>
          </a:p>
        </p:txBody>
      </p:sp>
      <p:sp>
        <p:nvSpPr>
          <p:cNvPr id="98" name="上箭头 97"/>
          <p:cNvSpPr/>
          <p:nvPr/>
        </p:nvSpPr>
        <p:spPr>
          <a:xfrm>
            <a:off x="2985748" y="2681337"/>
            <a:ext cx="128469" cy="71983"/>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99" name="矩形 98"/>
          <p:cNvSpPr/>
          <p:nvPr/>
        </p:nvSpPr>
        <p:spPr>
          <a:xfrm>
            <a:off x="3750205" y="2186691"/>
            <a:ext cx="495201"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en-US" altLang="zh-CN" sz="1000" b="0" kern="0" dirty="0" smtClean="0">
                <a:solidFill>
                  <a:sysClr val="windowText" lastClr="000000"/>
                </a:solidFill>
                <a:latin typeface="微软雅黑" pitchFamily="34" charset="-122"/>
                <a:ea typeface="微软雅黑" pitchFamily="34" charset="-122"/>
              </a:rPr>
              <a:t>……</a:t>
            </a:r>
            <a:endParaRPr lang="zh-CN" altLang="en-US" sz="1000" b="0" kern="0" dirty="0" smtClean="0">
              <a:solidFill>
                <a:sysClr val="windowText" lastClr="000000"/>
              </a:solidFill>
              <a:latin typeface="微软雅黑" pitchFamily="34" charset="-122"/>
              <a:ea typeface="微软雅黑" pitchFamily="34" charset="-122"/>
            </a:endParaRPr>
          </a:p>
        </p:txBody>
      </p:sp>
      <p:sp>
        <p:nvSpPr>
          <p:cNvPr id="100" name="矩形 99"/>
          <p:cNvSpPr/>
          <p:nvPr/>
        </p:nvSpPr>
        <p:spPr>
          <a:xfrm>
            <a:off x="2675865" y="2015617"/>
            <a:ext cx="742430" cy="128572"/>
          </a:xfrm>
          <a:prstGeom prst="rect">
            <a:avLst/>
          </a:prstGeom>
          <a:no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kern="0" dirty="0" smtClean="0">
                <a:solidFill>
                  <a:srgbClr val="1F497D">
                    <a:lumMod val="60000"/>
                    <a:lumOff val="40000"/>
                  </a:srgbClr>
                </a:solidFill>
                <a:latin typeface="微软雅黑" pitchFamily="34" charset="-122"/>
                <a:ea typeface="微软雅黑" pitchFamily="34" charset="-122"/>
              </a:rPr>
              <a:t>信息子层</a:t>
            </a:r>
          </a:p>
        </p:txBody>
      </p:sp>
      <p:sp>
        <p:nvSpPr>
          <p:cNvPr id="101" name="矩形 100"/>
          <p:cNvSpPr/>
          <p:nvPr/>
        </p:nvSpPr>
        <p:spPr>
          <a:xfrm>
            <a:off x="1874054" y="5368173"/>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话单数据</a:t>
            </a:r>
          </a:p>
        </p:txBody>
      </p:sp>
      <p:sp>
        <p:nvSpPr>
          <p:cNvPr id="102" name="矩形 101"/>
          <p:cNvSpPr/>
          <p:nvPr/>
        </p:nvSpPr>
        <p:spPr>
          <a:xfrm>
            <a:off x="1872403" y="5728130"/>
            <a:ext cx="2408785"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非结构化数据</a:t>
            </a:r>
          </a:p>
        </p:txBody>
      </p:sp>
      <p:sp>
        <p:nvSpPr>
          <p:cNvPr id="103" name="圆角矩形 102"/>
          <p:cNvSpPr/>
          <p:nvPr/>
        </p:nvSpPr>
        <p:spPr>
          <a:xfrm>
            <a:off x="1560124" y="3357008"/>
            <a:ext cx="3119860" cy="1375150"/>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104" name="圆柱形 103"/>
          <p:cNvSpPr/>
          <p:nvPr/>
        </p:nvSpPr>
        <p:spPr bwMode="auto">
          <a:xfrm>
            <a:off x="1710427" y="3621867"/>
            <a:ext cx="2753589" cy="1007879"/>
          </a:xfrm>
          <a:prstGeom prst="can">
            <a:avLst>
              <a:gd name="adj" fmla="val 15547"/>
            </a:avLst>
          </a:prstGeom>
          <a:solidFill>
            <a:schemeClr val="bg2">
              <a:lumMod val="90000"/>
            </a:schemeClr>
          </a:solidFill>
          <a:ln w="9525" cap="flat" cmpd="sng" algn="ctr">
            <a:solidFill>
              <a:schemeClr val="tx1"/>
            </a:solidFill>
            <a:prstDash val="sysDot"/>
            <a:round/>
            <a:headEnd type="none" w="med" len="med"/>
            <a:tailEnd type="none" w="med" len="med"/>
          </a:ln>
          <a:effectLst/>
        </p:spPr>
        <p:txBody>
          <a:bodyPr vert="horz" wrap="square" lIns="73560" tIns="36782" rIns="73560" bIns="36782" numCol="1" rtlCol="0" anchor="ctr" anchorCtr="0" compatLnSpc="1">
            <a:prstTxWarp prst="textNoShape">
              <a:avLst/>
            </a:prstTxWarp>
          </a:bodyPr>
          <a:lstStyle/>
          <a:p>
            <a:pPr defTabSz="673177" eaLnBrk="1" hangingPunct="1">
              <a:lnSpc>
                <a:spcPct val="100000"/>
              </a:lnSpc>
              <a:spcBef>
                <a:spcPct val="0"/>
              </a:spcBef>
              <a:buClrTx/>
            </a:pPr>
            <a:endParaRPr lang="zh-CN" altLang="en-US" sz="2600" b="0" dirty="0" smtClean="0">
              <a:latin typeface="Calibri" pitchFamily="34" charset="0"/>
              <a:ea typeface="黑体" pitchFamily="2" charset="-122"/>
            </a:endParaRPr>
          </a:p>
        </p:txBody>
      </p:sp>
      <p:sp>
        <p:nvSpPr>
          <p:cNvPr id="105" name="上箭头 104"/>
          <p:cNvSpPr/>
          <p:nvPr/>
        </p:nvSpPr>
        <p:spPr>
          <a:xfrm>
            <a:off x="2985748" y="3249034"/>
            <a:ext cx="128469" cy="107975"/>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106" name="矩形 105"/>
          <p:cNvSpPr/>
          <p:nvPr/>
        </p:nvSpPr>
        <p:spPr>
          <a:xfrm>
            <a:off x="1872403" y="4227287"/>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明细数据层</a:t>
            </a:r>
            <a:r>
              <a:rPr lang="en-US" altLang="zh-CN" sz="1000" b="0" kern="0" dirty="0" smtClean="0">
                <a:solidFill>
                  <a:sysClr val="windowText" lastClr="000000"/>
                </a:solidFill>
                <a:latin typeface="微软雅黑" pitchFamily="34" charset="-122"/>
                <a:ea typeface="微软雅黑" pitchFamily="34" charset="-122"/>
              </a:rPr>
              <a:t> </a:t>
            </a:r>
            <a:r>
              <a:rPr lang="zh-CN" altLang="en-US" sz="1000" b="0" kern="0" dirty="0" smtClean="0">
                <a:solidFill>
                  <a:sysClr val="windowText" lastClr="000000"/>
                </a:solidFill>
                <a:latin typeface="微软雅黑" pitchFamily="34" charset="-122"/>
                <a:ea typeface="微软雅黑" pitchFamily="34" charset="-122"/>
              </a:rPr>
              <a:t>（</a:t>
            </a:r>
            <a:r>
              <a:rPr lang="en-US" altLang="zh-CN" sz="1000" b="0" kern="0" dirty="0" smtClean="0">
                <a:solidFill>
                  <a:sysClr val="windowText" lastClr="000000"/>
                </a:solidFill>
                <a:latin typeface="微软雅黑" pitchFamily="34" charset="-122"/>
                <a:ea typeface="微软雅黑" pitchFamily="34" charset="-122"/>
              </a:rPr>
              <a:t>DW</a:t>
            </a:r>
            <a:r>
              <a:rPr lang="zh-CN" altLang="en-US" sz="1000" b="0" kern="0" dirty="0" smtClean="0">
                <a:solidFill>
                  <a:sysClr val="windowText" lastClr="000000"/>
                </a:solidFill>
                <a:latin typeface="微软雅黑" pitchFamily="34" charset="-122"/>
                <a:ea typeface="微软雅黑" pitchFamily="34" charset="-122"/>
              </a:rPr>
              <a:t>）</a:t>
            </a:r>
          </a:p>
        </p:txBody>
      </p:sp>
      <p:sp>
        <p:nvSpPr>
          <p:cNvPr id="107" name="矩形 106"/>
          <p:cNvSpPr/>
          <p:nvPr/>
        </p:nvSpPr>
        <p:spPr>
          <a:xfrm>
            <a:off x="1861136" y="386733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轻度汇总层（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108" name="矩形 107"/>
          <p:cNvSpPr/>
          <p:nvPr/>
        </p:nvSpPr>
        <p:spPr>
          <a:xfrm>
            <a:off x="1904522" y="2761741"/>
            <a:ext cx="2408786" cy="292558"/>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高度汇总层（</a:t>
            </a:r>
            <a:r>
              <a:rPr lang="en-US" altLang="zh-CN" sz="1000" b="0" kern="0" dirty="0" smtClean="0">
                <a:solidFill>
                  <a:sysClr val="windowText" lastClr="000000"/>
                </a:solidFill>
                <a:latin typeface="微软雅黑" pitchFamily="34" charset="-122"/>
                <a:ea typeface="微软雅黑" pitchFamily="34" charset="-122"/>
              </a:rPr>
              <a:t>MK</a:t>
            </a:r>
            <a:r>
              <a:rPr lang="zh-CN" altLang="en-US" sz="1000" b="0" kern="0" dirty="0" smtClean="0">
                <a:solidFill>
                  <a:sysClr val="windowText" lastClr="000000"/>
                </a:solidFill>
                <a:latin typeface="微软雅黑" pitchFamily="34" charset="-122"/>
                <a:ea typeface="微软雅黑" pitchFamily="34" charset="-122"/>
              </a:rPr>
              <a:t>）</a:t>
            </a:r>
          </a:p>
        </p:txBody>
      </p:sp>
      <p:sp>
        <p:nvSpPr>
          <p:cNvPr id="109" name="上箭头 108"/>
          <p:cNvSpPr/>
          <p:nvPr/>
        </p:nvSpPr>
        <p:spPr>
          <a:xfrm>
            <a:off x="2985748" y="4724844"/>
            <a:ext cx="128469" cy="143967"/>
          </a:xfrm>
          <a:prstGeom prst="upArrow">
            <a:avLst/>
          </a:prstGeom>
          <a:solidFill>
            <a:sysClr val="window" lastClr="FFFFFF">
              <a:lumMod val="65000"/>
            </a:sysClr>
          </a:solidFill>
          <a:ln w="12700" cap="flat" cmpd="sng" algn="ctr">
            <a:no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000" kern="0" dirty="0" smtClean="0">
              <a:solidFill>
                <a:sysClr val="windowText" lastClr="000000"/>
              </a:solidFill>
              <a:latin typeface="Calibri"/>
              <a:ea typeface="宋体"/>
            </a:endParaRPr>
          </a:p>
        </p:txBody>
      </p:sp>
      <p:sp>
        <p:nvSpPr>
          <p:cNvPr id="110" name="圆角矩形 109"/>
          <p:cNvSpPr/>
          <p:nvPr/>
        </p:nvSpPr>
        <p:spPr>
          <a:xfrm>
            <a:off x="36677" y="1521242"/>
            <a:ext cx="650299"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111" name="流程图: 磁盘 110"/>
          <p:cNvSpPr/>
          <p:nvPr/>
        </p:nvSpPr>
        <p:spPr bwMode="auto">
          <a:xfrm>
            <a:off x="90669" y="2234649"/>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112" name="流程图: 磁盘 111"/>
          <p:cNvSpPr/>
          <p:nvPr/>
        </p:nvSpPr>
        <p:spPr bwMode="auto">
          <a:xfrm>
            <a:off x="90669" y="3429000"/>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113" name="流程图: 磁盘 112"/>
          <p:cNvSpPr/>
          <p:nvPr/>
        </p:nvSpPr>
        <p:spPr bwMode="auto">
          <a:xfrm>
            <a:off x="90669" y="4541781"/>
            <a:ext cx="524205" cy="647922"/>
          </a:xfrm>
          <a:prstGeom prst="flowChartMagneticDisk">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6782" tIns="38391" rIns="76782" bIns="38391" anchorCtr="1"/>
          <a:lstStyle/>
          <a:p>
            <a:pPr eaLnBrk="0" hangingPunct="0">
              <a:defRPr/>
            </a:pPr>
            <a:endParaRPr lang="zh-CN" altLang="en-US" sz="800" dirty="0">
              <a:solidFill>
                <a:prstClr val="black"/>
              </a:solidFill>
              <a:latin typeface="微软雅黑" pitchFamily="34" charset="-122"/>
              <a:ea typeface="微软雅黑" pitchFamily="34" charset="-122"/>
            </a:endParaRPr>
          </a:p>
        </p:txBody>
      </p:sp>
      <p:sp>
        <p:nvSpPr>
          <p:cNvPr id="114" name="矩形 113"/>
          <p:cNvSpPr/>
          <p:nvPr/>
        </p:nvSpPr>
        <p:spPr>
          <a:xfrm>
            <a:off x="107455" y="1703008"/>
            <a:ext cx="616728" cy="299131"/>
          </a:xfrm>
          <a:prstGeom prst="rect">
            <a:avLst/>
          </a:prstGeom>
        </p:spPr>
        <p:txBody>
          <a:bodyPr wrap="none" lIns="76782" tIns="38391" rIns="76782" bIns="38391">
            <a:spAutoFit/>
          </a:bodyPr>
          <a:lstStyle/>
          <a:p>
            <a:pPr algn="ctr">
              <a:buNone/>
            </a:pPr>
            <a:r>
              <a:rPr lang="zh-CN" altLang="en-US" sz="1200" dirty="0" smtClean="0">
                <a:latin typeface="微软雅黑" pitchFamily="34" charset="-122"/>
                <a:ea typeface="微软雅黑" pitchFamily="34" charset="-122"/>
              </a:rPr>
              <a:t>应用库</a:t>
            </a:r>
            <a:endParaRPr lang="en-US" altLang="zh-CN" sz="1200" dirty="0" smtClean="0">
              <a:latin typeface="微软雅黑" pitchFamily="34" charset="-122"/>
              <a:ea typeface="微软雅黑" pitchFamily="34" charset="-122"/>
            </a:endParaRPr>
          </a:p>
        </p:txBody>
      </p:sp>
      <p:sp>
        <p:nvSpPr>
          <p:cNvPr id="115" name="矩形 114"/>
          <p:cNvSpPr/>
          <p:nvPr/>
        </p:nvSpPr>
        <p:spPr>
          <a:xfrm>
            <a:off x="2259509" y="3358808"/>
            <a:ext cx="1340636"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分布式数据库</a:t>
            </a:r>
            <a:r>
              <a:rPr lang="en-US" altLang="zh-CN" sz="1200" dirty="0" smtClean="0">
                <a:latin typeface="微软雅黑" pitchFamily="34" charset="-122"/>
                <a:ea typeface="微软雅黑" pitchFamily="34" charset="-122"/>
              </a:rPr>
              <a:t>MPP</a:t>
            </a:r>
          </a:p>
        </p:txBody>
      </p:sp>
      <p:sp>
        <p:nvSpPr>
          <p:cNvPr id="116" name="圆角矩形 115"/>
          <p:cNvSpPr/>
          <p:nvPr/>
        </p:nvSpPr>
        <p:spPr>
          <a:xfrm>
            <a:off x="846556" y="1521242"/>
            <a:ext cx="542315" cy="4643429"/>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endParaRPr lang="en-US"/>
          </a:p>
        </p:txBody>
      </p:sp>
      <p:sp>
        <p:nvSpPr>
          <p:cNvPr id="117" name="矩形 116"/>
          <p:cNvSpPr/>
          <p:nvPr/>
        </p:nvSpPr>
        <p:spPr>
          <a:xfrm>
            <a:off x="900548" y="1581145"/>
            <a:ext cx="482691" cy="520730"/>
          </a:xfrm>
          <a:prstGeom prst="rect">
            <a:avLst/>
          </a:prstGeom>
        </p:spPr>
        <p:txBody>
          <a:bodyPr wrap="square" lIns="76782" tIns="38391" rIns="76782" bIns="38391">
            <a:spAutoFit/>
          </a:bodyPr>
          <a:lstStyle/>
          <a:p>
            <a:pPr algn="ctr">
              <a:buNone/>
            </a:pPr>
            <a:r>
              <a:rPr lang="zh-CN" altLang="en-US" sz="1200" dirty="0" smtClean="0">
                <a:latin typeface="微软雅黑" pitchFamily="34" charset="-122"/>
                <a:ea typeface="微软雅黑" pitchFamily="34" charset="-122"/>
              </a:rPr>
              <a:t>数据访问</a:t>
            </a:r>
            <a:endParaRPr lang="en-US" altLang="zh-CN" sz="1200" dirty="0" smtClean="0">
              <a:latin typeface="微软雅黑" pitchFamily="34" charset="-122"/>
              <a:ea typeface="微软雅黑" pitchFamily="34" charset="-122"/>
            </a:endParaRPr>
          </a:p>
        </p:txBody>
      </p:sp>
      <p:sp>
        <p:nvSpPr>
          <p:cNvPr id="118" name="左箭头 117"/>
          <p:cNvSpPr/>
          <p:nvPr/>
        </p:nvSpPr>
        <p:spPr bwMode="ltGray">
          <a:xfrm>
            <a:off x="1386475" y="2493171"/>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19" name="左箭头 118"/>
          <p:cNvSpPr/>
          <p:nvPr/>
        </p:nvSpPr>
        <p:spPr bwMode="ltGray">
          <a:xfrm>
            <a:off x="1386475" y="3968985"/>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20" name="左箭头 119"/>
          <p:cNvSpPr/>
          <p:nvPr/>
        </p:nvSpPr>
        <p:spPr bwMode="ltGray">
          <a:xfrm>
            <a:off x="1386475" y="5336820"/>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21" name="左箭头 120"/>
          <p:cNvSpPr/>
          <p:nvPr/>
        </p:nvSpPr>
        <p:spPr bwMode="ltGray">
          <a:xfrm>
            <a:off x="672908" y="3968927"/>
            <a:ext cx="173648" cy="251942"/>
          </a:xfrm>
          <a:prstGeom prst="leftArrow">
            <a:avLst/>
          </a:prstGeom>
          <a:solidFill>
            <a:schemeClr val="tx2">
              <a:lumMod val="40000"/>
              <a:lumOff val="60000"/>
            </a:schemeClr>
          </a:solidFill>
          <a:scene3d>
            <a:camera prst="orthographicFront"/>
            <a:lightRig rig="contrasting" dir="t">
              <a:rot lat="0" lon="0" rev="1200000"/>
            </a:lightRig>
          </a:scene3d>
          <a:sp3d contourW="19050" prstMaterial="metal">
            <a:bevelB w="165100" h="254000"/>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wrap="none" lIns="76782" tIns="38391" rIns="76782" bIns="38391"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pitchFamily="34" charset="0"/>
              <a:cs typeface="Arial" pitchFamily="34" charset="0"/>
            </a:endParaRPr>
          </a:p>
        </p:txBody>
      </p:sp>
      <p:sp>
        <p:nvSpPr>
          <p:cNvPr id="122" name="Rectangle 102"/>
          <p:cNvSpPr>
            <a:spLocks noChangeArrowheads="1"/>
          </p:cNvSpPr>
          <p:nvPr/>
        </p:nvSpPr>
        <p:spPr bwMode="auto">
          <a:xfrm>
            <a:off x="973489" y="2205147"/>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SQL</a:t>
            </a:r>
            <a:endParaRPr lang="en-US" sz="900" b="0" kern="0" dirty="0">
              <a:solidFill>
                <a:sysClr val="windowText" lastClr="000000"/>
              </a:solidFill>
              <a:latin typeface="微软雅黑" pitchFamily="34" charset="-122"/>
              <a:ea typeface="微软雅黑" pitchFamily="34" charset="-122"/>
            </a:endParaRPr>
          </a:p>
        </p:txBody>
      </p:sp>
      <p:sp>
        <p:nvSpPr>
          <p:cNvPr id="123" name="Rectangle 102"/>
          <p:cNvSpPr>
            <a:spLocks noChangeArrowheads="1"/>
          </p:cNvSpPr>
          <p:nvPr/>
        </p:nvSpPr>
        <p:spPr bwMode="auto">
          <a:xfrm>
            <a:off x="973489" y="493622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FTP</a:t>
            </a:r>
            <a:endParaRPr lang="en-US" sz="900" b="0" kern="0" dirty="0">
              <a:solidFill>
                <a:sysClr val="windowText" lastClr="000000"/>
              </a:solidFill>
              <a:latin typeface="微软雅黑" pitchFamily="34" charset="-122"/>
              <a:ea typeface="微软雅黑" pitchFamily="34" charset="-122"/>
            </a:endParaRPr>
          </a:p>
        </p:txBody>
      </p:sp>
      <p:sp>
        <p:nvSpPr>
          <p:cNvPr id="124" name="Rectangle 102"/>
          <p:cNvSpPr>
            <a:spLocks noChangeArrowheads="1"/>
          </p:cNvSpPr>
          <p:nvPr/>
        </p:nvSpPr>
        <p:spPr bwMode="auto">
          <a:xfrm>
            <a:off x="973489" y="3213026"/>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800" b="0" kern="0" dirty="0" smtClean="0">
                <a:solidFill>
                  <a:sysClr val="windowText" lastClr="000000"/>
                </a:solidFill>
                <a:latin typeface="微软雅黑" pitchFamily="34" charset="-122"/>
                <a:ea typeface="微软雅黑" pitchFamily="34" charset="-122"/>
              </a:rPr>
              <a:t>HSQL</a:t>
            </a:r>
            <a:endParaRPr lang="en-US" sz="800" b="0" kern="0" dirty="0">
              <a:solidFill>
                <a:sysClr val="windowText" lastClr="000000"/>
              </a:solidFill>
              <a:latin typeface="微软雅黑" pitchFamily="34" charset="-122"/>
              <a:ea typeface="微软雅黑" pitchFamily="34" charset="-122"/>
            </a:endParaRPr>
          </a:p>
        </p:txBody>
      </p:sp>
      <p:sp>
        <p:nvSpPr>
          <p:cNvPr id="125" name="Rectangle 102"/>
          <p:cNvSpPr>
            <a:spLocks noChangeArrowheads="1"/>
          </p:cNvSpPr>
          <p:nvPr/>
        </p:nvSpPr>
        <p:spPr bwMode="auto">
          <a:xfrm>
            <a:off x="973489" y="4053815"/>
            <a:ext cx="305003" cy="431948"/>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API</a:t>
            </a:r>
            <a:endParaRPr lang="en-US" sz="900" b="0" kern="0" dirty="0">
              <a:solidFill>
                <a:sysClr val="windowText" lastClr="000000"/>
              </a:solidFill>
              <a:latin typeface="微软雅黑" pitchFamily="34" charset="-122"/>
              <a:ea typeface="微软雅黑" pitchFamily="34" charset="-122"/>
            </a:endParaRPr>
          </a:p>
        </p:txBody>
      </p:sp>
      <p:sp>
        <p:nvSpPr>
          <p:cNvPr id="126" name="Rectangle 102"/>
          <p:cNvSpPr>
            <a:spLocks noChangeArrowheads="1"/>
          </p:cNvSpPr>
          <p:nvPr/>
        </p:nvSpPr>
        <p:spPr bwMode="auto">
          <a:xfrm>
            <a:off x="981568" y="5660731"/>
            <a:ext cx="296923" cy="287965"/>
          </a:xfrm>
          <a:prstGeom prst="rect">
            <a:avLst/>
          </a:prstGeom>
          <a:solidFill>
            <a:srgbClr val="EEECE1">
              <a:lumMod val="90000"/>
            </a:srgbClr>
          </a:solidFill>
          <a:ln w="9525">
            <a:solidFill>
              <a:sysClr val="window" lastClr="FFFFFF">
                <a:lumMod val="65000"/>
              </a:sysClr>
            </a:solidFill>
            <a:miter lim="800000"/>
            <a:headEnd/>
            <a:tailEnd/>
          </a:ln>
        </p:spPr>
        <p:txBody>
          <a:bodyPr vert="horz" wrap="square" lIns="30229" tIns="38391" rIns="30229" bIns="38391" numCol="1" anchor="ctr" anchorCtr="0" compatLnSpc="1">
            <a:prstTxWarp prst="textNoShape">
              <a:avLst/>
            </a:prstTxWarp>
          </a:bodyPr>
          <a:lstStyle/>
          <a:p>
            <a:pPr algn="ctr" defTabSz="767822" eaLnBrk="1" fontAlgn="auto" hangingPunct="1">
              <a:lnSpc>
                <a:spcPct val="100000"/>
              </a:lnSpc>
              <a:spcBef>
                <a:spcPts val="0"/>
              </a:spcBef>
              <a:spcAft>
                <a:spcPts val="0"/>
              </a:spcAft>
              <a:buClrTx/>
              <a:defRPr/>
            </a:pPr>
            <a:r>
              <a:rPr lang="en-US" altLang="zh-CN" sz="900" b="0" kern="0" dirty="0" smtClean="0">
                <a:solidFill>
                  <a:sysClr val="windowText" lastClr="000000"/>
                </a:solidFill>
                <a:latin typeface="微软雅黑" pitchFamily="34" charset="-122"/>
                <a:ea typeface="微软雅黑" pitchFamily="34" charset="-122"/>
              </a:rPr>
              <a:t>ETL</a:t>
            </a:r>
            <a:endParaRPr lang="en-US" sz="900" b="0" kern="0" dirty="0">
              <a:solidFill>
                <a:sysClr val="windowText" lastClr="000000"/>
              </a:solidFill>
              <a:latin typeface="微软雅黑" pitchFamily="34" charset="-122"/>
              <a:ea typeface="微软雅黑" pitchFamily="34" charset="-122"/>
            </a:endParaRPr>
          </a:p>
        </p:txBody>
      </p:sp>
      <p:sp>
        <p:nvSpPr>
          <p:cNvPr id="127" name="矩形 126"/>
          <p:cNvSpPr/>
          <p:nvPr/>
        </p:nvSpPr>
        <p:spPr>
          <a:xfrm>
            <a:off x="5327664" y="4912511"/>
            <a:ext cx="702287" cy="107975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500" b="0" kern="0" dirty="0">
              <a:solidFill>
                <a:prstClr val="white"/>
              </a:solidFill>
              <a:latin typeface="微软雅黑" pitchFamily="34" charset="-122"/>
              <a:ea typeface="微软雅黑" pitchFamily="34" charset="-122"/>
            </a:endParaRPr>
          </a:p>
        </p:txBody>
      </p:sp>
      <p:sp>
        <p:nvSpPr>
          <p:cNvPr id="128" name="矩形 127"/>
          <p:cNvSpPr/>
          <p:nvPr/>
        </p:nvSpPr>
        <p:spPr>
          <a:xfrm>
            <a:off x="5327664" y="2104730"/>
            <a:ext cx="702286" cy="2735670"/>
          </a:xfrm>
          <a:prstGeom prst="rect">
            <a:avLst/>
          </a:prstGeom>
          <a:solidFill>
            <a:schemeClr val="bg1">
              <a:lumMod val="95000"/>
            </a:schemeClr>
          </a:solidFill>
          <a:ln w="12700" cap="flat" cmpd="sng" algn="ctr">
            <a:solidFill>
              <a:srgbClr val="FFFFFF">
                <a:lumMod val="65000"/>
              </a:srgbClr>
            </a:solidFill>
            <a:prstDash val="solid"/>
          </a:ln>
          <a:effectLst/>
        </p:spPr>
        <p:txBody>
          <a:bodyPr lIns="76782" tIns="38391" rIns="76782" bIns="38391" rtlCol="0" anchor="ctr"/>
          <a:lstStyle/>
          <a:p>
            <a:pPr algn="ctr" defTabSz="767822" eaLnBrk="1" fontAlgn="auto" hangingPunct="1">
              <a:lnSpc>
                <a:spcPct val="100000"/>
              </a:lnSpc>
              <a:spcBef>
                <a:spcPts val="0"/>
              </a:spcBef>
              <a:spcAft>
                <a:spcPts val="0"/>
              </a:spcAft>
              <a:buClrTx/>
              <a:defRPr/>
            </a:pPr>
            <a:endParaRPr lang="zh-CN" altLang="en-US" sz="1200" b="0" kern="0" dirty="0">
              <a:solidFill>
                <a:prstClr val="white"/>
              </a:solidFill>
              <a:latin typeface="微软雅黑" pitchFamily="34" charset="-122"/>
              <a:ea typeface="微软雅黑" pitchFamily="34" charset="-122"/>
            </a:endParaRPr>
          </a:p>
        </p:txBody>
      </p:sp>
      <p:sp>
        <p:nvSpPr>
          <p:cNvPr id="129" name="圆角矩形 128"/>
          <p:cNvSpPr/>
          <p:nvPr/>
        </p:nvSpPr>
        <p:spPr>
          <a:xfrm>
            <a:off x="4841959" y="1602590"/>
            <a:ext cx="323952" cy="4389672"/>
          </a:xfrm>
          <a:prstGeom prst="roundRect">
            <a:avLst>
              <a:gd name="adj" fmla="val 4069"/>
            </a:avLst>
          </a:prstGeom>
          <a:solidFill>
            <a:schemeClr val="bg1">
              <a:lumMod val="95000"/>
            </a:schemeClr>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zh-CN" altLang="en-US" dirty="0" smtClean="0">
                <a:solidFill>
                  <a:schemeClr val="tx1"/>
                </a:solidFill>
                <a:latin typeface="+mj-ea"/>
              </a:rPr>
              <a:t>数据采集</a:t>
            </a:r>
            <a:r>
              <a:rPr lang="en-US" altLang="zh-CN" dirty="0" smtClean="0">
                <a:solidFill>
                  <a:schemeClr val="tx1"/>
                </a:solidFill>
                <a:latin typeface="+mj-ea"/>
              </a:rPr>
              <a:t>E</a:t>
            </a:r>
          </a:p>
          <a:p>
            <a:pPr algn="ctr">
              <a:buNone/>
            </a:pPr>
            <a:r>
              <a:rPr lang="en-US" altLang="zh-CN" dirty="0" smtClean="0">
                <a:solidFill>
                  <a:schemeClr val="tx1"/>
                </a:solidFill>
                <a:latin typeface="+mj-ea"/>
              </a:rPr>
              <a:t>T</a:t>
            </a:r>
          </a:p>
          <a:p>
            <a:pPr algn="ctr">
              <a:buNone/>
            </a:pPr>
            <a:r>
              <a:rPr lang="en-US" altLang="zh-CN" dirty="0" smtClean="0">
                <a:solidFill>
                  <a:schemeClr val="tx1"/>
                </a:solidFill>
                <a:latin typeface="+mj-ea"/>
              </a:rPr>
              <a:t>L</a:t>
            </a:r>
          </a:p>
        </p:txBody>
      </p:sp>
      <p:sp>
        <p:nvSpPr>
          <p:cNvPr id="130" name="流程图: 磁盘 129"/>
          <p:cNvSpPr/>
          <p:nvPr/>
        </p:nvSpPr>
        <p:spPr bwMode="auto">
          <a:xfrm>
            <a:off x="5435925" y="5631832"/>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互</a:t>
            </a:r>
            <a:r>
              <a:rPr lang="zh-CN" altLang="en-US" sz="700" b="0" kern="0" dirty="0" smtClean="0">
                <a:solidFill>
                  <a:prstClr val="black"/>
                </a:solidFill>
                <a:latin typeface="微软雅黑" pitchFamily="34" charset="-122"/>
                <a:ea typeface="微软雅黑" pitchFamily="34" charset="-122"/>
              </a:rPr>
              <a:t>联网</a:t>
            </a:r>
            <a:endParaRPr lang="zh-CN" altLang="en-US" sz="700" b="0" kern="0" dirty="0">
              <a:solidFill>
                <a:prstClr val="black"/>
              </a:solidFill>
              <a:latin typeface="微软雅黑" pitchFamily="34" charset="-122"/>
              <a:ea typeface="微软雅黑" pitchFamily="34" charset="-122"/>
            </a:endParaRPr>
          </a:p>
        </p:txBody>
      </p:sp>
      <p:sp>
        <p:nvSpPr>
          <p:cNvPr id="131" name="流程图: 磁盘 130"/>
          <p:cNvSpPr/>
          <p:nvPr/>
        </p:nvSpPr>
        <p:spPr bwMode="auto">
          <a:xfrm>
            <a:off x="5435925" y="5272348"/>
            <a:ext cx="485873" cy="287933"/>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lIns="76782" tIns="38391" rIns="76782" bIns="38391" anchor="ctr" anchorCtr="1"/>
          <a:lstStyle/>
          <a:p>
            <a:pP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GN</a:t>
            </a:r>
            <a:r>
              <a:rPr lang="zh-CN" altLang="en-US" sz="700" b="0" kern="0" dirty="0" smtClean="0">
                <a:solidFill>
                  <a:prstClr val="black"/>
                </a:solidFill>
                <a:latin typeface="微软雅黑" pitchFamily="34" charset="-122"/>
                <a:ea typeface="微软雅黑" pitchFamily="34" charset="-122"/>
              </a:rPr>
              <a:t>口</a:t>
            </a:r>
            <a:endParaRPr lang="en-US" altLang="zh-CN" sz="700" b="0" kern="0" dirty="0">
              <a:solidFill>
                <a:prstClr val="black"/>
              </a:solidFill>
              <a:latin typeface="微软雅黑" pitchFamily="34" charset="-122"/>
              <a:ea typeface="微软雅黑" pitchFamily="34" charset="-122"/>
            </a:endParaRPr>
          </a:p>
        </p:txBody>
      </p:sp>
      <p:sp>
        <p:nvSpPr>
          <p:cNvPr id="132" name="矩形 131"/>
          <p:cNvSpPr/>
          <p:nvPr/>
        </p:nvSpPr>
        <p:spPr bwMode="auto">
          <a:xfrm>
            <a:off x="5219903" y="4954894"/>
            <a:ext cx="917863" cy="245463"/>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smtClean="0">
                <a:solidFill>
                  <a:prstClr val="black"/>
                </a:solidFill>
                <a:latin typeface="微软雅黑" pitchFamily="34" charset="-122"/>
                <a:ea typeface="微软雅黑" pitchFamily="34" charset="-122"/>
              </a:rPr>
              <a:t>非</a:t>
            </a:r>
            <a:r>
              <a:rPr lang="zh-CN" altLang="en-US" sz="1000" b="0" kern="0" dirty="0">
                <a:solidFill>
                  <a:prstClr val="black"/>
                </a:solidFill>
                <a:latin typeface="微软雅黑" pitchFamily="34" charset="-122"/>
                <a:ea typeface="微软雅黑" pitchFamily="34" charset="-122"/>
              </a:rPr>
              <a:t>结构化数据</a:t>
            </a:r>
          </a:p>
        </p:txBody>
      </p:sp>
      <p:sp>
        <p:nvSpPr>
          <p:cNvPr id="133" name="流程图: 磁盘 132"/>
          <p:cNvSpPr/>
          <p:nvPr/>
        </p:nvSpPr>
        <p:spPr bwMode="auto">
          <a:xfrm>
            <a:off x="5435925" y="2608733"/>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BSS</a:t>
            </a:r>
            <a:endParaRPr lang="zh-CN" altLang="en-US" sz="700" kern="0" dirty="0">
              <a:solidFill>
                <a:prstClr val="black"/>
              </a:solidFill>
              <a:latin typeface="微软雅黑" pitchFamily="34" charset="-122"/>
              <a:ea typeface="微软雅黑" pitchFamily="34" charset="-122"/>
            </a:endParaRPr>
          </a:p>
        </p:txBody>
      </p:sp>
      <p:sp>
        <p:nvSpPr>
          <p:cNvPr id="134" name="流程图: 磁盘 133"/>
          <p:cNvSpPr/>
          <p:nvPr/>
        </p:nvSpPr>
        <p:spPr bwMode="auto">
          <a:xfrm>
            <a:off x="5435924" y="2968690"/>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smtClean="0">
                <a:solidFill>
                  <a:prstClr val="black"/>
                </a:solidFill>
                <a:latin typeface="微软雅黑" pitchFamily="34" charset="-122"/>
                <a:ea typeface="微软雅黑" pitchFamily="34" charset="-122"/>
              </a:rPr>
              <a:t>经分</a:t>
            </a:r>
            <a:endParaRPr lang="en-US" altLang="zh-CN" sz="700" b="0" kern="0" dirty="0">
              <a:solidFill>
                <a:prstClr val="black"/>
              </a:solidFill>
              <a:latin typeface="微软雅黑" pitchFamily="34" charset="-122"/>
              <a:ea typeface="微软雅黑" pitchFamily="34" charset="-122"/>
            </a:endParaRPr>
          </a:p>
        </p:txBody>
      </p:sp>
      <p:sp>
        <p:nvSpPr>
          <p:cNvPr id="135" name="流程图: 磁盘 134"/>
          <p:cNvSpPr/>
          <p:nvPr/>
        </p:nvSpPr>
        <p:spPr bwMode="auto">
          <a:xfrm>
            <a:off x="5435925" y="3328646"/>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DM</a:t>
            </a:r>
            <a:endParaRPr lang="zh-CN" altLang="en-US" sz="700" b="0" kern="0" dirty="0">
              <a:solidFill>
                <a:prstClr val="black"/>
              </a:solidFill>
              <a:latin typeface="微软雅黑" pitchFamily="34" charset="-122"/>
              <a:ea typeface="微软雅黑" pitchFamily="34" charset="-122"/>
            </a:endParaRPr>
          </a:p>
        </p:txBody>
      </p:sp>
      <p:sp>
        <p:nvSpPr>
          <p:cNvPr id="136" name="流程图: 磁盘 135"/>
          <p:cNvSpPr/>
          <p:nvPr/>
        </p:nvSpPr>
        <p:spPr bwMode="auto">
          <a:xfrm>
            <a:off x="5435925" y="3688571"/>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VAC</a:t>
            </a:r>
            <a:endParaRPr lang="zh-CN" altLang="en-US" sz="700" b="0" kern="0" dirty="0">
              <a:solidFill>
                <a:prstClr val="black"/>
              </a:solidFill>
              <a:latin typeface="微软雅黑" pitchFamily="34" charset="-122"/>
              <a:ea typeface="微软雅黑" pitchFamily="34" charset="-122"/>
            </a:endParaRPr>
          </a:p>
        </p:txBody>
      </p:sp>
      <p:sp>
        <p:nvSpPr>
          <p:cNvPr id="137" name="流程图: 磁盘 136"/>
          <p:cNvSpPr/>
          <p:nvPr/>
        </p:nvSpPr>
        <p:spPr bwMode="auto">
          <a:xfrm>
            <a:off x="5435925" y="4048528"/>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en-US" altLang="zh-CN" sz="700" b="0" kern="0" dirty="0" smtClean="0">
                <a:solidFill>
                  <a:prstClr val="black"/>
                </a:solidFill>
                <a:latin typeface="微软雅黑" pitchFamily="34" charset="-122"/>
                <a:ea typeface="微软雅黑" pitchFamily="34" charset="-122"/>
              </a:rPr>
              <a:t>MC</a:t>
            </a:r>
            <a:r>
              <a:rPr lang="zh-CN" altLang="en-US" sz="700" b="0" kern="0" dirty="0" smtClean="0">
                <a:solidFill>
                  <a:prstClr val="black"/>
                </a:solidFill>
                <a:latin typeface="微软雅黑" pitchFamily="34" charset="-122"/>
                <a:ea typeface="微软雅黑" pitchFamily="34" charset="-122"/>
              </a:rPr>
              <a:t>话单</a:t>
            </a:r>
            <a:endParaRPr lang="zh-CN" altLang="en-US" sz="700" b="0" kern="0" dirty="0">
              <a:solidFill>
                <a:prstClr val="black"/>
              </a:solidFill>
              <a:latin typeface="微软雅黑" pitchFamily="34" charset="-122"/>
              <a:ea typeface="微软雅黑" pitchFamily="34" charset="-122"/>
            </a:endParaRPr>
          </a:p>
        </p:txBody>
      </p:sp>
      <p:sp>
        <p:nvSpPr>
          <p:cNvPr id="138" name="流程图: 磁盘 137"/>
          <p:cNvSpPr/>
          <p:nvPr/>
        </p:nvSpPr>
        <p:spPr bwMode="auto">
          <a:xfrm>
            <a:off x="5435925" y="4408484"/>
            <a:ext cx="485873" cy="287933"/>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782" tIns="38391" rIns="76782" bIns="38391" anchor="ctr" anchorCtr="1"/>
          <a:lstStyle/>
          <a:p>
            <a:pPr algn="ctr" defTabSz="767822" fontAlgn="auto">
              <a:lnSpc>
                <a:spcPct val="100000"/>
              </a:lnSpc>
              <a:spcBef>
                <a:spcPts val="0"/>
              </a:spcBef>
              <a:spcAft>
                <a:spcPts val="0"/>
              </a:spcAft>
              <a:buClrTx/>
              <a:defRPr/>
            </a:pPr>
            <a:r>
              <a:rPr lang="zh-CN" altLang="en-US" sz="700" b="0" kern="0" dirty="0">
                <a:solidFill>
                  <a:prstClr val="black"/>
                </a:solidFill>
                <a:latin typeface="微软雅黑" pitchFamily="34" charset="-122"/>
                <a:ea typeface="微软雅黑" pitchFamily="34" charset="-122"/>
              </a:rPr>
              <a:t>业务平台</a:t>
            </a:r>
          </a:p>
        </p:txBody>
      </p:sp>
      <p:sp>
        <p:nvSpPr>
          <p:cNvPr id="139" name="矩形 138"/>
          <p:cNvSpPr/>
          <p:nvPr/>
        </p:nvSpPr>
        <p:spPr bwMode="auto">
          <a:xfrm>
            <a:off x="5273896" y="2176721"/>
            <a:ext cx="810102" cy="21597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1000" b="0" kern="0" dirty="0">
                <a:solidFill>
                  <a:prstClr val="black"/>
                </a:solidFill>
                <a:latin typeface="微软雅黑" pitchFamily="34" charset="-122"/>
                <a:ea typeface="微软雅黑" pitchFamily="34" charset="-122"/>
              </a:rPr>
              <a:t>结构化数据</a:t>
            </a:r>
          </a:p>
        </p:txBody>
      </p:sp>
      <p:sp>
        <p:nvSpPr>
          <p:cNvPr id="140" name="矩形 139"/>
          <p:cNvSpPr/>
          <p:nvPr/>
        </p:nvSpPr>
        <p:spPr bwMode="auto">
          <a:xfrm>
            <a:off x="5435924"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smtClean="0">
                <a:solidFill>
                  <a:sysClr val="windowText" lastClr="000000"/>
                </a:solidFill>
                <a:latin typeface="微软雅黑" pitchFamily="34" charset="-122"/>
                <a:ea typeface="微软雅黑" pitchFamily="34" charset="-122"/>
              </a:rPr>
              <a:t>数据源</a:t>
            </a:r>
            <a:endParaRPr lang="zh-CN" altLang="en-US" sz="900" kern="0" dirty="0">
              <a:solidFill>
                <a:sysClr val="windowText" lastClr="000000"/>
              </a:solidFill>
              <a:latin typeface="微软雅黑" pitchFamily="34" charset="-122"/>
              <a:ea typeface="微软雅黑" pitchFamily="34" charset="-122"/>
            </a:endParaRPr>
          </a:p>
        </p:txBody>
      </p:sp>
      <p:sp>
        <p:nvSpPr>
          <p:cNvPr id="141" name="上箭头 92"/>
          <p:cNvSpPr>
            <a:spLocks noChangeArrowheads="1"/>
          </p:cNvSpPr>
          <p:nvPr/>
        </p:nvSpPr>
        <p:spPr bwMode="auto">
          <a:xfrm rot="16200000">
            <a:off x="5128792" y="3067637"/>
            <a:ext cx="215950" cy="161958"/>
          </a:xfrm>
          <a:prstGeom prst="upArrow">
            <a:avLst>
              <a:gd name="adj1" fmla="val 50000"/>
              <a:gd name="adj2" fmla="val 50000"/>
            </a:avLst>
          </a:prstGeom>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2" name="上箭头 141"/>
          <p:cNvSpPr/>
          <p:nvPr/>
        </p:nvSpPr>
        <p:spPr>
          <a:xfrm rot="16200000">
            <a:off x="5128790" y="5301793"/>
            <a:ext cx="215950" cy="161958"/>
          </a:xfrm>
          <a:prstGeom prst="upArrow">
            <a:avLst/>
          </a:prstGeom>
          <a:ln>
            <a:headEnd/>
            <a:tailEnd/>
          </a:ln>
        </p:spPr>
        <p:style>
          <a:lnRef idx="1">
            <a:schemeClr val="dk1"/>
          </a:lnRef>
          <a:fillRef idx="2">
            <a:schemeClr val="dk1"/>
          </a:fillRef>
          <a:effectRef idx="1">
            <a:schemeClr val="dk1"/>
          </a:effectRef>
          <a:fontRef idx="minor">
            <a:schemeClr val="dk1"/>
          </a:fontRef>
        </p:style>
        <p:txBody>
          <a:bodyPr lIns="76782" tIns="38391" rIns="76782" bIns="38391" anchor="ctr"/>
          <a:lstStyle/>
          <a:p>
            <a:pPr algn="ctr" defTabSz="767822" eaLnBrk="1" fontAlgn="auto" hangingPunct="1">
              <a:lnSpc>
                <a:spcPct val="100000"/>
              </a:lnSpc>
              <a:spcBef>
                <a:spcPts val="0"/>
              </a:spcBef>
              <a:spcAft>
                <a:spcPts val="0"/>
              </a:spcAft>
              <a:buClrTx/>
              <a:defRPr/>
            </a:pPr>
            <a:endParaRPr lang="zh-CN" altLang="en-US" sz="1500" b="0" kern="0" dirty="0">
              <a:solidFill>
                <a:prstClr val="black"/>
              </a:solidFill>
              <a:latin typeface="微软雅黑" pitchFamily="34" charset="-122"/>
              <a:ea typeface="微软雅黑" pitchFamily="34" charset="-122"/>
            </a:endParaRPr>
          </a:p>
        </p:txBody>
      </p:sp>
      <p:sp>
        <p:nvSpPr>
          <p:cNvPr id="143" name="上箭头 92"/>
          <p:cNvSpPr>
            <a:spLocks noChangeArrowheads="1"/>
          </p:cNvSpPr>
          <p:nvPr/>
        </p:nvSpPr>
        <p:spPr bwMode="auto">
          <a:xfrm rot="16200000">
            <a:off x="4634993" y="2539886"/>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4" name="上箭头 92"/>
          <p:cNvSpPr>
            <a:spLocks noChangeArrowheads="1"/>
          </p:cNvSpPr>
          <p:nvPr/>
        </p:nvSpPr>
        <p:spPr bwMode="auto">
          <a:xfrm rot="16200000">
            <a:off x="4634991" y="402845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5" name="上箭头 92"/>
          <p:cNvSpPr>
            <a:spLocks noChangeArrowheads="1"/>
          </p:cNvSpPr>
          <p:nvPr/>
        </p:nvSpPr>
        <p:spPr bwMode="auto">
          <a:xfrm rot="16200000">
            <a:off x="4634991" y="5497345"/>
            <a:ext cx="251942" cy="161958"/>
          </a:xfrm>
          <a:prstGeom prst="upArrow">
            <a:avLst>
              <a:gd name="adj1" fmla="val 50000"/>
              <a:gd name="adj2" fmla="val 50000"/>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lIns="76782" tIns="38391" rIns="76782" bIns="38391"/>
          <a:lstStyle/>
          <a:p>
            <a:pPr defTabSz="767822" fontAlgn="auto">
              <a:lnSpc>
                <a:spcPct val="100000"/>
              </a:lnSpc>
              <a:spcBef>
                <a:spcPts val="0"/>
              </a:spcBef>
              <a:spcAft>
                <a:spcPts val="0"/>
              </a:spcAft>
              <a:buClrTx/>
              <a:defRPr/>
            </a:pPr>
            <a:endParaRPr lang="zh-CN" altLang="en-US" sz="800" kern="0" dirty="0">
              <a:solidFill>
                <a:prstClr val="black"/>
              </a:solidFill>
              <a:latin typeface="微软雅黑" pitchFamily="34" charset="-122"/>
              <a:ea typeface="微软雅黑" pitchFamily="34" charset="-122"/>
            </a:endParaRPr>
          </a:p>
        </p:txBody>
      </p:sp>
      <p:sp>
        <p:nvSpPr>
          <p:cNvPr id="146" name="矩形 145"/>
          <p:cNvSpPr/>
          <p:nvPr/>
        </p:nvSpPr>
        <p:spPr bwMode="auto">
          <a:xfrm>
            <a:off x="4733976" y="5992262"/>
            <a:ext cx="529795" cy="244400"/>
          </a:xfrm>
          <a:prstGeom prst="rect">
            <a:avLst/>
          </a:prstGeom>
          <a:noFill/>
          <a:ln w="9525" cap="flat" cmpd="sng" algn="ctr">
            <a:noFill/>
            <a:prstDash val="solid"/>
            <a:headEnd type="none" w="med" len="med"/>
            <a:tailEnd type="none" w="med" len="med"/>
          </a:ln>
          <a:effectLst/>
        </p:spPr>
        <p:txBody>
          <a:bodyPr lIns="76782" tIns="38391" rIns="76782" bIns="38391" anchor="ctr" anchorCtr="1"/>
          <a:lstStyle/>
          <a:p>
            <a:pPr defTabSz="767822" fontAlgn="auto">
              <a:lnSpc>
                <a:spcPct val="100000"/>
              </a:lnSpc>
              <a:spcBef>
                <a:spcPts val="0"/>
              </a:spcBef>
              <a:spcAft>
                <a:spcPts val="0"/>
              </a:spcAft>
              <a:buClrTx/>
              <a:defRPr/>
            </a:pPr>
            <a:r>
              <a:rPr lang="zh-CN" altLang="en-US" sz="900" kern="0" dirty="0">
                <a:solidFill>
                  <a:sysClr val="windowText" lastClr="000000"/>
                </a:solidFill>
                <a:latin typeface="微软雅黑" pitchFamily="34" charset="-122"/>
                <a:ea typeface="微软雅黑" pitchFamily="34" charset="-122"/>
              </a:rPr>
              <a:t>获取</a:t>
            </a:r>
            <a:r>
              <a:rPr lang="zh-CN" altLang="en-US" sz="900" kern="0" dirty="0" smtClean="0">
                <a:solidFill>
                  <a:sysClr val="windowText" lastClr="000000"/>
                </a:solidFill>
                <a:latin typeface="微软雅黑" pitchFamily="34" charset="-122"/>
                <a:ea typeface="微软雅黑" pitchFamily="34" charset="-122"/>
              </a:rPr>
              <a:t>层</a:t>
            </a:r>
            <a:endParaRPr lang="zh-CN" altLang="en-US" sz="900" kern="0" dirty="0">
              <a:solidFill>
                <a:sysClr val="windowText" lastClr="000000"/>
              </a:solidFill>
              <a:latin typeface="微软雅黑" pitchFamily="34" charset="-122"/>
              <a:ea typeface="微软雅黑" pitchFamily="34" charset="-122"/>
            </a:endParaRPr>
          </a:p>
        </p:txBody>
      </p:sp>
      <p:sp>
        <p:nvSpPr>
          <p:cNvPr id="147" name="椭圆 146"/>
          <p:cNvSpPr/>
          <p:nvPr/>
        </p:nvSpPr>
        <p:spPr>
          <a:xfrm>
            <a:off x="5138924" y="4192534"/>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1</a:t>
            </a:r>
            <a:endParaRPr lang="zh-CN" altLang="en-US" sz="1200" dirty="0"/>
          </a:p>
        </p:txBody>
      </p:sp>
      <p:sp>
        <p:nvSpPr>
          <p:cNvPr id="148" name="椭圆 147"/>
          <p:cNvSpPr/>
          <p:nvPr/>
        </p:nvSpPr>
        <p:spPr>
          <a:xfrm>
            <a:off x="4760962" y="2333806"/>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2</a:t>
            </a:r>
            <a:endParaRPr lang="zh-CN" altLang="en-US" sz="1200" dirty="0"/>
          </a:p>
        </p:txBody>
      </p:sp>
      <p:sp>
        <p:nvSpPr>
          <p:cNvPr id="149" name="椭圆 148"/>
          <p:cNvSpPr/>
          <p:nvPr/>
        </p:nvSpPr>
        <p:spPr>
          <a:xfrm>
            <a:off x="4733975" y="3741352"/>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3</a:t>
            </a:r>
            <a:endParaRPr lang="zh-CN" altLang="en-US" sz="1200" dirty="0"/>
          </a:p>
        </p:txBody>
      </p:sp>
      <p:sp>
        <p:nvSpPr>
          <p:cNvPr id="150" name="椭圆 149"/>
          <p:cNvSpPr/>
          <p:nvPr/>
        </p:nvSpPr>
        <p:spPr>
          <a:xfrm>
            <a:off x="4760980" y="5236402"/>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4</a:t>
            </a:r>
            <a:endParaRPr lang="zh-CN" altLang="en-US" sz="1200" dirty="0"/>
          </a:p>
        </p:txBody>
      </p:sp>
      <p:sp>
        <p:nvSpPr>
          <p:cNvPr id="151" name="椭圆 150"/>
          <p:cNvSpPr/>
          <p:nvPr/>
        </p:nvSpPr>
        <p:spPr>
          <a:xfrm>
            <a:off x="3303180" y="3141035"/>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6</a:t>
            </a:r>
            <a:endParaRPr lang="zh-CN" altLang="en-US" sz="1200" dirty="0"/>
          </a:p>
        </p:txBody>
      </p:sp>
      <p:sp>
        <p:nvSpPr>
          <p:cNvPr id="152" name="椭圆 151"/>
          <p:cNvSpPr/>
          <p:nvPr/>
        </p:nvSpPr>
        <p:spPr>
          <a:xfrm>
            <a:off x="3276193" y="4724868"/>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5</a:t>
            </a:r>
            <a:endParaRPr lang="zh-CN" altLang="en-US" sz="1200" dirty="0"/>
          </a:p>
        </p:txBody>
      </p:sp>
      <p:sp>
        <p:nvSpPr>
          <p:cNvPr id="153" name="TextBox 202"/>
          <p:cNvSpPr txBox="1"/>
          <p:nvPr/>
        </p:nvSpPr>
        <p:spPr>
          <a:xfrm>
            <a:off x="6137766" y="6202171"/>
            <a:ext cx="2839033" cy="517204"/>
          </a:xfrm>
          <a:prstGeom prst="rect">
            <a:avLst/>
          </a:prstGeom>
          <a:solidFill>
            <a:sysClr val="window" lastClr="FFFFFF"/>
          </a:solidFill>
          <a:ln w="25400" cap="flat" cmpd="sng" algn="ctr">
            <a:solidFill>
              <a:schemeClr val="bg2">
                <a:lumMod val="50000"/>
              </a:schemeClr>
            </a:solidFill>
            <a:prstDash val="solid"/>
          </a:ln>
          <a:effectLst/>
        </p:spPr>
        <p:txBody>
          <a:bodyPr wrap="square" lIns="76782" tIns="38391" rIns="76782" bIns="38391">
            <a:spAutoFit/>
          </a:bodyPr>
          <a:lstStyle/>
          <a:p>
            <a:pPr marL="287933" lvl="1" indent="-287933" defTabSz="767822">
              <a:lnSpc>
                <a:spcPct val="125000"/>
              </a:lnSpc>
              <a:spcBef>
                <a:spcPct val="20000"/>
              </a:spcBef>
              <a:buClr>
                <a:schemeClr val="bg2">
                  <a:lumMod val="50000"/>
                </a:schemeClr>
              </a:buClr>
              <a:buSzPct val="100000"/>
              <a:buFont typeface="+mj-ea"/>
              <a:buAutoNum type="circleNumDbPlain" startAt="7"/>
              <a:defRPr/>
            </a:pPr>
            <a:r>
              <a:rPr lang="zh-CN" altLang="en-US" sz="1200" b="0" kern="0" dirty="0" smtClean="0">
                <a:latin typeface="Verdana" pitchFamily="34" charset="0"/>
                <a:ea typeface="微软雅黑" pitchFamily="34" charset="-122"/>
              </a:rPr>
              <a:t>业务应用通过数据访问接口获取所需求数据。</a:t>
            </a:r>
            <a:endParaRPr lang="en-US" altLang="zh-CN" sz="1200" b="0" kern="0" dirty="0">
              <a:latin typeface="Verdana" pitchFamily="34" charset="0"/>
              <a:ea typeface="微软雅黑" pitchFamily="34" charset="-122"/>
            </a:endParaRPr>
          </a:p>
        </p:txBody>
      </p:sp>
      <p:sp>
        <p:nvSpPr>
          <p:cNvPr id="154" name="椭圆 153"/>
          <p:cNvSpPr/>
          <p:nvPr/>
        </p:nvSpPr>
        <p:spPr>
          <a:xfrm>
            <a:off x="684580" y="3716965"/>
            <a:ext cx="161958" cy="21595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6782" tIns="38391" rIns="76782" bIns="38391" rtlCol="0" anchor="ctr"/>
          <a:lstStyle/>
          <a:p>
            <a:pPr algn="ctr">
              <a:buNone/>
            </a:pPr>
            <a:r>
              <a:rPr lang="en-US" altLang="zh-CN" sz="1200" dirty="0" smtClean="0"/>
              <a:t>7</a:t>
            </a:r>
            <a:endParaRPr lang="zh-CN" altLang="en-US" sz="1200" dirty="0"/>
          </a:p>
        </p:txBody>
      </p:sp>
      <p:sp>
        <p:nvSpPr>
          <p:cNvPr id="155" name="矩形 154"/>
          <p:cNvSpPr/>
          <p:nvPr/>
        </p:nvSpPr>
        <p:spPr>
          <a:xfrm>
            <a:off x="35496" y="2461021"/>
            <a:ext cx="639743"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精细化营销</a:t>
            </a:r>
            <a:endParaRPr lang="en-US" altLang="zh-CN" sz="1000" b="0" dirty="0" smtClean="0">
              <a:latin typeface="微软雅黑" pitchFamily="34" charset="-122"/>
              <a:ea typeface="微软雅黑" pitchFamily="34" charset="-122"/>
            </a:endParaRPr>
          </a:p>
        </p:txBody>
      </p:sp>
      <p:sp>
        <p:nvSpPr>
          <p:cNvPr id="156" name="矩形 155"/>
          <p:cNvSpPr/>
          <p:nvPr/>
        </p:nvSpPr>
        <p:spPr>
          <a:xfrm>
            <a:off x="56394" y="3619377"/>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1</a:t>
            </a:r>
          </a:p>
        </p:txBody>
      </p:sp>
      <p:sp>
        <p:nvSpPr>
          <p:cNvPr id="157" name="矩形 156"/>
          <p:cNvSpPr/>
          <p:nvPr/>
        </p:nvSpPr>
        <p:spPr>
          <a:xfrm>
            <a:off x="56394" y="4732158"/>
            <a:ext cx="595345" cy="446864"/>
          </a:xfrm>
          <a:prstGeom prst="rect">
            <a:avLst/>
          </a:prstGeom>
        </p:spPr>
        <p:txBody>
          <a:bodyPr wrap="square" lIns="76782" tIns="38391" rIns="76782" bIns="38391">
            <a:spAutoFit/>
          </a:bodyPr>
          <a:lstStyle/>
          <a:p>
            <a:pPr algn="ctr">
              <a:buNone/>
            </a:pPr>
            <a:r>
              <a:rPr lang="zh-CN" altLang="en-US" sz="1000" b="0" dirty="0" smtClean="0">
                <a:latin typeface="微软雅黑" pitchFamily="34" charset="-122"/>
                <a:ea typeface="微软雅黑" pitchFamily="34" charset="-122"/>
              </a:rPr>
              <a:t>其他应用</a:t>
            </a:r>
            <a:r>
              <a:rPr lang="en-US" altLang="zh-CN" sz="1000" b="0" dirty="0" smtClean="0">
                <a:latin typeface="微软雅黑" pitchFamily="34" charset="-122"/>
                <a:ea typeface="微软雅黑" pitchFamily="34" charset="-122"/>
              </a:rPr>
              <a:t>2</a:t>
            </a:r>
          </a:p>
        </p:txBody>
      </p:sp>
      <p:sp>
        <p:nvSpPr>
          <p:cNvPr id="158" name="矩形 157"/>
          <p:cNvSpPr/>
          <p:nvPr/>
        </p:nvSpPr>
        <p:spPr>
          <a:xfrm>
            <a:off x="1850529" y="2193621"/>
            <a:ext cx="401090" cy="416186"/>
          </a:xfrm>
          <a:prstGeom prst="rect">
            <a:avLst/>
          </a:prstGeom>
          <a:solidFill>
            <a:sysClr val="window" lastClr="FFFFFF"/>
          </a:solidFill>
          <a:ln w="12700" cap="flat" cmpd="sng" algn="ctr">
            <a:solidFill>
              <a:sysClr val="window" lastClr="FFFFFF">
                <a:lumMod val="50000"/>
              </a:sysClr>
            </a:solidFill>
            <a:prstDash val="solid"/>
          </a:ln>
          <a:effectLst/>
        </p:spPr>
        <p:txBody>
          <a:bodyPr lIns="76782" tIns="38391" rIns="36000" bIns="38391" rtlCol="0" anchor="ctr"/>
          <a:lstStyle/>
          <a:p>
            <a:pPr algn="ctr" defTabSz="767822" eaLnBrk="1" fontAlgn="auto" hangingPunct="1">
              <a:lnSpc>
                <a:spcPct val="100000"/>
              </a:lnSpc>
              <a:spcBef>
                <a:spcPts val="0"/>
              </a:spcBef>
              <a:spcAft>
                <a:spcPts val="0"/>
              </a:spcAft>
              <a:buClrTx/>
              <a:defRPr/>
            </a:pPr>
            <a:r>
              <a:rPr lang="zh-CN" altLang="en-US" sz="1000" b="0" kern="0" dirty="0" smtClean="0">
                <a:solidFill>
                  <a:sysClr val="windowText" lastClr="000000"/>
                </a:solidFill>
                <a:latin typeface="微软雅黑" pitchFamily="34" charset="-122"/>
                <a:ea typeface="微软雅黑" pitchFamily="34" charset="-122"/>
              </a:rPr>
              <a:t>指标数据</a:t>
            </a:r>
          </a:p>
        </p:txBody>
      </p:sp>
      <p:sp>
        <p:nvSpPr>
          <p:cNvPr id="159"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大数据平台：</a:t>
            </a:r>
            <a:r>
              <a:rPr lang="en-US" altLang="zh-CN" kern="0" dirty="0"/>
              <a:t> </a:t>
            </a:r>
            <a:r>
              <a:rPr lang="zh-CN" altLang="en-US" kern="0" dirty="0" smtClean="0"/>
              <a:t>数据处理流程</a:t>
            </a:r>
            <a:endParaRPr lang="zh-CN" altLang="en-US" kern="0" dirty="0"/>
          </a:p>
        </p:txBody>
      </p:sp>
    </p:spTree>
    <p:extLst>
      <p:ext uri="{BB962C8B-B14F-4D97-AF65-F5344CB8AC3E}">
        <p14:creationId xmlns:p14="http://schemas.microsoft.com/office/powerpoint/2010/main" val="19628309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22" name="TextBox 3"/>
          <p:cNvSpPr txBox="1">
            <a:spLocks noChangeArrowheads="1"/>
          </p:cNvSpPr>
          <p:nvPr/>
        </p:nvSpPr>
        <p:spPr bwMode="auto">
          <a:xfrm>
            <a:off x="971550" y="1196975"/>
            <a:ext cx="2667000" cy="457200"/>
          </a:xfrm>
          <a:prstGeom prst="rect">
            <a:avLst/>
          </a:prstGeom>
          <a:noFill/>
          <a:ln w="9525">
            <a:noFill/>
            <a:miter lim="800000"/>
            <a:headEnd/>
            <a:tailEnd/>
          </a:ln>
        </p:spPr>
        <p:txBody>
          <a:bodyPr>
            <a:spAutoFit/>
          </a:bodyPr>
          <a:lstStyle/>
          <a:p>
            <a:pPr eaLnBrk="1" hangingPunct="1">
              <a:lnSpc>
                <a:spcPct val="100000"/>
              </a:lnSpc>
              <a:spcBef>
                <a:spcPct val="0"/>
              </a:spcBef>
              <a:buClrTx/>
              <a:buFontTx/>
              <a:buNone/>
              <a:defRPr/>
            </a:pPr>
            <a:r>
              <a:rPr lang="zh-CN" altLang="en-US" sz="2400">
                <a:effectLst>
                  <a:outerShdw blurRad="38100" dist="38100" dir="2700000" algn="tl">
                    <a:srgbClr val="C0C0C0"/>
                  </a:outerShdw>
                </a:effectLst>
                <a:latin typeface="Tahoma" pitchFamily="34" charset="0"/>
                <a:ea typeface="黑体" pitchFamily="2" charset="-122"/>
              </a:rPr>
              <a:t>目    录</a:t>
            </a:r>
          </a:p>
        </p:txBody>
      </p:sp>
      <p:sp>
        <p:nvSpPr>
          <p:cNvPr id="14339" name="AutoShape 10"/>
          <p:cNvSpPr>
            <a:spLocks noChangeArrowheads="1"/>
          </p:cNvSpPr>
          <p:nvPr/>
        </p:nvSpPr>
        <p:spPr bwMode="auto">
          <a:xfrm>
            <a:off x="1805707" y="3353172"/>
            <a:ext cx="4665663" cy="571500"/>
          </a:xfrm>
          <a:prstGeom prst="flowChartAlternateProcess">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panose="020B0604020202020204" pitchFamily="34" charset="0"/>
                <a:ea typeface="宋体" panose="02010600030101010101" pitchFamily="2" charset="-122"/>
              </a:defRPr>
            </a:lvl1pPr>
            <a:lvl2pPr marL="742950" indent="-285750">
              <a:defRPr sz="1400" b="1">
                <a:solidFill>
                  <a:schemeClr val="tx1"/>
                </a:solidFill>
                <a:latin typeface="Arial" panose="020B0604020202020204" pitchFamily="34" charset="0"/>
                <a:ea typeface="宋体" panose="02010600030101010101" pitchFamily="2" charset="-122"/>
              </a:defRPr>
            </a:lvl2pPr>
            <a:lvl3pPr marL="1143000" indent="-228600">
              <a:defRPr sz="1400" b="1">
                <a:solidFill>
                  <a:schemeClr val="tx1"/>
                </a:solidFill>
                <a:latin typeface="Arial" panose="020B0604020202020204" pitchFamily="34" charset="0"/>
                <a:ea typeface="宋体" panose="02010600030101010101" pitchFamily="2" charset="-122"/>
              </a:defRPr>
            </a:lvl3pPr>
            <a:lvl4pPr marL="1600200" indent="-228600">
              <a:defRPr sz="1400" b="1">
                <a:solidFill>
                  <a:schemeClr val="tx1"/>
                </a:solidFill>
                <a:latin typeface="Arial" panose="020B0604020202020204" pitchFamily="34" charset="0"/>
                <a:ea typeface="宋体" panose="02010600030101010101" pitchFamily="2" charset="-122"/>
              </a:defRPr>
            </a:lvl4pPr>
            <a:lvl5pPr marL="2057400" indent="-228600">
              <a:defRPr sz="1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30000"/>
              </a:spcBef>
              <a:spcAft>
                <a:spcPct val="0"/>
              </a:spcAft>
              <a:buClr>
                <a:schemeClr val="hlink"/>
              </a:buClr>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
                <a:srgbClr val="CC00FF"/>
              </a:buClr>
              <a:buFontTx/>
              <a:buNone/>
            </a:pPr>
            <a:r>
              <a:rPr lang="zh-CN" altLang="en-US" sz="2400" b="0" dirty="0">
                <a:latin typeface="华文细黑" panose="02010600040101010101" pitchFamily="2" charset="-122"/>
                <a:ea typeface="华文细黑" panose="02010600040101010101" pitchFamily="2" charset="-122"/>
              </a:rPr>
              <a:t>二</a:t>
            </a:r>
            <a:r>
              <a:rPr lang="zh-CN" altLang="en-US" sz="2400" b="0" dirty="0" smtClean="0">
                <a:latin typeface="华文细黑" panose="02010600040101010101" pitchFamily="2" charset="-122"/>
                <a:ea typeface="华文细黑" panose="02010600040101010101" pitchFamily="2" charset="-122"/>
              </a:rPr>
              <a:t>、大数据平台整体规划</a:t>
            </a:r>
            <a:endParaRPr lang="zh-CN" altLang="en-US" sz="2400" b="0" dirty="0">
              <a:latin typeface="华文细黑" panose="02010600040101010101" pitchFamily="2" charset="-122"/>
              <a:ea typeface="华文细黑" panose="02010600040101010101" pitchFamily="2" charset="-122"/>
            </a:endParaRPr>
          </a:p>
        </p:txBody>
      </p:sp>
      <p:sp>
        <p:nvSpPr>
          <p:cNvPr id="14340" name="AutoShape 10"/>
          <p:cNvSpPr>
            <a:spLocks noChangeArrowheads="1"/>
          </p:cNvSpPr>
          <p:nvPr/>
        </p:nvSpPr>
        <p:spPr bwMode="auto">
          <a:xfrm>
            <a:off x="1805707" y="2556247"/>
            <a:ext cx="4665663" cy="576263"/>
          </a:xfrm>
          <a:prstGeom prst="flowChartAlternateProcess">
            <a:avLst/>
          </a:prstGeom>
          <a:solidFill>
            <a:srgbClr val="CC0000"/>
          </a:solidFill>
          <a:ln w="38100" algn="ctr">
            <a:solidFill>
              <a:srgbClr val="FF0000"/>
            </a:solidFill>
            <a:miter lim="800000"/>
            <a:headEnd/>
            <a:tailEnd/>
          </a:ln>
          <a:extLst/>
        </p:spPr>
        <p:txBody>
          <a:bodyPr wrap="none" anchor="ctr"/>
          <a:lstStyle/>
          <a:p>
            <a:pPr>
              <a:lnSpc>
                <a:spcPct val="100000"/>
              </a:lnSpc>
              <a:spcBef>
                <a:spcPct val="50000"/>
              </a:spcBef>
              <a:buClr>
                <a:srgbClr val="CC00FF"/>
              </a:buClr>
            </a:pPr>
            <a:r>
              <a:rPr lang="zh-CN" altLang="en-US" sz="2400" b="0" dirty="0">
                <a:solidFill>
                  <a:schemeClr val="bg1"/>
                </a:solidFill>
                <a:latin typeface="华文细黑" panose="02010600040101010101" pitchFamily="2" charset="-122"/>
                <a:ea typeface="华文细黑" panose="02010600040101010101" pitchFamily="2" charset="-122"/>
              </a:rPr>
              <a:t>一、大数据应用发展趋势</a:t>
            </a:r>
          </a:p>
        </p:txBody>
      </p:sp>
      <p:sp>
        <p:nvSpPr>
          <p:cNvPr id="14341" name="Line 5"/>
          <p:cNvSpPr>
            <a:spLocks noChangeShapeType="1"/>
          </p:cNvSpPr>
          <p:nvPr/>
        </p:nvSpPr>
        <p:spPr bwMode="auto">
          <a:xfrm>
            <a:off x="755650" y="1700213"/>
            <a:ext cx="7235825" cy="0"/>
          </a:xfrm>
          <a:prstGeom prst="line">
            <a:avLst/>
          </a:prstGeom>
          <a:noFill/>
          <a:ln w="2857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6"/>
          <p:cNvSpPr>
            <a:spLocks noChangeShapeType="1"/>
          </p:cNvSpPr>
          <p:nvPr/>
        </p:nvSpPr>
        <p:spPr bwMode="auto">
          <a:xfrm>
            <a:off x="1258888" y="1700213"/>
            <a:ext cx="0" cy="4392612"/>
          </a:xfrm>
          <a:prstGeom prst="line">
            <a:avLst/>
          </a:prstGeom>
          <a:noFill/>
          <a:ln w="28575">
            <a:solidFill>
              <a:srgbClr val="FF00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1546966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bwMode="ltGray">
          <a:xfrm>
            <a:off x="323528" y="1340768"/>
            <a:ext cx="6323286" cy="5040560"/>
          </a:xfrm>
          <a:prstGeom prst="roundRect">
            <a:avLst>
              <a:gd name="adj" fmla="val 2939"/>
            </a:avLst>
          </a:prstGeom>
          <a:solidFill>
            <a:sysClr val="window" lastClr="FFFFFF">
              <a:lumMod val="95000"/>
            </a:sys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nvGrpSpPr>
          <p:cNvPr id="5" name="Group 62"/>
          <p:cNvGrpSpPr>
            <a:grpSpLocks/>
          </p:cNvGrpSpPr>
          <p:nvPr/>
        </p:nvGrpSpPr>
        <p:grpSpPr bwMode="auto">
          <a:xfrm>
            <a:off x="4228510" y="3793442"/>
            <a:ext cx="397484" cy="303358"/>
            <a:chOff x="2065" y="1685"/>
            <a:chExt cx="453" cy="290"/>
          </a:xfrm>
        </p:grpSpPr>
        <p:sp>
          <p:nvSpPr>
            <p:cNvPr id="6" name="Rectangle 63"/>
            <p:cNvSpPr>
              <a:spLocks noChangeArrowheads="1"/>
            </p:cNvSpPr>
            <p:nvPr/>
          </p:nvSpPr>
          <p:spPr bwMode="auto">
            <a:xfrm>
              <a:off x="2065" y="1685"/>
              <a:ext cx="453" cy="290"/>
            </a:xfrm>
            <a:prstGeom prst="rect">
              <a:avLst/>
            </a:prstGeom>
            <a:solidFill>
              <a:srgbClr val="9182B6"/>
            </a:solidFill>
            <a:ln w="9525">
              <a:miter lim="800000"/>
              <a:headEnd/>
              <a:tailEnd/>
            </a:ln>
            <a:scene3d>
              <a:camera prst="legacyObliqueTopRight"/>
              <a:lightRig rig="legacyFlat4" dir="b"/>
            </a:scene3d>
            <a:sp3d extrusionH="125400" prstMaterial="legacyPlastic">
              <a:bevelT w="13500" h="13500" prst="angle"/>
              <a:bevelB w="13500" h="13500" prst="angle"/>
              <a:extrusionClr>
                <a:srgbClr val="ABA0C8"/>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7" name="Group 64"/>
            <p:cNvGrpSpPr>
              <a:grpSpLocks/>
            </p:cNvGrpSpPr>
            <p:nvPr/>
          </p:nvGrpSpPr>
          <p:grpSpPr bwMode="auto">
            <a:xfrm>
              <a:off x="2132" y="1717"/>
              <a:ext cx="324" cy="207"/>
              <a:chOff x="3820" y="3319"/>
              <a:chExt cx="282" cy="280"/>
            </a:xfrm>
          </p:grpSpPr>
          <p:grpSp>
            <p:nvGrpSpPr>
              <p:cNvPr id="8" name="Group 65"/>
              <p:cNvGrpSpPr>
                <a:grpSpLocks/>
              </p:cNvGrpSpPr>
              <p:nvPr/>
            </p:nvGrpSpPr>
            <p:grpSpPr bwMode="auto">
              <a:xfrm>
                <a:off x="3820" y="3319"/>
                <a:ext cx="282" cy="280"/>
                <a:chOff x="576" y="3084"/>
                <a:chExt cx="981" cy="972"/>
              </a:xfrm>
            </p:grpSpPr>
            <p:sp>
              <p:nvSpPr>
                <p:cNvPr id="18" name="Freeform 66"/>
                <p:cNvSpPr>
                  <a:spLocks/>
                </p:cNvSpPr>
                <p:nvPr/>
              </p:nvSpPr>
              <p:spPr bwMode="auto">
                <a:xfrm>
                  <a:off x="576" y="3084"/>
                  <a:ext cx="981" cy="945"/>
                </a:xfrm>
                <a:custGeom>
                  <a:avLst/>
                  <a:gdLst>
                    <a:gd name="T0" fmla="*/ 16 w 109"/>
                    <a:gd name="T1" fmla="*/ 0 h 105"/>
                    <a:gd name="T2" fmla="*/ 16 w 109"/>
                    <a:gd name="T3" fmla="*/ 13 h 105"/>
                    <a:gd name="T4" fmla="*/ 41 w 109"/>
                    <a:gd name="T5" fmla="*/ 13 h 105"/>
                    <a:gd name="T6" fmla="*/ 46 w 109"/>
                    <a:gd name="T7" fmla="*/ 24 h 105"/>
                    <a:gd name="T8" fmla="*/ 39 w 109"/>
                    <a:gd name="T9" fmla="*/ 32 h 105"/>
                    <a:gd name="T10" fmla="*/ 34 w 109"/>
                    <a:gd name="T11" fmla="*/ 22 h 105"/>
                    <a:gd name="T12" fmla="*/ 16 w 109"/>
                    <a:gd name="T13" fmla="*/ 22 h 105"/>
                    <a:gd name="T14" fmla="*/ 16 w 109"/>
                    <a:gd name="T15" fmla="*/ 32 h 105"/>
                    <a:gd name="T16" fmla="*/ 0 w 109"/>
                    <a:gd name="T17" fmla="*/ 16 h 105"/>
                    <a:gd name="T18" fmla="*/ 16 w 109"/>
                    <a:gd name="T19" fmla="*/ 0 h 105"/>
                    <a:gd name="T20" fmla="*/ 62 w 109"/>
                    <a:gd name="T21" fmla="*/ 25 h 105"/>
                    <a:gd name="T22" fmla="*/ 68 w 109"/>
                    <a:gd name="T23" fmla="*/ 13 h 105"/>
                    <a:gd name="T24" fmla="*/ 93 w 109"/>
                    <a:gd name="T25" fmla="*/ 13 h 105"/>
                    <a:gd name="T26" fmla="*/ 93 w 109"/>
                    <a:gd name="T27" fmla="*/ 1 h 105"/>
                    <a:gd name="T28" fmla="*/ 109 w 109"/>
                    <a:gd name="T29" fmla="*/ 17 h 105"/>
                    <a:gd name="T30" fmla="*/ 93 w 109"/>
                    <a:gd name="T31" fmla="*/ 33 h 105"/>
                    <a:gd name="T32" fmla="*/ 93 w 109"/>
                    <a:gd name="T33" fmla="*/ 22 h 105"/>
                    <a:gd name="T34" fmla="*/ 75 w 109"/>
                    <a:gd name="T35" fmla="*/ 22 h 105"/>
                    <a:gd name="T36" fmla="*/ 69 w 109"/>
                    <a:gd name="T37" fmla="*/ 34 h 105"/>
                    <a:gd name="T38" fmla="*/ 62 w 109"/>
                    <a:gd name="T39" fmla="*/ 25 h 105"/>
                    <a:gd name="T40" fmla="*/ 69 w 109"/>
                    <a:gd name="T41" fmla="*/ 72 h 105"/>
                    <a:gd name="T42" fmla="*/ 75 w 109"/>
                    <a:gd name="T43" fmla="*/ 84 h 105"/>
                    <a:gd name="T44" fmla="*/ 93 w 109"/>
                    <a:gd name="T45" fmla="*/ 84 h 105"/>
                    <a:gd name="T46" fmla="*/ 93 w 109"/>
                    <a:gd name="T47" fmla="*/ 73 h 105"/>
                    <a:gd name="T48" fmla="*/ 109 w 109"/>
                    <a:gd name="T49" fmla="*/ 89 h 105"/>
                    <a:gd name="T50" fmla="*/ 93 w 109"/>
                    <a:gd name="T51" fmla="*/ 105 h 105"/>
                    <a:gd name="T52" fmla="*/ 93 w 109"/>
                    <a:gd name="T53" fmla="*/ 93 h 105"/>
                    <a:gd name="T54" fmla="*/ 68 w 109"/>
                    <a:gd name="T55" fmla="*/ 93 h 105"/>
                    <a:gd name="T56" fmla="*/ 62 w 109"/>
                    <a:gd name="T57" fmla="*/ 81 h 105"/>
                    <a:gd name="T58" fmla="*/ 69 w 109"/>
                    <a:gd name="T59" fmla="*/ 72 h 105"/>
                    <a:gd name="T60" fmla="*/ 46 w 109"/>
                    <a:gd name="T61" fmla="*/ 82 h 105"/>
                    <a:gd name="T62" fmla="*/ 41 w 109"/>
                    <a:gd name="T63" fmla="*/ 93 h 105"/>
                    <a:gd name="T64" fmla="*/ 16 w 109"/>
                    <a:gd name="T65" fmla="*/ 93 h 105"/>
                    <a:gd name="T66" fmla="*/ 16 w 109"/>
                    <a:gd name="T67" fmla="*/ 105 h 105"/>
                    <a:gd name="T68" fmla="*/ 0 w 109"/>
                    <a:gd name="T69" fmla="*/ 89 h 105"/>
                    <a:gd name="T70" fmla="*/ 16 w 109"/>
                    <a:gd name="T71" fmla="*/ 73 h 105"/>
                    <a:gd name="T72" fmla="*/ 16 w 109"/>
                    <a:gd name="T73" fmla="*/ 84 h 105"/>
                    <a:gd name="T74" fmla="*/ 34 w 109"/>
                    <a:gd name="T75" fmla="*/ 84 h 105"/>
                    <a:gd name="T76" fmla="*/ 37 w 109"/>
                    <a:gd name="T77" fmla="*/ 77 h 105"/>
                    <a:gd name="T78" fmla="*/ 46 w 109"/>
                    <a:gd name="T79" fmla="*/ 82 h 1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5"/>
                    <a:gd name="T122" fmla="*/ 109 w 109"/>
                    <a:gd name="T123" fmla="*/ 105 h 1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5">
                      <a:moveTo>
                        <a:pt x="16" y="0"/>
                      </a:moveTo>
                      <a:lnTo>
                        <a:pt x="16" y="13"/>
                      </a:lnTo>
                      <a:lnTo>
                        <a:pt x="41" y="13"/>
                      </a:lnTo>
                      <a:lnTo>
                        <a:pt x="46" y="24"/>
                      </a:lnTo>
                      <a:lnTo>
                        <a:pt x="39" y="32"/>
                      </a:lnTo>
                      <a:lnTo>
                        <a:pt x="34" y="22"/>
                      </a:lnTo>
                      <a:lnTo>
                        <a:pt x="16" y="22"/>
                      </a:lnTo>
                      <a:lnTo>
                        <a:pt x="16" y="32"/>
                      </a:lnTo>
                      <a:lnTo>
                        <a:pt x="0" y="16"/>
                      </a:lnTo>
                      <a:lnTo>
                        <a:pt x="16" y="0"/>
                      </a:lnTo>
                      <a:moveTo>
                        <a:pt x="62" y="25"/>
                      </a:moveTo>
                      <a:lnTo>
                        <a:pt x="68" y="13"/>
                      </a:lnTo>
                      <a:lnTo>
                        <a:pt x="93" y="13"/>
                      </a:lnTo>
                      <a:lnTo>
                        <a:pt x="93" y="1"/>
                      </a:lnTo>
                      <a:lnTo>
                        <a:pt x="109" y="17"/>
                      </a:lnTo>
                      <a:lnTo>
                        <a:pt x="93" y="33"/>
                      </a:lnTo>
                      <a:lnTo>
                        <a:pt x="93" y="22"/>
                      </a:lnTo>
                      <a:lnTo>
                        <a:pt x="75" y="22"/>
                      </a:lnTo>
                      <a:lnTo>
                        <a:pt x="69" y="34"/>
                      </a:lnTo>
                      <a:lnTo>
                        <a:pt x="62" y="25"/>
                      </a:lnTo>
                      <a:moveTo>
                        <a:pt x="69" y="72"/>
                      </a:moveTo>
                      <a:lnTo>
                        <a:pt x="75" y="84"/>
                      </a:lnTo>
                      <a:lnTo>
                        <a:pt x="93" y="84"/>
                      </a:lnTo>
                      <a:lnTo>
                        <a:pt x="93" y="73"/>
                      </a:lnTo>
                      <a:lnTo>
                        <a:pt x="109" y="89"/>
                      </a:lnTo>
                      <a:lnTo>
                        <a:pt x="93" y="105"/>
                      </a:lnTo>
                      <a:lnTo>
                        <a:pt x="93" y="93"/>
                      </a:lnTo>
                      <a:lnTo>
                        <a:pt x="68" y="93"/>
                      </a:lnTo>
                      <a:lnTo>
                        <a:pt x="62" y="81"/>
                      </a:lnTo>
                      <a:lnTo>
                        <a:pt x="69" y="72"/>
                      </a:lnTo>
                      <a:moveTo>
                        <a:pt x="46" y="82"/>
                      </a:moveTo>
                      <a:lnTo>
                        <a:pt x="41" y="93"/>
                      </a:lnTo>
                      <a:lnTo>
                        <a:pt x="16" y="93"/>
                      </a:lnTo>
                      <a:lnTo>
                        <a:pt x="16" y="105"/>
                      </a:lnTo>
                      <a:lnTo>
                        <a:pt x="0" y="89"/>
                      </a:lnTo>
                      <a:lnTo>
                        <a:pt x="16" y="73"/>
                      </a:lnTo>
                      <a:lnTo>
                        <a:pt x="16" y="84"/>
                      </a:lnTo>
                      <a:lnTo>
                        <a:pt x="34" y="84"/>
                      </a:lnTo>
                      <a:lnTo>
                        <a:pt x="37" y="77"/>
                      </a:lnTo>
                      <a:lnTo>
                        <a:pt x="46" y="82"/>
                      </a:lnTo>
                    </a:path>
                  </a:pathLst>
                </a:custGeom>
                <a:solidFill>
                  <a:srgbClr val="25221E"/>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Freeform 67"/>
                <p:cNvSpPr>
                  <a:spLocks/>
                </p:cNvSpPr>
                <p:nvPr/>
              </p:nvSpPr>
              <p:spPr bwMode="auto">
                <a:xfrm>
                  <a:off x="576" y="3120"/>
                  <a:ext cx="981" cy="936"/>
                </a:xfrm>
                <a:custGeom>
                  <a:avLst/>
                  <a:gdLst>
                    <a:gd name="T0" fmla="*/ 16 w 109"/>
                    <a:gd name="T1" fmla="*/ 0 h 104"/>
                    <a:gd name="T2" fmla="*/ 16 w 109"/>
                    <a:gd name="T3" fmla="*/ 12 h 104"/>
                    <a:gd name="T4" fmla="*/ 41 w 109"/>
                    <a:gd name="T5" fmla="*/ 12 h 104"/>
                    <a:gd name="T6" fmla="*/ 46 w 109"/>
                    <a:gd name="T7" fmla="*/ 23 h 104"/>
                    <a:gd name="T8" fmla="*/ 39 w 109"/>
                    <a:gd name="T9" fmla="*/ 31 h 104"/>
                    <a:gd name="T10" fmla="*/ 34 w 109"/>
                    <a:gd name="T11" fmla="*/ 21 h 104"/>
                    <a:gd name="T12" fmla="*/ 16 w 109"/>
                    <a:gd name="T13" fmla="*/ 21 h 104"/>
                    <a:gd name="T14" fmla="*/ 16 w 109"/>
                    <a:gd name="T15" fmla="*/ 32 h 104"/>
                    <a:gd name="T16" fmla="*/ 0 w 109"/>
                    <a:gd name="T17" fmla="*/ 16 h 104"/>
                    <a:gd name="T18" fmla="*/ 16 w 109"/>
                    <a:gd name="T19" fmla="*/ 0 h 104"/>
                    <a:gd name="T20" fmla="*/ 62 w 109"/>
                    <a:gd name="T21" fmla="*/ 25 h 104"/>
                    <a:gd name="T22" fmla="*/ 68 w 109"/>
                    <a:gd name="T23" fmla="*/ 13 h 104"/>
                    <a:gd name="T24" fmla="*/ 93 w 109"/>
                    <a:gd name="T25" fmla="*/ 13 h 104"/>
                    <a:gd name="T26" fmla="*/ 93 w 109"/>
                    <a:gd name="T27" fmla="*/ 0 h 104"/>
                    <a:gd name="T28" fmla="*/ 109 w 109"/>
                    <a:gd name="T29" fmla="*/ 16 h 104"/>
                    <a:gd name="T30" fmla="*/ 93 w 109"/>
                    <a:gd name="T31" fmla="*/ 32 h 104"/>
                    <a:gd name="T32" fmla="*/ 93 w 109"/>
                    <a:gd name="T33" fmla="*/ 21 h 104"/>
                    <a:gd name="T34" fmla="*/ 75 w 109"/>
                    <a:gd name="T35" fmla="*/ 21 h 104"/>
                    <a:gd name="T36" fmla="*/ 69 w 109"/>
                    <a:gd name="T37" fmla="*/ 33 h 104"/>
                    <a:gd name="T38" fmla="*/ 62 w 109"/>
                    <a:gd name="T39" fmla="*/ 25 h 104"/>
                    <a:gd name="T40" fmla="*/ 69 w 109"/>
                    <a:gd name="T41" fmla="*/ 71 h 104"/>
                    <a:gd name="T42" fmla="*/ 75 w 109"/>
                    <a:gd name="T43" fmla="*/ 84 h 104"/>
                    <a:gd name="T44" fmla="*/ 93 w 109"/>
                    <a:gd name="T45" fmla="*/ 84 h 104"/>
                    <a:gd name="T46" fmla="*/ 93 w 109"/>
                    <a:gd name="T47" fmla="*/ 72 h 104"/>
                    <a:gd name="T48" fmla="*/ 109 w 109"/>
                    <a:gd name="T49" fmla="*/ 88 h 104"/>
                    <a:gd name="T50" fmla="*/ 93 w 109"/>
                    <a:gd name="T51" fmla="*/ 104 h 104"/>
                    <a:gd name="T52" fmla="*/ 93 w 109"/>
                    <a:gd name="T53" fmla="*/ 92 h 104"/>
                    <a:gd name="T54" fmla="*/ 68 w 109"/>
                    <a:gd name="T55" fmla="*/ 92 h 104"/>
                    <a:gd name="T56" fmla="*/ 62 w 109"/>
                    <a:gd name="T57" fmla="*/ 80 h 104"/>
                    <a:gd name="T58" fmla="*/ 69 w 109"/>
                    <a:gd name="T59" fmla="*/ 71 h 104"/>
                    <a:gd name="T60" fmla="*/ 46 w 109"/>
                    <a:gd name="T61" fmla="*/ 82 h 104"/>
                    <a:gd name="T62" fmla="*/ 41 w 109"/>
                    <a:gd name="T63" fmla="*/ 93 h 104"/>
                    <a:gd name="T64" fmla="*/ 16 w 109"/>
                    <a:gd name="T65" fmla="*/ 93 h 104"/>
                    <a:gd name="T66" fmla="*/ 16 w 109"/>
                    <a:gd name="T67" fmla="*/ 104 h 104"/>
                    <a:gd name="T68" fmla="*/ 0 w 109"/>
                    <a:gd name="T69" fmla="*/ 88 h 104"/>
                    <a:gd name="T70" fmla="*/ 16 w 109"/>
                    <a:gd name="T71" fmla="*/ 72 h 104"/>
                    <a:gd name="T72" fmla="*/ 16 w 109"/>
                    <a:gd name="T73" fmla="*/ 84 h 104"/>
                    <a:gd name="T74" fmla="*/ 34 w 109"/>
                    <a:gd name="T75" fmla="*/ 84 h 104"/>
                    <a:gd name="T76" fmla="*/ 37 w 109"/>
                    <a:gd name="T77" fmla="*/ 77 h 104"/>
                    <a:gd name="T78" fmla="*/ 46 w 109"/>
                    <a:gd name="T79" fmla="*/ 82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4"/>
                    <a:gd name="T122" fmla="*/ 109 w 109"/>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4">
                      <a:moveTo>
                        <a:pt x="16" y="0"/>
                      </a:moveTo>
                      <a:lnTo>
                        <a:pt x="16" y="12"/>
                      </a:lnTo>
                      <a:lnTo>
                        <a:pt x="41" y="12"/>
                      </a:lnTo>
                      <a:lnTo>
                        <a:pt x="46" y="23"/>
                      </a:lnTo>
                      <a:lnTo>
                        <a:pt x="39" y="31"/>
                      </a:lnTo>
                      <a:lnTo>
                        <a:pt x="34" y="21"/>
                      </a:lnTo>
                      <a:lnTo>
                        <a:pt x="16" y="21"/>
                      </a:lnTo>
                      <a:lnTo>
                        <a:pt x="16" y="32"/>
                      </a:lnTo>
                      <a:lnTo>
                        <a:pt x="0" y="16"/>
                      </a:lnTo>
                      <a:lnTo>
                        <a:pt x="16" y="0"/>
                      </a:lnTo>
                      <a:moveTo>
                        <a:pt x="62" y="25"/>
                      </a:moveTo>
                      <a:lnTo>
                        <a:pt x="68" y="13"/>
                      </a:lnTo>
                      <a:lnTo>
                        <a:pt x="93" y="13"/>
                      </a:lnTo>
                      <a:lnTo>
                        <a:pt x="93" y="0"/>
                      </a:lnTo>
                      <a:lnTo>
                        <a:pt x="109" y="16"/>
                      </a:lnTo>
                      <a:lnTo>
                        <a:pt x="93" y="32"/>
                      </a:lnTo>
                      <a:lnTo>
                        <a:pt x="93" y="21"/>
                      </a:lnTo>
                      <a:lnTo>
                        <a:pt x="75" y="21"/>
                      </a:lnTo>
                      <a:lnTo>
                        <a:pt x="69" y="33"/>
                      </a:lnTo>
                      <a:lnTo>
                        <a:pt x="62" y="25"/>
                      </a:lnTo>
                      <a:moveTo>
                        <a:pt x="69" y="71"/>
                      </a:moveTo>
                      <a:lnTo>
                        <a:pt x="75" y="84"/>
                      </a:lnTo>
                      <a:lnTo>
                        <a:pt x="93" y="84"/>
                      </a:lnTo>
                      <a:lnTo>
                        <a:pt x="93" y="72"/>
                      </a:lnTo>
                      <a:lnTo>
                        <a:pt x="109" y="88"/>
                      </a:lnTo>
                      <a:lnTo>
                        <a:pt x="93" y="104"/>
                      </a:lnTo>
                      <a:lnTo>
                        <a:pt x="93" y="92"/>
                      </a:lnTo>
                      <a:lnTo>
                        <a:pt x="68" y="92"/>
                      </a:lnTo>
                      <a:lnTo>
                        <a:pt x="62" y="80"/>
                      </a:lnTo>
                      <a:lnTo>
                        <a:pt x="69" y="71"/>
                      </a:lnTo>
                      <a:moveTo>
                        <a:pt x="46" y="82"/>
                      </a:moveTo>
                      <a:lnTo>
                        <a:pt x="41" y="93"/>
                      </a:lnTo>
                      <a:lnTo>
                        <a:pt x="16" y="93"/>
                      </a:lnTo>
                      <a:lnTo>
                        <a:pt x="16" y="104"/>
                      </a:lnTo>
                      <a:lnTo>
                        <a:pt x="0" y="88"/>
                      </a:lnTo>
                      <a:lnTo>
                        <a:pt x="16" y="72"/>
                      </a:lnTo>
                      <a:lnTo>
                        <a:pt x="16" y="84"/>
                      </a:lnTo>
                      <a:lnTo>
                        <a:pt x="34" y="84"/>
                      </a:lnTo>
                      <a:lnTo>
                        <a:pt x="37" y="77"/>
                      </a:lnTo>
                      <a:lnTo>
                        <a:pt x="46" y="82"/>
                      </a:lnTo>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 name="Group 68"/>
              <p:cNvGrpSpPr>
                <a:grpSpLocks/>
              </p:cNvGrpSpPr>
              <p:nvPr/>
            </p:nvGrpSpPr>
            <p:grpSpPr bwMode="auto">
              <a:xfrm>
                <a:off x="3872" y="3372"/>
                <a:ext cx="162" cy="171"/>
                <a:chOff x="4578" y="2525"/>
                <a:chExt cx="201" cy="213"/>
              </a:xfrm>
            </p:grpSpPr>
            <p:sp>
              <p:nvSpPr>
                <p:cNvPr id="10" name="Freeform 69"/>
                <p:cNvSpPr>
                  <a:spLocks/>
                </p:cNvSpPr>
                <p:nvPr/>
              </p:nvSpPr>
              <p:spPr bwMode="auto">
                <a:xfrm>
                  <a:off x="4676" y="2630"/>
                  <a:ext cx="99" cy="103"/>
                </a:xfrm>
                <a:custGeom>
                  <a:avLst/>
                  <a:gdLst>
                    <a:gd name="T0" fmla="*/ 0 w 99"/>
                    <a:gd name="T1" fmla="*/ 103 h 103"/>
                    <a:gd name="T2" fmla="*/ 0 w 99"/>
                    <a:gd name="T3" fmla="*/ 103 h 103"/>
                    <a:gd name="T4" fmla="*/ 11 w 99"/>
                    <a:gd name="T5" fmla="*/ 103 h 103"/>
                    <a:gd name="T6" fmla="*/ 20 w 99"/>
                    <a:gd name="T7" fmla="*/ 101 h 103"/>
                    <a:gd name="T8" fmla="*/ 30 w 99"/>
                    <a:gd name="T9" fmla="*/ 99 h 103"/>
                    <a:gd name="T10" fmla="*/ 39 w 99"/>
                    <a:gd name="T11" fmla="*/ 95 h 103"/>
                    <a:gd name="T12" fmla="*/ 48 w 99"/>
                    <a:gd name="T13" fmla="*/ 91 h 103"/>
                    <a:gd name="T14" fmla="*/ 56 w 99"/>
                    <a:gd name="T15" fmla="*/ 85 h 103"/>
                    <a:gd name="T16" fmla="*/ 63 w 99"/>
                    <a:gd name="T17" fmla="*/ 79 h 103"/>
                    <a:gd name="T18" fmla="*/ 70 w 99"/>
                    <a:gd name="T19" fmla="*/ 73 h 103"/>
                    <a:gd name="T20" fmla="*/ 77 w 99"/>
                    <a:gd name="T21" fmla="*/ 65 h 103"/>
                    <a:gd name="T22" fmla="*/ 82 w 99"/>
                    <a:gd name="T23" fmla="*/ 57 h 103"/>
                    <a:gd name="T24" fmla="*/ 87 w 99"/>
                    <a:gd name="T25" fmla="*/ 49 h 103"/>
                    <a:gd name="T26" fmla="*/ 91 w 99"/>
                    <a:gd name="T27" fmla="*/ 40 h 103"/>
                    <a:gd name="T28" fmla="*/ 95 w 99"/>
                    <a:gd name="T29" fmla="*/ 30 h 103"/>
                    <a:gd name="T30" fmla="*/ 97 w 99"/>
                    <a:gd name="T31" fmla="*/ 20 h 103"/>
                    <a:gd name="T32" fmla="*/ 98 w 99"/>
                    <a:gd name="T33" fmla="*/ 10 h 103"/>
                    <a:gd name="T34" fmla="*/ 99 w 99"/>
                    <a:gd name="T35" fmla="*/ 0 h 103"/>
                    <a:gd name="T36" fmla="*/ 75 w 99"/>
                    <a:gd name="T37" fmla="*/ 0 h 103"/>
                    <a:gd name="T38" fmla="*/ 74 w 99"/>
                    <a:gd name="T39" fmla="*/ 8 h 103"/>
                    <a:gd name="T40" fmla="*/ 73 w 99"/>
                    <a:gd name="T41" fmla="*/ 15 h 103"/>
                    <a:gd name="T42" fmla="*/ 71 w 99"/>
                    <a:gd name="T43" fmla="*/ 23 h 103"/>
                    <a:gd name="T44" fmla="*/ 69 w 99"/>
                    <a:gd name="T45" fmla="*/ 30 h 103"/>
                    <a:gd name="T46" fmla="*/ 66 w 99"/>
                    <a:gd name="T47" fmla="*/ 37 h 103"/>
                    <a:gd name="T48" fmla="*/ 62 w 99"/>
                    <a:gd name="T49" fmla="*/ 44 h 103"/>
                    <a:gd name="T50" fmla="*/ 58 w 99"/>
                    <a:gd name="T51" fmla="*/ 50 h 103"/>
                    <a:gd name="T52" fmla="*/ 53 w 99"/>
                    <a:gd name="T53" fmla="*/ 55 h 103"/>
                    <a:gd name="T54" fmla="*/ 48 w 99"/>
                    <a:gd name="T55" fmla="*/ 60 h 103"/>
                    <a:gd name="T56" fmla="*/ 42 w 99"/>
                    <a:gd name="T57" fmla="*/ 65 h 103"/>
                    <a:gd name="T58" fmla="*/ 36 w 99"/>
                    <a:gd name="T59" fmla="*/ 69 h 103"/>
                    <a:gd name="T60" fmla="*/ 29 w 99"/>
                    <a:gd name="T61" fmla="*/ 72 h 103"/>
                    <a:gd name="T62" fmla="*/ 22 w 99"/>
                    <a:gd name="T63" fmla="*/ 75 h 103"/>
                    <a:gd name="T64" fmla="*/ 15 w 99"/>
                    <a:gd name="T65" fmla="*/ 77 h 103"/>
                    <a:gd name="T66" fmla="*/ 8 w 99"/>
                    <a:gd name="T67" fmla="*/ 78 h 103"/>
                    <a:gd name="T68" fmla="*/ 0 w 99"/>
                    <a:gd name="T69" fmla="*/ 79 h 103"/>
                    <a:gd name="T70" fmla="*/ 0 w 99"/>
                    <a:gd name="T71" fmla="*/ 79 h 103"/>
                    <a:gd name="T72" fmla="*/ 0 w 99"/>
                    <a:gd name="T73" fmla="*/ 103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3"/>
                    <a:gd name="T113" fmla="*/ 99 w 99"/>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3">
                      <a:moveTo>
                        <a:pt x="0" y="103"/>
                      </a:moveTo>
                      <a:lnTo>
                        <a:pt x="0" y="103"/>
                      </a:lnTo>
                      <a:lnTo>
                        <a:pt x="11" y="103"/>
                      </a:lnTo>
                      <a:lnTo>
                        <a:pt x="20" y="101"/>
                      </a:lnTo>
                      <a:lnTo>
                        <a:pt x="30" y="99"/>
                      </a:lnTo>
                      <a:lnTo>
                        <a:pt x="39" y="95"/>
                      </a:lnTo>
                      <a:lnTo>
                        <a:pt x="48" y="91"/>
                      </a:lnTo>
                      <a:lnTo>
                        <a:pt x="56" y="85"/>
                      </a:lnTo>
                      <a:lnTo>
                        <a:pt x="63" y="79"/>
                      </a:lnTo>
                      <a:lnTo>
                        <a:pt x="70" y="73"/>
                      </a:lnTo>
                      <a:lnTo>
                        <a:pt x="77" y="65"/>
                      </a:lnTo>
                      <a:lnTo>
                        <a:pt x="82" y="57"/>
                      </a:lnTo>
                      <a:lnTo>
                        <a:pt x="87" y="49"/>
                      </a:lnTo>
                      <a:lnTo>
                        <a:pt x="91" y="40"/>
                      </a:lnTo>
                      <a:lnTo>
                        <a:pt x="95" y="30"/>
                      </a:lnTo>
                      <a:lnTo>
                        <a:pt x="97" y="20"/>
                      </a:lnTo>
                      <a:lnTo>
                        <a:pt x="98" y="10"/>
                      </a:lnTo>
                      <a:lnTo>
                        <a:pt x="99" y="0"/>
                      </a:lnTo>
                      <a:lnTo>
                        <a:pt x="75" y="0"/>
                      </a:lnTo>
                      <a:lnTo>
                        <a:pt x="74" y="8"/>
                      </a:lnTo>
                      <a:lnTo>
                        <a:pt x="73" y="15"/>
                      </a:lnTo>
                      <a:lnTo>
                        <a:pt x="71" y="23"/>
                      </a:lnTo>
                      <a:lnTo>
                        <a:pt x="69" y="30"/>
                      </a:lnTo>
                      <a:lnTo>
                        <a:pt x="66" y="37"/>
                      </a:lnTo>
                      <a:lnTo>
                        <a:pt x="62" y="44"/>
                      </a:lnTo>
                      <a:lnTo>
                        <a:pt x="58" y="50"/>
                      </a:lnTo>
                      <a:lnTo>
                        <a:pt x="53" y="55"/>
                      </a:lnTo>
                      <a:lnTo>
                        <a:pt x="48" y="60"/>
                      </a:lnTo>
                      <a:lnTo>
                        <a:pt x="42" y="65"/>
                      </a:lnTo>
                      <a:lnTo>
                        <a:pt x="36" y="69"/>
                      </a:lnTo>
                      <a:lnTo>
                        <a:pt x="29" y="72"/>
                      </a:lnTo>
                      <a:lnTo>
                        <a:pt x="22" y="75"/>
                      </a:lnTo>
                      <a:lnTo>
                        <a:pt x="15" y="77"/>
                      </a:lnTo>
                      <a:lnTo>
                        <a:pt x="8" y="78"/>
                      </a:lnTo>
                      <a:lnTo>
                        <a:pt x="0" y="79"/>
                      </a:lnTo>
                      <a:lnTo>
                        <a:pt x="0" y="103"/>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Freeform 70"/>
                <p:cNvSpPr>
                  <a:spLocks/>
                </p:cNvSpPr>
                <p:nvPr/>
              </p:nvSpPr>
              <p:spPr bwMode="auto">
                <a:xfrm>
                  <a:off x="4578" y="2630"/>
                  <a:ext cx="98" cy="103"/>
                </a:xfrm>
                <a:custGeom>
                  <a:avLst/>
                  <a:gdLst>
                    <a:gd name="T0" fmla="*/ 0 w 98"/>
                    <a:gd name="T1" fmla="*/ 0 h 103"/>
                    <a:gd name="T2" fmla="*/ 0 w 98"/>
                    <a:gd name="T3" fmla="*/ 0 h 103"/>
                    <a:gd name="T4" fmla="*/ 1 w 98"/>
                    <a:gd name="T5" fmla="*/ 10 h 103"/>
                    <a:gd name="T6" fmla="*/ 2 w 98"/>
                    <a:gd name="T7" fmla="*/ 20 h 103"/>
                    <a:gd name="T8" fmla="*/ 4 w 98"/>
                    <a:gd name="T9" fmla="*/ 30 h 103"/>
                    <a:gd name="T10" fmla="*/ 8 w 98"/>
                    <a:gd name="T11" fmla="*/ 40 h 103"/>
                    <a:gd name="T12" fmla="*/ 12 w 98"/>
                    <a:gd name="T13" fmla="*/ 49 h 103"/>
                    <a:gd name="T14" fmla="*/ 17 w 98"/>
                    <a:gd name="T15" fmla="*/ 57 h 103"/>
                    <a:gd name="T16" fmla="*/ 22 w 98"/>
                    <a:gd name="T17" fmla="*/ 65 h 103"/>
                    <a:gd name="T18" fmla="*/ 29 w 98"/>
                    <a:gd name="T19" fmla="*/ 73 h 103"/>
                    <a:gd name="T20" fmla="*/ 36 w 98"/>
                    <a:gd name="T21" fmla="*/ 79 h 103"/>
                    <a:gd name="T22" fmla="*/ 43 w 98"/>
                    <a:gd name="T23" fmla="*/ 85 h 103"/>
                    <a:gd name="T24" fmla="*/ 51 w 98"/>
                    <a:gd name="T25" fmla="*/ 91 h 103"/>
                    <a:gd name="T26" fmla="*/ 60 w 98"/>
                    <a:gd name="T27" fmla="*/ 95 h 103"/>
                    <a:gd name="T28" fmla="*/ 69 w 98"/>
                    <a:gd name="T29" fmla="*/ 99 h 103"/>
                    <a:gd name="T30" fmla="*/ 79 w 98"/>
                    <a:gd name="T31" fmla="*/ 101 h 103"/>
                    <a:gd name="T32" fmla="*/ 88 w 98"/>
                    <a:gd name="T33" fmla="*/ 103 h 103"/>
                    <a:gd name="T34" fmla="*/ 98 w 98"/>
                    <a:gd name="T35" fmla="*/ 103 h 103"/>
                    <a:gd name="T36" fmla="*/ 98 w 98"/>
                    <a:gd name="T37" fmla="*/ 79 h 103"/>
                    <a:gd name="T38" fmla="*/ 91 w 98"/>
                    <a:gd name="T39" fmla="*/ 78 h 103"/>
                    <a:gd name="T40" fmla="*/ 84 w 98"/>
                    <a:gd name="T41" fmla="*/ 77 h 103"/>
                    <a:gd name="T42" fmla="*/ 77 w 98"/>
                    <a:gd name="T43" fmla="*/ 75 h 103"/>
                    <a:gd name="T44" fmla="*/ 70 w 98"/>
                    <a:gd name="T45" fmla="*/ 72 h 103"/>
                    <a:gd name="T46" fmla="*/ 63 w 98"/>
                    <a:gd name="T47" fmla="*/ 69 h 103"/>
                    <a:gd name="T48" fmla="*/ 57 w 98"/>
                    <a:gd name="T49" fmla="*/ 65 h 103"/>
                    <a:gd name="T50" fmla="*/ 51 w 98"/>
                    <a:gd name="T51" fmla="*/ 60 h 103"/>
                    <a:gd name="T52" fmla="*/ 46 w 98"/>
                    <a:gd name="T53" fmla="*/ 55 h 103"/>
                    <a:gd name="T54" fmla="*/ 41 w 98"/>
                    <a:gd name="T55" fmla="*/ 50 h 103"/>
                    <a:gd name="T56" fmla="*/ 37 w 98"/>
                    <a:gd name="T57" fmla="*/ 44 h 103"/>
                    <a:gd name="T58" fmla="*/ 33 w 98"/>
                    <a:gd name="T59" fmla="*/ 37 h 103"/>
                    <a:gd name="T60" fmla="*/ 30 w 98"/>
                    <a:gd name="T61" fmla="*/ 30 h 103"/>
                    <a:gd name="T62" fmla="*/ 28 w 98"/>
                    <a:gd name="T63" fmla="*/ 23 h 103"/>
                    <a:gd name="T64" fmla="*/ 26 w 98"/>
                    <a:gd name="T65" fmla="*/ 15 h 103"/>
                    <a:gd name="T66" fmla="*/ 25 w 98"/>
                    <a:gd name="T67" fmla="*/ 8 h 103"/>
                    <a:gd name="T68" fmla="*/ 24 w 98"/>
                    <a:gd name="T69" fmla="*/ 0 h 103"/>
                    <a:gd name="T70" fmla="*/ 24 w 98"/>
                    <a:gd name="T71" fmla="*/ 0 h 103"/>
                    <a:gd name="T72" fmla="*/ 0 w 98"/>
                    <a:gd name="T73" fmla="*/ 0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3"/>
                    <a:gd name="T113" fmla="*/ 98 w 98"/>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3">
                      <a:moveTo>
                        <a:pt x="0" y="0"/>
                      </a:moveTo>
                      <a:lnTo>
                        <a:pt x="0" y="0"/>
                      </a:lnTo>
                      <a:lnTo>
                        <a:pt x="1" y="10"/>
                      </a:lnTo>
                      <a:lnTo>
                        <a:pt x="2" y="20"/>
                      </a:lnTo>
                      <a:lnTo>
                        <a:pt x="4" y="30"/>
                      </a:lnTo>
                      <a:lnTo>
                        <a:pt x="8" y="40"/>
                      </a:lnTo>
                      <a:lnTo>
                        <a:pt x="12" y="49"/>
                      </a:lnTo>
                      <a:lnTo>
                        <a:pt x="17" y="57"/>
                      </a:lnTo>
                      <a:lnTo>
                        <a:pt x="22" y="65"/>
                      </a:lnTo>
                      <a:lnTo>
                        <a:pt x="29" y="73"/>
                      </a:lnTo>
                      <a:lnTo>
                        <a:pt x="36" y="79"/>
                      </a:lnTo>
                      <a:lnTo>
                        <a:pt x="43" y="85"/>
                      </a:lnTo>
                      <a:lnTo>
                        <a:pt x="51" y="91"/>
                      </a:lnTo>
                      <a:lnTo>
                        <a:pt x="60" y="95"/>
                      </a:lnTo>
                      <a:lnTo>
                        <a:pt x="69" y="99"/>
                      </a:lnTo>
                      <a:lnTo>
                        <a:pt x="79" y="101"/>
                      </a:lnTo>
                      <a:lnTo>
                        <a:pt x="88" y="103"/>
                      </a:lnTo>
                      <a:lnTo>
                        <a:pt x="98" y="103"/>
                      </a:lnTo>
                      <a:lnTo>
                        <a:pt x="98" y="79"/>
                      </a:lnTo>
                      <a:lnTo>
                        <a:pt x="91" y="78"/>
                      </a:lnTo>
                      <a:lnTo>
                        <a:pt x="84" y="77"/>
                      </a:lnTo>
                      <a:lnTo>
                        <a:pt x="77" y="75"/>
                      </a:lnTo>
                      <a:lnTo>
                        <a:pt x="70" y="72"/>
                      </a:lnTo>
                      <a:lnTo>
                        <a:pt x="63" y="69"/>
                      </a:lnTo>
                      <a:lnTo>
                        <a:pt x="57" y="65"/>
                      </a:lnTo>
                      <a:lnTo>
                        <a:pt x="51" y="60"/>
                      </a:lnTo>
                      <a:lnTo>
                        <a:pt x="46" y="55"/>
                      </a:lnTo>
                      <a:lnTo>
                        <a:pt x="41" y="50"/>
                      </a:lnTo>
                      <a:lnTo>
                        <a:pt x="37" y="44"/>
                      </a:lnTo>
                      <a:lnTo>
                        <a:pt x="33" y="37"/>
                      </a:lnTo>
                      <a:lnTo>
                        <a:pt x="30" y="30"/>
                      </a:lnTo>
                      <a:lnTo>
                        <a:pt x="28" y="23"/>
                      </a:lnTo>
                      <a:lnTo>
                        <a:pt x="26" y="15"/>
                      </a:lnTo>
                      <a:lnTo>
                        <a:pt x="25" y="8"/>
                      </a:lnTo>
                      <a:lnTo>
                        <a:pt x="24" y="0"/>
                      </a:lnTo>
                      <a:lnTo>
                        <a:pt x="0"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Freeform 71"/>
                <p:cNvSpPr>
                  <a:spLocks/>
                </p:cNvSpPr>
                <p:nvPr/>
              </p:nvSpPr>
              <p:spPr bwMode="auto">
                <a:xfrm>
                  <a:off x="4578" y="2525"/>
                  <a:ext cx="98" cy="105"/>
                </a:xfrm>
                <a:custGeom>
                  <a:avLst/>
                  <a:gdLst>
                    <a:gd name="T0" fmla="*/ 98 w 98"/>
                    <a:gd name="T1" fmla="*/ 0 h 105"/>
                    <a:gd name="T2" fmla="*/ 98 w 98"/>
                    <a:gd name="T3" fmla="*/ 0 h 105"/>
                    <a:gd name="T4" fmla="*/ 88 w 98"/>
                    <a:gd name="T5" fmla="*/ 0 h 105"/>
                    <a:gd name="T6" fmla="*/ 79 w 98"/>
                    <a:gd name="T7" fmla="*/ 2 h 105"/>
                    <a:gd name="T8" fmla="*/ 69 w 98"/>
                    <a:gd name="T9" fmla="*/ 5 h 105"/>
                    <a:gd name="T10" fmla="*/ 60 w 98"/>
                    <a:gd name="T11" fmla="*/ 8 h 105"/>
                    <a:gd name="T12" fmla="*/ 51 w 98"/>
                    <a:gd name="T13" fmla="*/ 13 h 105"/>
                    <a:gd name="T14" fmla="*/ 43 w 98"/>
                    <a:gd name="T15" fmla="*/ 18 h 105"/>
                    <a:gd name="T16" fmla="*/ 36 w 98"/>
                    <a:gd name="T17" fmla="*/ 24 h 105"/>
                    <a:gd name="T18" fmla="*/ 29 w 98"/>
                    <a:gd name="T19" fmla="*/ 31 h 105"/>
                    <a:gd name="T20" fmla="*/ 22 w 98"/>
                    <a:gd name="T21" fmla="*/ 38 h 105"/>
                    <a:gd name="T22" fmla="*/ 17 w 98"/>
                    <a:gd name="T23" fmla="*/ 46 h 105"/>
                    <a:gd name="T24" fmla="*/ 12 w 98"/>
                    <a:gd name="T25" fmla="*/ 55 h 105"/>
                    <a:gd name="T26" fmla="*/ 8 w 98"/>
                    <a:gd name="T27" fmla="*/ 64 h 105"/>
                    <a:gd name="T28" fmla="*/ 4 w 98"/>
                    <a:gd name="T29" fmla="*/ 74 h 105"/>
                    <a:gd name="T30" fmla="*/ 2 w 98"/>
                    <a:gd name="T31" fmla="*/ 84 h 105"/>
                    <a:gd name="T32" fmla="*/ 1 w 98"/>
                    <a:gd name="T33" fmla="*/ 94 h 105"/>
                    <a:gd name="T34" fmla="*/ 0 w 98"/>
                    <a:gd name="T35" fmla="*/ 105 h 105"/>
                    <a:gd name="T36" fmla="*/ 24 w 98"/>
                    <a:gd name="T37" fmla="*/ 105 h 105"/>
                    <a:gd name="T38" fmla="*/ 25 w 98"/>
                    <a:gd name="T39" fmla="*/ 96 h 105"/>
                    <a:gd name="T40" fmla="*/ 26 w 98"/>
                    <a:gd name="T41" fmla="*/ 88 h 105"/>
                    <a:gd name="T42" fmla="*/ 28 w 98"/>
                    <a:gd name="T43" fmla="*/ 81 h 105"/>
                    <a:gd name="T44" fmla="*/ 30 w 98"/>
                    <a:gd name="T45" fmla="*/ 73 h 105"/>
                    <a:gd name="T46" fmla="*/ 33 w 98"/>
                    <a:gd name="T47" fmla="*/ 66 h 105"/>
                    <a:gd name="T48" fmla="*/ 37 w 98"/>
                    <a:gd name="T49" fmla="*/ 60 h 105"/>
                    <a:gd name="T50" fmla="*/ 41 w 98"/>
                    <a:gd name="T51" fmla="*/ 54 h 105"/>
                    <a:gd name="T52" fmla="*/ 46 w 98"/>
                    <a:gd name="T53" fmla="*/ 48 h 105"/>
                    <a:gd name="T54" fmla="*/ 52 w 98"/>
                    <a:gd name="T55" fmla="*/ 43 h 105"/>
                    <a:gd name="T56" fmla="*/ 57 w 98"/>
                    <a:gd name="T57" fmla="*/ 38 h 105"/>
                    <a:gd name="T58" fmla="*/ 63 w 98"/>
                    <a:gd name="T59" fmla="*/ 34 h 105"/>
                    <a:gd name="T60" fmla="*/ 70 w 98"/>
                    <a:gd name="T61" fmla="*/ 31 h 105"/>
                    <a:gd name="T62" fmla="*/ 77 w 98"/>
                    <a:gd name="T63" fmla="*/ 28 h 105"/>
                    <a:gd name="T64" fmla="*/ 84 w 98"/>
                    <a:gd name="T65" fmla="*/ 26 h 105"/>
                    <a:gd name="T66" fmla="*/ 91 w 98"/>
                    <a:gd name="T67" fmla="*/ 25 h 105"/>
                    <a:gd name="T68" fmla="*/ 98 w 98"/>
                    <a:gd name="T69" fmla="*/ 25 h 105"/>
                    <a:gd name="T70" fmla="*/ 98 w 98"/>
                    <a:gd name="T71" fmla="*/ 25 h 105"/>
                    <a:gd name="T72" fmla="*/ 98 w 98"/>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0"/>
                      </a:moveTo>
                      <a:lnTo>
                        <a:pt x="98"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6"/>
                      </a:lnTo>
                      <a:lnTo>
                        <a:pt x="26" y="88"/>
                      </a:lnTo>
                      <a:lnTo>
                        <a:pt x="28" y="81"/>
                      </a:lnTo>
                      <a:lnTo>
                        <a:pt x="30" y="73"/>
                      </a:lnTo>
                      <a:lnTo>
                        <a:pt x="33" y="66"/>
                      </a:lnTo>
                      <a:lnTo>
                        <a:pt x="37" y="60"/>
                      </a:lnTo>
                      <a:lnTo>
                        <a:pt x="41" y="54"/>
                      </a:lnTo>
                      <a:lnTo>
                        <a:pt x="46" y="48"/>
                      </a:lnTo>
                      <a:lnTo>
                        <a:pt x="52" y="43"/>
                      </a:lnTo>
                      <a:lnTo>
                        <a:pt x="57" y="38"/>
                      </a:lnTo>
                      <a:lnTo>
                        <a:pt x="63" y="34"/>
                      </a:lnTo>
                      <a:lnTo>
                        <a:pt x="70" y="31"/>
                      </a:lnTo>
                      <a:lnTo>
                        <a:pt x="77" y="28"/>
                      </a:lnTo>
                      <a:lnTo>
                        <a:pt x="84" y="26"/>
                      </a:lnTo>
                      <a:lnTo>
                        <a:pt x="91" y="25"/>
                      </a:lnTo>
                      <a:lnTo>
                        <a:pt x="98" y="25"/>
                      </a:lnTo>
                      <a:lnTo>
                        <a:pt x="98"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Freeform 72"/>
                <p:cNvSpPr>
                  <a:spLocks/>
                </p:cNvSpPr>
                <p:nvPr/>
              </p:nvSpPr>
              <p:spPr bwMode="auto">
                <a:xfrm>
                  <a:off x="4676" y="2525"/>
                  <a:ext cx="99" cy="105"/>
                </a:xfrm>
                <a:custGeom>
                  <a:avLst/>
                  <a:gdLst>
                    <a:gd name="T0" fmla="*/ 99 w 99"/>
                    <a:gd name="T1" fmla="*/ 105 h 105"/>
                    <a:gd name="T2" fmla="*/ 99 w 99"/>
                    <a:gd name="T3" fmla="*/ 105 h 105"/>
                    <a:gd name="T4" fmla="*/ 98 w 99"/>
                    <a:gd name="T5" fmla="*/ 94 h 105"/>
                    <a:gd name="T6" fmla="*/ 97 w 99"/>
                    <a:gd name="T7" fmla="*/ 84 h 105"/>
                    <a:gd name="T8" fmla="*/ 95 w 99"/>
                    <a:gd name="T9" fmla="*/ 74 h 105"/>
                    <a:gd name="T10" fmla="*/ 91 w 99"/>
                    <a:gd name="T11" fmla="*/ 64 h 105"/>
                    <a:gd name="T12" fmla="*/ 87 w 99"/>
                    <a:gd name="T13" fmla="*/ 55 h 105"/>
                    <a:gd name="T14" fmla="*/ 82 w 99"/>
                    <a:gd name="T15" fmla="*/ 46 h 105"/>
                    <a:gd name="T16" fmla="*/ 77 w 99"/>
                    <a:gd name="T17" fmla="*/ 38 h 105"/>
                    <a:gd name="T18" fmla="*/ 70 w 99"/>
                    <a:gd name="T19" fmla="*/ 31 h 105"/>
                    <a:gd name="T20" fmla="*/ 63 w 99"/>
                    <a:gd name="T21" fmla="*/ 24 h 105"/>
                    <a:gd name="T22" fmla="*/ 56 w 99"/>
                    <a:gd name="T23" fmla="*/ 18 h 105"/>
                    <a:gd name="T24" fmla="*/ 48 w 99"/>
                    <a:gd name="T25" fmla="*/ 13 h 105"/>
                    <a:gd name="T26" fmla="*/ 39 w 99"/>
                    <a:gd name="T27" fmla="*/ 8 h 105"/>
                    <a:gd name="T28" fmla="*/ 30 w 99"/>
                    <a:gd name="T29" fmla="*/ 5 h 105"/>
                    <a:gd name="T30" fmla="*/ 20 w 99"/>
                    <a:gd name="T31" fmla="*/ 2 h 105"/>
                    <a:gd name="T32" fmla="*/ 11 w 99"/>
                    <a:gd name="T33" fmla="*/ 0 h 105"/>
                    <a:gd name="T34" fmla="*/ 0 w 99"/>
                    <a:gd name="T35" fmla="*/ 0 h 105"/>
                    <a:gd name="T36" fmla="*/ 0 w 99"/>
                    <a:gd name="T37" fmla="*/ 25 h 105"/>
                    <a:gd name="T38" fmla="*/ 8 w 99"/>
                    <a:gd name="T39" fmla="*/ 25 h 105"/>
                    <a:gd name="T40" fmla="*/ 15 w 99"/>
                    <a:gd name="T41" fmla="*/ 26 h 105"/>
                    <a:gd name="T42" fmla="*/ 22 w 99"/>
                    <a:gd name="T43" fmla="*/ 28 h 105"/>
                    <a:gd name="T44" fmla="*/ 29 w 99"/>
                    <a:gd name="T45" fmla="*/ 31 h 105"/>
                    <a:gd name="T46" fmla="*/ 36 w 99"/>
                    <a:gd name="T47" fmla="*/ 34 h 105"/>
                    <a:gd name="T48" fmla="*/ 42 w 99"/>
                    <a:gd name="T49" fmla="*/ 38 h 105"/>
                    <a:gd name="T50" fmla="*/ 47 w 99"/>
                    <a:gd name="T51" fmla="*/ 43 h 105"/>
                    <a:gd name="T52" fmla="*/ 53 w 99"/>
                    <a:gd name="T53" fmla="*/ 48 h 105"/>
                    <a:gd name="T54" fmla="*/ 58 w 99"/>
                    <a:gd name="T55" fmla="*/ 54 h 105"/>
                    <a:gd name="T56" fmla="*/ 62 w 99"/>
                    <a:gd name="T57" fmla="*/ 60 h 105"/>
                    <a:gd name="T58" fmla="*/ 66 w 99"/>
                    <a:gd name="T59" fmla="*/ 66 h 105"/>
                    <a:gd name="T60" fmla="*/ 69 w 99"/>
                    <a:gd name="T61" fmla="*/ 73 h 105"/>
                    <a:gd name="T62" fmla="*/ 71 w 99"/>
                    <a:gd name="T63" fmla="*/ 81 h 105"/>
                    <a:gd name="T64" fmla="*/ 73 w 99"/>
                    <a:gd name="T65" fmla="*/ 88 h 105"/>
                    <a:gd name="T66" fmla="*/ 74 w 99"/>
                    <a:gd name="T67" fmla="*/ 96 h 105"/>
                    <a:gd name="T68" fmla="*/ 75 w 99"/>
                    <a:gd name="T69" fmla="*/ 105 h 105"/>
                    <a:gd name="T70" fmla="*/ 75 w 99"/>
                    <a:gd name="T71" fmla="*/ 105 h 105"/>
                    <a:gd name="T72" fmla="*/ 99 w 99"/>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105"/>
                      </a:moveTo>
                      <a:lnTo>
                        <a:pt x="99" y="105"/>
                      </a:lnTo>
                      <a:lnTo>
                        <a:pt x="98" y="94"/>
                      </a:lnTo>
                      <a:lnTo>
                        <a:pt x="97" y="84"/>
                      </a:lnTo>
                      <a:lnTo>
                        <a:pt x="95" y="74"/>
                      </a:lnTo>
                      <a:lnTo>
                        <a:pt x="91" y="64"/>
                      </a:lnTo>
                      <a:lnTo>
                        <a:pt x="87" y="55"/>
                      </a:lnTo>
                      <a:lnTo>
                        <a:pt x="82" y="46"/>
                      </a:lnTo>
                      <a:lnTo>
                        <a:pt x="77" y="38"/>
                      </a:lnTo>
                      <a:lnTo>
                        <a:pt x="70" y="31"/>
                      </a:lnTo>
                      <a:lnTo>
                        <a:pt x="63" y="24"/>
                      </a:lnTo>
                      <a:lnTo>
                        <a:pt x="56" y="18"/>
                      </a:lnTo>
                      <a:lnTo>
                        <a:pt x="48" y="13"/>
                      </a:lnTo>
                      <a:lnTo>
                        <a:pt x="39" y="8"/>
                      </a:lnTo>
                      <a:lnTo>
                        <a:pt x="30" y="5"/>
                      </a:lnTo>
                      <a:lnTo>
                        <a:pt x="20" y="2"/>
                      </a:lnTo>
                      <a:lnTo>
                        <a:pt x="11" y="0"/>
                      </a:lnTo>
                      <a:lnTo>
                        <a:pt x="0" y="0"/>
                      </a:lnTo>
                      <a:lnTo>
                        <a:pt x="0" y="25"/>
                      </a:lnTo>
                      <a:lnTo>
                        <a:pt x="8" y="25"/>
                      </a:lnTo>
                      <a:lnTo>
                        <a:pt x="15" y="26"/>
                      </a:lnTo>
                      <a:lnTo>
                        <a:pt x="22" y="28"/>
                      </a:lnTo>
                      <a:lnTo>
                        <a:pt x="29" y="31"/>
                      </a:lnTo>
                      <a:lnTo>
                        <a:pt x="36" y="34"/>
                      </a:lnTo>
                      <a:lnTo>
                        <a:pt x="42" y="38"/>
                      </a:lnTo>
                      <a:lnTo>
                        <a:pt x="47" y="43"/>
                      </a:lnTo>
                      <a:lnTo>
                        <a:pt x="53" y="48"/>
                      </a:lnTo>
                      <a:lnTo>
                        <a:pt x="58" y="54"/>
                      </a:lnTo>
                      <a:lnTo>
                        <a:pt x="62" y="60"/>
                      </a:lnTo>
                      <a:lnTo>
                        <a:pt x="66" y="66"/>
                      </a:lnTo>
                      <a:lnTo>
                        <a:pt x="69" y="73"/>
                      </a:lnTo>
                      <a:lnTo>
                        <a:pt x="71" y="81"/>
                      </a:lnTo>
                      <a:lnTo>
                        <a:pt x="73" y="88"/>
                      </a:lnTo>
                      <a:lnTo>
                        <a:pt x="74" y="96"/>
                      </a:lnTo>
                      <a:lnTo>
                        <a:pt x="75" y="105"/>
                      </a:lnTo>
                      <a:lnTo>
                        <a:pt x="99" y="105"/>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 name="Freeform 73"/>
                <p:cNvSpPr>
                  <a:spLocks/>
                </p:cNvSpPr>
                <p:nvPr/>
              </p:nvSpPr>
              <p:spPr bwMode="auto">
                <a:xfrm>
                  <a:off x="4681" y="2634"/>
                  <a:ext cx="98" cy="104"/>
                </a:xfrm>
                <a:custGeom>
                  <a:avLst/>
                  <a:gdLst>
                    <a:gd name="T0" fmla="*/ 0 w 98"/>
                    <a:gd name="T1" fmla="*/ 104 h 104"/>
                    <a:gd name="T2" fmla="*/ 0 w 98"/>
                    <a:gd name="T3" fmla="*/ 104 h 104"/>
                    <a:gd name="T4" fmla="*/ 10 w 98"/>
                    <a:gd name="T5" fmla="*/ 103 h 104"/>
                    <a:gd name="T6" fmla="*/ 19 w 98"/>
                    <a:gd name="T7" fmla="*/ 101 h 104"/>
                    <a:gd name="T8" fmla="*/ 29 w 98"/>
                    <a:gd name="T9" fmla="*/ 99 h 104"/>
                    <a:gd name="T10" fmla="*/ 38 w 98"/>
                    <a:gd name="T11" fmla="*/ 95 h 104"/>
                    <a:gd name="T12" fmla="*/ 47 w 98"/>
                    <a:gd name="T13" fmla="*/ 91 h 104"/>
                    <a:gd name="T14" fmla="*/ 55 w 98"/>
                    <a:gd name="T15" fmla="*/ 86 h 104"/>
                    <a:gd name="T16" fmla="*/ 62 w 98"/>
                    <a:gd name="T17" fmla="*/ 80 h 104"/>
                    <a:gd name="T18" fmla="*/ 69 w 98"/>
                    <a:gd name="T19" fmla="*/ 73 h 104"/>
                    <a:gd name="T20" fmla="*/ 76 w 98"/>
                    <a:gd name="T21" fmla="*/ 65 h 104"/>
                    <a:gd name="T22" fmla="*/ 81 w 98"/>
                    <a:gd name="T23" fmla="*/ 57 h 104"/>
                    <a:gd name="T24" fmla="*/ 86 w 98"/>
                    <a:gd name="T25" fmla="*/ 49 h 104"/>
                    <a:gd name="T26" fmla="*/ 90 w 98"/>
                    <a:gd name="T27" fmla="*/ 40 h 104"/>
                    <a:gd name="T28" fmla="*/ 94 w 98"/>
                    <a:gd name="T29" fmla="*/ 30 h 104"/>
                    <a:gd name="T30" fmla="*/ 96 w 98"/>
                    <a:gd name="T31" fmla="*/ 20 h 104"/>
                    <a:gd name="T32" fmla="*/ 97 w 98"/>
                    <a:gd name="T33" fmla="*/ 10 h 104"/>
                    <a:gd name="T34" fmla="*/ 98 w 98"/>
                    <a:gd name="T35" fmla="*/ 0 h 104"/>
                    <a:gd name="T36" fmla="*/ 74 w 98"/>
                    <a:gd name="T37" fmla="*/ 0 h 104"/>
                    <a:gd name="T38" fmla="*/ 73 w 98"/>
                    <a:gd name="T39" fmla="*/ 8 h 104"/>
                    <a:gd name="T40" fmla="*/ 72 w 98"/>
                    <a:gd name="T41" fmla="*/ 16 h 104"/>
                    <a:gd name="T42" fmla="*/ 70 w 98"/>
                    <a:gd name="T43" fmla="*/ 23 h 104"/>
                    <a:gd name="T44" fmla="*/ 68 w 98"/>
                    <a:gd name="T45" fmla="*/ 30 h 104"/>
                    <a:gd name="T46" fmla="*/ 65 w 98"/>
                    <a:gd name="T47" fmla="*/ 37 h 104"/>
                    <a:gd name="T48" fmla="*/ 61 w 98"/>
                    <a:gd name="T49" fmla="*/ 44 h 104"/>
                    <a:gd name="T50" fmla="*/ 57 w 98"/>
                    <a:gd name="T51" fmla="*/ 50 h 104"/>
                    <a:gd name="T52" fmla="*/ 52 w 98"/>
                    <a:gd name="T53" fmla="*/ 56 h 104"/>
                    <a:gd name="T54" fmla="*/ 47 w 98"/>
                    <a:gd name="T55" fmla="*/ 61 h 104"/>
                    <a:gd name="T56" fmla="*/ 41 w 98"/>
                    <a:gd name="T57" fmla="*/ 65 h 104"/>
                    <a:gd name="T58" fmla="*/ 35 w 98"/>
                    <a:gd name="T59" fmla="*/ 69 h 104"/>
                    <a:gd name="T60" fmla="*/ 28 w 98"/>
                    <a:gd name="T61" fmla="*/ 73 h 104"/>
                    <a:gd name="T62" fmla="*/ 21 w 98"/>
                    <a:gd name="T63" fmla="*/ 75 h 104"/>
                    <a:gd name="T64" fmla="*/ 14 w 98"/>
                    <a:gd name="T65" fmla="*/ 77 h 104"/>
                    <a:gd name="T66" fmla="*/ 7 w 98"/>
                    <a:gd name="T67" fmla="*/ 78 h 104"/>
                    <a:gd name="T68" fmla="*/ 0 w 98"/>
                    <a:gd name="T69" fmla="*/ 79 h 104"/>
                    <a:gd name="T70" fmla="*/ 0 w 98"/>
                    <a:gd name="T71" fmla="*/ 79 h 104"/>
                    <a:gd name="T72" fmla="*/ 0 w 98"/>
                    <a:gd name="T73" fmla="*/ 10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4"/>
                    <a:gd name="T113" fmla="*/ 98 w 98"/>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4">
                      <a:moveTo>
                        <a:pt x="0" y="104"/>
                      </a:moveTo>
                      <a:lnTo>
                        <a:pt x="0" y="104"/>
                      </a:lnTo>
                      <a:lnTo>
                        <a:pt x="10" y="103"/>
                      </a:lnTo>
                      <a:lnTo>
                        <a:pt x="19" y="101"/>
                      </a:lnTo>
                      <a:lnTo>
                        <a:pt x="29" y="99"/>
                      </a:lnTo>
                      <a:lnTo>
                        <a:pt x="38" y="95"/>
                      </a:lnTo>
                      <a:lnTo>
                        <a:pt x="47" y="91"/>
                      </a:lnTo>
                      <a:lnTo>
                        <a:pt x="55" y="86"/>
                      </a:lnTo>
                      <a:lnTo>
                        <a:pt x="62" y="80"/>
                      </a:lnTo>
                      <a:lnTo>
                        <a:pt x="69" y="73"/>
                      </a:lnTo>
                      <a:lnTo>
                        <a:pt x="76" y="65"/>
                      </a:lnTo>
                      <a:lnTo>
                        <a:pt x="81" y="57"/>
                      </a:lnTo>
                      <a:lnTo>
                        <a:pt x="86" y="49"/>
                      </a:lnTo>
                      <a:lnTo>
                        <a:pt x="90" y="40"/>
                      </a:lnTo>
                      <a:lnTo>
                        <a:pt x="94" y="30"/>
                      </a:lnTo>
                      <a:lnTo>
                        <a:pt x="96" y="20"/>
                      </a:lnTo>
                      <a:lnTo>
                        <a:pt x="97" y="10"/>
                      </a:lnTo>
                      <a:lnTo>
                        <a:pt x="98" y="0"/>
                      </a:lnTo>
                      <a:lnTo>
                        <a:pt x="74" y="0"/>
                      </a:lnTo>
                      <a:lnTo>
                        <a:pt x="73" y="8"/>
                      </a:lnTo>
                      <a:lnTo>
                        <a:pt x="72" y="16"/>
                      </a:lnTo>
                      <a:lnTo>
                        <a:pt x="70" y="23"/>
                      </a:lnTo>
                      <a:lnTo>
                        <a:pt x="68" y="30"/>
                      </a:lnTo>
                      <a:lnTo>
                        <a:pt x="65" y="37"/>
                      </a:lnTo>
                      <a:lnTo>
                        <a:pt x="61" y="44"/>
                      </a:lnTo>
                      <a:lnTo>
                        <a:pt x="57" y="50"/>
                      </a:lnTo>
                      <a:lnTo>
                        <a:pt x="52" y="56"/>
                      </a:lnTo>
                      <a:lnTo>
                        <a:pt x="47" y="61"/>
                      </a:lnTo>
                      <a:lnTo>
                        <a:pt x="41" y="65"/>
                      </a:lnTo>
                      <a:lnTo>
                        <a:pt x="35" y="69"/>
                      </a:lnTo>
                      <a:lnTo>
                        <a:pt x="28" y="73"/>
                      </a:lnTo>
                      <a:lnTo>
                        <a:pt x="21" y="75"/>
                      </a:lnTo>
                      <a:lnTo>
                        <a:pt x="14" y="77"/>
                      </a:lnTo>
                      <a:lnTo>
                        <a:pt x="7" y="78"/>
                      </a:lnTo>
                      <a:lnTo>
                        <a:pt x="0" y="79"/>
                      </a:lnTo>
                      <a:lnTo>
                        <a:pt x="0" y="104"/>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 name="Freeform 74"/>
                <p:cNvSpPr>
                  <a:spLocks/>
                </p:cNvSpPr>
                <p:nvPr/>
              </p:nvSpPr>
              <p:spPr bwMode="auto">
                <a:xfrm>
                  <a:off x="4582" y="2634"/>
                  <a:ext cx="99" cy="104"/>
                </a:xfrm>
                <a:custGeom>
                  <a:avLst/>
                  <a:gdLst>
                    <a:gd name="T0" fmla="*/ 0 w 99"/>
                    <a:gd name="T1" fmla="*/ 0 h 104"/>
                    <a:gd name="T2" fmla="*/ 0 w 99"/>
                    <a:gd name="T3" fmla="*/ 0 h 104"/>
                    <a:gd name="T4" fmla="*/ 1 w 99"/>
                    <a:gd name="T5" fmla="*/ 10 h 104"/>
                    <a:gd name="T6" fmla="*/ 2 w 99"/>
                    <a:gd name="T7" fmla="*/ 20 h 104"/>
                    <a:gd name="T8" fmla="*/ 4 w 99"/>
                    <a:gd name="T9" fmla="*/ 30 h 104"/>
                    <a:gd name="T10" fmla="*/ 8 w 99"/>
                    <a:gd name="T11" fmla="*/ 40 h 104"/>
                    <a:gd name="T12" fmla="*/ 12 w 99"/>
                    <a:gd name="T13" fmla="*/ 49 h 104"/>
                    <a:gd name="T14" fmla="*/ 17 w 99"/>
                    <a:gd name="T15" fmla="*/ 57 h 104"/>
                    <a:gd name="T16" fmla="*/ 22 w 99"/>
                    <a:gd name="T17" fmla="*/ 65 h 104"/>
                    <a:gd name="T18" fmla="*/ 29 w 99"/>
                    <a:gd name="T19" fmla="*/ 73 h 104"/>
                    <a:gd name="T20" fmla="*/ 36 w 99"/>
                    <a:gd name="T21" fmla="*/ 80 h 104"/>
                    <a:gd name="T22" fmla="*/ 43 w 99"/>
                    <a:gd name="T23" fmla="*/ 86 h 104"/>
                    <a:gd name="T24" fmla="*/ 51 w 99"/>
                    <a:gd name="T25" fmla="*/ 91 h 104"/>
                    <a:gd name="T26" fmla="*/ 60 w 99"/>
                    <a:gd name="T27" fmla="*/ 95 h 104"/>
                    <a:gd name="T28" fmla="*/ 69 w 99"/>
                    <a:gd name="T29" fmla="*/ 99 h 104"/>
                    <a:gd name="T30" fmla="*/ 79 w 99"/>
                    <a:gd name="T31" fmla="*/ 101 h 104"/>
                    <a:gd name="T32" fmla="*/ 88 w 99"/>
                    <a:gd name="T33" fmla="*/ 103 h 104"/>
                    <a:gd name="T34" fmla="*/ 99 w 99"/>
                    <a:gd name="T35" fmla="*/ 104 h 104"/>
                    <a:gd name="T36" fmla="*/ 99 w 99"/>
                    <a:gd name="T37" fmla="*/ 79 h 104"/>
                    <a:gd name="T38" fmla="*/ 91 w 99"/>
                    <a:gd name="T39" fmla="*/ 78 h 104"/>
                    <a:gd name="T40" fmla="*/ 84 w 99"/>
                    <a:gd name="T41" fmla="*/ 77 h 104"/>
                    <a:gd name="T42" fmla="*/ 77 w 99"/>
                    <a:gd name="T43" fmla="*/ 75 h 104"/>
                    <a:gd name="T44" fmla="*/ 70 w 99"/>
                    <a:gd name="T45" fmla="*/ 73 h 104"/>
                    <a:gd name="T46" fmla="*/ 63 w 99"/>
                    <a:gd name="T47" fmla="*/ 69 h 104"/>
                    <a:gd name="T48" fmla="*/ 57 w 99"/>
                    <a:gd name="T49" fmla="*/ 65 h 104"/>
                    <a:gd name="T50" fmla="*/ 52 w 99"/>
                    <a:gd name="T51" fmla="*/ 61 h 104"/>
                    <a:gd name="T52" fmla="*/ 46 w 99"/>
                    <a:gd name="T53" fmla="*/ 56 h 104"/>
                    <a:gd name="T54" fmla="*/ 41 w 99"/>
                    <a:gd name="T55" fmla="*/ 50 h 104"/>
                    <a:gd name="T56" fmla="*/ 37 w 99"/>
                    <a:gd name="T57" fmla="*/ 44 h 104"/>
                    <a:gd name="T58" fmla="*/ 33 w 99"/>
                    <a:gd name="T59" fmla="*/ 37 h 104"/>
                    <a:gd name="T60" fmla="*/ 30 w 99"/>
                    <a:gd name="T61" fmla="*/ 30 h 104"/>
                    <a:gd name="T62" fmla="*/ 28 w 99"/>
                    <a:gd name="T63" fmla="*/ 23 h 104"/>
                    <a:gd name="T64" fmla="*/ 26 w 99"/>
                    <a:gd name="T65" fmla="*/ 16 h 104"/>
                    <a:gd name="T66" fmla="*/ 25 w 99"/>
                    <a:gd name="T67" fmla="*/ 8 h 104"/>
                    <a:gd name="T68" fmla="*/ 24 w 99"/>
                    <a:gd name="T69" fmla="*/ 0 h 104"/>
                    <a:gd name="T70" fmla="*/ 24 w 99"/>
                    <a:gd name="T71" fmla="*/ 0 h 104"/>
                    <a:gd name="T72" fmla="*/ 0 w 99"/>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4"/>
                    <a:gd name="T113" fmla="*/ 99 w 99"/>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4">
                      <a:moveTo>
                        <a:pt x="0" y="0"/>
                      </a:moveTo>
                      <a:lnTo>
                        <a:pt x="0" y="0"/>
                      </a:lnTo>
                      <a:lnTo>
                        <a:pt x="1" y="10"/>
                      </a:lnTo>
                      <a:lnTo>
                        <a:pt x="2" y="20"/>
                      </a:lnTo>
                      <a:lnTo>
                        <a:pt x="4" y="30"/>
                      </a:lnTo>
                      <a:lnTo>
                        <a:pt x="8" y="40"/>
                      </a:lnTo>
                      <a:lnTo>
                        <a:pt x="12" y="49"/>
                      </a:lnTo>
                      <a:lnTo>
                        <a:pt x="17" y="57"/>
                      </a:lnTo>
                      <a:lnTo>
                        <a:pt x="22" y="65"/>
                      </a:lnTo>
                      <a:lnTo>
                        <a:pt x="29" y="73"/>
                      </a:lnTo>
                      <a:lnTo>
                        <a:pt x="36" y="80"/>
                      </a:lnTo>
                      <a:lnTo>
                        <a:pt x="43" y="86"/>
                      </a:lnTo>
                      <a:lnTo>
                        <a:pt x="51" y="91"/>
                      </a:lnTo>
                      <a:lnTo>
                        <a:pt x="60" y="95"/>
                      </a:lnTo>
                      <a:lnTo>
                        <a:pt x="69" y="99"/>
                      </a:lnTo>
                      <a:lnTo>
                        <a:pt x="79" y="101"/>
                      </a:lnTo>
                      <a:lnTo>
                        <a:pt x="88" y="103"/>
                      </a:lnTo>
                      <a:lnTo>
                        <a:pt x="99" y="104"/>
                      </a:lnTo>
                      <a:lnTo>
                        <a:pt x="99" y="79"/>
                      </a:lnTo>
                      <a:lnTo>
                        <a:pt x="91" y="78"/>
                      </a:lnTo>
                      <a:lnTo>
                        <a:pt x="84" y="77"/>
                      </a:lnTo>
                      <a:lnTo>
                        <a:pt x="77" y="75"/>
                      </a:lnTo>
                      <a:lnTo>
                        <a:pt x="70" y="73"/>
                      </a:lnTo>
                      <a:lnTo>
                        <a:pt x="63" y="69"/>
                      </a:lnTo>
                      <a:lnTo>
                        <a:pt x="57" y="65"/>
                      </a:lnTo>
                      <a:lnTo>
                        <a:pt x="52" y="61"/>
                      </a:lnTo>
                      <a:lnTo>
                        <a:pt x="46" y="56"/>
                      </a:lnTo>
                      <a:lnTo>
                        <a:pt x="41" y="50"/>
                      </a:lnTo>
                      <a:lnTo>
                        <a:pt x="37" y="44"/>
                      </a:lnTo>
                      <a:lnTo>
                        <a:pt x="33" y="37"/>
                      </a:lnTo>
                      <a:lnTo>
                        <a:pt x="30" y="30"/>
                      </a:lnTo>
                      <a:lnTo>
                        <a:pt x="28" y="23"/>
                      </a:lnTo>
                      <a:lnTo>
                        <a:pt x="26" y="16"/>
                      </a:lnTo>
                      <a:lnTo>
                        <a:pt x="25" y="8"/>
                      </a:lnTo>
                      <a:lnTo>
                        <a:pt x="24" y="0"/>
                      </a:lnTo>
                      <a:lnTo>
                        <a:pt x="0"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 name="Freeform 75"/>
                <p:cNvSpPr>
                  <a:spLocks/>
                </p:cNvSpPr>
                <p:nvPr/>
              </p:nvSpPr>
              <p:spPr bwMode="auto">
                <a:xfrm>
                  <a:off x="4582" y="2529"/>
                  <a:ext cx="99" cy="105"/>
                </a:xfrm>
                <a:custGeom>
                  <a:avLst/>
                  <a:gdLst>
                    <a:gd name="T0" fmla="*/ 99 w 99"/>
                    <a:gd name="T1" fmla="*/ 0 h 105"/>
                    <a:gd name="T2" fmla="*/ 99 w 99"/>
                    <a:gd name="T3" fmla="*/ 0 h 105"/>
                    <a:gd name="T4" fmla="*/ 88 w 99"/>
                    <a:gd name="T5" fmla="*/ 0 h 105"/>
                    <a:gd name="T6" fmla="*/ 79 w 99"/>
                    <a:gd name="T7" fmla="*/ 2 h 105"/>
                    <a:gd name="T8" fmla="*/ 69 w 99"/>
                    <a:gd name="T9" fmla="*/ 5 h 105"/>
                    <a:gd name="T10" fmla="*/ 60 w 99"/>
                    <a:gd name="T11" fmla="*/ 8 h 105"/>
                    <a:gd name="T12" fmla="*/ 51 w 99"/>
                    <a:gd name="T13" fmla="*/ 13 h 105"/>
                    <a:gd name="T14" fmla="*/ 43 w 99"/>
                    <a:gd name="T15" fmla="*/ 18 h 105"/>
                    <a:gd name="T16" fmla="*/ 36 w 99"/>
                    <a:gd name="T17" fmla="*/ 24 h 105"/>
                    <a:gd name="T18" fmla="*/ 29 w 99"/>
                    <a:gd name="T19" fmla="*/ 31 h 105"/>
                    <a:gd name="T20" fmla="*/ 22 w 99"/>
                    <a:gd name="T21" fmla="*/ 38 h 105"/>
                    <a:gd name="T22" fmla="*/ 17 w 99"/>
                    <a:gd name="T23" fmla="*/ 46 h 105"/>
                    <a:gd name="T24" fmla="*/ 12 w 99"/>
                    <a:gd name="T25" fmla="*/ 55 h 105"/>
                    <a:gd name="T26" fmla="*/ 8 w 99"/>
                    <a:gd name="T27" fmla="*/ 64 h 105"/>
                    <a:gd name="T28" fmla="*/ 4 w 99"/>
                    <a:gd name="T29" fmla="*/ 74 h 105"/>
                    <a:gd name="T30" fmla="*/ 2 w 99"/>
                    <a:gd name="T31" fmla="*/ 84 h 105"/>
                    <a:gd name="T32" fmla="*/ 1 w 99"/>
                    <a:gd name="T33" fmla="*/ 94 h 105"/>
                    <a:gd name="T34" fmla="*/ 0 w 99"/>
                    <a:gd name="T35" fmla="*/ 105 h 105"/>
                    <a:gd name="T36" fmla="*/ 24 w 99"/>
                    <a:gd name="T37" fmla="*/ 105 h 105"/>
                    <a:gd name="T38" fmla="*/ 25 w 99"/>
                    <a:gd name="T39" fmla="*/ 97 h 105"/>
                    <a:gd name="T40" fmla="*/ 26 w 99"/>
                    <a:gd name="T41" fmla="*/ 89 h 105"/>
                    <a:gd name="T42" fmla="*/ 28 w 99"/>
                    <a:gd name="T43" fmla="*/ 81 h 105"/>
                    <a:gd name="T44" fmla="*/ 30 w 99"/>
                    <a:gd name="T45" fmla="*/ 73 h 105"/>
                    <a:gd name="T46" fmla="*/ 33 w 99"/>
                    <a:gd name="T47" fmla="*/ 66 h 105"/>
                    <a:gd name="T48" fmla="*/ 37 w 99"/>
                    <a:gd name="T49" fmla="*/ 60 h 105"/>
                    <a:gd name="T50" fmla="*/ 42 w 99"/>
                    <a:gd name="T51" fmla="*/ 54 h 105"/>
                    <a:gd name="T52" fmla="*/ 46 w 99"/>
                    <a:gd name="T53" fmla="*/ 48 h 105"/>
                    <a:gd name="T54" fmla="*/ 52 w 99"/>
                    <a:gd name="T55" fmla="*/ 43 h 105"/>
                    <a:gd name="T56" fmla="*/ 57 w 99"/>
                    <a:gd name="T57" fmla="*/ 38 h 105"/>
                    <a:gd name="T58" fmla="*/ 63 w 99"/>
                    <a:gd name="T59" fmla="*/ 34 h 105"/>
                    <a:gd name="T60" fmla="*/ 70 w 99"/>
                    <a:gd name="T61" fmla="*/ 31 h 105"/>
                    <a:gd name="T62" fmla="*/ 77 w 99"/>
                    <a:gd name="T63" fmla="*/ 28 h 105"/>
                    <a:gd name="T64" fmla="*/ 84 w 99"/>
                    <a:gd name="T65" fmla="*/ 26 h 105"/>
                    <a:gd name="T66" fmla="*/ 91 w 99"/>
                    <a:gd name="T67" fmla="*/ 25 h 105"/>
                    <a:gd name="T68" fmla="*/ 99 w 99"/>
                    <a:gd name="T69" fmla="*/ 25 h 105"/>
                    <a:gd name="T70" fmla="*/ 99 w 99"/>
                    <a:gd name="T71" fmla="*/ 25 h 105"/>
                    <a:gd name="T72" fmla="*/ 99 w 99"/>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0"/>
                      </a:moveTo>
                      <a:lnTo>
                        <a:pt x="99"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7"/>
                      </a:lnTo>
                      <a:lnTo>
                        <a:pt x="26" y="89"/>
                      </a:lnTo>
                      <a:lnTo>
                        <a:pt x="28" y="81"/>
                      </a:lnTo>
                      <a:lnTo>
                        <a:pt x="30" y="73"/>
                      </a:lnTo>
                      <a:lnTo>
                        <a:pt x="33" y="66"/>
                      </a:lnTo>
                      <a:lnTo>
                        <a:pt x="37" y="60"/>
                      </a:lnTo>
                      <a:lnTo>
                        <a:pt x="42" y="54"/>
                      </a:lnTo>
                      <a:lnTo>
                        <a:pt x="46" y="48"/>
                      </a:lnTo>
                      <a:lnTo>
                        <a:pt x="52" y="43"/>
                      </a:lnTo>
                      <a:lnTo>
                        <a:pt x="57" y="38"/>
                      </a:lnTo>
                      <a:lnTo>
                        <a:pt x="63" y="34"/>
                      </a:lnTo>
                      <a:lnTo>
                        <a:pt x="70" y="31"/>
                      </a:lnTo>
                      <a:lnTo>
                        <a:pt x="77" y="28"/>
                      </a:lnTo>
                      <a:lnTo>
                        <a:pt x="84" y="26"/>
                      </a:lnTo>
                      <a:lnTo>
                        <a:pt x="91" y="25"/>
                      </a:lnTo>
                      <a:lnTo>
                        <a:pt x="99" y="25"/>
                      </a:lnTo>
                      <a:lnTo>
                        <a:pt x="99"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Freeform 76"/>
                <p:cNvSpPr>
                  <a:spLocks/>
                </p:cNvSpPr>
                <p:nvPr/>
              </p:nvSpPr>
              <p:spPr bwMode="auto">
                <a:xfrm>
                  <a:off x="4681" y="2529"/>
                  <a:ext cx="98" cy="105"/>
                </a:xfrm>
                <a:custGeom>
                  <a:avLst/>
                  <a:gdLst>
                    <a:gd name="T0" fmla="*/ 98 w 98"/>
                    <a:gd name="T1" fmla="*/ 105 h 105"/>
                    <a:gd name="T2" fmla="*/ 98 w 98"/>
                    <a:gd name="T3" fmla="*/ 105 h 105"/>
                    <a:gd name="T4" fmla="*/ 97 w 98"/>
                    <a:gd name="T5" fmla="*/ 94 h 105"/>
                    <a:gd name="T6" fmla="*/ 96 w 98"/>
                    <a:gd name="T7" fmla="*/ 84 h 105"/>
                    <a:gd name="T8" fmla="*/ 94 w 98"/>
                    <a:gd name="T9" fmla="*/ 74 h 105"/>
                    <a:gd name="T10" fmla="*/ 90 w 98"/>
                    <a:gd name="T11" fmla="*/ 64 h 105"/>
                    <a:gd name="T12" fmla="*/ 86 w 98"/>
                    <a:gd name="T13" fmla="*/ 55 h 105"/>
                    <a:gd name="T14" fmla="*/ 81 w 98"/>
                    <a:gd name="T15" fmla="*/ 46 h 105"/>
                    <a:gd name="T16" fmla="*/ 76 w 98"/>
                    <a:gd name="T17" fmla="*/ 38 h 105"/>
                    <a:gd name="T18" fmla="*/ 69 w 98"/>
                    <a:gd name="T19" fmla="*/ 31 h 105"/>
                    <a:gd name="T20" fmla="*/ 62 w 98"/>
                    <a:gd name="T21" fmla="*/ 24 h 105"/>
                    <a:gd name="T22" fmla="*/ 55 w 98"/>
                    <a:gd name="T23" fmla="*/ 18 h 105"/>
                    <a:gd name="T24" fmla="*/ 47 w 98"/>
                    <a:gd name="T25" fmla="*/ 13 h 105"/>
                    <a:gd name="T26" fmla="*/ 38 w 98"/>
                    <a:gd name="T27" fmla="*/ 8 h 105"/>
                    <a:gd name="T28" fmla="*/ 29 w 98"/>
                    <a:gd name="T29" fmla="*/ 5 h 105"/>
                    <a:gd name="T30" fmla="*/ 19 w 98"/>
                    <a:gd name="T31" fmla="*/ 2 h 105"/>
                    <a:gd name="T32" fmla="*/ 10 w 98"/>
                    <a:gd name="T33" fmla="*/ 0 h 105"/>
                    <a:gd name="T34" fmla="*/ 0 w 98"/>
                    <a:gd name="T35" fmla="*/ 0 h 105"/>
                    <a:gd name="T36" fmla="*/ 0 w 98"/>
                    <a:gd name="T37" fmla="*/ 25 h 105"/>
                    <a:gd name="T38" fmla="*/ 7 w 98"/>
                    <a:gd name="T39" fmla="*/ 25 h 105"/>
                    <a:gd name="T40" fmla="*/ 14 w 98"/>
                    <a:gd name="T41" fmla="*/ 26 h 105"/>
                    <a:gd name="T42" fmla="*/ 21 w 98"/>
                    <a:gd name="T43" fmla="*/ 28 h 105"/>
                    <a:gd name="T44" fmla="*/ 28 w 98"/>
                    <a:gd name="T45" fmla="*/ 31 h 105"/>
                    <a:gd name="T46" fmla="*/ 35 w 98"/>
                    <a:gd name="T47" fmla="*/ 34 h 105"/>
                    <a:gd name="T48" fmla="*/ 41 w 98"/>
                    <a:gd name="T49" fmla="*/ 38 h 105"/>
                    <a:gd name="T50" fmla="*/ 47 w 98"/>
                    <a:gd name="T51" fmla="*/ 43 h 105"/>
                    <a:gd name="T52" fmla="*/ 52 w 98"/>
                    <a:gd name="T53" fmla="*/ 48 h 105"/>
                    <a:gd name="T54" fmla="*/ 57 w 98"/>
                    <a:gd name="T55" fmla="*/ 54 h 105"/>
                    <a:gd name="T56" fmla="*/ 61 w 98"/>
                    <a:gd name="T57" fmla="*/ 60 h 105"/>
                    <a:gd name="T58" fmla="*/ 65 w 98"/>
                    <a:gd name="T59" fmla="*/ 66 h 105"/>
                    <a:gd name="T60" fmla="*/ 68 w 98"/>
                    <a:gd name="T61" fmla="*/ 73 h 105"/>
                    <a:gd name="T62" fmla="*/ 70 w 98"/>
                    <a:gd name="T63" fmla="*/ 81 h 105"/>
                    <a:gd name="T64" fmla="*/ 72 w 98"/>
                    <a:gd name="T65" fmla="*/ 89 h 105"/>
                    <a:gd name="T66" fmla="*/ 73 w 98"/>
                    <a:gd name="T67" fmla="*/ 97 h 105"/>
                    <a:gd name="T68" fmla="*/ 74 w 98"/>
                    <a:gd name="T69" fmla="*/ 105 h 105"/>
                    <a:gd name="T70" fmla="*/ 74 w 98"/>
                    <a:gd name="T71" fmla="*/ 105 h 105"/>
                    <a:gd name="T72" fmla="*/ 98 w 98"/>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105"/>
                      </a:moveTo>
                      <a:lnTo>
                        <a:pt x="98" y="105"/>
                      </a:lnTo>
                      <a:lnTo>
                        <a:pt x="97" y="94"/>
                      </a:lnTo>
                      <a:lnTo>
                        <a:pt x="96" y="84"/>
                      </a:lnTo>
                      <a:lnTo>
                        <a:pt x="94" y="74"/>
                      </a:lnTo>
                      <a:lnTo>
                        <a:pt x="90" y="64"/>
                      </a:lnTo>
                      <a:lnTo>
                        <a:pt x="86" y="55"/>
                      </a:lnTo>
                      <a:lnTo>
                        <a:pt x="81" y="46"/>
                      </a:lnTo>
                      <a:lnTo>
                        <a:pt x="76" y="38"/>
                      </a:lnTo>
                      <a:lnTo>
                        <a:pt x="69" y="31"/>
                      </a:lnTo>
                      <a:lnTo>
                        <a:pt x="62" y="24"/>
                      </a:lnTo>
                      <a:lnTo>
                        <a:pt x="55" y="18"/>
                      </a:lnTo>
                      <a:lnTo>
                        <a:pt x="47" y="13"/>
                      </a:lnTo>
                      <a:lnTo>
                        <a:pt x="38" y="8"/>
                      </a:lnTo>
                      <a:lnTo>
                        <a:pt x="29" y="5"/>
                      </a:lnTo>
                      <a:lnTo>
                        <a:pt x="19" y="2"/>
                      </a:lnTo>
                      <a:lnTo>
                        <a:pt x="10" y="0"/>
                      </a:lnTo>
                      <a:lnTo>
                        <a:pt x="0" y="0"/>
                      </a:lnTo>
                      <a:lnTo>
                        <a:pt x="0" y="25"/>
                      </a:lnTo>
                      <a:lnTo>
                        <a:pt x="7" y="25"/>
                      </a:lnTo>
                      <a:lnTo>
                        <a:pt x="14" y="26"/>
                      </a:lnTo>
                      <a:lnTo>
                        <a:pt x="21" y="28"/>
                      </a:lnTo>
                      <a:lnTo>
                        <a:pt x="28" y="31"/>
                      </a:lnTo>
                      <a:lnTo>
                        <a:pt x="35" y="34"/>
                      </a:lnTo>
                      <a:lnTo>
                        <a:pt x="41" y="38"/>
                      </a:lnTo>
                      <a:lnTo>
                        <a:pt x="47" y="43"/>
                      </a:lnTo>
                      <a:lnTo>
                        <a:pt x="52" y="48"/>
                      </a:lnTo>
                      <a:lnTo>
                        <a:pt x="57" y="54"/>
                      </a:lnTo>
                      <a:lnTo>
                        <a:pt x="61" y="60"/>
                      </a:lnTo>
                      <a:lnTo>
                        <a:pt x="65" y="66"/>
                      </a:lnTo>
                      <a:lnTo>
                        <a:pt x="68" y="73"/>
                      </a:lnTo>
                      <a:lnTo>
                        <a:pt x="70" y="81"/>
                      </a:lnTo>
                      <a:lnTo>
                        <a:pt x="72" y="89"/>
                      </a:lnTo>
                      <a:lnTo>
                        <a:pt x="73" y="97"/>
                      </a:lnTo>
                      <a:lnTo>
                        <a:pt x="74" y="105"/>
                      </a:lnTo>
                      <a:lnTo>
                        <a:pt x="98" y="105"/>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grpSp>
        <p:nvGrpSpPr>
          <p:cNvPr id="20" name="Group 62"/>
          <p:cNvGrpSpPr>
            <a:grpSpLocks/>
          </p:cNvGrpSpPr>
          <p:nvPr/>
        </p:nvGrpSpPr>
        <p:grpSpPr bwMode="auto">
          <a:xfrm>
            <a:off x="3036058" y="3820605"/>
            <a:ext cx="397484" cy="303358"/>
            <a:chOff x="2065" y="1685"/>
            <a:chExt cx="453" cy="290"/>
          </a:xfrm>
        </p:grpSpPr>
        <p:sp>
          <p:nvSpPr>
            <p:cNvPr id="21" name="Rectangle 63"/>
            <p:cNvSpPr>
              <a:spLocks noChangeArrowheads="1"/>
            </p:cNvSpPr>
            <p:nvPr/>
          </p:nvSpPr>
          <p:spPr bwMode="auto">
            <a:xfrm>
              <a:off x="2065" y="1685"/>
              <a:ext cx="453" cy="290"/>
            </a:xfrm>
            <a:prstGeom prst="rect">
              <a:avLst/>
            </a:prstGeom>
            <a:solidFill>
              <a:srgbClr val="9182B6"/>
            </a:solidFill>
            <a:ln w="9525">
              <a:miter lim="800000"/>
              <a:headEnd/>
              <a:tailEnd/>
            </a:ln>
            <a:scene3d>
              <a:camera prst="legacyObliqueTopRight"/>
              <a:lightRig rig="legacyFlat4" dir="b"/>
            </a:scene3d>
            <a:sp3d extrusionH="125400" prstMaterial="legacyPlastic">
              <a:bevelT w="13500" h="13500" prst="angle"/>
              <a:bevelB w="13500" h="13500" prst="angle"/>
              <a:extrusionClr>
                <a:srgbClr val="ABA0C8"/>
              </a:extrusionClr>
            </a:sp3d>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2" name="Group 64"/>
            <p:cNvGrpSpPr>
              <a:grpSpLocks/>
            </p:cNvGrpSpPr>
            <p:nvPr/>
          </p:nvGrpSpPr>
          <p:grpSpPr bwMode="auto">
            <a:xfrm>
              <a:off x="2132" y="1717"/>
              <a:ext cx="324" cy="207"/>
              <a:chOff x="3820" y="3319"/>
              <a:chExt cx="282" cy="280"/>
            </a:xfrm>
          </p:grpSpPr>
          <p:grpSp>
            <p:nvGrpSpPr>
              <p:cNvPr id="23" name="Group 65"/>
              <p:cNvGrpSpPr>
                <a:grpSpLocks/>
              </p:cNvGrpSpPr>
              <p:nvPr/>
            </p:nvGrpSpPr>
            <p:grpSpPr bwMode="auto">
              <a:xfrm>
                <a:off x="3820" y="3319"/>
                <a:ext cx="282" cy="280"/>
                <a:chOff x="576" y="3084"/>
                <a:chExt cx="981" cy="972"/>
              </a:xfrm>
            </p:grpSpPr>
            <p:sp>
              <p:nvSpPr>
                <p:cNvPr id="33" name="Freeform 66"/>
                <p:cNvSpPr>
                  <a:spLocks/>
                </p:cNvSpPr>
                <p:nvPr/>
              </p:nvSpPr>
              <p:spPr bwMode="auto">
                <a:xfrm>
                  <a:off x="576" y="3084"/>
                  <a:ext cx="981" cy="945"/>
                </a:xfrm>
                <a:custGeom>
                  <a:avLst/>
                  <a:gdLst>
                    <a:gd name="T0" fmla="*/ 16 w 109"/>
                    <a:gd name="T1" fmla="*/ 0 h 105"/>
                    <a:gd name="T2" fmla="*/ 16 w 109"/>
                    <a:gd name="T3" fmla="*/ 13 h 105"/>
                    <a:gd name="T4" fmla="*/ 41 w 109"/>
                    <a:gd name="T5" fmla="*/ 13 h 105"/>
                    <a:gd name="T6" fmla="*/ 46 w 109"/>
                    <a:gd name="T7" fmla="*/ 24 h 105"/>
                    <a:gd name="T8" fmla="*/ 39 w 109"/>
                    <a:gd name="T9" fmla="*/ 32 h 105"/>
                    <a:gd name="T10" fmla="*/ 34 w 109"/>
                    <a:gd name="T11" fmla="*/ 22 h 105"/>
                    <a:gd name="T12" fmla="*/ 16 w 109"/>
                    <a:gd name="T13" fmla="*/ 22 h 105"/>
                    <a:gd name="T14" fmla="*/ 16 w 109"/>
                    <a:gd name="T15" fmla="*/ 32 h 105"/>
                    <a:gd name="T16" fmla="*/ 0 w 109"/>
                    <a:gd name="T17" fmla="*/ 16 h 105"/>
                    <a:gd name="T18" fmla="*/ 16 w 109"/>
                    <a:gd name="T19" fmla="*/ 0 h 105"/>
                    <a:gd name="T20" fmla="*/ 62 w 109"/>
                    <a:gd name="T21" fmla="*/ 25 h 105"/>
                    <a:gd name="T22" fmla="*/ 68 w 109"/>
                    <a:gd name="T23" fmla="*/ 13 h 105"/>
                    <a:gd name="T24" fmla="*/ 93 w 109"/>
                    <a:gd name="T25" fmla="*/ 13 h 105"/>
                    <a:gd name="T26" fmla="*/ 93 w 109"/>
                    <a:gd name="T27" fmla="*/ 1 h 105"/>
                    <a:gd name="T28" fmla="*/ 109 w 109"/>
                    <a:gd name="T29" fmla="*/ 17 h 105"/>
                    <a:gd name="T30" fmla="*/ 93 w 109"/>
                    <a:gd name="T31" fmla="*/ 33 h 105"/>
                    <a:gd name="T32" fmla="*/ 93 w 109"/>
                    <a:gd name="T33" fmla="*/ 22 h 105"/>
                    <a:gd name="T34" fmla="*/ 75 w 109"/>
                    <a:gd name="T35" fmla="*/ 22 h 105"/>
                    <a:gd name="T36" fmla="*/ 69 w 109"/>
                    <a:gd name="T37" fmla="*/ 34 h 105"/>
                    <a:gd name="T38" fmla="*/ 62 w 109"/>
                    <a:gd name="T39" fmla="*/ 25 h 105"/>
                    <a:gd name="T40" fmla="*/ 69 w 109"/>
                    <a:gd name="T41" fmla="*/ 72 h 105"/>
                    <a:gd name="T42" fmla="*/ 75 w 109"/>
                    <a:gd name="T43" fmla="*/ 84 h 105"/>
                    <a:gd name="T44" fmla="*/ 93 w 109"/>
                    <a:gd name="T45" fmla="*/ 84 h 105"/>
                    <a:gd name="T46" fmla="*/ 93 w 109"/>
                    <a:gd name="T47" fmla="*/ 73 h 105"/>
                    <a:gd name="T48" fmla="*/ 109 w 109"/>
                    <a:gd name="T49" fmla="*/ 89 h 105"/>
                    <a:gd name="T50" fmla="*/ 93 w 109"/>
                    <a:gd name="T51" fmla="*/ 105 h 105"/>
                    <a:gd name="T52" fmla="*/ 93 w 109"/>
                    <a:gd name="T53" fmla="*/ 93 h 105"/>
                    <a:gd name="T54" fmla="*/ 68 w 109"/>
                    <a:gd name="T55" fmla="*/ 93 h 105"/>
                    <a:gd name="T56" fmla="*/ 62 w 109"/>
                    <a:gd name="T57" fmla="*/ 81 h 105"/>
                    <a:gd name="T58" fmla="*/ 69 w 109"/>
                    <a:gd name="T59" fmla="*/ 72 h 105"/>
                    <a:gd name="T60" fmla="*/ 46 w 109"/>
                    <a:gd name="T61" fmla="*/ 82 h 105"/>
                    <a:gd name="T62" fmla="*/ 41 w 109"/>
                    <a:gd name="T63" fmla="*/ 93 h 105"/>
                    <a:gd name="T64" fmla="*/ 16 w 109"/>
                    <a:gd name="T65" fmla="*/ 93 h 105"/>
                    <a:gd name="T66" fmla="*/ 16 w 109"/>
                    <a:gd name="T67" fmla="*/ 105 h 105"/>
                    <a:gd name="T68" fmla="*/ 0 w 109"/>
                    <a:gd name="T69" fmla="*/ 89 h 105"/>
                    <a:gd name="T70" fmla="*/ 16 w 109"/>
                    <a:gd name="T71" fmla="*/ 73 h 105"/>
                    <a:gd name="T72" fmla="*/ 16 w 109"/>
                    <a:gd name="T73" fmla="*/ 84 h 105"/>
                    <a:gd name="T74" fmla="*/ 34 w 109"/>
                    <a:gd name="T75" fmla="*/ 84 h 105"/>
                    <a:gd name="T76" fmla="*/ 37 w 109"/>
                    <a:gd name="T77" fmla="*/ 77 h 105"/>
                    <a:gd name="T78" fmla="*/ 46 w 109"/>
                    <a:gd name="T79" fmla="*/ 82 h 1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5"/>
                    <a:gd name="T122" fmla="*/ 109 w 109"/>
                    <a:gd name="T123" fmla="*/ 105 h 10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5">
                      <a:moveTo>
                        <a:pt x="16" y="0"/>
                      </a:moveTo>
                      <a:lnTo>
                        <a:pt x="16" y="13"/>
                      </a:lnTo>
                      <a:lnTo>
                        <a:pt x="41" y="13"/>
                      </a:lnTo>
                      <a:lnTo>
                        <a:pt x="46" y="24"/>
                      </a:lnTo>
                      <a:lnTo>
                        <a:pt x="39" y="32"/>
                      </a:lnTo>
                      <a:lnTo>
                        <a:pt x="34" y="22"/>
                      </a:lnTo>
                      <a:lnTo>
                        <a:pt x="16" y="22"/>
                      </a:lnTo>
                      <a:lnTo>
                        <a:pt x="16" y="32"/>
                      </a:lnTo>
                      <a:lnTo>
                        <a:pt x="0" y="16"/>
                      </a:lnTo>
                      <a:lnTo>
                        <a:pt x="16" y="0"/>
                      </a:lnTo>
                      <a:moveTo>
                        <a:pt x="62" y="25"/>
                      </a:moveTo>
                      <a:lnTo>
                        <a:pt x="68" y="13"/>
                      </a:lnTo>
                      <a:lnTo>
                        <a:pt x="93" y="13"/>
                      </a:lnTo>
                      <a:lnTo>
                        <a:pt x="93" y="1"/>
                      </a:lnTo>
                      <a:lnTo>
                        <a:pt x="109" y="17"/>
                      </a:lnTo>
                      <a:lnTo>
                        <a:pt x="93" y="33"/>
                      </a:lnTo>
                      <a:lnTo>
                        <a:pt x="93" y="22"/>
                      </a:lnTo>
                      <a:lnTo>
                        <a:pt x="75" y="22"/>
                      </a:lnTo>
                      <a:lnTo>
                        <a:pt x="69" y="34"/>
                      </a:lnTo>
                      <a:lnTo>
                        <a:pt x="62" y="25"/>
                      </a:lnTo>
                      <a:moveTo>
                        <a:pt x="69" y="72"/>
                      </a:moveTo>
                      <a:lnTo>
                        <a:pt x="75" y="84"/>
                      </a:lnTo>
                      <a:lnTo>
                        <a:pt x="93" y="84"/>
                      </a:lnTo>
                      <a:lnTo>
                        <a:pt x="93" y="73"/>
                      </a:lnTo>
                      <a:lnTo>
                        <a:pt x="109" y="89"/>
                      </a:lnTo>
                      <a:lnTo>
                        <a:pt x="93" y="105"/>
                      </a:lnTo>
                      <a:lnTo>
                        <a:pt x="93" y="93"/>
                      </a:lnTo>
                      <a:lnTo>
                        <a:pt x="68" y="93"/>
                      </a:lnTo>
                      <a:lnTo>
                        <a:pt x="62" y="81"/>
                      </a:lnTo>
                      <a:lnTo>
                        <a:pt x="69" y="72"/>
                      </a:lnTo>
                      <a:moveTo>
                        <a:pt x="46" y="82"/>
                      </a:moveTo>
                      <a:lnTo>
                        <a:pt x="41" y="93"/>
                      </a:lnTo>
                      <a:lnTo>
                        <a:pt x="16" y="93"/>
                      </a:lnTo>
                      <a:lnTo>
                        <a:pt x="16" y="105"/>
                      </a:lnTo>
                      <a:lnTo>
                        <a:pt x="0" y="89"/>
                      </a:lnTo>
                      <a:lnTo>
                        <a:pt x="16" y="73"/>
                      </a:lnTo>
                      <a:lnTo>
                        <a:pt x="16" y="84"/>
                      </a:lnTo>
                      <a:lnTo>
                        <a:pt x="34" y="84"/>
                      </a:lnTo>
                      <a:lnTo>
                        <a:pt x="37" y="77"/>
                      </a:lnTo>
                      <a:lnTo>
                        <a:pt x="46" y="82"/>
                      </a:lnTo>
                    </a:path>
                  </a:pathLst>
                </a:custGeom>
                <a:solidFill>
                  <a:srgbClr val="25221E"/>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Freeform 67"/>
                <p:cNvSpPr>
                  <a:spLocks/>
                </p:cNvSpPr>
                <p:nvPr/>
              </p:nvSpPr>
              <p:spPr bwMode="auto">
                <a:xfrm>
                  <a:off x="576" y="3120"/>
                  <a:ext cx="981" cy="936"/>
                </a:xfrm>
                <a:custGeom>
                  <a:avLst/>
                  <a:gdLst>
                    <a:gd name="T0" fmla="*/ 16 w 109"/>
                    <a:gd name="T1" fmla="*/ 0 h 104"/>
                    <a:gd name="T2" fmla="*/ 16 w 109"/>
                    <a:gd name="T3" fmla="*/ 12 h 104"/>
                    <a:gd name="T4" fmla="*/ 41 w 109"/>
                    <a:gd name="T5" fmla="*/ 12 h 104"/>
                    <a:gd name="T6" fmla="*/ 46 w 109"/>
                    <a:gd name="T7" fmla="*/ 23 h 104"/>
                    <a:gd name="T8" fmla="*/ 39 w 109"/>
                    <a:gd name="T9" fmla="*/ 31 h 104"/>
                    <a:gd name="T10" fmla="*/ 34 w 109"/>
                    <a:gd name="T11" fmla="*/ 21 h 104"/>
                    <a:gd name="T12" fmla="*/ 16 w 109"/>
                    <a:gd name="T13" fmla="*/ 21 h 104"/>
                    <a:gd name="T14" fmla="*/ 16 w 109"/>
                    <a:gd name="T15" fmla="*/ 32 h 104"/>
                    <a:gd name="T16" fmla="*/ 0 w 109"/>
                    <a:gd name="T17" fmla="*/ 16 h 104"/>
                    <a:gd name="T18" fmla="*/ 16 w 109"/>
                    <a:gd name="T19" fmla="*/ 0 h 104"/>
                    <a:gd name="T20" fmla="*/ 62 w 109"/>
                    <a:gd name="T21" fmla="*/ 25 h 104"/>
                    <a:gd name="T22" fmla="*/ 68 w 109"/>
                    <a:gd name="T23" fmla="*/ 13 h 104"/>
                    <a:gd name="T24" fmla="*/ 93 w 109"/>
                    <a:gd name="T25" fmla="*/ 13 h 104"/>
                    <a:gd name="T26" fmla="*/ 93 w 109"/>
                    <a:gd name="T27" fmla="*/ 0 h 104"/>
                    <a:gd name="T28" fmla="*/ 109 w 109"/>
                    <a:gd name="T29" fmla="*/ 16 h 104"/>
                    <a:gd name="T30" fmla="*/ 93 w 109"/>
                    <a:gd name="T31" fmla="*/ 32 h 104"/>
                    <a:gd name="T32" fmla="*/ 93 w 109"/>
                    <a:gd name="T33" fmla="*/ 21 h 104"/>
                    <a:gd name="T34" fmla="*/ 75 w 109"/>
                    <a:gd name="T35" fmla="*/ 21 h 104"/>
                    <a:gd name="T36" fmla="*/ 69 w 109"/>
                    <a:gd name="T37" fmla="*/ 33 h 104"/>
                    <a:gd name="T38" fmla="*/ 62 w 109"/>
                    <a:gd name="T39" fmla="*/ 25 h 104"/>
                    <a:gd name="T40" fmla="*/ 69 w 109"/>
                    <a:gd name="T41" fmla="*/ 71 h 104"/>
                    <a:gd name="T42" fmla="*/ 75 w 109"/>
                    <a:gd name="T43" fmla="*/ 84 h 104"/>
                    <a:gd name="T44" fmla="*/ 93 w 109"/>
                    <a:gd name="T45" fmla="*/ 84 h 104"/>
                    <a:gd name="T46" fmla="*/ 93 w 109"/>
                    <a:gd name="T47" fmla="*/ 72 h 104"/>
                    <a:gd name="T48" fmla="*/ 109 w 109"/>
                    <a:gd name="T49" fmla="*/ 88 h 104"/>
                    <a:gd name="T50" fmla="*/ 93 w 109"/>
                    <a:gd name="T51" fmla="*/ 104 h 104"/>
                    <a:gd name="T52" fmla="*/ 93 w 109"/>
                    <a:gd name="T53" fmla="*/ 92 h 104"/>
                    <a:gd name="T54" fmla="*/ 68 w 109"/>
                    <a:gd name="T55" fmla="*/ 92 h 104"/>
                    <a:gd name="T56" fmla="*/ 62 w 109"/>
                    <a:gd name="T57" fmla="*/ 80 h 104"/>
                    <a:gd name="T58" fmla="*/ 69 w 109"/>
                    <a:gd name="T59" fmla="*/ 71 h 104"/>
                    <a:gd name="T60" fmla="*/ 46 w 109"/>
                    <a:gd name="T61" fmla="*/ 82 h 104"/>
                    <a:gd name="T62" fmla="*/ 41 w 109"/>
                    <a:gd name="T63" fmla="*/ 93 h 104"/>
                    <a:gd name="T64" fmla="*/ 16 w 109"/>
                    <a:gd name="T65" fmla="*/ 93 h 104"/>
                    <a:gd name="T66" fmla="*/ 16 w 109"/>
                    <a:gd name="T67" fmla="*/ 104 h 104"/>
                    <a:gd name="T68" fmla="*/ 0 w 109"/>
                    <a:gd name="T69" fmla="*/ 88 h 104"/>
                    <a:gd name="T70" fmla="*/ 16 w 109"/>
                    <a:gd name="T71" fmla="*/ 72 h 104"/>
                    <a:gd name="T72" fmla="*/ 16 w 109"/>
                    <a:gd name="T73" fmla="*/ 84 h 104"/>
                    <a:gd name="T74" fmla="*/ 34 w 109"/>
                    <a:gd name="T75" fmla="*/ 84 h 104"/>
                    <a:gd name="T76" fmla="*/ 37 w 109"/>
                    <a:gd name="T77" fmla="*/ 77 h 104"/>
                    <a:gd name="T78" fmla="*/ 46 w 109"/>
                    <a:gd name="T79" fmla="*/ 82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9"/>
                    <a:gd name="T121" fmla="*/ 0 h 104"/>
                    <a:gd name="T122" fmla="*/ 109 w 109"/>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9" h="104">
                      <a:moveTo>
                        <a:pt x="16" y="0"/>
                      </a:moveTo>
                      <a:lnTo>
                        <a:pt x="16" y="12"/>
                      </a:lnTo>
                      <a:lnTo>
                        <a:pt x="41" y="12"/>
                      </a:lnTo>
                      <a:lnTo>
                        <a:pt x="46" y="23"/>
                      </a:lnTo>
                      <a:lnTo>
                        <a:pt x="39" y="31"/>
                      </a:lnTo>
                      <a:lnTo>
                        <a:pt x="34" y="21"/>
                      </a:lnTo>
                      <a:lnTo>
                        <a:pt x="16" y="21"/>
                      </a:lnTo>
                      <a:lnTo>
                        <a:pt x="16" y="32"/>
                      </a:lnTo>
                      <a:lnTo>
                        <a:pt x="0" y="16"/>
                      </a:lnTo>
                      <a:lnTo>
                        <a:pt x="16" y="0"/>
                      </a:lnTo>
                      <a:moveTo>
                        <a:pt x="62" y="25"/>
                      </a:moveTo>
                      <a:lnTo>
                        <a:pt x="68" y="13"/>
                      </a:lnTo>
                      <a:lnTo>
                        <a:pt x="93" y="13"/>
                      </a:lnTo>
                      <a:lnTo>
                        <a:pt x="93" y="0"/>
                      </a:lnTo>
                      <a:lnTo>
                        <a:pt x="109" y="16"/>
                      </a:lnTo>
                      <a:lnTo>
                        <a:pt x="93" y="32"/>
                      </a:lnTo>
                      <a:lnTo>
                        <a:pt x="93" y="21"/>
                      </a:lnTo>
                      <a:lnTo>
                        <a:pt x="75" y="21"/>
                      </a:lnTo>
                      <a:lnTo>
                        <a:pt x="69" y="33"/>
                      </a:lnTo>
                      <a:lnTo>
                        <a:pt x="62" y="25"/>
                      </a:lnTo>
                      <a:moveTo>
                        <a:pt x="69" y="71"/>
                      </a:moveTo>
                      <a:lnTo>
                        <a:pt x="75" y="84"/>
                      </a:lnTo>
                      <a:lnTo>
                        <a:pt x="93" y="84"/>
                      </a:lnTo>
                      <a:lnTo>
                        <a:pt x="93" y="72"/>
                      </a:lnTo>
                      <a:lnTo>
                        <a:pt x="109" y="88"/>
                      </a:lnTo>
                      <a:lnTo>
                        <a:pt x="93" y="104"/>
                      </a:lnTo>
                      <a:lnTo>
                        <a:pt x="93" y="92"/>
                      </a:lnTo>
                      <a:lnTo>
                        <a:pt x="68" y="92"/>
                      </a:lnTo>
                      <a:lnTo>
                        <a:pt x="62" y="80"/>
                      </a:lnTo>
                      <a:lnTo>
                        <a:pt x="69" y="71"/>
                      </a:lnTo>
                      <a:moveTo>
                        <a:pt x="46" y="82"/>
                      </a:moveTo>
                      <a:lnTo>
                        <a:pt x="41" y="93"/>
                      </a:lnTo>
                      <a:lnTo>
                        <a:pt x="16" y="93"/>
                      </a:lnTo>
                      <a:lnTo>
                        <a:pt x="16" y="104"/>
                      </a:lnTo>
                      <a:lnTo>
                        <a:pt x="0" y="88"/>
                      </a:lnTo>
                      <a:lnTo>
                        <a:pt x="16" y="72"/>
                      </a:lnTo>
                      <a:lnTo>
                        <a:pt x="16" y="84"/>
                      </a:lnTo>
                      <a:lnTo>
                        <a:pt x="34" y="84"/>
                      </a:lnTo>
                      <a:lnTo>
                        <a:pt x="37" y="77"/>
                      </a:lnTo>
                      <a:lnTo>
                        <a:pt x="46" y="82"/>
                      </a:lnTo>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4" name="Group 68"/>
              <p:cNvGrpSpPr>
                <a:grpSpLocks/>
              </p:cNvGrpSpPr>
              <p:nvPr/>
            </p:nvGrpSpPr>
            <p:grpSpPr bwMode="auto">
              <a:xfrm>
                <a:off x="3872" y="3372"/>
                <a:ext cx="162" cy="171"/>
                <a:chOff x="4578" y="2525"/>
                <a:chExt cx="201" cy="213"/>
              </a:xfrm>
            </p:grpSpPr>
            <p:sp>
              <p:nvSpPr>
                <p:cNvPr id="25" name="Freeform 69"/>
                <p:cNvSpPr>
                  <a:spLocks/>
                </p:cNvSpPr>
                <p:nvPr/>
              </p:nvSpPr>
              <p:spPr bwMode="auto">
                <a:xfrm>
                  <a:off x="4676" y="2630"/>
                  <a:ext cx="99" cy="103"/>
                </a:xfrm>
                <a:custGeom>
                  <a:avLst/>
                  <a:gdLst>
                    <a:gd name="T0" fmla="*/ 0 w 99"/>
                    <a:gd name="T1" fmla="*/ 103 h 103"/>
                    <a:gd name="T2" fmla="*/ 0 w 99"/>
                    <a:gd name="T3" fmla="*/ 103 h 103"/>
                    <a:gd name="T4" fmla="*/ 11 w 99"/>
                    <a:gd name="T5" fmla="*/ 103 h 103"/>
                    <a:gd name="T6" fmla="*/ 20 w 99"/>
                    <a:gd name="T7" fmla="*/ 101 h 103"/>
                    <a:gd name="T8" fmla="*/ 30 w 99"/>
                    <a:gd name="T9" fmla="*/ 99 h 103"/>
                    <a:gd name="T10" fmla="*/ 39 w 99"/>
                    <a:gd name="T11" fmla="*/ 95 h 103"/>
                    <a:gd name="T12" fmla="*/ 48 w 99"/>
                    <a:gd name="T13" fmla="*/ 91 h 103"/>
                    <a:gd name="T14" fmla="*/ 56 w 99"/>
                    <a:gd name="T15" fmla="*/ 85 h 103"/>
                    <a:gd name="T16" fmla="*/ 63 w 99"/>
                    <a:gd name="T17" fmla="*/ 79 h 103"/>
                    <a:gd name="T18" fmla="*/ 70 w 99"/>
                    <a:gd name="T19" fmla="*/ 73 h 103"/>
                    <a:gd name="T20" fmla="*/ 77 w 99"/>
                    <a:gd name="T21" fmla="*/ 65 h 103"/>
                    <a:gd name="T22" fmla="*/ 82 w 99"/>
                    <a:gd name="T23" fmla="*/ 57 h 103"/>
                    <a:gd name="T24" fmla="*/ 87 w 99"/>
                    <a:gd name="T25" fmla="*/ 49 h 103"/>
                    <a:gd name="T26" fmla="*/ 91 w 99"/>
                    <a:gd name="T27" fmla="*/ 40 h 103"/>
                    <a:gd name="T28" fmla="*/ 95 w 99"/>
                    <a:gd name="T29" fmla="*/ 30 h 103"/>
                    <a:gd name="T30" fmla="*/ 97 w 99"/>
                    <a:gd name="T31" fmla="*/ 20 h 103"/>
                    <a:gd name="T32" fmla="*/ 98 w 99"/>
                    <a:gd name="T33" fmla="*/ 10 h 103"/>
                    <a:gd name="T34" fmla="*/ 99 w 99"/>
                    <a:gd name="T35" fmla="*/ 0 h 103"/>
                    <a:gd name="T36" fmla="*/ 75 w 99"/>
                    <a:gd name="T37" fmla="*/ 0 h 103"/>
                    <a:gd name="T38" fmla="*/ 74 w 99"/>
                    <a:gd name="T39" fmla="*/ 8 h 103"/>
                    <a:gd name="T40" fmla="*/ 73 w 99"/>
                    <a:gd name="T41" fmla="*/ 15 h 103"/>
                    <a:gd name="T42" fmla="*/ 71 w 99"/>
                    <a:gd name="T43" fmla="*/ 23 h 103"/>
                    <a:gd name="T44" fmla="*/ 69 w 99"/>
                    <a:gd name="T45" fmla="*/ 30 h 103"/>
                    <a:gd name="T46" fmla="*/ 66 w 99"/>
                    <a:gd name="T47" fmla="*/ 37 h 103"/>
                    <a:gd name="T48" fmla="*/ 62 w 99"/>
                    <a:gd name="T49" fmla="*/ 44 h 103"/>
                    <a:gd name="T50" fmla="*/ 58 w 99"/>
                    <a:gd name="T51" fmla="*/ 50 h 103"/>
                    <a:gd name="T52" fmla="*/ 53 w 99"/>
                    <a:gd name="T53" fmla="*/ 55 h 103"/>
                    <a:gd name="T54" fmla="*/ 48 w 99"/>
                    <a:gd name="T55" fmla="*/ 60 h 103"/>
                    <a:gd name="T56" fmla="*/ 42 w 99"/>
                    <a:gd name="T57" fmla="*/ 65 h 103"/>
                    <a:gd name="T58" fmla="*/ 36 w 99"/>
                    <a:gd name="T59" fmla="*/ 69 h 103"/>
                    <a:gd name="T60" fmla="*/ 29 w 99"/>
                    <a:gd name="T61" fmla="*/ 72 h 103"/>
                    <a:gd name="T62" fmla="*/ 22 w 99"/>
                    <a:gd name="T63" fmla="*/ 75 h 103"/>
                    <a:gd name="T64" fmla="*/ 15 w 99"/>
                    <a:gd name="T65" fmla="*/ 77 h 103"/>
                    <a:gd name="T66" fmla="*/ 8 w 99"/>
                    <a:gd name="T67" fmla="*/ 78 h 103"/>
                    <a:gd name="T68" fmla="*/ 0 w 99"/>
                    <a:gd name="T69" fmla="*/ 79 h 103"/>
                    <a:gd name="T70" fmla="*/ 0 w 99"/>
                    <a:gd name="T71" fmla="*/ 79 h 103"/>
                    <a:gd name="T72" fmla="*/ 0 w 99"/>
                    <a:gd name="T73" fmla="*/ 103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3"/>
                    <a:gd name="T113" fmla="*/ 99 w 99"/>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3">
                      <a:moveTo>
                        <a:pt x="0" y="103"/>
                      </a:moveTo>
                      <a:lnTo>
                        <a:pt x="0" y="103"/>
                      </a:lnTo>
                      <a:lnTo>
                        <a:pt x="11" y="103"/>
                      </a:lnTo>
                      <a:lnTo>
                        <a:pt x="20" y="101"/>
                      </a:lnTo>
                      <a:lnTo>
                        <a:pt x="30" y="99"/>
                      </a:lnTo>
                      <a:lnTo>
                        <a:pt x="39" y="95"/>
                      </a:lnTo>
                      <a:lnTo>
                        <a:pt x="48" y="91"/>
                      </a:lnTo>
                      <a:lnTo>
                        <a:pt x="56" y="85"/>
                      </a:lnTo>
                      <a:lnTo>
                        <a:pt x="63" y="79"/>
                      </a:lnTo>
                      <a:lnTo>
                        <a:pt x="70" y="73"/>
                      </a:lnTo>
                      <a:lnTo>
                        <a:pt x="77" y="65"/>
                      </a:lnTo>
                      <a:lnTo>
                        <a:pt x="82" y="57"/>
                      </a:lnTo>
                      <a:lnTo>
                        <a:pt x="87" y="49"/>
                      </a:lnTo>
                      <a:lnTo>
                        <a:pt x="91" y="40"/>
                      </a:lnTo>
                      <a:lnTo>
                        <a:pt x="95" y="30"/>
                      </a:lnTo>
                      <a:lnTo>
                        <a:pt x="97" y="20"/>
                      </a:lnTo>
                      <a:lnTo>
                        <a:pt x="98" y="10"/>
                      </a:lnTo>
                      <a:lnTo>
                        <a:pt x="99" y="0"/>
                      </a:lnTo>
                      <a:lnTo>
                        <a:pt x="75" y="0"/>
                      </a:lnTo>
                      <a:lnTo>
                        <a:pt x="74" y="8"/>
                      </a:lnTo>
                      <a:lnTo>
                        <a:pt x="73" y="15"/>
                      </a:lnTo>
                      <a:lnTo>
                        <a:pt x="71" y="23"/>
                      </a:lnTo>
                      <a:lnTo>
                        <a:pt x="69" y="30"/>
                      </a:lnTo>
                      <a:lnTo>
                        <a:pt x="66" y="37"/>
                      </a:lnTo>
                      <a:lnTo>
                        <a:pt x="62" y="44"/>
                      </a:lnTo>
                      <a:lnTo>
                        <a:pt x="58" y="50"/>
                      </a:lnTo>
                      <a:lnTo>
                        <a:pt x="53" y="55"/>
                      </a:lnTo>
                      <a:lnTo>
                        <a:pt x="48" y="60"/>
                      </a:lnTo>
                      <a:lnTo>
                        <a:pt x="42" y="65"/>
                      </a:lnTo>
                      <a:lnTo>
                        <a:pt x="36" y="69"/>
                      </a:lnTo>
                      <a:lnTo>
                        <a:pt x="29" y="72"/>
                      </a:lnTo>
                      <a:lnTo>
                        <a:pt x="22" y="75"/>
                      </a:lnTo>
                      <a:lnTo>
                        <a:pt x="15" y="77"/>
                      </a:lnTo>
                      <a:lnTo>
                        <a:pt x="8" y="78"/>
                      </a:lnTo>
                      <a:lnTo>
                        <a:pt x="0" y="79"/>
                      </a:lnTo>
                      <a:lnTo>
                        <a:pt x="0" y="103"/>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Freeform 70"/>
                <p:cNvSpPr>
                  <a:spLocks/>
                </p:cNvSpPr>
                <p:nvPr/>
              </p:nvSpPr>
              <p:spPr bwMode="auto">
                <a:xfrm>
                  <a:off x="4578" y="2630"/>
                  <a:ext cx="98" cy="103"/>
                </a:xfrm>
                <a:custGeom>
                  <a:avLst/>
                  <a:gdLst>
                    <a:gd name="T0" fmla="*/ 0 w 98"/>
                    <a:gd name="T1" fmla="*/ 0 h 103"/>
                    <a:gd name="T2" fmla="*/ 0 w 98"/>
                    <a:gd name="T3" fmla="*/ 0 h 103"/>
                    <a:gd name="T4" fmla="*/ 1 w 98"/>
                    <a:gd name="T5" fmla="*/ 10 h 103"/>
                    <a:gd name="T6" fmla="*/ 2 w 98"/>
                    <a:gd name="T7" fmla="*/ 20 h 103"/>
                    <a:gd name="T8" fmla="*/ 4 w 98"/>
                    <a:gd name="T9" fmla="*/ 30 h 103"/>
                    <a:gd name="T10" fmla="*/ 8 w 98"/>
                    <a:gd name="T11" fmla="*/ 40 h 103"/>
                    <a:gd name="T12" fmla="*/ 12 w 98"/>
                    <a:gd name="T13" fmla="*/ 49 h 103"/>
                    <a:gd name="T14" fmla="*/ 17 w 98"/>
                    <a:gd name="T15" fmla="*/ 57 h 103"/>
                    <a:gd name="T16" fmla="*/ 22 w 98"/>
                    <a:gd name="T17" fmla="*/ 65 h 103"/>
                    <a:gd name="T18" fmla="*/ 29 w 98"/>
                    <a:gd name="T19" fmla="*/ 73 h 103"/>
                    <a:gd name="T20" fmla="*/ 36 w 98"/>
                    <a:gd name="T21" fmla="*/ 79 h 103"/>
                    <a:gd name="T22" fmla="*/ 43 w 98"/>
                    <a:gd name="T23" fmla="*/ 85 h 103"/>
                    <a:gd name="T24" fmla="*/ 51 w 98"/>
                    <a:gd name="T25" fmla="*/ 91 h 103"/>
                    <a:gd name="T26" fmla="*/ 60 w 98"/>
                    <a:gd name="T27" fmla="*/ 95 h 103"/>
                    <a:gd name="T28" fmla="*/ 69 w 98"/>
                    <a:gd name="T29" fmla="*/ 99 h 103"/>
                    <a:gd name="T30" fmla="*/ 79 w 98"/>
                    <a:gd name="T31" fmla="*/ 101 h 103"/>
                    <a:gd name="T32" fmla="*/ 88 w 98"/>
                    <a:gd name="T33" fmla="*/ 103 h 103"/>
                    <a:gd name="T34" fmla="*/ 98 w 98"/>
                    <a:gd name="T35" fmla="*/ 103 h 103"/>
                    <a:gd name="T36" fmla="*/ 98 w 98"/>
                    <a:gd name="T37" fmla="*/ 79 h 103"/>
                    <a:gd name="T38" fmla="*/ 91 w 98"/>
                    <a:gd name="T39" fmla="*/ 78 h 103"/>
                    <a:gd name="T40" fmla="*/ 84 w 98"/>
                    <a:gd name="T41" fmla="*/ 77 h 103"/>
                    <a:gd name="T42" fmla="*/ 77 w 98"/>
                    <a:gd name="T43" fmla="*/ 75 h 103"/>
                    <a:gd name="T44" fmla="*/ 70 w 98"/>
                    <a:gd name="T45" fmla="*/ 72 h 103"/>
                    <a:gd name="T46" fmla="*/ 63 w 98"/>
                    <a:gd name="T47" fmla="*/ 69 h 103"/>
                    <a:gd name="T48" fmla="*/ 57 w 98"/>
                    <a:gd name="T49" fmla="*/ 65 h 103"/>
                    <a:gd name="T50" fmla="*/ 51 w 98"/>
                    <a:gd name="T51" fmla="*/ 60 h 103"/>
                    <a:gd name="T52" fmla="*/ 46 w 98"/>
                    <a:gd name="T53" fmla="*/ 55 h 103"/>
                    <a:gd name="T54" fmla="*/ 41 w 98"/>
                    <a:gd name="T55" fmla="*/ 50 h 103"/>
                    <a:gd name="T56" fmla="*/ 37 w 98"/>
                    <a:gd name="T57" fmla="*/ 44 h 103"/>
                    <a:gd name="T58" fmla="*/ 33 w 98"/>
                    <a:gd name="T59" fmla="*/ 37 h 103"/>
                    <a:gd name="T60" fmla="*/ 30 w 98"/>
                    <a:gd name="T61" fmla="*/ 30 h 103"/>
                    <a:gd name="T62" fmla="*/ 28 w 98"/>
                    <a:gd name="T63" fmla="*/ 23 h 103"/>
                    <a:gd name="T64" fmla="*/ 26 w 98"/>
                    <a:gd name="T65" fmla="*/ 15 h 103"/>
                    <a:gd name="T66" fmla="*/ 25 w 98"/>
                    <a:gd name="T67" fmla="*/ 8 h 103"/>
                    <a:gd name="T68" fmla="*/ 24 w 98"/>
                    <a:gd name="T69" fmla="*/ 0 h 103"/>
                    <a:gd name="T70" fmla="*/ 24 w 98"/>
                    <a:gd name="T71" fmla="*/ 0 h 103"/>
                    <a:gd name="T72" fmla="*/ 0 w 98"/>
                    <a:gd name="T73" fmla="*/ 0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3"/>
                    <a:gd name="T113" fmla="*/ 98 w 98"/>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3">
                      <a:moveTo>
                        <a:pt x="0" y="0"/>
                      </a:moveTo>
                      <a:lnTo>
                        <a:pt x="0" y="0"/>
                      </a:lnTo>
                      <a:lnTo>
                        <a:pt x="1" y="10"/>
                      </a:lnTo>
                      <a:lnTo>
                        <a:pt x="2" y="20"/>
                      </a:lnTo>
                      <a:lnTo>
                        <a:pt x="4" y="30"/>
                      </a:lnTo>
                      <a:lnTo>
                        <a:pt x="8" y="40"/>
                      </a:lnTo>
                      <a:lnTo>
                        <a:pt x="12" y="49"/>
                      </a:lnTo>
                      <a:lnTo>
                        <a:pt x="17" y="57"/>
                      </a:lnTo>
                      <a:lnTo>
                        <a:pt x="22" y="65"/>
                      </a:lnTo>
                      <a:lnTo>
                        <a:pt x="29" y="73"/>
                      </a:lnTo>
                      <a:lnTo>
                        <a:pt x="36" y="79"/>
                      </a:lnTo>
                      <a:lnTo>
                        <a:pt x="43" y="85"/>
                      </a:lnTo>
                      <a:lnTo>
                        <a:pt x="51" y="91"/>
                      </a:lnTo>
                      <a:lnTo>
                        <a:pt x="60" y="95"/>
                      </a:lnTo>
                      <a:lnTo>
                        <a:pt x="69" y="99"/>
                      </a:lnTo>
                      <a:lnTo>
                        <a:pt x="79" y="101"/>
                      </a:lnTo>
                      <a:lnTo>
                        <a:pt x="88" y="103"/>
                      </a:lnTo>
                      <a:lnTo>
                        <a:pt x="98" y="103"/>
                      </a:lnTo>
                      <a:lnTo>
                        <a:pt x="98" y="79"/>
                      </a:lnTo>
                      <a:lnTo>
                        <a:pt x="91" y="78"/>
                      </a:lnTo>
                      <a:lnTo>
                        <a:pt x="84" y="77"/>
                      </a:lnTo>
                      <a:lnTo>
                        <a:pt x="77" y="75"/>
                      </a:lnTo>
                      <a:lnTo>
                        <a:pt x="70" y="72"/>
                      </a:lnTo>
                      <a:lnTo>
                        <a:pt x="63" y="69"/>
                      </a:lnTo>
                      <a:lnTo>
                        <a:pt x="57" y="65"/>
                      </a:lnTo>
                      <a:lnTo>
                        <a:pt x="51" y="60"/>
                      </a:lnTo>
                      <a:lnTo>
                        <a:pt x="46" y="55"/>
                      </a:lnTo>
                      <a:lnTo>
                        <a:pt x="41" y="50"/>
                      </a:lnTo>
                      <a:lnTo>
                        <a:pt x="37" y="44"/>
                      </a:lnTo>
                      <a:lnTo>
                        <a:pt x="33" y="37"/>
                      </a:lnTo>
                      <a:lnTo>
                        <a:pt x="30" y="30"/>
                      </a:lnTo>
                      <a:lnTo>
                        <a:pt x="28" y="23"/>
                      </a:lnTo>
                      <a:lnTo>
                        <a:pt x="26" y="15"/>
                      </a:lnTo>
                      <a:lnTo>
                        <a:pt x="25" y="8"/>
                      </a:lnTo>
                      <a:lnTo>
                        <a:pt x="24" y="0"/>
                      </a:lnTo>
                      <a:lnTo>
                        <a:pt x="0"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Freeform 71"/>
                <p:cNvSpPr>
                  <a:spLocks/>
                </p:cNvSpPr>
                <p:nvPr/>
              </p:nvSpPr>
              <p:spPr bwMode="auto">
                <a:xfrm>
                  <a:off x="4578" y="2525"/>
                  <a:ext cx="98" cy="105"/>
                </a:xfrm>
                <a:custGeom>
                  <a:avLst/>
                  <a:gdLst>
                    <a:gd name="T0" fmla="*/ 98 w 98"/>
                    <a:gd name="T1" fmla="*/ 0 h 105"/>
                    <a:gd name="T2" fmla="*/ 98 w 98"/>
                    <a:gd name="T3" fmla="*/ 0 h 105"/>
                    <a:gd name="T4" fmla="*/ 88 w 98"/>
                    <a:gd name="T5" fmla="*/ 0 h 105"/>
                    <a:gd name="T6" fmla="*/ 79 w 98"/>
                    <a:gd name="T7" fmla="*/ 2 h 105"/>
                    <a:gd name="T8" fmla="*/ 69 w 98"/>
                    <a:gd name="T9" fmla="*/ 5 h 105"/>
                    <a:gd name="T10" fmla="*/ 60 w 98"/>
                    <a:gd name="T11" fmla="*/ 8 h 105"/>
                    <a:gd name="T12" fmla="*/ 51 w 98"/>
                    <a:gd name="T13" fmla="*/ 13 h 105"/>
                    <a:gd name="T14" fmla="*/ 43 w 98"/>
                    <a:gd name="T15" fmla="*/ 18 h 105"/>
                    <a:gd name="T16" fmla="*/ 36 w 98"/>
                    <a:gd name="T17" fmla="*/ 24 h 105"/>
                    <a:gd name="T18" fmla="*/ 29 w 98"/>
                    <a:gd name="T19" fmla="*/ 31 h 105"/>
                    <a:gd name="T20" fmla="*/ 22 w 98"/>
                    <a:gd name="T21" fmla="*/ 38 h 105"/>
                    <a:gd name="T22" fmla="*/ 17 w 98"/>
                    <a:gd name="T23" fmla="*/ 46 h 105"/>
                    <a:gd name="T24" fmla="*/ 12 w 98"/>
                    <a:gd name="T25" fmla="*/ 55 h 105"/>
                    <a:gd name="T26" fmla="*/ 8 w 98"/>
                    <a:gd name="T27" fmla="*/ 64 h 105"/>
                    <a:gd name="T28" fmla="*/ 4 w 98"/>
                    <a:gd name="T29" fmla="*/ 74 h 105"/>
                    <a:gd name="T30" fmla="*/ 2 w 98"/>
                    <a:gd name="T31" fmla="*/ 84 h 105"/>
                    <a:gd name="T32" fmla="*/ 1 w 98"/>
                    <a:gd name="T33" fmla="*/ 94 h 105"/>
                    <a:gd name="T34" fmla="*/ 0 w 98"/>
                    <a:gd name="T35" fmla="*/ 105 h 105"/>
                    <a:gd name="T36" fmla="*/ 24 w 98"/>
                    <a:gd name="T37" fmla="*/ 105 h 105"/>
                    <a:gd name="T38" fmla="*/ 25 w 98"/>
                    <a:gd name="T39" fmla="*/ 96 h 105"/>
                    <a:gd name="T40" fmla="*/ 26 w 98"/>
                    <a:gd name="T41" fmla="*/ 88 h 105"/>
                    <a:gd name="T42" fmla="*/ 28 w 98"/>
                    <a:gd name="T43" fmla="*/ 81 h 105"/>
                    <a:gd name="T44" fmla="*/ 30 w 98"/>
                    <a:gd name="T45" fmla="*/ 73 h 105"/>
                    <a:gd name="T46" fmla="*/ 33 w 98"/>
                    <a:gd name="T47" fmla="*/ 66 h 105"/>
                    <a:gd name="T48" fmla="*/ 37 w 98"/>
                    <a:gd name="T49" fmla="*/ 60 h 105"/>
                    <a:gd name="T50" fmla="*/ 41 w 98"/>
                    <a:gd name="T51" fmla="*/ 54 h 105"/>
                    <a:gd name="T52" fmla="*/ 46 w 98"/>
                    <a:gd name="T53" fmla="*/ 48 h 105"/>
                    <a:gd name="T54" fmla="*/ 52 w 98"/>
                    <a:gd name="T55" fmla="*/ 43 h 105"/>
                    <a:gd name="T56" fmla="*/ 57 w 98"/>
                    <a:gd name="T57" fmla="*/ 38 h 105"/>
                    <a:gd name="T58" fmla="*/ 63 w 98"/>
                    <a:gd name="T59" fmla="*/ 34 h 105"/>
                    <a:gd name="T60" fmla="*/ 70 w 98"/>
                    <a:gd name="T61" fmla="*/ 31 h 105"/>
                    <a:gd name="T62" fmla="*/ 77 w 98"/>
                    <a:gd name="T63" fmla="*/ 28 h 105"/>
                    <a:gd name="T64" fmla="*/ 84 w 98"/>
                    <a:gd name="T65" fmla="*/ 26 h 105"/>
                    <a:gd name="T66" fmla="*/ 91 w 98"/>
                    <a:gd name="T67" fmla="*/ 25 h 105"/>
                    <a:gd name="T68" fmla="*/ 98 w 98"/>
                    <a:gd name="T69" fmla="*/ 25 h 105"/>
                    <a:gd name="T70" fmla="*/ 98 w 98"/>
                    <a:gd name="T71" fmla="*/ 25 h 105"/>
                    <a:gd name="T72" fmla="*/ 98 w 98"/>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0"/>
                      </a:moveTo>
                      <a:lnTo>
                        <a:pt x="98"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6"/>
                      </a:lnTo>
                      <a:lnTo>
                        <a:pt x="26" y="88"/>
                      </a:lnTo>
                      <a:lnTo>
                        <a:pt x="28" y="81"/>
                      </a:lnTo>
                      <a:lnTo>
                        <a:pt x="30" y="73"/>
                      </a:lnTo>
                      <a:lnTo>
                        <a:pt x="33" y="66"/>
                      </a:lnTo>
                      <a:lnTo>
                        <a:pt x="37" y="60"/>
                      </a:lnTo>
                      <a:lnTo>
                        <a:pt x="41" y="54"/>
                      </a:lnTo>
                      <a:lnTo>
                        <a:pt x="46" y="48"/>
                      </a:lnTo>
                      <a:lnTo>
                        <a:pt x="52" y="43"/>
                      </a:lnTo>
                      <a:lnTo>
                        <a:pt x="57" y="38"/>
                      </a:lnTo>
                      <a:lnTo>
                        <a:pt x="63" y="34"/>
                      </a:lnTo>
                      <a:lnTo>
                        <a:pt x="70" y="31"/>
                      </a:lnTo>
                      <a:lnTo>
                        <a:pt x="77" y="28"/>
                      </a:lnTo>
                      <a:lnTo>
                        <a:pt x="84" y="26"/>
                      </a:lnTo>
                      <a:lnTo>
                        <a:pt x="91" y="25"/>
                      </a:lnTo>
                      <a:lnTo>
                        <a:pt x="98" y="25"/>
                      </a:lnTo>
                      <a:lnTo>
                        <a:pt x="98" y="0"/>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Freeform 72"/>
                <p:cNvSpPr>
                  <a:spLocks/>
                </p:cNvSpPr>
                <p:nvPr/>
              </p:nvSpPr>
              <p:spPr bwMode="auto">
                <a:xfrm>
                  <a:off x="4676" y="2525"/>
                  <a:ext cx="99" cy="105"/>
                </a:xfrm>
                <a:custGeom>
                  <a:avLst/>
                  <a:gdLst>
                    <a:gd name="T0" fmla="*/ 99 w 99"/>
                    <a:gd name="T1" fmla="*/ 105 h 105"/>
                    <a:gd name="T2" fmla="*/ 99 w 99"/>
                    <a:gd name="T3" fmla="*/ 105 h 105"/>
                    <a:gd name="T4" fmla="*/ 98 w 99"/>
                    <a:gd name="T5" fmla="*/ 94 h 105"/>
                    <a:gd name="T6" fmla="*/ 97 w 99"/>
                    <a:gd name="T7" fmla="*/ 84 h 105"/>
                    <a:gd name="T8" fmla="*/ 95 w 99"/>
                    <a:gd name="T9" fmla="*/ 74 h 105"/>
                    <a:gd name="T10" fmla="*/ 91 w 99"/>
                    <a:gd name="T11" fmla="*/ 64 h 105"/>
                    <a:gd name="T12" fmla="*/ 87 w 99"/>
                    <a:gd name="T13" fmla="*/ 55 h 105"/>
                    <a:gd name="T14" fmla="*/ 82 w 99"/>
                    <a:gd name="T15" fmla="*/ 46 h 105"/>
                    <a:gd name="T16" fmla="*/ 77 w 99"/>
                    <a:gd name="T17" fmla="*/ 38 h 105"/>
                    <a:gd name="T18" fmla="*/ 70 w 99"/>
                    <a:gd name="T19" fmla="*/ 31 h 105"/>
                    <a:gd name="T20" fmla="*/ 63 w 99"/>
                    <a:gd name="T21" fmla="*/ 24 h 105"/>
                    <a:gd name="T22" fmla="*/ 56 w 99"/>
                    <a:gd name="T23" fmla="*/ 18 h 105"/>
                    <a:gd name="T24" fmla="*/ 48 w 99"/>
                    <a:gd name="T25" fmla="*/ 13 h 105"/>
                    <a:gd name="T26" fmla="*/ 39 w 99"/>
                    <a:gd name="T27" fmla="*/ 8 h 105"/>
                    <a:gd name="T28" fmla="*/ 30 w 99"/>
                    <a:gd name="T29" fmla="*/ 5 h 105"/>
                    <a:gd name="T30" fmla="*/ 20 w 99"/>
                    <a:gd name="T31" fmla="*/ 2 h 105"/>
                    <a:gd name="T32" fmla="*/ 11 w 99"/>
                    <a:gd name="T33" fmla="*/ 0 h 105"/>
                    <a:gd name="T34" fmla="*/ 0 w 99"/>
                    <a:gd name="T35" fmla="*/ 0 h 105"/>
                    <a:gd name="T36" fmla="*/ 0 w 99"/>
                    <a:gd name="T37" fmla="*/ 25 h 105"/>
                    <a:gd name="T38" fmla="*/ 8 w 99"/>
                    <a:gd name="T39" fmla="*/ 25 h 105"/>
                    <a:gd name="T40" fmla="*/ 15 w 99"/>
                    <a:gd name="T41" fmla="*/ 26 h 105"/>
                    <a:gd name="T42" fmla="*/ 22 w 99"/>
                    <a:gd name="T43" fmla="*/ 28 h 105"/>
                    <a:gd name="T44" fmla="*/ 29 w 99"/>
                    <a:gd name="T45" fmla="*/ 31 h 105"/>
                    <a:gd name="T46" fmla="*/ 36 w 99"/>
                    <a:gd name="T47" fmla="*/ 34 h 105"/>
                    <a:gd name="T48" fmla="*/ 42 w 99"/>
                    <a:gd name="T49" fmla="*/ 38 h 105"/>
                    <a:gd name="T50" fmla="*/ 47 w 99"/>
                    <a:gd name="T51" fmla="*/ 43 h 105"/>
                    <a:gd name="T52" fmla="*/ 53 w 99"/>
                    <a:gd name="T53" fmla="*/ 48 h 105"/>
                    <a:gd name="T54" fmla="*/ 58 w 99"/>
                    <a:gd name="T55" fmla="*/ 54 h 105"/>
                    <a:gd name="T56" fmla="*/ 62 w 99"/>
                    <a:gd name="T57" fmla="*/ 60 h 105"/>
                    <a:gd name="T58" fmla="*/ 66 w 99"/>
                    <a:gd name="T59" fmla="*/ 66 h 105"/>
                    <a:gd name="T60" fmla="*/ 69 w 99"/>
                    <a:gd name="T61" fmla="*/ 73 h 105"/>
                    <a:gd name="T62" fmla="*/ 71 w 99"/>
                    <a:gd name="T63" fmla="*/ 81 h 105"/>
                    <a:gd name="T64" fmla="*/ 73 w 99"/>
                    <a:gd name="T65" fmla="*/ 88 h 105"/>
                    <a:gd name="T66" fmla="*/ 74 w 99"/>
                    <a:gd name="T67" fmla="*/ 96 h 105"/>
                    <a:gd name="T68" fmla="*/ 75 w 99"/>
                    <a:gd name="T69" fmla="*/ 105 h 105"/>
                    <a:gd name="T70" fmla="*/ 75 w 99"/>
                    <a:gd name="T71" fmla="*/ 105 h 105"/>
                    <a:gd name="T72" fmla="*/ 99 w 99"/>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105"/>
                      </a:moveTo>
                      <a:lnTo>
                        <a:pt x="99" y="105"/>
                      </a:lnTo>
                      <a:lnTo>
                        <a:pt x="98" y="94"/>
                      </a:lnTo>
                      <a:lnTo>
                        <a:pt x="97" y="84"/>
                      </a:lnTo>
                      <a:lnTo>
                        <a:pt x="95" y="74"/>
                      </a:lnTo>
                      <a:lnTo>
                        <a:pt x="91" y="64"/>
                      </a:lnTo>
                      <a:lnTo>
                        <a:pt x="87" y="55"/>
                      </a:lnTo>
                      <a:lnTo>
                        <a:pt x="82" y="46"/>
                      </a:lnTo>
                      <a:lnTo>
                        <a:pt x="77" y="38"/>
                      </a:lnTo>
                      <a:lnTo>
                        <a:pt x="70" y="31"/>
                      </a:lnTo>
                      <a:lnTo>
                        <a:pt x="63" y="24"/>
                      </a:lnTo>
                      <a:lnTo>
                        <a:pt x="56" y="18"/>
                      </a:lnTo>
                      <a:lnTo>
                        <a:pt x="48" y="13"/>
                      </a:lnTo>
                      <a:lnTo>
                        <a:pt x="39" y="8"/>
                      </a:lnTo>
                      <a:lnTo>
                        <a:pt x="30" y="5"/>
                      </a:lnTo>
                      <a:lnTo>
                        <a:pt x="20" y="2"/>
                      </a:lnTo>
                      <a:lnTo>
                        <a:pt x="11" y="0"/>
                      </a:lnTo>
                      <a:lnTo>
                        <a:pt x="0" y="0"/>
                      </a:lnTo>
                      <a:lnTo>
                        <a:pt x="0" y="25"/>
                      </a:lnTo>
                      <a:lnTo>
                        <a:pt x="8" y="25"/>
                      </a:lnTo>
                      <a:lnTo>
                        <a:pt x="15" y="26"/>
                      </a:lnTo>
                      <a:lnTo>
                        <a:pt x="22" y="28"/>
                      </a:lnTo>
                      <a:lnTo>
                        <a:pt x="29" y="31"/>
                      </a:lnTo>
                      <a:lnTo>
                        <a:pt x="36" y="34"/>
                      </a:lnTo>
                      <a:lnTo>
                        <a:pt x="42" y="38"/>
                      </a:lnTo>
                      <a:lnTo>
                        <a:pt x="47" y="43"/>
                      </a:lnTo>
                      <a:lnTo>
                        <a:pt x="53" y="48"/>
                      </a:lnTo>
                      <a:lnTo>
                        <a:pt x="58" y="54"/>
                      </a:lnTo>
                      <a:lnTo>
                        <a:pt x="62" y="60"/>
                      </a:lnTo>
                      <a:lnTo>
                        <a:pt x="66" y="66"/>
                      </a:lnTo>
                      <a:lnTo>
                        <a:pt x="69" y="73"/>
                      </a:lnTo>
                      <a:lnTo>
                        <a:pt x="71" y="81"/>
                      </a:lnTo>
                      <a:lnTo>
                        <a:pt x="73" y="88"/>
                      </a:lnTo>
                      <a:lnTo>
                        <a:pt x="74" y="96"/>
                      </a:lnTo>
                      <a:lnTo>
                        <a:pt x="75" y="105"/>
                      </a:lnTo>
                      <a:lnTo>
                        <a:pt x="99" y="105"/>
                      </a:lnTo>
                      <a:close/>
                    </a:path>
                  </a:pathLst>
                </a:custGeom>
                <a:solidFill>
                  <a:srgbClr val="24272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Freeform 73"/>
                <p:cNvSpPr>
                  <a:spLocks/>
                </p:cNvSpPr>
                <p:nvPr/>
              </p:nvSpPr>
              <p:spPr bwMode="auto">
                <a:xfrm>
                  <a:off x="4681" y="2634"/>
                  <a:ext cx="98" cy="104"/>
                </a:xfrm>
                <a:custGeom>
                  <a:avLst/>
                  <a:gdLst>
                    <a:gd name="T0" fmla="*/ 0 w 98"/>
                    <a:gd name="T1" fmla="*/ 104 h 104"/>
                    <a:gd name="T2" fmla="*/ 0 w 98"/>
                    <a:gd name="T3" fmla="*/ 104 h 104"/>
                    <a:gd name="T4" fmla="*/ 10 w 98"/>
                    <a:gd name="T5" fmla="*/ 103 h 104"/>
                    <a:gd name="T6" fmla="*/ 19 w 98"/>
                    <a:gd name="T7" fmla="*/ 101 h 104"/>
                    <a:gd name="T8" fmla="*/ 29 w 98"/>
                    <a:gd name="T9" fmla="*/ 99 h 104"/>
                    <a:gd name="T10" fmla="*/ 38 w 98"/>
                    <a:gd name="T11" fmla="*/ 95 h 104"/>
                    <a:gd name="T12" fmla="*/ 47 w 98"/>
                    <a:gd name="T13" fmla="*/ 91 h 104"/>
                    <a:gd name="T14" fmla="*/ 55 w 98"/>
                    <a:gd name="T15" fmla="*/ 86 h 104"/>
                    <a:gd name="T16" fmla="*/ 62 w 98"/>
                    <a:gd name="T17" fmla="*/ 80 h 104"/>
                    <a:gd name="T18" fmla="*/ 69 w 98"/>
                    <a:gd name="T19" fmla="*/ 73 h 104"/>
                    <a:gd name="T20" fmla="*/ 76 w 98"/>
                    <a:gd name="T21" fmla="*/ 65 h 104"/>
                    <a:gd name="T22" fmla="*/ 81 w 98"/>
                    <a:gd name="T23" fmla="*/ 57 h 104"/>
                    <a:gd name="T24" fmla="*/ 86 w 98"/>
                    <a:gd name="T25" fmla="*/ 49 h 104"/>
                    <a:gd name="T26" fmla="*/ 90 w 98"/>
                    <a:gd name="T27" fmla="*/ 40 h 104"/>
                    <a:gd name="T28" fmla="*/ 94 w 98"/>
                    <a:gd name="T29" fmla="*/ 30 h 104"/>
                    <a:gd name="T30" fmla="*/ 96 w 98"/>
                    <a:gd name="T31" fmla="*/ 20 h 104"/>
                    <a:gd name="T32" fmla="*/ 97 w 98"/>
                    <a:gd name="T33" fmla="*/ 10 h 104"/>
                    <a:gd name="T34" fmla="*/ 98 w 98"/>
                    <a:gd name="T35" fmla="*/ 0 h 104"/>
                    <a:gd name="T36" fmla="*/ 74 w 98"/>
                    <a:gd name="T37" fmla="*/ 0 h 104"/>
                    <a:gd name="T38" fmla="*/ 73 w 98"/>
                    <a:gd name="T39" fmla="*/ 8 h 104"/>
                    <a:gd name="T40" fmla="*/ 72 w 98"/>
                    <a:gd name="T41" fmla="*/ 16 h 104"/>
                    <a:gd name="T42" fmla="*/ 70 w 98"/>
                    <a:gd name="T43" fmla="*/ 23 h 104"/>
                    <a:gd name="T44" fmla="*/ 68 w 98"/>
                    <a:gd name="T45" fmla="*/ 30 h 104"/>
                    <a:gd name="T46" fmla="*/ 65 w 98"/>
                    <a:gd name="T47" fmla="*/ 37 h 104"/>
                    <a:gd name="T48" fmla="*/ 61 w 98"/>
                    <a:gd name="T49" fmla="*/ 44 h 104"/>
                    <a:gd name="T50" fmla="*/ 57 w 98"/>
                    <a:gd name="T51" fmla="*/ 50 h 104"/>
                    <a:gd name="T52" fmla="*/ 52 w 98"/>
                    <a:gd name="T53" fmla="*/ 56 h 104"/>
                    <a:gd name="T54" fmla="*/ 47 w 98"/>
                    <a:gd name="T55" fmla="*/ 61 h 104"/>
                    <a:gd name="T56" fmla="*/ 41 w 98"/>
                    <a:gd name="T57" fmla="*/ 65 h 104"/>
                    <a:gd name="T58" fmla="*/ 35 w 98"/>
                    <a:gd name="T59" fmla="*/ 69 h 104"/>
                    <a:gd name="T60" fmla="*/ 28 w 98"/>
                    <a:gd name="T61" fmla="*/ 73 h 104"/>
                    <a:gd name="T62" fmla="*/ 21 w 98"/>
                    <a:gd name="T63" fmla="*/ 75 h 104"/>
                    <a:gd name="T64" fmla="*/ 14 w 98"/>
                    <a:gd name="T65" fmla="*/ 77 h 104"/>
                    <a:gd name="T66" fmla="*/ 7 w 98"/>
                    <a:gd name="T67" fmla="*/ 78 h 104"/>
                    <a:gd name="T68" fmla="*/ 0 w 98"/>
                    <a:gd name="T69" fmla="*/ 79 h 104"/>
                    <a:gd name="T70" fmla="*/ 0 w 98"/>
                    <a:gd name="T71" fmla="*/ 79 h 104"/>
                    <a:gd name="T72" fmla="*/ 0 w 98"/>
                    <a:gd name="T73" fmla="*/ 104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4"/>
                    <a:gd name="T113" fmla="*/ 98 w 98"/>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4">
                      <a:moveTo>
                        <a:pt x="0" y="104"/>
                      </a:moveTo>
                      <a:lnTo>
                        <a:pt x="0" y="104"/>
                      </a:lnTo>
                      <a:lnTo>
                        <a:pt x="10" y="103"/>
                      </a:lnTo>
                      <a:lnTo>
                        <a:pt x="19" y="101"/>
                      </a:lnTo>
                      <a:lnTo>
                        <a:pt x="29" y="99"/>
                      </a:lnTo>
                      <a:lnTo>
                        <a:pt x="38" y="95"/>
                      </a:lnTo>
                      <a:lnTo>
                        <a:pt x="47" y="91"/>
                      </a:lnTo>
                      <a:lnTo>
                        <a:pt x="55" y="86"/>
                      </a:lnTo>
                      <a:lnTo>
                        <a:pt x="62" y="80"/>
                      </a:lnTo>
                      <a:lnTo>
                        <a:pt x="69" y="73"/>
                      </a:lnTo>
                      <a:lnTo>
                        <a:pt x="76" y="65"/>
                      </a:lnTo>
                      <a:lnTo>
                        <a:pt x="81" y="57"/>
                      </a:lnTo>
                      <a:lnTo>
                        <a:pt x="86" y="49"/>
                      </a:lnTo>
                      <a:lnTo>
                        <a:pt x="90" y="40"/>
                      </a:lnTo>
                      <a:lnTo>
                        <a:pt x="94" y="30"/>
                      </a:lnTo>
                      <a:lnTo>
                        <a:pt x="96" y="20"/>
                      </a:lnTo>
                      <a:lnTo>
                        <a:pt x="97" y="10"/>
                      </a:lnTo>
                      <a:lnTo>
                        <a:pt x="98" y="0"/>
                      </a:lnTo>
                      <a:lnTo>
                        <a:pt x="74" y="0"/>
                      </a:lnTo>
                      <a:lnTo>
                        <a:pt x="73" y="8"/>
                      </a:lnTo>
                      <a:lnTo>
                        <a:pt x="72" y="16"/>
                      </a:lnTo>
                      <a:lnTo>
                        <a:pt x="70" y="23"/>
                      </a:lnTo>
                      <a:lnTo>
                        <a:pt x="68" y="30"/>
                      </a:lnTo>
                      <a:lnTo>
                        <a:pt x="65" y="37"/>
                      </a:lnTo>
                      <a:lnTo>
                        <a:pt x="61" y="44"/>
                      </a:lnTo>
                      <a:lnTo>
                        <a:pt x="57" y="50"/>
                      </a:lnTo>
                      <a:lnTo>
                        <a:pt x="52" y="56"/>
                      </a:lnTo>
                      <a:lnTo>
                        <a:pt x="47" y="61"/>
                      </a:lnTo>
                      <a:lnTo>
                        <a:pt x="41" y="65"/>
                      </a:lnTo>
                      <a:lnTo>
                        <a:pt x="35" y="69"/>
                      </a:lnTo>
                      <a:lnTo>
                        <a:pt x="28" y="73"/>
                      </a:lnTo>
                      <a:lnTo>
                        <a:pt x="21" y="75"/>
                      </a:lnTo>
                      <a:lnTo>
                        <a:pt x="14" y="77"/>
                      </a:lnTo>
                      <a:lnTo>
                        <a:pt x="7" y="78"/>
                      </a:lnTo>
                      <a:lnTo>
                        <a:pt x="0" y="79"/>
                      </a:lnTo>
                      <a:lnTo>
                        <a:pt x="0" y="104"/>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Freeform 74"/>
                <p:cNvSpPr>
                  <a:spLocks/>
                </p:cNvSpPr>
                <p:nvPr/>
              </p:nvSpPr>
              <p:spPr bwMode="auto">
                <a:xfrm>
                  <a:off x="4582" y="2634"/>
                  <a:ext cx="99" cy="104"/>
                </a:xfrm>
                <a:custGeom>
                  <a:avLst/>
                  <a:gdLst>
                    <a:gd name="T0" fmla="*/ 0 w 99"/>
                    <a:gd name="T1" fmla="*/ 0 h 104"/>
                    <a:gd name="T2" fmla="*/ 0 w 99"/>
                    <a:gd name="T3" fmla="*/ 0 h 104"/>
                    <a:gd name="T4" fmla="*/ 1 w 99"/>
                    <a:gd name="T5" fmla="*/ 10 h 104"/>
                    <a:gd name="T6" fmla="*/ 2 w 99"/>
                    <a:gd name="T7" fmla="*/ 20 h 104"/>
                    <a:gd name="T8" fmla="*/ 4 w 99"/>
                    <a:gd name="T9" fmla="*/ 30 h 104"/>
                    <a:gd name="T10" fmla="*/ 8 w 99"/>
                    <a:gd name="T11" fmla="*/ 40 h 104"/>
                    <a:gd name="T12" fmla="*/ 12 w 99"/>
                    <a:gd name="T13" fmla="*/ 49 h 104"/>
                    <a:gd name="T14" fmla="*/ 17 w 99"/>
                    <a:gd name="T15" fmla="*/ 57 h 104"/>
                    <a:gd name="T16" fmla="*/ 22 w 99"/>
                    <a:gd name="T17" fmla="*/ 65 h 104"/>
                    <a:gd name="T18" fmla="*/ 29 w 99"/>
                    <a:gd name="T19" fmla="*/ 73 h 104"/>
                    <a:gd name="T20" fmla="*/ 36 w 99"/>
                    <a:gd name="T21" fmla="*/ 80 h 104"/>
                    <a:gd name="T22" fmla="*/ 43 w 99"/>
                    <a:gd name="T23" fmla="*/ 86 h 104"/>
                    <a:gd name="T24" fmla="*/ 51 w 99"/>
                    <a:gd name="T25" fmla="*/ 91 h 104"/>
                    <a:gd name="T26" fmla="*/ 60 w 99"/>
                    <a:gd name="T27" fmla="*/ 95 h 104"/>
                    <a:gd name="T28" fmla="*/ 69 w 99"/>
                    <a:gd name="T29" fmla="*/ 99 h 104"/>
                    <a:gd name="T30" fmla="*/ 79 w 99"/>
                    <a:gd name="T31" fmla="*/ 101 h 104"/>
                    <a:gd name="T32" fmla="*/ 88 w 99"/>
                    <a:gd name="T33" fmla="*/ 103 h 104"/>
                    <a:gd name="T34" fmla="*/ 99 w 99"/>
                    <a:gd name="T35" fmla="*/ 104 h 104"/>
                    <a:gd name="T36" fmla="*/ 99 w 99"/>
                    <a:gd name="T37" fmla="*/ 79 h 104"/>
                    <a:gd name="T38" fmla="*/ 91 w 99"/>
                    <a:gd name="T39" fmla="*/ 78 h 104"/>
                    <a:gd name="T40" fmla="*/ 84 w 99"/>
                    <a:gd name="T41" fmla="*/ 77 h 104"/>
                    <a:gd name="T42" fmla="*/ 77 w 99"/>
                    <a:gd name="T43" fmla="*/ 75 h 104"/>
                    <a:gd name="T44" fmla="*/ 70 w 99"/>
                    <a:gd name="T45" fmla="*/ 73 h 104"/>
                    <a:gd name="T46" fmla="*/ 63 w 99"/>
                    <a:gd name="T47" fmla="*/ 69 h 104"/>
                    <a:gd name="T48" fmla="*/ 57 w 99"/>
                    <a:gd name="T49" fmla="*/ 65 h 104"/>
                    <a:gd name="T50" fmla="*/ 52 w 99"/>
                    <a:gd name="T51" fmla="*/ 61 h 104"/>
                    <a:gd name="T52" fmla="*/ 46 w 99"/>
                    <a:gd name="T53" fmla="*/ 56 h 104"/>
                    <a:gd name="T54" fmla="*/ 41 w 99"/>
                    <a:gd name="T55" fmla="*/ 50 h 104"/>
                    <a:gd name="T56" fmla="*/ 37 w 99"/>
                    <a:gd name="T57" fmla="*/ 44 h 104"/>
                    <a:gd name="T58" fmla="*/ 33 w 99"/>
                    <a:gd name="T59" fmla="*/ 37 h 104"/>
                    <a:gd name="T60" fmla="*/ 30 w 99"/>
                    <a:gd name="T61" fmla="*/ 30 h 104"/>
                    <a:gd name="T62" fmla="*/ 28 w 99"/>
                    <a:gd name="T63" fmla="*/ 23 h 104"/>
                    <a:gd name="T64" fmla="*/ 26 w 99"/>
                    <a:gd name="T65" fmla="*/ 16 h 104"/>
                    <a:gd name="T66" fmla="*/ 25 w 99"/>
                    <a:gd name="T67" fmla="*/ 8 h 104"/>
                    <a:gd name="T68" fmla="*/ 24 w 99"/>
                    <a:gd name="T69" fmla="*/ 0 h 104"/>
                    <a:gd name="T70" fmla="*/ 24 w 99"/>
                    <a:gd name="T71" fmla="*/ 0 h 104"/>
                    <a:gd name="T72" fmla="*/ 0 w 99"/>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4"/>
                    <a:gd name="T113" fmla="*/ 99 w 99"/>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4">
                      <a:moveTo>
                        <a:pt x="0" y="0"/>
                      </a:moveTo>
                      <a:lnTo>
                        <a:pt x="0" y="0"/>
                      </a:lnTo>
                      <a:lnTo>
                        <a:pt x="1" y="10"/>
                      </a:lnTo>
                      <a:lnTo>
                        <a:pt x="2" y="20"/>
                      </a:lnTo>
                      <a:lnTo>
                        <a:pt x="4" y="30"/>
                      </a:lnTo>
                      <a:lnTo>
                        <a:pt x="8" y="40"/>
                      </a:lnTo>
                      <a:lnTo>
                        <a:pt x="12" y="49"/>
                      </a:lnTo>
                      <a:lnTo>
                        <a:pt x="17" y="57"/>
                      </a:lnTo>
                      <a:lnTo>
                        <a:pt x="22" y="65"/>
                      </a:lnTo>
                      <a:lnTo>
                        <a:pt x="29" y="73"/>
                      </a:lnTo>
                      <a:lnTo>
                        <a:pt x="36" y="80"/>
                      </a:lnTo>
                      <a:lnTo>
                        <a:pt x="43" y="86"/>
                      </a:lnTo>
                      <a:lnTo>
                        <a:pt x="51" y="91"/>
                      </a:lnTo>
                      <a:lnTo>
                        <a:pt x="60" y="95"/>
                      </a:lnTo>
                      <a:lnTo>
                        <a:pt x="69" y="99"/>
                      </a:lnTo>
                      <a:lnTo>
                        <a:pt x="79" y="101"/>
                      </a:lnTo>
                      <a:lnTo>
                        <a:pt x="88" y="103"/>
                      </a:lnTo>
                      <a:lnTo>
                        <a:pt x="99" y="104"/>
                      </a:lnTo>
                      <a:lnTo>
                        <a:pt x="99" y="79"/>
                      </a:lnTo>
                      <a:lnTo>
                        <a:pt x="91" y="78"/>
                      </a:lnTo>
                      <a:lnTo>
                        <a:pt x="84" y="77"/>
                      </a:lnTo>
                      <a:lnTo>
                        <a:pt x="77" y="75"/>
                      </a:lnTo>
                      <a:lnTo>
                        <a:pt x="70" y="73"/>
                      </a:lnTo>
                      <a:lnTo>
                        <a:pt x="63" y="69"/>
                      </a:lnTo>
                      <a:lnTo>
                        <a:pt x="57" y="65"/>
                      </a:lnTo>
                      <a:lnTo>
                        <a:pt x="52" y="61"/>
                      </a:lnTo>
                      <a:lnTo>
                        <a:pt x="46" y="56"/>
                      </a:lnTo>
                      <a:lnTo>
                        <a:pt x="41" y="50"/>
                      </a:lnTo>
                      <a:lnTo>
                        <a:pt x="37" y="44"/>
                      </a:lnTo>
                      <a:lnTo>
                        <a:pt x="33" y="37"/>
                      </a:lnTo>
                      <a:lnTo>
                        <a:pt x="30" y="30"/>
                      </a:lnTo>
                      <a:lnTo>
                        <a:pt x="28" y="23"/>
                      </a:lnTo>
                      <a:lnTo>
                        <a:pt x="26" y="16"/>
                      </a:lnTo>
                      <a:lnTo>
                        <a:pt x="25" y="8"/>
                      </a:lnTo>
                      <a:lnTo>
                        <a:pt x="24" y="0"/>
                      </a:lnTo>
                      <a:lnTo>
                        <a:pt x="0"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Freeform 75"/>
                <p:cNvSpPr>
                  <a:spLocks/>
                </p:cNvSpPr>
                <p:nvPr/>
              </p:nvSpPr>
              <p:spPr bwMode="auto">
                <a:xfrm>
                  <a:off x="4582" y="2529"/>
                  <a:ext cx="99" cy="105"/>
                </a:xfrm>
                <a:custGeom>
                  <a:avLst/>
                  <a:gdLst>
                    <a:gd name="T0" fmla="*/ 99 w 99"/>
                    <a:gd name="T1" fmla="*/ 0 h 105"/>
                    <a:gd name="T2" fmla="*/ 99 w 99"/>
                    <a:gd name="T3" fmla="*/ 0 h 105"/>
                    <a:gd name="T4" fmla="*/ 88 w 99"/>
                    <a:gd name="T5" fmla="*/ 0 h 105"/>
                    <a:gd name="T6" fmla="*/ 79 w 99"/>
                    <a:gd name="T7" fmla="*/ 2 h 105"/>
                    <a:gd name="T8" fmla="*/ 69 w 99"/>
                    <a:gd name="T9" fmla="*/ 5 h 105"/>
                    <a:gd name="T10" fmla="*/ 60 w 99"/>
                    <a:gd name="T11" fmla="*/ 8 h 105"/>
                    <a:gd name="T12" fmla="*/ 51 w 99"/>
                    <a:gd name="T13" fmla="*/ 13 h 105"/>
                    <a:gd name="T14" fmla="*/ 43 w 99"/>
                    <a:gd name="T15" fmla="*/ 18 h 105"/>
                    <a:gd name="T16" fmla="*/ 36 w 99"/>
                    <a:gd name="T17" fmla="*/ 24 h 105"/>
                    <a:gd name="T18" fmla="*/ 29 w 99"/>
                    <a:gd name="T19" fmla="*/ 31 h 105"/>
                    <a:gd name="T20" fmla="*/ 22 w 99"/>
                    <a:gd name="T21" fmla="*/ 38 h 105"/>
                    <a:gd name="T22" fmla="*/ 17 w 99"/>
                    <a:gd name="T23" fmla="*/ 46 h 105"/>
                    <a:gd name="T24" fmla="*/ 12 w 99"/>
                    <a:gd name="T25" fmla="*/ 55 h 105"/>
                    <a:gd name="T26" fmla="*/ 8 w 99"/>
                    <a:gd name="T27" fmla="*/ 64 h 105"/>
                    <a:gd name="T28" fmla="*/ 4 w 99"/>
                    <a:gd name="T29" fmla="*/ 74 h 105"/>
                    <a:gd name="T30" fmla="*/ 2 w 99"/>
                    <a:gd name="T31" fmla="*/ 84 h 105"/>
                    <a:gd name="T32" fmla="*/ 1 w 99"/>
                    <a:gd name="T33" fmla="*/ 94 h 105"/>
                    <a:gd name="T34" fmla="*/ 0 w 99"/>
                    <a:gd name="T35" fmla="*/ 105 h 105"/>
                    <a:gd name="T36" fmla="*/ 24 w 99"/>
                    <a:gd name="T37" fmla="*/ 105 h 105"/>
                    <a:gd name="T38" fmla="*/ 25 w 99"/>
                    <a:gd name="T39" fmla="*/ 97 h 105"/>
                    <a:gd name="T40" fmla="*/ 26 w 99"/>
                    <a:gd name="T41" fmla="*/ 89 h 105"/>
                    <a:gd name="T42" fmla="*/ 28 w 99"/>
                    <a:gd name="T43" fmla="*/ 81 h 105"/>
                    <a:gd name="T44" fmla="*/ 30 w 99"/>
                    <a:gd name="T45" fmla="*/ 73 h 105"/>
                    <a:gd name="T46" fmla="*/ 33 w 99"/>
                    <a:gd name="T47" fmla="*/ 66 h 105"/>
                    <a:gd name="T48" fmla="*/ 37 w 99"/>
                    <a:gd name="T49" fmla="*/ 60 h 105"/>
                    <a:gd name="T50" fmla="*/ 42 w 99"/>
                    <a:gd name="T51" fmla="*/ 54 h 105"/>
                    <a:gd name="T52" fmla="*/ 46 w 99"/>
                    <a:gd name="T53" fmla="*/ 48 h 105"/>
                    <a:gd name="T54" fmla="*/ 52 w 99"/>
                    <a:gd name="T55" fmla="*/ 43 h 105"/>
                    <a:gd name="T56" fmla="*/ 57 w 99"/>
                    <a:gd name="T57" fmla="*/ 38 h 105"/>
                    <a:gd name="T58" fmla="*/ 63 w 99"/>
                    <a:gd name="T59" fmla="*/ 34 h 105"/>
                    <a:gd name="T60" fmla="*/ 70 w 99"/>
                    <a:gd name="T61" fmla="*/ 31 h 105"/>
                    <a:gd name="T62" fmla="*/ 77 w 99"/>
                    <a:gd name="T63" fmla="*/ 28 h 105"/>
                    <a:gd name="T64" fmla="*/ 84 w 99"/>
                    <a:gd name="T65" fmla="*/ 26 h 105"/>
                    <a:gd name="T66" fmla="*/ 91 w 99"/>
                    <a:gd name="T67" fmla="*/ 25 h 105"/>
                    <a:gd name="T68" fmla="*/ 99 w 99"/>
                    <a:gd name="T69" fmla="*/ 25 h 105"/>
                    <a:gd name="T70" fmla="*/ 99 w 99"/>
                    <a:gd name="T71" fmla="*/ 25 h 105"/>
                    <a:gd name="T72" fmla="*/ 99 w 99"/>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105"/>
                    <a:gd name="T113" fmla="*/ 99 w 99"/>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105">
                      <a:moveTo>
                        <a:pt x="99" y="0"/>
                      </a:moveTo>
                      <a:lnTo>
                        <a:pt x="99" y="0"/>
                      </a:lnTo>
                      <a:lnTo>
                        <a:pt x="88" y="0"/>
                      </a:lnTo>
                      <a:lnTo>
                        <a:pt x="79" y="2"/>
                      </a:lnTo>
                      <a:lnTo>
                        <a:pt x="69" y="5"/>
                      </a:lnTo>
                      <a:lnTo>
                        <a:pt x="60" y="8"/>
                      </a:lnTo>
                      <a:lnTo>
                        <a:pt x="51" y="13"/>
                      </a:lnTo>
                      <a:lnTo>
                        <a:pt x="43" y="18"/>
                      </a:lnTo>
                      <a:lnTo>
                        <a:pt x="36" y="24"/>
                      </a:lnTo>
                      <a:lnTo>
                        <a:pt x="29" y="31"/>
                      </a:lnTo>
                      <a:lnTo>
                        <a:pt x="22" y="38"/>
                      </a:lnTo>
                      <a:lnTo>
                        <a:pt x="17" y="46"/>
                      </a:lnTo>
                      <a:lnTo>
                        <a:pt x="12" y="55"/>
                      </a:lnTo>
                      <a:lnTo>
                        <a:pt x="8" y="64"/>
                      </a:lnTo>
                      <a:lnTo>
                        <a:pt x="4" y="74"/>
                      </a:lnTo>
                      <a:lnTo>
                        <a:pt x="2" y="84"/>
                      </a:lnTo>
                      <a:lnTo>
                        <a:pt x="1" y="94"/>
                      </a:lnTo>
                      <a:lnTo>
                        <a:pt x="0" y="105"/>
                      </a:lnTo>
                      <a:lnTo>
                        <a:pt x="24" y="105"/>
                      </a:lnTo>
                      <a:lnTo>
                        <a:pt x="25" y="97"/>
                      </a:lnTo>
                      <a:lnTo>
                        <a:pt x="26" y="89"/>
                      </a:lnTo>
                      <a:lnTo>
                        <a:pt x="28" y="81"/>
                      </a:lnTo>
                      <a:lnTo>
                        <a:pt x="30" y="73"/>
                      </a:lnTo>
                      <a:lnTo>
                        <a:pt x="33" y="66"/>
                      </a:lnTo>
                      <a:lnTo>
                        <a:pt x="37" y="60"/>
                      </a:lnTo>
                      <a:lnTo>
                        <a:pt x="42" y="54"/>
                      </a:lnTo>
                      <a:lnTo>
                        <a:pt x="46" y="48"/>
                      </a:lnTo>
                      <a:lnTo>
                        <a:pt x="52" y="43"/>
                      </a:lnTo>
                      <a:lnTo>
                        <a:pt x="57" y="38"/>
                      </a:lnTo>
                      <a:lnTo>
                        <a:pt x="63" y="34"/>
                      </a:lnTo>
                      <a:lnTo>
                        <a:pt x="70" y="31"/>
                      </a:lnTo>
                      <a:lnTo>
                        <a:pt x="77" y="28"/>
                      </a:lnTo>
                      <a:lnTo>
                        <a:pt x="84" y="26"/>
                      </a:lnTo>
                      <a:lnTo>
                        <a:pt x="91" y="25"/>
                      </a:lnTo>
                      <a:lnTo>
                        <a:pt x="99" y="25"/>
                      </a:lnTo>
                      <a:lnTo>
                        <a:pt x="99"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Freeform 76"/>
                <p:cNvSpPr>
                  <a:spLocks/>
                </p:cNvSpPr>
                <p:nvPr/>
              </p:nvSpPr>
              <p:spPr bwMode="auto">
                <a:xfrm>
                  <a:off x="4681" y="2529"/>
                  <a:ext cx="98" cy="105"/>
                </a:xfrm>
                <a:custGeom>
                  <a:avLst/>
                  <a:gdLst>
                    <a:gd name="T0" fmla="*/ 98 w 98"/>
                    <a:gd name="T1" fmla="*/ 105 h 105"/>
                    <a:gd name="T2" fmla="*/ 98 w 98"/>
                    <a:gd name="T3" fmla="*/ 105 h 105"/>
                    <a:gd name="T4" fmla="*/ 97 w 98"/>
                    <a:gd name="T5" fmla="*/ 94 h 105"/>
                    <a:gd name="T6" fmla="*/ 96 w 98"/>
                    <a:gd name="T7" fmla="*/ 84 h 105"/>
                    <a:gd name="T8" fmla="*/ 94 w 98"/>
                    <a:gd name="T9" fmla="*/ 74 h 105"/>
                    <a:gd name="T10" fmla="*/ 90 w 98"/>
                    <a:gd name="T11" fmla="*/ 64 h 105"/>
                    <a:gd name="T12" fmla="*/ 86 w 98"/>
                    <a:gd name="T13" fmla="*/ 55 h 105"/>
                    <a:gd name="T14" fmla="*/ 81 w 98"/>
                    <a:gd name="T15" fmla="*/ 46 h 105"/>
                    <a:gd name="T16" fmla="*/ 76 w 98"/>
                    <a:gd name="T17" fmla="*/ 38 h 105"/>
                    <a:gd name="T18" fmla="*/ 69 w 98"/>
                    <a:gd name="T19" fmla="*/ 31 h 105"/>
                    <a:gd name="T20" fmla="*/ 62 w 98"/>
                    <a:gd name="T21" fmla="*/ 24 h 105"/>
                    <a:gd name="T22" fmla="*/ 55 w 98"/>
                    <a:gd name="T23" fmla="*/ 18 h 105"/>
                    <a:gd name="T24" fmla="*/ 47 w 98"/>
                    <a:gd name="T25" fmla="*/ 13 h 105"/>
                    <a:gd name="T26" fmla="*/ 38 w 98"/>
                    <a:gd name="T27" fmla="*/ 8 h 105"/>
                    <a:gd name="T28" fmla="*/ 29 w 98"/>
                    <a:gd name="T29" fmla="*/ 5 h 105"/>
                    <a:gd name="T30" fmla="*/ 19 w 98"/>
                    <a:gd name="T31" fmla="*/ 2 h 105"/>
                    <a:gd name="T32" fmla="*/ 10 w 98"/>
                    <a:gd name="T33" fmla="*/ 0 h 105"/>
                    <a:gd name="T34" fmla="*/ 0 w 98"/>
                    <a:gd name="T35" fmla="*/ 0 h 105"/>
                    <a:gd name="T36" fmla="*/ 0 w 98"/>
                    <a:gd name="T37" fmla="*/ 25 h 105"/>
                    <a:gd name="T38" fmla="*/ 7 w 98"/>
                    <a:gd name="T39" fmla="*/ 25 h 105"/>
                    <a:gd name="T40" fmla="*/ 14 w 98"/>
                    <a:gd name="T41" fmla="*/ 26 h 105"/>
                    <a:gd name="T42" fmla="*/ 21 w 98"/>
                    <a:gd name="T43" fmla="*/ 28 h 105"/>
                    <a:gd name="T44" fmla="*/ 28 w 98"/>
                    <a:gd name="T45" fmla="*/ 31 h 105"/>
                    <a:gd name="T46" fmla="*/ 35 w 98"/>
                    <a:gd name="T47" fmla="*/ 34 h 105"/>
                    <a:gd name="T48" fmla="*/ 41 w 98"/>
                    <a:gd name="T49" fmla="*/ 38 h 105"/>
                    <a:gd name="T50" fmla="*/ 47 w 98"/>
                    <a:gd name="T51" fmla="*/ 43 h 105"/>
                    <a:gd name="T52" fmla="*/ 52 w 98"/>
                    <a:gd name="T53" fmla="*/ 48 h 105"/>
                    <a:gd name="T54" fmla="*/ 57 w 98"/>
                    <a:gd name="T55" fmla="*/ 54 h 105"/>
                    <a:gd name="T56" fmla="*/ 61 w 98"/>
                    <a:gd name="T57" fmla="*/ 60 h 105"/>
                    <a:gd name="T58" fmla="*/ 65 w 98"/>
                    <a:gd name="T59" fmla="*/ 66 h 105"/>
                    <a:gd name="T60" fmla="*/ 68 w 98"/>
                    <a:gd name="T61" fmla="*/ 73 h 105"/>
                    <a:gd name="T62" fmla="*/ 70 w 98"/>
                    <a:gd name="T63" fmla="*/ 81 h 105"/>
                    <a:gd name="T64" fmla="*/ 72 w 98"/>
                    <a:gd name="T65" fmla="*/ 89 h 105"/>
                    <a:gd name="T66" fmla="*/ 73 w 98"/>
                    <a:gd name="T67" fmla="*/ 97 h 105"/>
                    <a:gd name="T68" fmla="*/ 74 w 98"/>
                    <a:gd name="T69" fmla="*/ 105 h 105"/>
                    <a:gd name="T70" fmla="*/ 74 w 98"/>
                    <a:gd name="T71" fmla="*/ 105 h 105"/>
                    <a:gd name="T72" fmla="*/ 98 w 98"/>
                    <a:gd name="T73" fmla="*/ 105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8"/>
                    <a:gd name="T112" fmla="*/ 0 h 105"/>
                    <a:gd name="T113" fmla="*/ 98 w 98"/>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8" h="105">
                      <a:moveTo>
                        <a:pt x="98" y="105"/>
                      </a:moveTo>
                      <a:lnTo>
                        <a:pt x="98" y="105"/>
                      </a:lnTo>
                      <a:lnTo>
                        <a:pt x="97" y="94"/>
                      </a:lnTo>
                      <a:lnTo>
                        <a:pt x="96" y="84"/>
                      </a:lnTo>
                      <a:lnTo>
                        <a:pt x="94" y="74"/>
                      </a:lnTo>
                      <a:lnTo>
                        <a:pt x="90" y="64"/>
                      </a:lnTo>
                      <a:lnTo>
                        <a:pt x="86" y="55"/>
                      </a:lnTo>
                      <a:lnTo>
                        <a:pt x="81" y="46"/>
                      </a:lnTo>
                      <a:lnTo>
                        <a:pt x="76" y="38"/>
                      </a:lnTo>
                      <a:lnTo>
                        <a:pt x="69" y="31"/>
                      </a:lnTo>
                      <a:lnTo>
                        <a:pt x="62" y="24"/>
                      </a:lnTo>
                      <a:lnTo>
                        <a:pt x="55" y="18"/>
                      </a:lnTo>
                      <a:lnTo>
                        <a:pt x="47" y="13"/>
                      </a:lnTo>
                      <a:lnTo>
                        <a:pt x="38" y="8"/>
                      </a:lnTo>
                      <a:lnTo>
                        <a:pt x="29" y="5"/>
                      </a:lnTo>
                      <a:lnTo>
                        <a:pt x="19" y="2"/>
                      </a:lnTo>
                      <a:lnTo>
                        <a:pt x="10" y="0"/>
                      </a:lnTo>
                      <a:lnTo>
                        <a:pt x="0" y="0"/>
                      </a:lnTo>
                      <a:lnTo>
                        <a:pt x="0" y="25"/>
                      </a:lnTo>
                      <a:lnTo>
                        <a:pt x="7" y="25"/>
                      </a:lnTo>
                      <a:lnTo>
                        <a:pt x="14" y="26"/>
                      </a:lnTo>
                      <a:lnTo>
                        <a:pt x="21" y="28"/>
                      </a:lnTo>
                      <a:lnTo>
                        <a:pt x="28" y="31"/>
                      </a:lnTo>
                      <a:lnTo>
                        <a:pt x="35" y="34"/>
                      </a:lnTo>
                      <a:lnTo>
                        <a:pt x="41" y="38"/>
                      </a:lnTo>
                      <a:lnTo>
                        <a:pt x="47" y="43"/>
                      </a:lnTo>
                      <a:lnTo>
                        <a:pt x="52" y="48"/>
                      </a:lnTo>
                      <a:lnTo>
                        <a:pt x="57" y="54"/>
                      </a:lnTo>
                      <a:lnTo>
                        <a:pt x="61" y="60"/>
                      </a:lnTo>
                      <a:lnTo>
                        <a:pt x="65" y="66"/>
                      </a:lnTo>
                      <a:lnTo>
                        <a:pt x="68" y="73"/>
                      </a:lnTo>
                      <a:lnTo>
                        <a:pt x="70" y="81"/>
                      </a:lnTo>
                      <a:lnTo>
                        <a:pt x="72" y="89"/>
                      </a:lnTo>
                      <a:lnTo>
                        <a:pt x="73" y="97"/>
                      </a:lnTo>
                      <a:lnTo>
                        <a:pt x="74" y="105"/>
                      </a:lnTo>
                      <a:lnTo>
                        <a:pt x="98" y="105"/>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pic>
        <p:nvPicPr>
          <p:cNvPr id="35" name="Picture 101"/>
          <p:cNvPicPr>
            <a:picLocks noChangeAspect="1" noChangeArrowheads="1"/>
          </p:cNvPicPr>
          <p:nvPr/>
        </p:nvPicPr>
        <p:blipFill>
          <a:blip r:embed="rId2" cstate="print"/>
          <a:srcRect/>
          <a:stretch>
            <a:fillRect/>
          </a:stretch>
        </p:blipFill>
        <p:spPr bwMode="auto">
          <a:xfrm>
            <a:off x="1291317" y="4810053"/>
            <a:ext cx="231019" cy="494217"/>
          </a:xfrm>
          <a:prstGeom prst="rect">
            <a:avLst/>
          </a:prstGeom>
          <a:noFill/>
          <a:ln w="9525">
            <a:noFill/>
            <a:miter lim="800000"/>
            <a:headEnd/>
            <a:tailEnd/>
          </a:ln>
        </p:spPr>
      </p:pic>
      <p:pic>
        <p:nvPicPr>
          <p:cNvPr id="36" name="Picture 101"/>
          <p:cNvPicPr>
            <a:picLocks noChangeAspect="1" noChangeArrowheads="1"/>
          </p:cNvPicPr>
          <p:nvPr/>
        </p:nvPicPr>
        <p:blipFill>
          <a:blip r:embed="rId3" cstate="print"/>
          <a:srcRect/>
          <a:stretch>
            <a:fillRect/>
          </a:stretch>
        </p:blipFill>
        <p:spPr bwMode="auto">
          <a:xfrm>
            <a:off x="1755048" y="4810053"/>
            <a:ext cx="231019" cy="494217"/>
          </a:xfrm>
          <a:prstGeom prst="rect">
            <a:avLst/>
          </a:prstGeom>
          <a:noFill/>
          <a:ln w="9525">
            <a:noFill/>
            <a:miter lim="800000"/>
            <a:headEnd/>
            <a:tailEnd/>
          </a:ln>
        </p:spPr>
      </p:pic>
      <p:pic>
        <p:nvPicPr>
          <p:cNvPr id="37" name="Picture 101"/>
          <p:cNvPicPr>
            <a:picLocks noChangeAspect="1" noChangeArrowheads="1"/>
          </p:cNvPicPr>
          <p:nvPr/>
        </p:nvPicPr>
        <p:blipFill>
          <a:blip r:embed="rId3" cstate="print"/>
          <a:srcRect/>
          <a:stretch>
            <a:fillRect/>
          </a:stretch>
        </p:blipFill>
        <p:spPr bwMode="auto">
          <a:xfrm>
            <a:off x="2285027" y="4810053"/>
            <a:ext cx="231019" cy="494217"/>
          </a:xfrm>
          <a:prstGeom prst="rect">
            <a:avLst/>
          </a:prstGeom>
          <a:noFill/>
          <a:ln w="9525">
            <a:noFill/>
            <a:miter lim="800000"/>
            <a:headEnd/>
            <a:tailEnd/>
          </a:ln>
        </p:spPr>
      </p:pic>
      <p:pic>
        <p:nvPicPr>
          <p:cNvPr id="38" name="Picture 101"/>
          <p:cNvPicPr>
            <a:picLocks noChangeAspect="1" noChangeArrowheads="1"/>
          </p:cNvPicPr>
          <p:nvPr/>
        </p:nvPicPr>
        <p:blipFill>
          <a:blip r:embed="rId2" cstate="print"/>
          <a:srcRect/>
          <a:stretch>
            <a:fillRect/>
          </a:stretch>
        </p:blipFill>
        <p:spPr bwMode="auto">
          <a:xfrm>
            <a:off x="2881253" y="4810053"/>
            <a:ext cx="231019" cy="494217"/>
          </a:xfrm>
          <a:prstGeom prst="rect">
            <a:avLst/>
          </a:prstGeom>
          <a:noFill/>
          <a:ln w="9525">
            <a:noFill/>
            <a:miter lim="800000"/>
            <a:headEnd/>
            <a:tailEnd/>
          </a:ln>
        </p:spPr>
      </p:pic>
      <p:sp>
        <p:nvSpPr>
          <p:cNvPr id="39" name="TextBox 369"/>
          <p:cNvSpPr txBox="1"/>
          <p:nvPr/>
        </p:nvSpPr>
        <p:spPr>
          <a:xfrm>
            <a:off x="1423811" y="5269601"/>
            <a:ext cx="441146" cy="303673"/>
          </a:xfrm>
          <a:prstGeom prst="rect">
            <a:avLst/>
          </a:prstGeom>
          <a:noFill/>
        </p:spPr>
        <p:txBody>
          <a:bodyPr wrap="none" rtlCol="0">
            <a:spAutoFit/>
          </a:bodyPr>
          <a:lstStyle/>
          <a:p>
            <a:pPr>
              <a:lnSpc>
                <a:spcPct val="50000"/>
              </a:lnSpc>
              <a:buNone/>
            </a:pPr>
            <a:r>
              <a:rPr lang="zh-CN" altLang="en-US" sz="1000" b="0" dirty="0" smtClean="0">
                <a:latin typeface="微软雅黑" pitchFamily="34" charset="-122"/>
                <a:ea typeface="微软雅黑" pitchFamily="34" charset="-122"/>
              </a:rPr>
              <a:t>消息</a:t>
            </a:r>
            <a:endParaRPr lang="en-US" altLang="zh-CN" sz="1000" b="0" dirty="0" smtClean="0">
              <a:latin typeface="微软雅黑" pitchFamily="34" charset="-122"/>
              <a:ea typeface="微软雅黑" pitchFamily="34" charset="-122"/>
            </a:endParaRPr>
          </a:p>
          <a:p>
            <a:pPr>
              <a:lnSpc>
                <a:spcPct val="50000"/>
              </a:lnSpc>
              <a:buNone/>
            </a:pPr>
            <a:r>
              <a:rPr lang="zh-CN" altLang="en-US" sz="1000" b="0" dirty="0" smtClean="0">
                <a:latin typeface="微软雅黑" pitchFamily="34" charset="-122"/>
                <a:ea typeface="微软雅黑" pitchFamily="34" charset="-122"/>
              </a:rPr>
              <a:t>采集</a:t>
            </a:r>
            <a:endParaRPr lang="zh-CN" altLang="en-US" sz="1100" b="0" dirty="0" smtClean="0">
              <a:latin typeface="微软雅黑" pitchFamily="34" charset="-122"/>
              <a:ea typeface="微软雅黑" pitchFamily="34" charset="-122"/>
            </a:endParaRPr>
          </a:p>
        </p:txBody>
      </p:sp>
      <p:sp>
        <p:nvSpPr>
          <p:cNvPr id="40" name="TextBox 370"/>
          <p:cNvSpPr txBox="1"/>
          <p:nvPr/>
        </p:nvSpPr>
        <p:spPr>
          <a:xfrm>
            <a:off x="1887543" y="5269601"/>
            <a:ext cx="466794" cy="324833"/>
          </a:xfrm>
          <a:prstGeom prst="rect">
            <a:avLst/>
          </a:prstGeom>
          <a:noFill/>
        </p:spPr>
        <p:txBody>
          <a:bodyPr wrap="none" rtlCol="0">
            <a:spAutoFit/>
          </a:bodyPr>
          <a:lstStyle/>
          <a:p>
            <a:pPr>
              <a:lnSpc>
                <a:spcPct val="50000"/>
              </a:lnSpc>
              <a:buNone/>
            </a:pPr>
            <a:r>
              <a:rPr lang="zh-CN" altLang="en-US" sz="1100" b="0" dirty="0" smtClean="0">
                <a:latin typeface="微软雅黑" pitchFamily="34" charset="-122"/>
                <a:ea typeface="微软雅黑" pitchFamily="34" charset="-122"/>
              </a:rPr>
              <a:t>文件</a:t>
            </a:r>
            <a:endParaRPr lang="en-US" altLang="zh-CN" sz="1100" b="0" dirty="0" smtClean="0">
              <a:latin typeface="微软雅黑" pitchFamily="34" charset="-122"/>
              <a:ea typeface="微软雅黑" pitchFamily="34" charset="-122"/>
            </a:endParaRPr>
          </a:p>
          <a:p>
            <a:pPr>
              <a:lnSpc>
                <a:spcPct val="50000"/>
              </a:lnSpc>
              <a:buNone/>
            </a:pPr>
            <a:r>
              <a:rPr lang="zh-CN" altLang="en-US" sz="1100" b="0" dirty="0" smtClean="0">
                <a:latin typeface="微软雅黑" pitchFamily="34" charset="-122"/>
                <a:ea typeface="微软雅黑" pitchFamily="34" charset="-122"/>
              </a:rPr>
              <a:t>采集</a:t>
            </a:r>
          </a:p>
        </p:txBody>
      </p:sp>
      <p:sp>
        <p:nvSpPr>
          <p:cNvPr id="41" name="TextBox 371"/>
          <p:cNvSpPr txBox="1"/>
          <p:nvPr/>
        </p:nvSpPr>
        <p:spPr>
          <a:xfrm>
            <a:off x="2351275" y="5269601"/>
            <a:ext cx="607859" cy="324833"/>
          </a:xfrm>
          <a:prstGeom prst="rect">
            <a:avLst/>
          </a:prstGeom>
          <a:noFill/>
        </p:spPr>
        <p:txBody>
          <a:bodyPr wrap="none" rtlCol="0">
            <a:spAutoFit/>
          </a:bodyPr>
          <a:lstStyle/>
          <a:p>
            <a:pPr>
              <a:lnSpc>
                <a:spcPct val="50000"/>
              </a:lnSpc>
              <a:buNone/>
            </a:pPr>
            <a:r>
              <a:rPr lang="zh-CN" altLang="en-US" sz="1100" b="0" dirty="0" smtClean="0">
                <a:latin typeface="微软雅黑" pitchFamily="34" charset="-122"/>
                <a:ea typeface="微软雅黑" pitchFamily="34" charset="-122"/>
              </a:rPr>
              <a:t>话单</a:t>
            </a:r>
            <a:endParaRPr lang="en-US" altLang="zh-CN" sz="1100" b="0" dirty="0" smtClean="0">
              <a:latin typeface="微软雅黑" pitchFamily="34" charset="-122"/>
              <a:ea typeface="微软雅黑" pitchFamily="34" charset="-122"/>
            </a:endParaRPr>
          </a:p>
          <a:p>
            <a:pPr>
              <a:lnSpc>
                <a:spcPct val="50000"/>
              </a:lnSpc>
              <a:buNone/>
            </a:pPr>
            <a:r>
              <a:rPr lang="zh-CN" altLang="en-US" sz="1100" b="0" dirty="0" smtClean="0">
                <a:latin typeface="微软雅黑" pitchFamily="34" charset="-122"/>
                <a:ea typeface="微软雅黑" pitchFamily="34" charset="-122"/>
              </a:rPr>
              <a:t>预处理</a:t>
            </a:r>
          </a:p>
        </p:txBody>
      </p:sp>
      <p:sp>
        <p:nvSpPr>
          <p:cNvPr id="42" name="TextBox 372"/>
          <p:cNvSpPr txBox="1"/>
          <p:nvPr/>
        </p:nvSpPr>
        <p:spPr>
          <a:xfrm>
            <a:off x="3013747" y="5269601"/>
            <a:ext cx="607859" cy="324833"/>
          </a:xfrm>
          <a:prstGeom prst="rect">
            <a:avLst/>
          </a:prstGeom>
          <a:noFill/>
        </p:spPr>
        <p:txBody>
          <a:bodyPr wrap="none" rtlCol="0">
            <a:spAutoFit/>
          </a:bodyPr>
          <a:lstStyle/>
          <a:p>
            <a:pPr>
              <a:lnSpc>
                <a:spcPct val="50000"/>
              </a:lnSpc>
              <a:buNone/>
            </a:pPr>
            <a:r>
              <a:rPr lang="zh-CN" altLang="en-US" sz="1100" b="0" dirty="0" smtClean="0">
                <a:latin typeface="微软雅黑" pitchFamily="34" charset="-122"/>
                <a:ea typeface="微软雅黑" pitchFamily="34" charset="-122"/>
              </a:rPr>
              <a:t>信令</a:t>
            </a:r>
            <a:endParaRPr lang="en-US" altLang="zh-CN" sz="1100" b="0" dirty="0" smtClean="0">
              <a:latin typeface="微软雅黑" pitchFamily="34" charset="-122"/>
              <a:ea typeface="微软雅黑" pitchFamily="34" charset="-122"/>
            </a:endParaRPr>
          </a:p>
          <a:p>
            <a:pPr>
              <a:lnSpc>
                <a:spcPct val="50000"/>
              </a:lnSpc>
              <a:buNone/>
            </a:pPr>
            <a:r>
              <a:rPr lang="zh-CN" altLang="en-US" sz="1100" b="0" dirty="0" smtClean="0">
                <a:latin typeface="微软雅黑" pitchFamily="34" charset="-122"/>
                <a:ea typeface="微软雅黑" pitchFamily="34" charset="-122"/>
              </a:rPr>
              <a:t>预处理</a:t>
            </a:r>
          </a:p>
        </p:txBody>
      </p:sp>
      <p:cxnSp>
        <p:nvCxnSpPr>
          <p:cNvPr id="43" name="直接连接符 42"/>
          <p:cNvCxnSpPr/>
          <p:nvPr/>
        </p:nvCxnSpPr>
        <p:spPr bwMode="auto">
          <a:xfrm flipV="1">
            <a:off x="1357564" y="5293395"/>
            <a:ext cx="0" cy="483341"/>
          </a:xfrm>
          <a:prstGeom prst="line">
            <a:avLst/>
          </a:prstGeom>
          <a:solidFill>
            <a:srgbClr val="4F81BD"/>
          </a:solidFill>
          <a:ln w="9525" cap="flat" cmpd="sng" algn="ctr">
            <a:solidFill>
              <a:srgbClr val="000000"/>
            </a:solidFill>
            <a:prstDash val="sysDash"/>
            <a:round/>
            <a:headEnd type="none" w="med" len="med"/>
            <a:tailEnd type="none" w="med" len="med"/>
          </a:ln>
          <a:effectLst/>
        </p:spPr>
      </p:cxnSp>
      <p:cxnSp>
        <p:nvCxnSpPr>
          <p:cNvPr id="44" name="直接连接符 43"/>
          <p:cNvCxnSpPr/>
          <p:nvPr/>
        </p:nvCxnSpPr>
        <p:spPr bwMode="auto">
          <a:xfrm flipV="1">
            <a:off x="1887543" y="5293395"/>
            <a:ext cx="0" cy="483341"/>
          </a:xfrm>
          <a:prstGeom prst="line">
            <a:avLst/>
          </a:prstGeom>
          <a:solidFill>
            <a:srgbClr val="4F81BD"/>
          </a:solidFill>
          <a:ln w="9525" cap="flat" cmpd="sng" algn="ctr">
            <a:solidFill>
              <a:srgbClr val="000000"/>
            </a:solidFill>
            <a:prstDash val="sysDash"/>
            <a:round/>
            <a:headEnd type="none" w="med" len="med"/>
            <a:tailEnd type="none" w="med" len="med"/>
          </a:ln>
          <a:effectLst/>
        </p:spPr>
      </p:cxnSp>
      <p:sp>
        <p:nvSpPr>
          <p:cNvPr id="45" name="圆角矩形 44"/>
          <p:cNvSpPr/>
          <p:nvPr/>
        </p:nvSpPr>
        <p:spPr bwMode="ltGray">
          <a:xfrm>
            <a:off x="1092575" y="5845785"/>
            <a:ext cx="463732" cy="345244"/>
          </a:xfrm>
          <a:prstGeom prst="roundRect">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46" name="圆角矩形 45"/>
          <p:cNvSpPr/>
          <p:nvPr/>
        </p:nvSpPr>
        <p:spPr bwMode="ltGray">
          <a:xfrm>
            <a:off x="1688801" y="5845785"/>
            <a:ext cx="463732" cy="345244"/>
          </a:xfrm>
          <a:prstGeom prst="roundRect">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ts val="1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47" name="TextBox 377"/>
          <p:cNvSpPr txBox="1"/>
          <p:nvPr/>
        </p:nvSpPr>
        <p:spPr>
          <a:xfrm>
            <a:off x="1092575" y="5811350"/>
            <a:ext cx="466794" cy="401135"/>
          </a:xfrm>
          <a:prstGeom prst="rect">
            <a:avLst/>
          </a:prstGeom>
          <a:noFill/>
        </p:spPr>
        <p:txBody>
          <a:bodyPr wrap="none" rtlCol="0">
            <a:spAutoFit/>
          </a:bodyPr>
          <a:lstStyle/>
          <a:p>
            <a:pPr>
              <a:lnSpc>
                <a:spcPts val="1000"/>
              </a:lnSpc>
              <a:buNone/>
            </a:pPr>
            <a:r>
              <a:rPr lang="en-US" altLang="zh-CN" sz="1100" b="0" dirty="0" err="1" smtClean="0">
                <a:latin typeface="微软雅黑" pitchFamily="34" charset="-122"/>
                <a:ea typeface="微软雅黑" pitchFamily="34" charset="-122"/>
              </a:rPr>
              <a:t>Gn</a:t>
            </a:r>
            <a:endParaRPr lang="en-US" altLang="zh-CN" sz="1100" b="0" dirty="0" smtClean="0">
              <a:latin typeface="微软雅黑" pitchFamily="34" charset="-122"/>
              <a:ea typeface="微软雅黑" pitchFamily="34" charset="-122"/>
            </a:endParaRPr>
          </a:p>
          <a:p>
            <a:pPr>
              <a:lnSpc>
                <a:spcPts val="1000"/>
              </a:lnSpc>
              <a:buNone/>
            </a:pPr>
            <a:r>
              <a:rPr lang="zh-CN" altLang="en-US" sz="1100" b="0" dirty="0" smtClean="0">
                <a:latin typeface="微软雅黑" pitchFamily="34" charset="-122"/>
                <a:ea typeface="微软雅黑" pitchFamily="34" charset="-122"/>
              </a:rPr>
              <a:t>话单</a:t>
            </a:r>
          </a:p>
        </p:txBody>
      </p:sp>
      <p:sp>
        <p:nvSpPr>
          <p:cNvPr id="48" name="TextBox 378"/>
          <p:cNvSpPr txBox="1"/>
          <p:nvPr/>
        </p:nvSpPr>
        <p:spPr>
          <a:xfrm>
            <a:off x="1688801" y="5824133"/>
            <a:ext cx="466794" cy="399597"/>
          </a:xfrm>
          <a:prstGeom prst="rect">
            <a:avLst/>
          </a:prstGeom>
          <a:noFill/>
        </p:spPr>
        <p:txBody>
          <a:bodyPr wrap="none" rtlCol="0">
            <a:spAutoFit/>
          </a:bodyPr>
          <a:lstStyle/>
          <a:p>
            <a:pPr>
              <a:lnSpc>
                <a:spcPts val="1000"/>
              </a:lnSpc>
              <a:buNone/>
            </a:pPr>
            <a:r>
              <a:rPr lang="zh-CN" altLang="en-US" sz="1100" b="0" dirty="0" smtClean="0">
                <a:latin typeface="微软雅黑" pitchFamily="34" charset="-122"/>
                <a:ea typeface="微软雅黑" pitchFamily="34" charset="-122"/>
              </a:rPr>
              <a:t>位置</a:t>
            </a:r>
            <a:endParaRPr lang="en-US" altLang="zh-CN" sz="1100" b="0" dirty="0" smtClean="0">
              <a:latin typeface="微软雅黑" pitchFamily="34" charset="-122"/>
              <a:ea typeface="微软雅黑" pitchFamily="34" charset="-122"/>
            </a:endParaRPr>
          </a:p>
          <a:p>
            <a:pPr>
              <a:lnSpc>
                <a:spcPts val="1000"/>
              </a:lnSpc>
              <a:buNone/>
            </a:pPr>
            <a:r>
              <a:rPr lang="zh-CN" altLang="en-US" sz="1100" b="0" dirty="0" smtClean="0">
                <a:latin typeface="微软雅黑" pitchFamily="34" charset="-122"/>
                <a:ea typeface="微软雅黑" pitchFamily="34" charset="-122"/>
              </a:rPr>
              <a:t>信令</a:t>
            </a:r>
          </a:p>
        </p:txBody>
      </p:sp>
      <p:cxnSp>
        <p:nvCxnSpPr>
          <p:cNvPr id="49" name="直接连接符 48"/>
          <p:cNvCxnSpPr>
            <a:endCxn id="35" idx="0"/>
          </p:cNvCxnSpPr>
          <p:nvPr/>
        </p:nvCxnSpPr>
        <p:spPr bwMode="auto">
          <a:xfrm flipH="1">
            <a:off x="1406827" y="4096800"/>
            <a:ext cx="2931868"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0" name="直接连接符 49"/>
          <p:cNvCxnSpPr>
            <a:endCxn id="35" idx="0"/>
          </p:cNvCxnSpPr>
          <p:nvPr/>
        </p:nvCxnSpPr>
        <p:spPr bwMode="auto">
          <a:xfrm flipH="1">
            <a:off x="1406827" y="4096800"/>
            <a:ext cx="1871912"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1" name="直接连接符 50"/>
          <p:cNvCxnSpPr>
            <a:endCxn id="36" idx="0"/>
          </p:cNvCxnSpPr>
          <p:nvPr/>
        </p:nvCxnSpPr>
        <p:spPr bwMode="auto">
          <a:xfrm flipH="1">
            <a:off x="1870557" y="4096800"/>
            <a:ext cx="1408180"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2" name="直接连接符 51"/>
          <p:cNvCxnSpPr>
            <a:endCxn id="38" idx="0"/>
          </p:cNvCxnSpPr>
          <p:nvPr/>
        </p:nvCxnSpPr>
        <p:spPr bwMode="auto">
          <a:xfrm flipH="1">
            <a:off x="2996763" y="4096800"/>
            <a:ext cx="281974"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3" name="直接连接符 52"/>
          <p:cNvCxnSpPr>
            <a:endCxn id="38" idx="0"/>
          </p:cNvCxnSpPr>
          <p:nvPr/>
        </p:nvCxnSpPr>
        <p:spPr bwMode="auto">
          <a:xfrm flipH="1">
            <a:off x="2996763" y="4096800"/>
            <a:ext cx="1408180"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4" name="直接连接符 53"/>
          <p:cNvCxnSpPr>
            <a:endCxn id="37" idx="0"/>
          </p:cNvCxnSpPr>
          <p:nvPr/>
        </p:nvCxnSpPr>
        <p:spPr bwMode="auto">
          <a:xfrm flipH="1">
            <a:off x="2400537" y="4096800"/>
            <a:ext cx="2004406"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5" name="直接连接符 54"/>
          <p:cNvCxnSpPr>
            <a:endCxn id="36" idx="0"/>
          </p:cNvCxnSpPr>
          <p:nvPr/>
        </p:nvCxnSpPr>
        <p:spPr bwMode="auto">
          <a:xfrm flipH="1">
            <a:off x="1870557" y="4096800"/>
            <a:ext cx="2534384"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56" name="直接连接符 55"/>
          <p:cNvCxnSpPr>
            <a:endCxn id="37" idx="0"/>
          </p:cNvCxnSpPr>
          <p:nvPr/>
        </p:nvCxnSpPr>
        <p:spPr bwMode="auto">
          <a:xfrm flipH="1">
            <a:off x="2400537" y="4096800"/>
            <a:ext cx="895186" cy="71325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pic>
        <p:nvPicPr>
          <p:cNvPr id="57" name="Picture 1117" descr="D:\2001年网例\传输\1.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09975" y="4442044"/>
            <a:ext cx="1192452" cy="482467"/>
          </a:xfrm>
          <a:prstGeom prst="rect">
            <a:avLst/>
          </a:prstGeom>
          <a:noFill/>
          <a:effectLst/>
        </p:spPr>
      </p:pic>
      <p:sp>
        <p:nvSpPr>
          <p:cNvPr id="58" name="TextBox 388"/>
          <p:cNvSpPr txBox="1"/>
          <p:nvPr/>
        </p:nvSpPr>
        <p:spPr>
          <a:xfrm>
            <a:off x="3876799" y="4580142"/>
            <a:ext cx="461897"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DCN</a:t>
            </a:r>
            <a:endParaRPr lang="zh-CN" altLang="en-US" sz="1100" b="0" dirty="0" smtClean="0">
              <a:latin typeface="微软雅黑" pitchFamily="34" charset="-122"/>
              <a:ea typeface="微软雅黑" pitchFamily="34" charset="-122"/>
            </a:endParaRPr>
          </a:p>
        </p:txBody>
      </p:sp>
      <p:cxnSp>
        <p:nvCxnSpPr>
          <p:cNvPr id="59" name="直接连接符 58"/>
          <p:cNvCxnSpPr/>
          <p:nvPr/>
        </p:nvCxnSpPr>
        <p:spPr bwMode="auto">
          <a:xfrm>
            <a:off x="3278737" y="4096800"/>
            <a:ext cx="794968" cy="41429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60" name="直接连接符 59"/>
          <p:cNvCxnSpPr/>
          <p:nvPr/>
        </p:nvCxnSpPr>
        <p:spPr bwMode="auto">
          <a:xfrm flipH="1">
            <a:off x="4073705" y="4096800"/>
            <a:ext cx="331236" cy="414293"/>
          </a:xfrm>
          <a:prstGeom prst="line">
            <a:avLst/>
          </a:prstGeom>
          <a:solidFill>
            <a:srgbClr val="4F81BD"/>
          </a:solidFill>
          <a:ln w="9525" cap="flat" cmpd="sng" algn="ctr">
            <a:solidFill>
              <a:srgbClr val="EEECE1">
                <a:lumMod val="50000"/>
              </a:srgbClr>
            </a:solidFill>
            <a:prstDash val="solid"/>
            <a:round/>
            <a:headEnd type="none" w="med" len="med"/>
            <a:tailEnd type="none" w="med" len="med"/>
          </a:ln>
          <a:effectLst/>
        </p:spPr>
      </p:cxnSp>
      <p:cxnSp>
        <p:nvCxnSpPr>
          <p:cNvPr id="61" name="直接连接符 60"/>
          <p:cNvCxnSpPr>
            <a:stCxn id="58" idx="2"/>
          </p:cNvCxnSpPr>
          <p:nvPr/>
        </p:nvCxnSpPr>
        <p:spPr bwMode="auto">
          <a:xfrm flipH="1">
            <a:off x="3245613" y="4814768"/>
            <a:ext cx="862134"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2" name="直接连接符 61"/>
          <p:cNvCxnSpPr>
            <a:stCxn id="58" idx="2"/>
            <a:endCxn id="71" idx="0"/>
          </p:cNvCxnSpPr>
          <p:nvPr/>
        </p:nvCxnSpPr>
        <p:spPr bwMode="auto">
          <a:xfrm flipH="1">
            <a:off x="3709345" y="4814768"/>
            <a:ext cx="398402"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3" name="直接连接符 62"/>
          <p:cNvCxnSpPr>
            <a:stCxn id="58" idx="2"/>
          </p:cNvCxnSpPr>
          <p:nvPr/>
        </p:nvCxnSpPr>
        <p:spPr bwMode="auto">
          <a:xfrm>
            <a:off x="4107747" y="4814768"/>
            <a:ext cx="959668"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4" name="直接连接符 63"/>
          <p:cNvCxnSpPr>
            <a:stCxn id="58" idx="2"/>
            <a:endCxn id="74" idx="0"/>
          </p:cNvCxnSpPr>
          <p:nvPr/>
        </p:nvCxnSpPr>
        <p:spPr bwMode="auto">
          <a:xfrm>
            <a:off x="4107747" y="4814768"/>
            <a:ext cx="65330"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cxnSp>
        <p:nvCxnSpPr>
          <p:cNvPr id="65" name="直接连接符 64"/>
          <p:cNvCxnSpPr>
            <a:stCxn id="58" idx="2"/>
            <a:endCxn id="77" idx="0"/>
          </p:cNvCxnSpPr>
          <p:nvPr/>
        </p:nvCxnSpPr>
        <p:spPr bwMode="auto">
          <a:xfrm>
            <a:off x="4107747" y="4814768"/>
            <a:ext cx="529060" cy="939202"/>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grpSp>
        <p:nvGrpSpPr>
          <p:cNvPr id="66" name="组合 345"/>
          <p:cNvGrpSpPr/>
          <p:nvPr/>
        </p:nvGrpSpPr>
        <p:grpSpPr>
          <a:xfrm>
            <a:off x="3013747" y="5753971"/>
            <a:ext cx="467678" cy="414293"/>
            <a:chOff x="7609755" y="5950074"/>
            <a:chExt cx="508346" cy="432048"/>
          </a:xfrm>
        </p:grpSpPr>
        <p:sp>
          <p:nvSpPr>
            <p:cNvPr id="67" name="TextBox 397"/>
            <p:cNvSpPr txBox="1"/>
            <p:nvPr/>
          </p:nvSpPr>
          <p:spPr>
            <a:xfrm>
              <a:off x="7681763" y="6022082"/>
              <a:ext cx="436338"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BSS</a:t>
              </a:r>
              <a:endPar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68" name="椭圆 100"/>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69" name="组合 351"/>
          <p:cNvGrpSpPr/>
          <p:nvPr/>
        </p:nvGrpSpPr>
        <p:grpSpPr>
          <a:xfrm>
            <a:off x="3477479" y="5753971"/>
            <a:ext cx="495698" cy="414293"/>
            <a:chOff x="7609755" y="5950074"/>
            <a:chExt cx="538802" cy="432048"/>
          </a:xfrm>
        </p:grpSpPr>
        <p:sp>
          <p:nvSpPr>
            <p:cNvPr id="70" name="TextBox 400"/>
            <p:cNvSpPr txBox="1"/>
            <p:nvPr/>
          </p:nvSpPr>
          <p:spPr>
            <a:xfrm>
              <a:off x="7681763" y="6022082"/>
              <a:ext cx="466794"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炫铃</a:t>
              </a:r>
            </a:p>
          </p:txBody>
        </p:sp>
        <p:sp>
          <p:nvSpPr>
            <p:cNvPr id="71" name="椭圆 70"/>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72" name="组合 354"/>
          <p:cNvGrpSpPr/>
          <p:nvPr/>
        </p:nvGrpSpPr>
        <p:grpSpPr>
          <a:xfrm>
            <a:off x="3941211" y="5753971"/>
            <a:ext cx="503072" cy="414293"/>
            <a:chOff x="7609755" y="5950074"/>
            <a:chExt cx="546818" cy="432048"/>
          </a:xfrm>
        </p:grpSpPr>
        <p:sp>
          <p:nvSpPr>
            <p:cNvPr id="73" name="TextBox 403"/>
            <p:cNvSpPr txBox="1"/>
            <p:nvPr/>
          </p:nvSpPr>
          <p:spPr>
            <a:xfrm>
              <a:off x="7681763" y="6022082"/>
              <a:ext cx="474810"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VAC</a:t>
              </a:r>
              <a:endPar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74" name="椭圆 73"/>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75" name="组合 357"/>
          <p:cNvGrpSpPr/>
          <p:nvPr/>
        </p:nvGrpSpPr>
        <p:grpSpPr>
          <a:xfrm>
            <a:off x="4404943" y="5753971"/>
            <a:ext cx="463732" cy="436878"/>
            <a:chOff x="7609755" y="5950074"/>
            <a:chExt cx="504056" cy="455601"/>
          </a:xfrm>
        </p:grpSpPr>
        <p:sp>
          <p:nvSpPr>
            <p:cNvPr id="76" name="TextBox 406"/>
            <p:cNvSpPr txBox="1"/>
            <p:nvPr/>
          </p:nvSpPr>
          <p:spPr>
            <a:xfrm>
              <a:off x="7632335" y="5974788"/>
              <a:ext cx="466794"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短彩</a:t>
              </a:r>
              <a:endPar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平台</a:t>
              </a:r>
            </a:p>
          </p:txBody>
        </p:sp>
        <p:sp>
          <p:nvSpPr>
            <p:cNvPr id="77" name="椭圆 76"/>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78" name="组合 360"/>
          <p:cNvGrpSpPr/>
          <p:nvPr/>
        </p:nvGrpSpPr>
        <p:grpSpPr>
          <a:xfrm>
            <a:off x="4839422" y="5753971"/>
            <a:ext cx="559231" cy="414293"/>
            <a:chOff x="7595264" y="5950074"/>
            <a:chExt cx="607859" cy="432048"/>
          </a:xfrm>
        </p:grpSpPr>
        <p:sp>
          <p:nvSpPr>
            <p:cNvPr id="79" name="TextBox 409"/>
            <p:cNvSpPr txBox="1"/>
            <p:nvPr/>
          </p:nvSpPr>
          <p:spPr>
            <a:xfrm>
              <a:off x="7595264" y="6022082"/>
              <a:ext cx="607859" cy="24468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物联网</a:t>
              </a:r>
            </a:p>
          </p:txBody>
        </p:sp>
        <p:sp>
          <p:nvSpPr>
            <p:cNvPr id="80" name="椭圆 79"/>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grpSp>
        <p:nvGrpSpPr>
          <p:cNvPr id="81" name="组合 363"/>
          <p:cNvGrpSpPr/>
          <p:nvPr/>
        </p:nvGrpSpPr>
        <p:grpSpPr>
          <a:xfrm>
            <a:off x="5302226" y="5753971"/>
            <a:ext cx="463732" cy="446681"/>
            <a:chOff x="7609755" y="5950074"/>
            <a:chExt cx="504056" cy="465824"/>
          </a:xfrm>
        </p:grpSpPr>
        <p:sp>
          <p:nvSpPr>
            <p:cNvPr id="82" name="TextBox 412"/>
            <p:cNvSpPr txBox="1"/>
            <p:nvPr/>
          </p:nvSpPr>
          <p:spPr>
            <a:xfrm>
              <a:off x="7619978" y="5985011"/>
              <a:ext cx="466794"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客服</a:t>
              </a:r>
              <a:endParaRPr kumimoji="0" lang="en-US" altLang="zh-CN"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平台</a:t>
              </a:r>
            </a:p>
          </p:txBody>
        </p:sp>
        <p:sp>
          <p:nvSpPr>
            <p:cNvPr id="83" name="椭圆 82"/>
            <p:cNvSpPr/>
            <p:nvPr/>
          </p:nvSpPr>
          <p:spPr bwMode="ltGray">
            <a:xfrm>
              <a:off x="7609755" y="5950074"/>
              <a:ext cx="504056" cy="432048"/>
            </a:xfrm>
            <a:prstGeom prst="ellipse">
              <a:avLst/>
            </a:prstGeom>
            <a:no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grpSp>
      <p:cxnSp>
        <p:nvCxnSpPr>
          <p:cNvPr id="84" name="直接连接符 82"/>
          <p:cNvCxnSpPr>
            <a:stCxn id="58" idx="2"/>
          </p:cNvCxnSpPr>
          <p:nvPr/>
        </p:nvCxnSpPr>
        <p:spPr bwMode="auto">
          <a:xfrm>
            <a:off x="4107747" y="4814768"/>
            <a:ext cx="1389358" cy="980771"/>
          </a:xfrm>
          <a:prstGeom prst="line">
            <a:avLst/>
          </a:prstGeom>
          <a:solidFill>
            <a:srgbClr val="4F81BD"/>
          </a:solidFill>
          <a:ln w="9525" cap="flat" cmpd="sng" algn="ctr">
            <a:solidFill>
              <a:srgbClr val="4F81BD">
                <a:lumMod val="75000"/>
              </a:srgbClr>
            </a:solidFill>
            <a:prstDash val="solid"/>
            <a:round/>
            <a:headEnd type="none" w="med" len="med"/>
            <a:tailEnd type="none" w="med" len="med"/>
          </a:ln>
          <a:effectLst/>
        </p:spPr>
      </p:cxnSp>
      <p:sp>
        <p:nvSpPr>
          <p:cNvPr id="85" name="TextBox 83"/>
          <p:cNvSpPr txBox="1"/>
          <p:nvPr/>
        </p:nvSpPr>
        <p:spPr>
          <a:xfrm>
            <a:off x="3230516" y="3199166"/>
            <a:ext cx="679994" cy="278281"/>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1*10GE</a:t>
            </a:r>
            <a:endParaRPr lang="zh-CN" altLang="en-US" sz="1100" b="0" dirty="0" smtClean="0">
              <a:latin typeface="微软雅黑" pitchFamily="34" charset="-122"/>
              <a:ea typeface="微软雅黑" pitchFamily="34" charset="-122"/>
            </a:endParaRPr>
          </a:p>
        </p:txBody>
      </p:sp>
      <p:sp>
        <p:nvSpPr>
          <p:cNvPr id="86" name="TextBox 84"/>
          <p:cNvSpPr txBox="1"/>
          <p:nvPr/>
        </p:nvSpPr>
        <p:spPr>
          <a:xfrm>
            <a:off x="2086285" y="4234898"/>
            <a:ext cx="472220"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1*GE</a:t>
            </a:r>
            <a:endParaRPr lang="zh-CN" altLang="en-US" sz="1100" b="0" dirty="0" smtClean="0">
              <a:latin typeface="微软雅黑" pitchFamily="34" charset="-122"/>
              <a:ea typeface="微软雅黑" pitchFamily="34" charset="-122"/>
            </a:endParaRPr>
          </a:p>
        </p:txBody>
      </p:sp>
      <p:cxnSp>
        <p:nvCxnSpPr>
          <p:cNvPr id="87" name="直接连接符 85"/>
          <p:cNvCxnSpPr/>
          <p:nvPr/>
        </p:nvCxnSpPr>
        <p:spPr bwMode="auto">
          <a:xfrm>
            <a:off x="3499790" y="3889654"/>
            <a:ext cx="728721" cy="0"/>
          </a:xfrm>
          <a:prstGeom prst="line">
            <a:avLst/>
          </a:prstGeom>
          <a:solidFill>
            <a:srgbClr val="4F81BD"/>
          </a:solidFill>
          <a:ln w="9525" cap="flat" cmpd="sng" algn="ctr">
            <a:solidFill>
              <a:srgbClr val="000000"/>
            </a:solidFill>
            <a:prstDash val="solid"/>
            <a:round/>
            <a:headEnd type="none" w="med" len="med"/>
            <a:tailEnd type="none" w="med" len="med"/>
          </a:ln>
          <a:effectLst/>
        </p:spPr>
      </p:cxnSp>
      <p:sp>
        <p:nvSpPr>
          <p:cNvPr id="88" name="TextBox 86"/>
          <p:cNvSpPr txBox="1"/>
          <p:nvPr/>
        </p:nvSpPr>
        <p:spPr>
          <a:xfrm>
            <a:off x="3566038" y="3682508"/>
            <a:ext cx="472220"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2*GE</a:t>
            </a:r>
            <a:endParaRPr lang="zh-CN" altLang="en-US" sz="1100" b="0" dirty="0" smtClean="0">
              <a:latin typeface="微软雅黑" pitchFamily="34" charset="-122"/>
              <a:ea typeface="微软雅黑" pitchFamily="34" charset="-122"/>
            </a:endParaRPr>
          </a:p>
        </p:txBody>
      </p:sp>
      <p:sp>
        <p:nvSpPr>
          <p:cNvPr id="89" name="TextBox 419"/>
          <p:cNvSpPr txBox="1"/>
          <p:nvPr/>
        </p:nvSpPr>
        <p:spPr>
          <a:xfrm>
            <a:off x="4294758" y="4096800"/>
            <a:ext cx="551856"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S9300</a:t>
            </a:r>
            <a:endParaRPr lang="zh-CN" altLang="en-US" sz="1100" b="0" dirty="0" smtClean="0">
              <a:latin typeface="微软雅黑" pitchFamily="34" charset="-122"/>
              <a:ea typeface="微软雅黑" pitchFamily="34" charset="-122"/>
            </a:endParaRPr>
          </a:p>
        </p:txBody>
      </p:sp>
      <p:sp>
        <p:nvSpPr>
          <p:cNvPr id="90" name="TextBox 420"/>
          <p:cNvSpPr txBox="1"/>
          <p:nvPr/>
        </p:nvSpPr>
        <p:spPr>
          <a:xfrm>
            <a:off x="3234800" y="4096800"/>
            <a:ext cx="551856" cy="234627"/>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S9300</a:t>
            </a:r>
            <a:endParaRPr lang="zh-CN" altLang="en-US" sz="1100" b="0" dirty="0" smtClean="0">
              <a:latin typeface="微软雅黑" pitchFamily="34" charset="-122"/>
              <a:ea typeface="微软雅黑" pitchFamily="34" charset="-122"/>
            </a:endParaRPr>
          </a:p>
        </p:txBody>
      </p:sp>
      <p:cxnSp>
        <p:nvCxnSpPr>
          <p:cNvPr id="91" name="直接连接符 90"/>
          <p:cNvCxnSpPr>
            <a:stCxn id="21" idx="0"/>
            <a:endCxn id="98" idx="2"/>
          </p:cNvCxnSpPr>
          <p:nvPr/>
        </p:nvCxnSpPr>
        <p:spPr bwMode="auto">
          <a:xfrm flipV="1">
            <a:off x="3234800" y="2996158"/>
            <a:ext cx="2043862" cy="824447"/>
          </a:xfrm>
          <a:prstGeom prst="line">
            <a:avLst/>
          </a:prstGeom>
          <a:solidFill>
            <a:srgbClr val="4F81BD"/>
          </a:solidFill>
          <a:ln w="12700" cap="flat" cmpd="sng" algn="ctr">
            <a:solidFill>
              <a:srgbClr val="0000FF"/>
            </a:solidFill>
            <a:prstDash val="solid"/>
            <a:round/>
            <a:headEnd type="none" w="med" len="med"/>
            <a:tailEnd type="none" w="med" len="med"/>
          </a:ln>
          <a:effectLst/>
        </p:spPr>
      </p:cxnSp>
      <p:cxnSp>
        <p:nvCxnSpPr>
          <p:cNvPr id="92" name="直接连接符 91"/>
          <p:cNvCxnSpPr>
            <a:stCxn id="6" idx="0"/>
            <a:endCxn id="98" idx="2"/>
          </p:cNvCxnSpPr>
          <p:nvPr/>
        </p:nvCxnSpPr>
        <p:spPr bwMode="auto">
          <a:xfrm flipV="1">
            <a:off x="4427252" y="2996158"/>
            <a:ext cx="851410" cy="797284"/>
          </a:xfrm>
          <a:prstGeom prst="line">
            <a:avLst/>
          </a:prstGeom>
          <a:solidFill>
            <a:srgbClr val="4F81BD"/>
          </a:solidFill>
          <a:ln w="12700" cap="flat" cmpd="sng" algn="ctr">
            <a:solidFill>
              <a:srgbClr val="0000FF"/>
            </a:solidFill>
            <a:prstDash val="solid"/>
            <a:round/>
            <a:headEnd type="none" w="med" len="med"/>
            <a:tailEnd type="none" w="med" len="med"/>
          </a:ln>
          <a:effectLst/>
        </p:spPr>
      </p:cxnSp>
      <p:sp>
        <p:nvSpPr>
          <p:cNvPr id="93" name="圆角矩形 92"/>
          <p:cNvSpPr/>
          <p:nvPr/>
        </p:nvSpPr>
        <p:spPr bwMode="ltGray">
          <a:xfrm>
            <a:off x="2254326" y="1555998"/>
            <a:ext cx="1512168" cy="1440160"/>
          </a:xfrm>
          <a:prstGeom prst="roundRect">
            <a:avLst>
              <a:gd name="adj" fmla="val 2939"/>
            </a:avLst>
          </a:prstGeom>
          <a:solidFill>
            <a:srgbClr val="C0504D">
              <a:lumMod val="20000"/>
              <a:lumOff val="80000"/>
            </a:srgb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94" name="矩形 93"/>
          <p:cNvSpPr/>
          <p:nvPr/>
        </p:nvSpPr>
        <p:spPr>
          <a:xfrm>
            <a:off x="2326334" y="2636118"/>
            <a:ext cx="1584176" cy="258532"/>
          </a:xfrm>
          <a:prstGeom prst="rect">
            <a:avLst/>
          </a:prstGeom>
        </p:spPr>
        <p:txBody>
          <a:bodyPr wrap="square">
            <a:spAutoFit/>
          </a:bodyPr>
          <a:lstStyle/>
          <a:p>
            <a:pPr>
              <a:buNone/>
            </a:pPr>
            <a:r>
              <a:rPr lang="zh-CN" altLang="en-US" sz="1200" b="0" dirty="0" smtClean="0">
                <a:latin typeface="微软雅黑" pitchFamily="34" charset="-122"/>
                <a:ea typeface="微软雅黑" pitchFamily="34" charset="-122"/>
              </a:rPr>
              <a:t>分布式数据库集群</a:t>
            </a:r>
            <a:endParaRPr lang="en-US" altLang="zh-CN" sz="1200" b="0" dirty="0" smtClean="0">
              <a:latin typeface="微软雅黑" pitchFamily="34" charset="-122"/>
              <a:ea typeface="微软雅黑" pitchFamily="34" charset="-122"/>
            </a:endParaRPr>
          </a:p>
        </p:txBody>
      </p:sp>
      <p:cxnSp>
        <p:nvCxnSpPr>
          <p:cNvPr id="95" name="直接连接符 94"/>
          <p:cNvCxnSpPr>
            <a:stCxn id="6" idx="0"/>
            <a:endCxn id="93" idx="2"/>
          </p:cNvCxnSpPr>
          <p:nvPr/>
        </p:nvCxnSpPr>
        <p:spPr bwMode="auto">
          <a:xfrm flipH="1" flipV="1">
            <a:off x="3010410" y="2996158"/>
            <a:ext cx="1416842" cy="797284"/>
          </a:xfrm>
          <a:prstGeom prst="line">
            <a:avLst/>
          </a:prstGeom>
          <a:solidFill>
            <a:srgbClr val="4F81BD"/>
          </a:solidFill>
          <a:ln w="12700" cap="flat" cmpd="sng" algn="ctr">
            <a:solidFill>
              <a:srgbClr val="0000FF"/>
            </a:solidFill>
            <a:prstDash val="solid"/>
            <a:round/>
            <a:headEnd type="none" w="med" len="med"/>
            <a:tailEnd type="none" w="med" len="med"/>
          </a:ln>
          <a:effectLst/>
        </p:spPr>
      </p:cxnSp>
      <p:cxnSp>
        <p:nvCxnSpPr>
          <p:cNvPr id="96" name="直接连接符 95"/>
          <p:cNvCxnSpPr>
            <a:stCxn id="21" idx="0"/>
            <a:endCxn id="93" idx="2"/>
          </p:cNvCxnSpPr>
          <p:nvPr/>
        </p:nvCxnSpPr>
        <p:spPr bwMode="auto">
          <a:xfrm flipH="1" flipV="1">
            <a:off x="3010410" y="2996158"/>
            <a:ext cx="224390" cy="824447"/>
          </a:xfrm>
          <a:prstGeom prst="line">
            <a:avLst/>
          </a:prstGeom>
          <a:solidFill>
            <a:srgbClr val="4F81BD"/>
          </a:solidFill>
          <a:ln w="12700" cap="flat" cmpd="sng" algn="ctr">
            <a:solidFill>
              <a:srgbClr val="0000FF"/>
            </a:solidFill>
            <a:prstDash val="solid"/>
            <a:round/>
            <a:headEnd type="none" w="med" len="med"/>
            <a:tailEnd type="none" w="med" len="med"/>
          </a:ln>
          <a:effectLst/>
        </p:spPr>
      </p:cxnSp>
      <p:sp>
        <p:nvSpPr>
          <p:cNvPr id="97" name="矩形 96"/>
          <p:cNvSpPr/>
          <p:nvPr/>
        </p:nvSpPr>
        <p:spPr>
          <a:xfrm>
            <a:off x="6876256" y="2348880"/>
            <a:ext cx="2123728" cy="2585323"/>
          </a:xfrm>
          <a:prstGeom prst="rect">
            <a:avLst/>
          </a:prstGeom>
        </p:spPr>
        <p:txBody>
          <a:bodyPr wrap="square">
            <a:spAutoFit/>
          </a:bodyPr>
          <a:lstStyle/>
          <a:p>
            <a:pPr>
              <a:lnSpc>
                <a:spcPct val="150000"/>
              </a:lnSpc>
            </a:pPr>
            <a:r>
              <a:rPr lang="zh-CN" altLang="en-US" sz="1800" b="0" dirty="0" smtClean="0">
                <a:latin typeface="微软雅黑" pitchFamily="34" charset="-122"/>
                <a:ea typeface="微软雅黑" pitchFamily="34" charset="-122"/>
              </a:rPr>
              <a:t>新建</a:t>
            </a:r>
            <a:r>
              <a:rPr lang="en-US" altLang="zh-CN" sz="1800" b="0" dirty="0" smtClean="0">
                <a:latin typeface="微软雅黑" pitchFamily="34" charset="-122"/>
                <a:ea typeface="微软雅黑" pitchFamily="34" charset="-122"/>
              </a:rPr>
              <a:t>ETL</a:t>
            </a:r>
            <a:r>
              <a:rPr lang="zh-CN" altLang="en-US" sz="1800" b="0" dirty="0" smtClean="0">
                <a:latin typeface="微软雅黑" pitchFamily="34" charset="-122"/>
                <a:ea typeface="微软雅黑" pitchFamily="34" charset="-122"/>
              </a:rPr>
              <a:t>、分布式数据库和</a:t>
            </a:r>
            <a:r>
              <a:rPr lang="en-US" altLang="zh-CN" sz="1800" b="0" dirty="0" err="1" smtClean="0">
                <a:latin typeface="微软雅黑" pitchFamily="34" charset="-122"/>
                <a:ea typeface="微软雅黑" pitchFamily="34" charset="-122"/>
              </a:rPr>
              <a:t>Hadoop</a:t>
            </a:r>
            <a:r>
              <a:rPr lang="zh-CN" altLang="en-US" sz="1800" b="0" dirty="0" smtClean="0">
                <a:latin typeface="微软雅黑" pitchFamily="34" charset="-122"/>
                <a:ea typeface="微软雅黑" pitchFamily="34" charset="-122"/>
              </a:rPr>
              <a:t>集群内部各自独立组网。分别通过</a:t>
            </a:r>
            <a:r>
              <a:rPr lang="en-US" altLang="zh-CN" sz="1800" b="0" dirty="0" smtClean="0">
                <a:latin typeface="微软雅黑" pitchFamily="34" charset="-122"/>
                <a:ea typeface="微软雅黑" pitchFamily="34" charset="-122"/>
              </a:rPr>
              <a:t>10GE</a:t>
            </a:r>
            <a:r>
              <a:rPr lang="zh-CN" altLang="en-US" sz="1800" b="0" dirty="0" smtClean="0">
                <a:latin typeface="微软雅黑" pitchFamily="34" charset="-122"/>
                <a:ea typeface="微软雅黑" pitchFamily="34" charset="-122"/>
              </a:rPr>
              <a:t>网口接入汇聚交换机。</a:t>
            </a:r>
            <a:endParaRPr lang="en-US" altLang="zh-CN" sz="1800" b="0" dirty="0" smtClean="0">
              <a:latin typeface="微软雅黑" pitchFamily="34" charset="-122"/>
              <a:ea typeface="微软雅黑" pitchFamily="34" charset="-122"/>
            </a:endParaRPr>
          </a:p>
        </p:txBody>
      </p:sp>
      <p:sp>
        <p:nvSpPr>
          <p:cNvPr id="98" name="圆角矩形 97"/>
          <p:cNvSpPr/>
          <p:nvPr/>
        </p:nvSpPr>
        <p:spPr bwMode="ltGray">
          <a:xfrm>
            <a:off x="4270550" y="1555998"/>
            <a:ext cx="2016224" cy="1440160"/>
          </a:xfrm>
          <a:prstGeom prst="roundRect">
            <a:avLst>
              <a:gd name="adj" fmla="val 2939"/>
            </a:avLst>
          </a:prstGeom>
          <a:solidFill>
            <a:srgbClr val="C0504D">
              <a:lumMod val="20000"/>
              <a:lumOff val="80000"/>
            </a:srgb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99" name="矩形 98"/>
          <p:cNvSpPr/>
          <p:nvPr/>
        </p:nvSpPr>
        <p:spPr>
          <a:xfrm>
            <a:off x="4630590" y="2708126"/>
            <a:ext cx="1440160" cy="313932"/>
          </a:xfrm>
          <a:prstGeom prst="rect">
            <a:avLst/>
          </a:prstGeom>
        </p:spPr>
        <p:txBody>
          <a:bodyPr wrap="square">
            <a:spAutoFit/>
          </a:bodyPr>
          <a:lstStyle/>
          <a:p>
            <a:pPr>
              <a:buNone/>
            </a:pPr>
            <a:r>
              <a:rPr lang="en-US" altLang="zh-CN" sz="1200" b="0" dirty="0" smtClean="0">
                <a:latin typeface="微软雅黑" pitchFamily="34" charset="-122"/>
                <a:ea typeface="微软雅黑" pitchFamily="34" charset="-122"/>
              </a:rPr>
              <a:t> Hadoop</a:t>
            </a:r>
            <a:r>
              <a:rPr lang="zh-CN" altLang="en-US" sz="1200" b="0" dirty="0" smtClean="0">
                <a:latin typeface="微软雅黑" pitchFamily="34" charset="-122"/>
                <a:ea typeface="微软雅黑" pitchFamily="34" charset="-122"/>
              </a:rPr>
              <a:t>集群</a:t>
            </a:r>
            <a:endParaRPr lang="en-US" altLang="zh-CN" sz="1200" b="0" dirty="0" smtClean="0">
              <a:latin typeface="微软雅黑" pitchFamily="34" charset="-122"/>
              <a:ea typeface="微软雅黑" pitchFamily="34" charset="-122"/>
            </a:endParaRPr>
          </a:p>
        </p:txBody>
      </p:sp>
      <p:pic>
        <p:nvPicPr>
          <p:cNvPr id="100"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4366342" y="1988046"/>
            <a:ext cx="162970" cy="549151"/>
          </a:xfrm>
          <a:prstGeom prst="rect">
            <a:avLst/>
          </a:prstGeom>
          <a:noFill/>
        </p:spPr>
      </p:pic>
      <p:pic>
        <p:nvPicPr>
          <p:cNvPr id="101"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4618584" y="1988046"/>
            <a:ext cx="162970" cy="549151"/>
          </a:xfrm>
          <a:prstGeom prst="rect">
            <a:avLst/>
          </a:prstGeom>
          <a:noFill/>
        </p:spPr>
      </p:pic>
      <p:pic>
        <p:nvPicPr>
          <p:cNvPr id="102"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4912399" y="1988046"/>
            <a:ext cx="162970" cy="549151"/>
          </a:xfrm>
          <a:prstGeom prst="rect">
            <a:avLst/>
          </a:prstGeom>
          <a:noFill/>
        </p:spPr>
      </p:pic>
      <p:pic>
        <p:nvPicPr>
          <p:cNvPr id="103"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5164646" y="1988046"/>
            <a:ext cx="162970" cy="549151"/>
          </a:xfrm>
          <a:prstGeom prst="rect">
            <a:avLst/>
          </a:prstGeom>
          <a:noFill/>
        </p:spPr>
      </p:pic>
      <p:pic>
        <p:nvPicPr>
          <p:cNvPr id="104"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5422678" y="1988046"/>
            <a:ext cx="162970" cy="549151"/>
          </a:xfrm>
          <a:prstGeom prst="rect">
            <a:avLst/>
          </a:prstGeom>
          <a:noFill/>
        </p:spPr>
      </p:pic>
      <p:pic>
        <p:nvPicPr>
          <p:cNvPr id="105"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5907780" y="1988046"/>
            <a:ext cx="162970" cy="549151"/>
          </a:xfrm>
          <a:prstGeom prst="rect">
            <a:avLst/>
          </a:prstGeom>
          <a:noFill/>
        </p:spPr>
      </p:pic>
      <p:sp>
        <p:nvSpPr>
          <p:cNvPr id="106" name="TextBox 461"/>
          <p:cNvSpPr txBox="1"/>
          <p:nvPr/>
        </p:nvSpPr>
        <p:spPr>
          <a:xfrm>
            <a:off x="5566694" y="2132062"/>
            <a:ext cx="320922" cy="272382"/>
          </a:xfrm>
          <a:prstGeom prst="rect">
            <a:avLst/>
          </a:prstGeom>
          <a:noFill/>
        </p:spPr>
        <p:txBody>
          <a:bodyPr wrap="none" rtlCol="0">
            <a:spAutoFit/>
          </a:bodyPr>
          <a:lstStyle/>
          <a:p>
            <a:pPr>
              <a:buNone/>
            </a:pPr>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107" name="TextBox 83"/>
          <p:cNvSpPr txBox="1"/>
          <p:nvPr/>
        </p:nvSpPr>
        <p:spPr>
          <a:xfrm>
            <a:off x="4774606" y="3140174"/>
            <a:ext cx="679994" cy="278281"/>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1*10GE</a:t>
            </a:r>
            <a:endParaRPr lang="zh-CN" altLang="en-US" sz="1100" b="0" dirty="0" smtClean="0">
              <a:latin typeface="微软雅黑" pitchFamily="34" charset="-122"/>
              <a:ea typeface="微软雅黑" pitchFamily="34" charset="-122"/>
            </a:endParaRPr>
          </a:p>
        </p:txBody>
      </p:sp>
      <p:cxnSp>
        <p:nvCxnSpPr>
          <p:cNvPr id="108" name="直接连接符 107"/>
          <p:cNvCxnSpPr>
            <a:stCxn id="21" idx="0"/>
            <a:endCxn id="110" idx="2"/>
          </p:cNvCxnSpPr>
          <p:nvPr/>
        </p:nvCxnSpPr>
        <p:spPr bwMode="auto">
          <a:xfrm flipH="1" flipV="1">
            <a:off x="1246214" y="2996158"/>
            <a:ext cx="1988586" cy="824447"/>
          </a:xfrm>
          <a:prstGeom prst="line">
            <a:avLst/>
          </a:prstGeom>
          <a:solidFill>
            <a:srgbClr val="4F81BD"/>
          </a:solidFill>
          <a:ln w="12700" cap="flat" cmpd="sng" algn="ctr">
            <a:solidFill>
              <a:srgbClr val="0000FF"/>
            </a:solidFill>
            <a:prstDash val="solid"/>
            <a:round/>
            <a:headEnd type="none" w="med" len="med"/>
            <a:tailEnd type="none" w="med" len="med"/>
          </a:ln>
          <a:effectLst/>
        </p:spPr>
      </p:cxnSp>
      <p:cxnSp>
        <p:nvCxnSpPr>
          <p:cNvPr id="109" name="直接连接符 108"/>
          <p:cNvCxnSpPr>
            <a:stCxn id="6" idx="0"/>
            <a:endCxn id="110" idx="2"/>
          </p:cNvCxnSpPr>
          <p:nvPr/>
        </p:nvCxnSpPr>
        <p:spPr bwMode="auto">
          <a:xfrm flipH="1" flipV="1">
            <a:off x="1246214" y="2996158"/>
            <a:ext cx="3181038" cy="797284"/>
          </a:xfrm>
          <a:prstGeom prst="line">
            <a:avLst/>
          </a:prstGeom>
          <a:solidFill>
            <a:srgbClr val="4F81BD"/>
          </a:solidFill>
          <a:ln w="12700" cap="flat" cmpd="sng" algn="ctr">
            <a:solidFill>
              <a:srgbClr val="0000FF"/>
            </a:solidFill>
            <a:prstDash val="solid"/>
            <a:round/>
            <a:headEnd type="none" w="med" len="med"/>
            <a:tailEnd type="none" w="med" len="med"/>
          </a:ln>
          <a:effectLst/>
        </p:spPr>
      </p:cxnSp>
      <p:sp>
        <p:nvSpPr>
          <p:cNvPr id="110" name="圆角矩形 109"/>
          <p:cNvSpPr/>
          <p:nvPr/>
        </p:nvSpPr>
        <p:spPr bwMode="ltGray">
          <a:xfrm>
            <a:off x="454126" y="1555998"/>
            <a:ext cx="1584176" cy="1440160"/>
          </a:xfrm>
          <a:prstGeom prst="roundRect">
            <a:avLst>
              <a:gd name="adj" fmla="val 2939"/>
            </a:avLst>
          </a:prstGeom>
          <a:solidFill>
            <a:srgbClr val="C0504D">
              <a:lumMod val="20000"/>
              <a:lumOff val="80000"/>
            </a:srgbClr>
          </a:solidFill>
          <a:ln w="12700">
            <a:solidFill>
              <a:sysClr val="window" lastClr="FFFFFF">
                <a:lumMod val="50000"/>
              </a:sysClr>
            </a:solidFill>
          </a:ln>
          <a:effectLst/>
        </p:spPr>
        <p:txBody>
          <a:bodyPr wrap="none" rtlCol="0" anchor="ctr" anchorCtr="1">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solidFill>
                <a:sysClr val="window" lastClr="FFFFFF"/>
              </a:solidFill>
              <a:effectLst>
                <a:reflection blurRad="10000" stA="55000" endPos="48000" dist="500" dir="5400000" sy="-100000" algn="bl" rotWithShape="0"/>
              </a:effectLst>
              <a:uLnTx/>
              <a:uFillTx/>
              <a:latin typeface="Arial" pitchFamily="34" charset="0"/>
              <a:ea typeface="黑体"/>
              <a:cs typeface="Arial" pitchFamily="34" charset="0"/>
            </a:endParaRPr>
          </a:p>
        </p:txBody>
      </p:sp>
      <p:sp>
        <p:nvSpPr>
          <p:cNvPr id="111" name="矩形 110"/>
          <p:cNvSpPr/>
          <p:nvPr/>
        </p:nvSpPr>
        <p:spPr>
          <a:xfrm>
            <a:off x="814166" y="2708126"/>
            <a:ext cx="1008112" cy="313932"/>
          </a:xfrm>
          <a:prstGeom prst="rect">
            <a:avLst/>
          </a:prstGeom>
        </p:spPr>
        <p:txBody>
          <a:bodyPr wrap="square">
            <a:spAutoFit/>
          </a:bodyPr>
          <a:lstStyle/>
          <a:p>
            <a:pPr>
              <a:buNone/>
            </a:pPr>
            <a:r>
              <a:rPr lang="en-US" altLang="zh-CN" sz="1200" b="0" dirty="0" smtClean="0">
                <a:latin typeface="微软雅黑" pitchFamily="34" charset="-122"/>
                <a:ea typeface="微软雅黑" pitchFamily="34" charset="-122"/>
              </a:rPr>
              <a:t>ETL</a:t>
            </a:r>
            <a:r>
              <a:rPr lang="zh-CN" altLang="en-US" sz="1200" b="0" dirty="0" smtClean="0">
                <a:latin typeface="微软雅黑" pitchFamily="34" charset="-122"/>
                <a:ea typeface="微软雅黑" pitchFamily="34" charset="-122"/>
              </a:rPr>
              <a:t>集群</a:t>
            </a:r>
            <a:endParaRPr lang="en-US" altLang="zh-CN" sz="1200" b="0" dirty="0" smtClean="0">
              <a:latin typeface="微软雅黑" pitchFamily="34" charset="-122"/>
              <a:ea typeface="微软雅黑" pitchFamily="34" charset="-122"/>
            </a:endParaRPr>
          </a:p>
        </p:txBody>
      </p:sp>
      <p:pic>
        <p:nvPicPr>
          <p:cNvPr id="112"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663927" y="1988046"/>
            <a:ext cx="162970" cy="549151"/>
          </a:xfrm>
          <a:prstGeom prst="rect">
            <a:avLst/>
          </a:prstGeom>
          <a:noFill/>
        </p:spPr>
      </p:pic>
      <p:pic>
        <p:nvPicPr>
          <p:cNvPr id="113"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916174" y="1988046"/>
            <a:ext cx="162970" cy="549151"/>
          </a:xfrm>
          <a:prstGeom prst="rect">
            <a:avLst/>
          </a:prstGeom>
          <a:noFill/>
        </p:spPr>
      </p:pic>
      <p:pic>
        <p:nvPicPr>
          <p:cNvPr id="114"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1174206" y="1988046"/>
            <a:ext cx="162970" cy="549151"/>
          </a:xfrm>
          <a:prstGeom prst="rect">
            <a:avLst/>
          </a:prstGeom>
          <a:noFill/>
        </p:spPr>
      </p:pic>
      <p:pic>
        <p:nvPicPr>
          <p:cNvPr id="115"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1659308" y="1988046"/>
            <a:ext cx="162970" cy="549151"/>
          </a:xfrm>
          <a:prstGeom prst="rect">
            <a:avLst/>
          </a:prstGeom>
          <a:noFill/>
        </p:spPr>
      </p:pic>
      <p:sp>
        <p:nvSpPr>
          <p:cNvPr id="116" name="TextBox 479"/>
          <p:cNvSpPr txBox="1"/>
          <p:nvPr/>
        </p:nvSpPr>
        <p:spPr>
          <a:xfrm>
            <a:off x="1318222" y="2132062"/>
            <a:ext cx="320922" cy="272382"/>
          </a:xfrm>
          <a:prstGeom prst="rect">
            <a:avLst/>
          </a:prstGeom>
          <a:noFill/>
        </p:spPr>
        <p:txBody>
          <a:bodyPr wrap="none" rtlCol="0">
            <a:spAutoFit/>
          </a:bodyPr>
          <a:lstStyle/>
          <a:p>
            <a:pPr>
              <a:buNone/>
            </a:pPr>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117" name="TextBox 83"/>
          <p:cNvSpPr txBox="1"/>
          <p:nvPr/>
        </p:nvSpPr>
        <p:spPr>
          <a:xfrm>
            <a:off x="1534246" y="3140174"/>
            <a:ext cx="679994" cy="278281"/>
          </a:xfrm>
          <a:prstGeom prst="rect">
            <a:avLst/>
          </a:prstGeom>
          <a:noFill/>
        </p:spPr>
        <p:txBody>
          <a:bodyPr wrap="none" rtlCol="0">
            <a:spAutoFit/>
          </a:bodyPr>
          <a:lstStyle/>
          <a:p>
            <a:pPr>
              <a:buNone/>
            </a:pPr>
            <a:r>
              <a:rPr lang="en-US" altLang="zh-CN" sz="1100" b="0" dirty="0" smtClean="0">
                <a:latin typeface="微软雅黑" pitchFamily="34" charset="-122"/>
                <a:ea typeface="微软雅黑" pitchFamily="34" charset="-122"/>
              </a:rPr>
              <a:t>1*10GE</a:t>
            </a:r>
            <a:endParaRPr lang="zh-CN" altLang="en-US" sz="1100" b="0" dirty="0" smtClean="0">
              <a:latin typeface="微软雅黑" pitchFamily="34" charset="-122"/>
              <a:ea typeface="微软雅黑" pitchFamily="34" charset="-122"/>
            </a:endParaRPr>
          </a:p>
        </p:txBody>
      </p:sp>
      <p:pic>
        <p:nvPicPr>
          <p:cNvPr id="118"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2434489" y="1988046"/>
            <a:ext cx="162970" cy="549151"/>
          </a:xfrm>
          <a:prstGeom prst="rect">
            <a:avLst/>
          </a:prstGeom>
          <a:noFill/>
        </p:spPr>
      </p:pic>
      <p:pic>
        <p:nvPicPr>
          <p:cNvPr id="119"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2686736" y="1988046"/>
            <a:ext cx="162970" cy="549151"/>
          </a:xfrm>
          <a:prstGeom prst="rect">
            <a:avLst/>
          </a:prstGeom>
          <a:noFill/>
        </p:spPr>
      </p:pic>
      <p:pic>
        <p:nvPicPr>
          <p:cNvPr id="120"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2944768" y="1988046"/>
            <a:ext cx="162970" cy="549151"/>
          </a:xfrm>
          <a:prstGeom prst="rect">
            <a:avLst/>
          </a:prstGeom>
          <a:noFill/>
        </p:spPr>
      </p:pic>
      <p:pic>
        <p:nvPicPr>
          <p:cNvPr id="121" name="Picture 267" descr="gs_80_fr79%cropMBl"/>
          <p:cNvPicPr>
            <a:picLocks noChangeAspect="1" noChangeArrowheads="1"/>
          </p:cNvPicPr>
          <p:nvPr/>
        </p:nvPicPr>
        <p:blipFill>
          <a:blip r:embed="rId5" cstate="screen">
            <a:clrChange>
              <a:clrFrom>
                <a:srgbClr val="000063"/>
              </a:clrFrom>
              <a:clrTo>
                <a:srgbClr val="000063">
                  <a:alpha val="0"/>
                </a:srgbClr>
              </a:clrTo>
            </a:clrChange>
          </a:blip>
          <a:srcRect/>
          <a:stretch>
            <a:fillRect/>
          </a:stretch>
        </p:blipFill>
        <p:spPr bwMode="auto">
          <a:xfrm>
            <a:off x="3429870" y="1988046"/>
            <a:ext cx="162970" cy="549151"/>
          </a:xfrm>
          <a:prstGeom prst="rect">
            <a:avLst/>
          </a:prstGeom>
          <a:noFill/>
        </p:spPr>
      </p:pic>
      <p:sp>
        <p:nvSpPr>
          <p:cNvPr id="122" name="TextBox 479"/>
          <p:cNvSpPr txBox="1"/>
          <p:nvPr/>
        </p:nvSpPr>
        <p:spPr>
          <a:xfrm>
            <a:off x="3088784" y="2132062"/>
            <a:ext cx="320922" cy="272382"/>
          </a:xfrm>
          <a:prstGeom prst="rect">
            <a:avLst/>
          </a:prstGeom>
          <a:noFill/>
        </p:spPr>
        <p:txBody>
          <a:bodyPr wrap="none" rtlCol="0">
            <a:spAutoFit/>
          </a:bodyPr>
          <a:lstStyle/>
          <a:p>
            <a:pPr>
              <a:buNone/>
            </a:pPr>
            <a:r>
              <a:rPr lang="en-US" altLang="zh-CN" b="0" dirty="0" smtClean="0">
                <a:latin typeface="微软雅黑" pitchFamily="34" charset="-122"/>
                <a:ea typeface="微软雅黑" pitchFamily="34" charset="-122"/>
              </a:rPr>
              <a:t>…</a:t>
            </a:r>
            <a:endParaRPr lang="zh-CN" altLang="en-US" b="0" dirty="0" smtClean="0">
              <a:latin typeface="微软雅黑" pitchFamily="34" charset="-122"/>
              <a:ea typeface="微软雅黑" pitchFamily="34" charset="-122"/>
            </a:endParaRPr>
          </a:p>
        </p:txBody>
      </p:sp>
      <p:sp>
        <p:nvSpPr>
          <p:cNvPr id="123"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a:t>
            </a:r>
            <a:r>
              <a:rPr lang="zh-CN" altLang="en-US" kern="0" dirty="0" smtClean="0"/>
              <a:t>平台的组</a:t>
            </a:r>
            <a:r>
              <a:rPr lang="zh-CN" altLang="en-US" kern="0" dirty="0"/>
              <a:t>网</a:t>
            </a:r>
          </a:p>
        </p:txBody>
      </p:sp>
    </p:spTree>
    <p:extLst>
      <p:ext uri="{BB962C8B-B14F-4D97-AF65-F5344CB8AC3E}">
        <p14:creationId xmlns:p14="http://schemas.microsoft.com/office/powerpoint/2010/main" val="3997391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20</a:t>
            </a:fld>
            <a:endParaRPr lang="en-US" altLang="zh-CN"/>
          </a:p>
        </p:txBody>
      </p:sp>
      <p:grpSp>
        <p:nvGrpSpPr>
          <p:cNvPr id="5" name="组合 4"/>
          <p:cNvGrpSpPr/>
          <p:nvPr/>
        </p:nvGrpSpPr>
        <p:grpSpPr>
          <a:xfrm>
            <a:off x="2645484" y="1268760"/>
            <a:ext cx="6498516" cy="4824536"/>
            <a:chOff x="1919828" y="1340768"/>
            <a:chExt cx="5481145" cy="3181702"/>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275" y="3533323"/>
              <a:ext cx="2061240" cy="868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云形 6"/>
            <p:cNvSpPr/>
            <p:nvPr/>
          </p:nvSpPr>
          <p:spPr>
            <a:xfrm>
              <a:off x="2929415" y="1783790"/>
              <a:ext cx="757190" cy="281923"/>
            </a:xfrm>
            <a:prstGeom prst="cloud">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8" name="Rectangle 67"/>
            <p:cNvSpPr>
              <a:spLocks noChangeArrowheads="1"/>
            </p:cNvSpPr>
            <p:nvPr/>
          </p:nvSpPr>
          <p:spPr bwMode="auto">
            <a:xfrm>
              <a:off x="3434209" y="3193405"/>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Pcap</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DPI</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p>
          </p:txBody>
        </p:sp>
        <p:sp>
          <p:nvSpPr>
            <p:cNvPr id="9" name="圆角矩形 8"/>
            <p:cNvSpPr/>
            <p:nvPr/>
          </p:nvSpPr>
          <p:spPr>
            <a:xfrm>
              <a:off x="3350077" y="2951756"/>
              <a:ext cx="3743885" cy="1570714"/>
            </a:xfrm>
            <a:prstGeom prst="roundRect">
              <a:avLst>
                <a:gd name="adj" fmla="val 6466"/>
              </a:avLst>
            </a:prstGeom>
            <a:noFill/>
            <a:ln w="25400" cap="flat" cmpd="sng" algn="ctr">
              <a:solidFill>
                <a:srgbClr val="EEECE1"/>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smtClean="0">
                <a:ln>
                  <a:noFill/>
                </a:ln>
                <a:solidFill>
                  <a:prstClr val="black"/>
                </a:solidFill>
                <a:effectLst/>
                <a:uLnTx/>
                <a:uFillTx/>
                <a:latin typeface="微软雅黑" pitchFamily="34" charset="-122"/>
                <a:ea typeface="微软雅黑" pitchFamily="34" charset="-122"/>
              </a:endParaRPr>
            </a:p>
          </p:txBody>
        </p:sp>
        <p:sp>
          <p:nvSpPr>
            <p:cNvPr id="10" name="TextBox 61"/>
            <p:cNvSpPr txBox="1">
              <a:spLocks noChangeArrowheads="1"/>
            </p:cNvSpPr>
            <p:nvPr/>
          </p:nvSpPr>
          <p:spPr bwMode="auto">
            <a:xfrm>
              <a:off x="3114996" y="1864339"/>
              <a:ext cx="5295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互联网</a:t>
              </a:r>
            </a:p>
          </p:txBody>
        </p:sp>
        <p:sp>
          <p:nvSpPr>
            <p:cNvPr id="11" name="TextBox 63"/>
            <p:cNvSpPr txBox="1">
              <a:spLocks noChangeArrowheads="1"/>
            </p:cNvSpPr>
            <p:nvPr/>
          </p:nvSpPr>
          <p:spPr bwMode="auto">
            <a:xfrm>
              <a:off x="2719085" y="1589020"/>
              <a:ext cx="417328" cy="31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路由器</a:t>
              </a:r>
            </a:p>
          </p:txBody>
        </p:sp>
        <p:sp>
          <p:nvSpPr>
            <p:cNvPr id="12" name="TextBox 64"/>
            <p:cNvSpPr txBox="1">
              <a:spLocks noChangeArrowheads="1"/>
            </p:cNvSpPr>
            <p:nvPr/>
          </p:nvSpPr>
          <p:spPr bwMode="auto">
            <a:xfrm>
              <a:off x="4133336" y="1420679"/>
              <a:ext cx="521197"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路由器</a:t>
              </a:r>
            </a:p>
          </p:txBody>
        </p:sp>
        <p:cxnSp>
          <p:nvCxnSpPr>
            <p:cNvPr id="13" name="直接连接符​​ 304"/>
            <p:cNvCxnSpPr/>
            <p:nvPr/>
          </p:nvCxnSpPr>
          <p:spPr bwMode="auto">
            <a:xfrm flipV="1">
              <a:off x="2677019" y="1940103"/>
              <a:ext cx="120866" cy="165884"/>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cxnSp>
          <p:nvCxnSpPr>
            <p:cNvPr id="14" name="直接连接符​​ 307"/>
            <p:cNvCxnSpPr>
              <a:endCxn id="28" idx="1"/>
            </p:cNvCxnSpPr>
            <p:nvPr/>
          </p:nvCxnSpPr>
          <p:spPr bwMode="auto">
            <a:xfrm flipV="1">
              <a:off x="3927454" y="1758083"/>
              <a:ext cx="331080" cy="209544"/>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cxnSp>
          <p:nvCxnSpPr>
            <p:cNvPr id="15" name="直接连接符​​ 309"/>
            <p:cNvCxnSpPr/>
            <p:nvPr/>
          </p:nvCxnSpPr>
          <p:spPr bwMode="auto">
            <a:xfrm flipV="1">
              <a:off x="4630420" y="1695929"/>
              <a:ext cx="462771" cy="62153"/>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cxnSp>
          <p:nvCxnSpPr>
            <p:cNvPr id="16" name="直接连接符​​ 310"/>
            <p:cNvCxnSpPr>
              <a:endCxn id="38" idx="0"/>
            </p:cNvCxnSpPr>
            <p:nvPr/>
          </p:nvCxnSpPr>
          <p:spPr bwMode="auto">
            <a:xfrm>
              <a:off x="4612060" y="1864339"/>
              <a:ext cx="1397398" cy="268438"/>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graphicFrame>
          <p:nvGraphicFramePr>
            <p:cNvPr id="17" name="对象 88"/>
            <p:cNvGraphicFramePr>
              <a:graphicFrameLocks noChangeAspect="1"/>
            </p:cNvGraphicFramePr>
            <p:nvPr>
              <p:extLst>
                <p:ext uri="{D42A27DB-BD31-4B8C-83A1-F6EECF244321}">
                  <p14:modId xmlns:p14="http://schemas.microsoft.com/office/powerpoint/2010/main" val="1206375813"/>
                </p:ext>
              </p:extLst>
            </p:nvPr>
          </p:nvGraphicFramePr>
          <p:xfrm>
            <a:off x="4072431" y="2468917"/>
            <a:ext cx="203100" cy="281465"/>
          </p:xfrm>
          <a:graphic>
            <a:graphicData uri="http://schemas.openxmlformats.org/presentationml/2006/ole">
              <mc:AlternateContent xmlns:mc="http://schemas.openxmlformats.org/markup-compatibility/2006">
                <mc:Choice xmlns:v="urn:schemas-microsoft-com:vml" Requires="v">
                  <p:oleObj spid="_x0000_s5248" name="CorelDRAW" r:id="rId4" imgW="2766240" imgH="4217760" progId="">
                    <p:embed/>
                  </p:oleObj>
                </mc:Choice>
                <mc:Fallback>
                  <p:oleObj name="CorelDRAW" r:id="rId4"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2431" y="2468917"/>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 name="图片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3191" y="1500590"/>
              <a:ext cx="260599" cy="38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 name="TextBox 149"/>
            <p:cNvSpPr txBox="1">
              <a:spLocks noChangeArrowheads="1"/>
            </p:cNvSpPr>
            <p:nvPr/>
          </p:nvSpPr>
          <p:spPr bwMode="auto">
            <a:xfrm>
              <a:off x="4926259" y="1340768"/>
              <a:ext cx="526761"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防火墙</a:t>
              </a:r>
            </a:p>
          </p:txBody>
        </p:sp>
        <p:cxnSp>
          <p:nvCxnSpPr>
            <p:cNvPr id="20" name="直接连接符​​ 325"/>
            <p:cNvCxnSpPr/>
            <p:nvPr/>
          </p:nvCxnSpPr>
          <p:spPr bwMode="auto">
            <a:xfrm>
              <a:off x="2634953" y="1703240"/>
              <a:ext cx="162932" cy="236862"/>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sp>
          <p:nvSpPr>
            <p:cNvPr id="21" name="TextBox 20537"/>
            <p:cNvSpPr txBox="1">
              <a:spLocks noChangeArrowheads="1"/>
            </p:cNvSpPr>
            <p:nvPr/>
          </p:nvSpPr>
          <p:spPr bwMode="auto">
            <a:xfrm>
              <a:off x="6715367" y="2025438"/>
              <a:ext cx="646549"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WAP</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网站</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2" name="TextBox 359"/>
            <p:cNvSpPr txBox="1">
              <a:spLocks noChangeArrowheads="1"/>
            </p:cNvSpPr>
            <p:nvPr/>
          </p:nvSpPr>
          <p:spPr bwMode="auto">
            <a:xfrm>
              <a:off x="6673301" y="1460635"/>
              <a:ext cx="727672"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WWW</a:t>
              </a: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网站</a:t>
              </a:r>
            </a:p>
          </p:txBody>
        </p:sp>
        <p:sp>
          <p:nvSpPr>
            <p:cNvPr id="23" name="TextBox 141"/>
            <p:cNvSpPr txBox="1">
              <a:spLocks noChangeArrowheads="1"/>
            </p:cNvSpPr>
            <p:nvPr/>
          </p:nvSpPr>
          <p:spPr bwMode="auto">
            <a:xfrm>
              <a:off x="3476275" y="2192708"/>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分光镜像</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24" name="TextBox 143"/>
            <p:cNvSpPr txBox="1">
              <a:spLocks noChangeArrowheads="1"/>
            </p:cNvSpPr>
            <p:nvPr/>
          </p:nvSpPr>
          <p:spPr bwMode="auto">
            <a:xfrm>
              <a:off x="4107267" y="1944889"/>
              <a:ext cx="345042"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DPI</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cxnSp>
          <p:nvCxnSpPr>
            <p:cNvPr id="25" name="肘形连接符​​ 290"/>
            <p:cNvCxnSpPr/>
            <p:nvPr/>
          </p:nvCxnSpPr>
          <p:spPr bwMode="auto">
            <a:xfrm>
              <a:off x="4149333" y="2739229"/>
              <a:ext cx="210331" cy="293077"/>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cxnSp>
          <p:nvCxnSpPr>
            <p:cNvPr id="26" name="直接连接符​​ 310"/>
            <p:cNvCxnSpPr/>
            <p:nvPr/>
          </p:nvCxnSpPr>
          <p:spPr bwMode="auto">
            <a:xfrm flipV="1">
              <a:off x="5353790" y="1580502"/>
              <a:ext cx="615791" cy="115427"/>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pic>
          <p:nvPicPr>
            <p:cNvPr id="27"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61151" y="1864339"/>
              <a:ext cx="292130" cy="15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58534" y="1620458"/>
              <a:ext cx="371886" cy="2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69581" y="1420679"/>
              <a:ext cx="620428" cy="31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1313" y="1980058"/>
              <a:ext cx="620429" cy="31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ct 58"/>
            <p:cNvGraphicFramePr>
              <a:graphicFrameLocks noChangeAspect="1"/>
            </p:cNvGraphicFramePr>
            <p:nvPr>
              <p:extLst>
                <p:ext uri="{D42A27DB-BD31-4B8C-83A1-F6EECF244321}">
                  <p14:modId xmlns:p14="http://schemas.microsoft.com/office/powerpoint/2010/main" val="3724644497"/>
                </p:ext>
              </p:extLst>
            </p:nvPr>
          </p:nvGraphicFramePr>
          <p:xfrm>
            <a:off x="4389297" y="2457750"/>
            <a:ext cx="203100" cy="281465"/>
          </p:xfrm>
          <a:graphic>
            <a:graphicData uri="http://schemas.openxmlformats.org/presentationml/2006/ole">
              <mc:AlternateContent xmlns:mc="http://schemas.openxmlformats.org/markup-compatibility/2006">
                <mc:Choice xmlns:v="urn:schemas-microsoft-com:vml" Requires="v">
                  <p:oleObj spid="_x0000_s5249" name="CorelDRAW" r:id="rId10" imgW="2766240" imgH="4217760" progId="">
                    <p:embed/>
                  </p:oleObj>
                </mc:Choice>
                <mc:Fallback>
                  <p:oleObj name="CorelDRAW" r:id="rId10"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9297" y="2457750"/>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59"/>
            <p:cNvGraphicFramePr>
              <a:graphicFrameLocks noChangeAspect="1"/>
            </p:cNvGraphicFramePr>
            <p:nvPr>
              <p:extLst>
                <p:ext uri="{D42A27DB-BD31-4B8C-83A1-F6EECF244321}">
                  <p14:modId xmlns:p14="http://schemas.microsoft.com/office/powerpoint/2010/main" val="1683457675"/>
                </p:ext>
              </p:extLst>
            </p:nvPr>
          </p:nvGraphicFramePr>
          <p:xfrm>
            <a:off x="4738259" y="2457750"/>
            <a:ext cx="203100" cy="281465"/>
          </p:xfrm>
          <a:graphic>
            <a:graphicData uri="http://schemas.openxmlformats.org/presentationml/2006/ole">
              <mc:AlternateContent xmlns:mc="http://schemas.openxmlformats.org/markup-compatibility/2006">
                <mc:Choice xmlns:v="urn:schemas-microsoft-com:vml" Requires="v">
                  <p:oleObj spid="_x0000_s5250" name="CorelDRAW" r:id="rId11" imgW="2766240" imgH="4217760" progId="">
                    <p:embed/>
                  </p:oleObj>
                </mc:Choice>
                <mc:Fallback>
                  <p:oleObj name="CorelDRAW" r:id="rId11"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259" y="2457750"/>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3" name="肘形连接符​​ 290"/>
            <p:cNvCxnSpPr/>
            <p:nvPr/>
          </p:nvCxnSpPr>
          <p:spPr bwMode="auto">
            <a:xfrm>
              <a:off x="4485862" y="2726784"/>
              <a:ext cx="0" cy="224972"/>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cxnSp>
          <p:nvCxnSpPr>
            <p:cNvPr id="34" name="肘形连接符​​ 290"/>
            <p:cNvCxnSpPr/>
            <p:nvPr/>
          </p:nvCxnSpPr>
          <p:spPr bwMode="auto">
            <a:xfrm flipH="1">
              <a:off x="4612060" y="2726784"/>
              <a:ext cx="210331" cy="305521"/>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sp>
          <p:nvSpPr>
            <p:cNvPr id="35" name="任意多边形 34"/>
            <p:cNvSpPr/>
            <p:nvPr/>
          </p:nvSpPr>
          <p:spPr>
            <a:xfrm>
              <a:off x="3850479" y="1983610"/>
              <a:ext cx="298854" cy="444576"/>
            </a:xfrm>
            <a:custGeom>
              <a:avLst/>
              <a:gdLst>
                <a:gd name="connsiteX0" fmla="*/ 0 w 431800"/>
                <a:gd name="connsiteY0" fmla="*/ 0 h 736600"/>
                <a:gd name="connsiteX1" fmla="*/ 330200 w 431800"/>
                <a:gd name="connsiteY1" fmla="*/ 190500 h 736600"/>
                <a:gd name="connsiteX2" fmla="*/ 431800 w 431800"/>
                <a:gd name="connsiteY2" fmla="*/ 736600 h 736600"/>
              </a:gdLst>
              <a:ahLst/>
              <a:cxnLst>
                <a:cxn ang="0">
                  <a:pos x="connsiteX0" y="connsiteY0"/>
                </a:cxn>
                <a:cxn ang="0">
                  <a:pos x="connsiteX1" y="connsiteY1"/>
                </a:cxn>
                <a:cxn ang="0">
                  <a:pos x="connsiteX2" y="connsiteY2"/>
                </a:cxn>
              </a:cxnLst>
              <a:rect l="l" t="t" r="r" b="b"/>
              <a:pathLst>
                <a:path w="431800" h="736600">
                  <a:moveTo>
                    <a:pt x="0" y="0"/>
                  </a:moveTo>
                  <a:cubicBezTo>
                    <a:pt x="129116" y="33866"/>
                    <a:pt x="258233" y="67733"/>
                    <a:pt x="330200" y="190500"/>
                  </a:cubicBezTo>
                  <a:cubicBezTo>
                    <a:pt x="402167" y="313267"/>
                    <a:pt x="397933" y="635000"/>
                    <a:pt x="431800" y="736600"/>
                  </a:cubicBezTo>
                </a:path>
              </a:pathLst>
            </a:custGeom>
            <a:noFill/>
            <a:ln w="19050" cap="flat" cmpd="sng" algn="ctr">
              <a:solidFill>
                <a:srgbClr val="FF0000"/>
              </a:solidFill>
              <a:prstDash val="dash"/>
              <a:headEnd type="none" w="med" len="med"/>
              <a:tailEnd type="arrow" w="med" len="me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pic>
          <p:nvPicPr>
            <p:cNvPr id="36" name="Picture 3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8456" y="1860191"/>
              <a:ext cx="362612" cy="20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任意多边形 36"/>
            <p:cNvSpPr/>
            <p:nvPr/>
          </p:nvSpPr>
          <p:spPr>
            <a:xfrm>
              <a:off x="4441231" y="1628448"/>
              <a:ext cx="1716611" cy="802664"/>
            </a:xfrm>
            <a:custGeom>
              <a:avLst/>
              <a:gdLst>
                <a:gd name="connsiteX0" fmla="*/ 2937933 w 2937933"/>
                <a:gd name="connsiteY0" fmla="*/ 0 h 1435100"/>
                <a:gd name="connsiteX1" fmla="*/ 1858433 w 2937933"/>
                <a:gd name="connsiteY1" fmla="*/ 800100 h 1435100"/>
                <a:gd name="connsiteX2" fmla="*/ 626533 w 2937933"/>
                <a:gd name="connsiteY2" fmla="*/ 876300 h 1435100"/>
                <a:gd name="connsiteX3" fmla="*/ 93133 w 2937933"/>
                <a:gd name="connsiteY3" fmla="*/ 965200 h 1435100"/>
                <a:gd name="connsiteX4" fmla="*/ 67733 w 2937933"/>
                <a:gd name="connsiteY4" fmla="*/ 1435100 h 14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933" h="1435100">
                  <a:moveTo>
                    <a:pt x="2937933" y="0"/>
                  </a:moveTo>
                  <a:cubicBezTo>
                    <a:pt x="2590799" y="327025"/>
                    <a:pt x="2243666" y="654050"/>
                    <a:pt x="1858433" y="800100"/>
                  </a:cubicBezTo>
                  <a:cubicBezTo>
                    <a:pt x="1473200" y="946150"/>
                    <a:pt x="920750" y="848783"/>
                    <a:pt x="626533" y="876300"/>
                  </a:cubicBezTo>
                  <a:cubicBezTo>
                    <a:pt x="332316" y="903817"/>
                    <a:pt x="186266" y="872067"/>
                    <a:pt x="93133" y="965200"/>
                  </a:cubicBezTo>
                  <a:cubicBezTo>
                    <a:pt x="0" y="1058333"/>
                    <a:pt x="33866" y="1246716"/>
                    <a:pt x="67733" y="1435100"/>
                  </a:cubicBezTo>
                </a:path>
              </a:pathLst>
            </a:custGeom>
            <a:noFill/>
            <a:ln w="19050" cap="flat" cmpd="sng" algn="ctr">
              <a:solidFill>
                <a:srgbClr val="FF0000"/>
              </a:solidFill>
              <a:prstDash val="dash"/>
              <a:headEnd type="none" w="med" len="med"/>
              <a:tailEnd type="arrow" w="med" len="me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8" name="任意多边形 37"/>
            <p:cNvSpPr/>
            <p:nvPr/>
          </p:nvSpPr>
          <p:spPr>
            <a:xfrm>
              <a:off x="4836302" y="2132777"/>
              <a:ext cx="1173156" cy="298335"/>
            </a:xfrm>
            <a:custGeom>
              <a:avLst/>
              <a:gdLst>
                <a:gd name="connsiteX0" fmla="*/ 2008717 w 2008717"/>
                <a:gd name="connsiteY0" fmla="*/ 0 h 533400"/>
                <a:gd name="connsiteX1" fmla="*/ 891117 w 2008717"/>
                <a:gd name="connsiteY1" fmla="*/ 152400 h 533400"/>
                <a:gd name="connsiteX2" fmla="*/ 141817 w 2008717"/>
                <a:gd name="connsiteY2" fmla="*/ 127000 h 533400"/>
                <a:gd name="connsiteX3" fmla="*/ 40217 w 2008717"/>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2008717" h="533400">
                  <a:moveTo>
                    <a:pt x="2008717" y="0"/>
                  </a:moveTo>
                  <a:cubicBezTo>
                    <a:pt x="1605492" y="65616"/>
                    <a:pt x="1202267" y="131233"/>
                    <a:pt x="891117" y="152400"/>
                  </a:cubicBezTo>
                  <a:cubicBezTo>
                    <a:pt x="579967" y="173567"/>
                    <a:pt x="283634" y="63500"/>
                    <a:pt x="141817" y="127000"/>
                  </a:cubicBezTo>
                  <a:cubicBezTo>
                    <a:pt x="0" y="190500"/>
                    <a:pt x="20108" y="361950"/>
                    <a:pt x="40217" y="533400"/>
                  </a:cubicBezTo>
                </a:path>
              </a:pathLst>
            </a:custGeom>
            <a:noFill/>
            <a:ln w="19050" cap="flat" cmpd="sng" algn="ctr">
              <a:solidFill>
                <a:srgbClr val="FF0000"/>
              </a:solidFill>
              <a:prstDash val="dash"/>
              <a:headEnd type="none" w="med" len="med"/>
              <a:tailEnd type="arrow" w="med" len="me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微软雅黑" pitchFamily="34" charset="-122"/>
                <a:ea typeface="微软雅黑" pitchFamily="34" charset="-122"/>
              </a:endParaRPr>
            </a:p>
          </p:txBody>
        </p:sp>
        <p:sp>
          <p:nvSpPr>
            <p:cNvPr id="39" name="TextBox 141"/>
            <p:cNvSpPr txBox="1">
              <a:spLocks noChangeArrowheads="1"/>
            </p:cNvSpPr>
            <p:nvPr/>
          </p:nvSpPr>
          <p:spPr bwMode="auto">
            <a:xfrm>
              <a:off x="4926259" y="2232982"/>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数据爬取</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40" name="TextBox 141"/>
            <p:cNvSpPr txBox="1">
              <a:spLocks noChangeArrowheads="1"/>
            </p:cNvSpPr>
            <p:nvPr/>
          </p:nvSpPr>
          <p:spPr bwMode="auto">
            <a:xfrm>
              <a:off x="4467198" y="2223113"/>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数据爬取</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pic>
          <p:nvPicPr>
            <p:cNvPr id="41"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1069" y="2119178"/>
              <a:ext cx="211446" cy="23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 name="组合 41"/>
            <p:cNvGrpSpPr/>
            <p:nvPr/>
          </p:nvGrpSpPr>
          <p:grpSpPr>
            <a:xfrm>
              <a:off x="1919828" y="1542142"/>
              <a:ext cx="673058" cy="724945"/>
              <a:chOff x="-36512" y="810642"/>
              <a:chExt cx="1571625" cy="1833563"/>
            </a:xfrm>
          </p:grpSpPr>
          <p:pic>
            <p:nvPicPr>
              <p:cNvPr id="66" name="Picture 2" descr="D:\图库\人物\党政机关.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512" y="1834580"/>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3" descr="D:\图库\人物\个体户.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4988" y="1453580"/>
                <a:ext cx="5000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 descr="D:\图库\人物\其他.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5051" y="1096392"/>
                <a:ext cx="5000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 descr="D:\图库\人物\企业管理者.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512" y="1096392"/>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0" descr="D:\图库\人物\无业1.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35051" y="1786955"/>
                <a:ext cx="5000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1" descr="D:\图库\人物\学生.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4988" y="2144142"/>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9" descr="D:\图库\人物\外出务工.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34988" y="810642"/>
                <a:ext cx="5000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TextBox 141"/>
            <p:cNvSpPr txBox="1">
              <a:spLocks noChangeArrowheads="1"/>
            </p:cNvSpPr>
            <p:nvPr/>
          </p:nvSpPr>
          <p:spPr bwMode="auto">
            <a:xfrm>
              <a:off x="4948589" y="2676004"/>
              <a:ext cx="9399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数据采集</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Agent</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907085265"/>
                </p:ext>
              </p:extLst>
            </p:nvPr>
          </p:nvGraphicFramePr>
          <p:xfrm>
            <a:off x="4317598" y="3032764"/>
            <a:ext cx="203100" cy="281465"/>
          </p:xfrm>
          <a:graphic>
            <a:graphicData uri="http://schemas.openxmlformats.org/presentationml/2006/ole">
              <mc:AlternateContent xmlns:mc="http://schemas.openxmlformats.org/markup-compatibility/2006">
                <mc:Choice xmlns:v="urn:schemas-microsoft-com:vml" Requires="v">
                  <p:oleObj spid="_x0000_s5251" name="CorelDRAW" r:id="rId20" imgW="2766240" imgH="4217760" progId="">
                    <p:embed/>
                  </p:oleObj>
                </mc:Choice>
                <mc:Fallback>
                  <p:oleObj name="CorelDRAW" r:id="rId20"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7598" y="3032764"/>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Box 141"/>
            <p:cNvSpPr txBox="1">
              <a:spLocks noChangeArrowheads="1"/>
            </p:cNvSpPr>
            <p:nvPr/>
          </p:nvSpPr>
          <p:spPr bwMode="auto">
            <a:xfrm>
              <a:off x="4612060" y="3032306"/>
              <a:ext cx="622212"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collector</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cxnSp>
          <p:nvCxnSpPr>
            <p:cNvPr id="46" name="肘形连接符​​ 290"/>
            <p:cNvCxnSpPr/>
            <p:nvPr/>
          </p:nvCxnSpPr>
          <p:spPr bwMode="auto">
            <a:xfrm flipH="1">
              <a:off x="4149333" y="3314229"/>
              <a:ext cx="168265" cy="201374"/>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cxnSp>
          <p:nvCxnSpPr>
            <p:cNvPr id="47" name="肘形连接符​​ 290"/>
            <p:cNvCxnSpPr/>
            <p:nvPr/>
          </p:nvCxnSpPr>
          <p:spPr bwMode="auto">
            <a:xfrm>
              <a:off x="4612060" y="3233679"/>
              <a:ext cx="1009587" cy="241648"/>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graphicFrame>
          <p:nvGraphicFramePr>
            <p:cNvPr id="48" name="对象 47"/>
            <p:cNvGraphicFramePr>
              <a:graphicFrameLocks noChangeAspect="1"/>
            </p:cNvGraphicFramePr>
            <p:nvPr>
              <p:extLst>
                <p:ext uri="{D42A27DB-BD31-4B8C-83A1-F6EECF244321}">
                  <p14:modId xmlns:p14="http://schemas.microsoft.com/office/powerpoint/2010/main" val="2847921797"/>
                </p:ext>
              </p:extLst>
            </p:nvPr>
          </p:nvGraphicFramePr>
          <p:xfrm>
            <a:off x="3735902" y="2468460"/>
            <a:ext cx="203100" cy="281465"/>
          </p:xfrm>
          <a:graphic>
            <a:graphicData uri="http://schemas.openxmlformats.org/presentationml/2006/ole">
              <mc:AlternateContent xmlns:mc="http://schemas.openxmlformats.org/markup-compatibility/2006">
                <mc:Choice xmlns:v="urn:schemas-microsoft-com:vml" Requires="v">
                  <p:oleObj spid="_x0000_s5252" name="CorelDRAW" r:id="rId21" imgW="2766240" imgH="4217760" progId="">
                    <p:embed/>
                  </p:oleObj>
                </mc:Choice>
                <mc:Fallback>
                  <p:oleObj name="CorelDRAW" r:id="rId21"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5902" y="2468460"/>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9" name="肘形连接符​​ 290"/>
            <p:cNvCxnSpPr/>
            <p:nvPr/>
          </p:nvCxnSpPr>
          <p:spPr bwMode="auto">
            <a:xfrm>
              <a:off x="3854870" y="2750383"/>
              <a:ext cx="420661" cy="322198"/>
            </a:xfrm>
            <a:prstGeom prst="straightConnector1">
              <a:avLst/>
            </a:prstGeom>
            <a:noFill/>
            <a:ln w="25400" cap="flat" cmpd="sng" algn="ctr">
              <a:solidFill>
                <a:srgbClr val="00B050"/>
              </a:solidFill>
              <a:prstDash val="solid"/>
              <a:headEnd type="none" w="med" len="med"/>
              <a:tailEnd type="arrow" w="med" len="med"/>
            </a:ln>
            <a:effectLst>
              <a:outerShdw blurRad="40000" dist="20000" dir="5400000" rotWithShape="0">
                <a:srgbClr val="000000">
                  <a:alpha val="38000"/>
                </a:srgbClr>
              </a:outerShdw>
            </a:effectLst>
          </p:spPr>
        </p:cxnSp>
        <p:sp>
          <p:nvSpPr>
            <p:cNvPr id="50" name="TextBox 141"/>
            <p:cNvSpPr txBox="1">
              <a:spLocks noChangeArrowheads="1"/>
            </p:cNvSpPr>
            <p:nvPr/>
          </p:nvSpPr>
          <p:spPr bwMode="auto">
            <a:xfrm>
              <a:off x="2971482" y="2387910"/>
              <a:ext cx="610043" cy="19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日志采集</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cxnSp>
          <p:nvCxnSpPr>
            <p:cNvPr id="51" name="直接连接符​​ 307"/>
            <p:cNvCxnSpPr/>
            <p:nvPr/>
          </p:nvCxnSpPr>
          <p:spPr bwMode="auto">
            <a:xfrm>
              <a:off x="2634953" y="2516906"/>
              <a:ext cx="1009587" cy="72378"/>
            </a:xfrm>
            <a:prstGeom prst="line">
              <a:avLst/>
            </a:prstGeom>
            <a:noFill/>
            <a:ln w="25400" cap="flat" cmpd="sng" algn="ctr">
              <a:solidFill>
                <a:srgbClr val="4BACC6"/>
              </a:solidFill>
              <a:prstDash val="solid"/>
            </a:ln>
            <a:effectLst>
              <a:outerShdw blurRad="40000" dist="20000" dir="5400000" rotWithShape="0">
                <a:srgbClr val="000000">
                  <a:alpha val="38000"/>
                </a:srgbClr>
              </a:outerShdw>
            </a:effectLst>
          </p:spPr>
        </p:cxnSp>
        <p:graphicFrame>
          <p:nvGraphicFramePr>
            <p:cNvPr id="52" name="对象 51"/>
            <p:cNvGraphicFramePr>
              <a:graphicFrameLocks noChangeAspect="1"/>
            </p:cNvGraphicFramePr>
            <p:nvPr>
              <p:extLst>
                <p:ext uri="{D42A27DB-BD31-4B8C-83A1-F6EECF244321}">
                  <p14:modId xmlns:p14="http://schemas.microsoft.com/office/powerpoint/2010/main" val="3157521063"/>
                </p:ext>
              </p:extLst>
            </p:nvPr>
          </p:nvGraphicFramePr>
          <p:xfrm>
            <a:off x="2256357" y="2164645"/>
            <a:ext cx="203100" cy="281465"/>
          </p:xfrm>
          <a:graphic>
            <a:graphicData uri="http://schemas.openxmlformats.org/presentationml/2006/ole">
              <mc:AlternateContent xmlns:mc="http://schemas.openxmlformats.org/markup-compatibility/2006">
                <mc:Choice xmlns:v="urn:schemas-microsoft-com:vml" Requires="v">
                  <p:oleObj spid="_x0000_s5253" name="CorelDRAW" r:id="rId22" imgW="2766240" imgH="4217760" progId="">
                    <p:embed/>
                  </p:oleObj>
                </mc:Choice>
                <mc:Fallback>
                  <p:oleObj name="CorelDRAW" r:id="rId22"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357" y="2164645"/>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3148907476"/>
                </p:ext>
              </p:extLst>
            </p:nvPr>
          </p:nvGraphicFramePr>
          <p:xfrm>
            <a:off x="2130159" y="2285469"/>
            <a:ext cx="203100" cy="281465"/>
          </p:xfrm>
          <a:graphic>
            <a:graphicData uri="http://schemas.openxmlformats.org/presentationml/2006/ole">
              <mc:AlternateContent xmlns:mc="http://schemas.openxmlformats.org/markup-compatibility/2006">
                <mc:Choice xmlns:v="urn:schemas-microsoft-com:vml" Requires="v">
                  <p:oleObj spid="_x0000_s5254" name="CorelDRAW" r:id="rId23" imgW="2766240" imgH="4217760" progId="">
                    <p:embed/>
                  </p:oleObj>
                </mc:Choice>
                <mc:Fallback>
                  <p:oleObj name="CorelDRAW" r:id="rId23" imgW="2766240" imgH="4217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159" y="2285469"/>
                          <a:ext cx="203100" cy="28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60"/>
            <p:cNvSpPr txBox="1"/>
            <p:nvPr/>
          </p:nvSpPr>
          <p:spPr>
            <a:xfrm>
              <a:off x="1961894" y="2568366"/>
              <a:ext cx="1698781" cy="31116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网元设备</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(GGSN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\PDSN\WAP</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网关、</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NET</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网关</a:t>
              </a: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endPar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55" name="Rectangle 67"/>
            <p:cNvSpPr>
              <a:spLocks noChangeArrowheads="1"/>
            </p:cNvSpPr>
            <p:nvPr/>
          </p:nvSpPr>
          <p:spPr bwMode="auto">
            <a:xfrm>
              <a:off x="5705780" y="2992031"/>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Apache</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日志</a:t>
              </a:r>
            </a:p>
          </p:txBody>
        </p:sp>
        <p:sp>
          <p:nvSpPr>
            <p:cNvPr id="56" name="Rectangle 67"/>
            <p:cNvSpPr>
              <a:spLocks noChangeArrowheads="1"/>
            </p:cNvSpPr>
            <p:nvPr/>
          </p:nvSpPr>
          <p:spPr bwMode="auto">
            <a:xfrm>
              <a:off x="5705780" y="3515602"/>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核心设备话单</a:t>
              </a:r>
            </a:p>
          </p:txBody>
        </p:sp>
        <p:pic>
          <p:nvPicPr>
            <p:cNvPr id="57" name="Picture 23"/>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747846" y="3193405"/>
              <a:ext cx="1300398" cy="32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67"/>
            <p:cNvSpPr>
              <a:spLocks noChangeArrowheads="1"/>
            </p:cNvSpPr>
            <p:nvPr/>
          </p:nvSpPr>
          <p:spPr bwMode="auto">
            <a:xfrm>
              <a:off x="5705780" y="3999568"/>
              <a:ext cx="1177852" cy="201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互联网页面数据</a:t>
              </a:r>
            </a:p>
          </p:txBody>
        </p:sp>
        <p:pic>
          <p:nvPicPr>
            <p:cNvPr id="59" name="Picture 3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747846" y="3676701"/>
              <a:ext cx="1173486" cy="288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3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747846" y="4160667"/>
              <a:ext cx="929203" cy="2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33"/>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042309" y="4200941"/>
              <a:ext cx="980244" cy="28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直接箭头连接符 61"/>
            <p:cNvCxnSpPr/>
            <p:nvPr/>
          </p:nvCxnSpPr>
          <p:spPr>
            <a:xfrm flipH="1">
              <a:off x="5874044" y="2765411"/>
              <a:ext cx="462727" cy="0"/>
            </a:xfrm>
            <a:prstGeom prst="straightConnector1">
              <a:avLst/>
            </a:prstGeom>
            <a:noFill/>
            <a:ln w="28575" cap="flat" cmpd="sng" algn="ctr">
              <a:solidFill>
                <a:srgbClr val="4F81BD">
                  <a:shade val="95000"/>
                  <a:satMod val="105000"/>
                </a:srgbClr>
              </a:solidFill>
              <a:prstDash val="solid"/>
              <a:tailEnd type="arrow"/>
            </a:ln>
            <a:effectLst/>
          </p:spPr>
        </p:cxnSp>
        <p:cxnSp>
          <p:nvCxnSpPr>
            <p:cNvPr id="63" name="直接箭头连接符 62"/>
            <p:cNvCxnSpPr/>
            <p:nvPr/>
          </p:nvCxnSpPr>
          <p:spPr>
            <a:xfrm>
              <a:off x="6547102" y="2765411"/>
              <a:ext cx="462727" cy="0"/>
            </a:xfrm>
            <a:prstGeom prst="straightConnector1">
              <a:avLst/>
            </a:prstGeom>
            <a:noFill/>
            <a:ln w="28575" cap="flat" cmpd="sng" algn="ctr">
              <a:solidFill>
                <a:srgbClr val="4F81BD">
                  <a:shade val="95000"/>
                  <a:satMod val="105000"/>
                </a:srgbClr>
              </a:solidFill>
              <a:prstDash val="solid"/>
              <a:tailEnd type="arrow"/>
            </a:ln>
            <a:effectLst/>
          </p:spPr>
        </p:cxnSp>
        <p:sp>
          <p:nvSpPr>
            <p:cNvPr id="64" name="TextBox 63"/>
            <p:cNvSpPr txBox="1">
              <a:spLocks noChangeArrowheads="1"/>
            </p:cNvSpPr>
            <p:nvPr/>
          </p:nvSpPr>
          <p:spPr bwMode="auto">
            <a:xfrm>
              <a:off x="5746123" y="2338018"/>
              <a:ext cx="703698" cy="38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正向采集用户行为数据</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sp>
          <p:nvSpPr>
            <p:cNvPr id="65" name="TextBox 63"/>
            <p:cNvSpPr txBox="1">
              <a:spLocks noChangeArrowheads="1"/>
            </p:cNvSpPr>
            <p:nvPr/>
          </p:nvSpPr>
          <p:spPr bwMode="auto">
            <a:xfrm>
              <a:off x="6414206" y="2338018"/>
              <a:ext cx="630992" cy="43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algn="ctr" eaLnBrk="0" fontAlgn="base" hangingPunct="0">
                <a:spcBef>
                  <a:spcPct val="0"/>
                </a:spcBef>
                <a:spcAft>
                  <a:spcPct val="0"/>
                </a:spcAft>
                <a:defRPr>
                  <a:solidFill>
                    <a:schemeClr val="tx1"/>
                  </a:solidFill>
                  <a:latin typeface="Arial" charset="0"/>
                  <a:ea typeface="宋体" charset="-122"/>
                </a:defRPr>
              </a:lvl6pPr>
              <a:lvl7pPr marL="2971800" indent="-228600" algn="ctr" eaLnBrk="0" fontAlgn="base" hangingPunct="0">
                <a:spcBef>
                  <a:spcPct val="0"/>
                </a:spcBef>
                <a:spcAft>
                  <a:spcPct val="0"/>
                </a:spcAft>
                <a:defRPr>
                  <a:solidFill>
                    <a:schemeClr val="tx1"/>
                  </a:solidFill>
                  <a:latin typeface="Arial" charset="0"/>
                  <a:ea typeface="宋体" charset="-122"/>
                </a:defRPr>
              </a:lvl7pPr>
              <a:lvl8pPr marL="3429000" indent="-228600" algn="ctr" eaLnBrk="0" fontAlgn="base" hangingPunct="0">
                <a:spcBef>
                  <a:spcPct val="0"/>
                </a:spcBef>
                <a:spcAft>
                  <a:spcPct val="0"/>
                </a:spcAft>
                <a:defRPr>
                  <a:solidFill>
                    <a:schemeClr val="tx1"/>
                  </a:solidFill>
                  <a:latin typeface="Arial" charset="0"/>
                  <a:ea typeface="宋体" charset="-122"/>
                </a:defRPr>
              </a:lvl8pPr>
              <a:lvl9pPr marL="3886200" indent="-228600" algn="ctr"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rPr>
                <a:t>反向</a:t>
              </a:r>
              <a:r>
                <a:rPr kumimoji="0" lang="zh-CN" altLang="en-US" sz="105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采集互联网数据</a:t>
              </a:r>
              <a:endParaRPr kumimoji="0" lang="zh-CN" altLang="en-US" sz="1050" b="0" i="0" u="none" strike="noStrike" kern="0" cap="none" spc="0" normalizeH="0" baseline="0" noProof="0" dirty="0">
                <a:ln>
                  <a:noFill/>
                </a:ln>
                <a:solidFill>
                  <a:prstClr val="black"/>
                </a:solidFill>
                <a:effectLst/>
                <a:uLnTx/>
                <a:uFillTx/>
                <a:latin typeface="微软雅黑" pitchFamily="34" charset="-122"/>
                <a:ea typeface="微软雅黑" pitchFamily="34" charset="-122"/>
              </a:endParaRPr>
            </a:p>
          </p:txBody>
        </p:sp>
      </p:grpSp>
      <p:sp>
        <p:nvSpPr>
          <p:cNvPr id="73" name="内容占位符 2"/>
          <p:cNvSpPr txBox="1">
            <a:spLocks/>
          </p:cNvSpPr>
          <p:nvPr/>
        </p:nvSpPr>
        <p:spPr>
          <a:xfrm>
            <a:off x="-108520" y="1124744"/>
            <a:ext cx="2669614" cy="36724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rPr>
              <a:t>建设方案</a:t>
            </a:r>
            <a:endParaRPr kumimoji="0" lang="en-US" altLang="zh-CN"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基于</a:t>
            </a:r>
            <a:r>
              <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Hadoop</a:t>
            </a: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构建大数据的用户行为分析系统</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系统提供了核心的分布式云存储、分布式并行计算、分布式数据仓库、分布式列数据库整体解决方案</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
                <a:srgbClr val="0569FF"/>
              </a:buClr>
              <a:buSzTx/>
              <a:buFont typeface="Arial" pitchFamily="34" charset="0"/>
              <a:buNone/>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74" name="内容占位符 2"/>
          <p:cNvSpPr txBox="1">
            <a:spLocks/>
          </p:cNvSpPr>
          <p:nvPr/>
        </p:nvSpPr>
        <p:spPr>
          <a:xfrm>
            <a:off x="-66690" y="4005064"/>
            <a:ext cx="4355976"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rPr>
              <a:t>方案延伸</a:t>
            </a:r>
            <a:endParaRPr kumimoji="0" lang="en-US" altLang="zh-CN" sz="2000" b="0" i="0" u="none" strike="noStrike" kern="1200" cap="none" spc="0" normalizeH="0" baseline="0" noProof="0" dirty="0" smtClean="0">
              <a:ln>
                <a:noFill/>
              </a:ln>
              <a:solidFill>
                <a:srgbClr val="408CFF"/>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基于</a:t>
            </a:r>
            <a:r>
              <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Hadoop</a:t>
            </a: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的大数据解决方案提供了基础的云存储和云计算的能力，基于该技术框架可进行应用的扩展和衍生。</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r>
              <a:rPr kumimoji="0" lang="zh-CN" altLang="en-US"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rPr>
              <a:t>基于用户互联网访问行为分析结果，形成详细的户兴趣爱好列表，可进行即时、精准的广告投放</a:t>
            </a:r>
            <a:endParaRPr kumimoji="0" lang="en-US" altLang="zh-CN" sz="16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p"/>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algn="l" defTabSz="914400" rtl="0" eaLnBrk="1" fontAlgn="auto" latinLnBrk="0" hangingPunct="1">
              <a:lnSpc>
                <a:spcPct val="100000"/>
              </a:lnSpc>
              <a:spcBef>
                <a:spcPct val="20000"/>
              </a:spcBef>
              <a:spcAft>
                <a:spcPts val="0"/>
              </a:spcAft>
              <a:buClr>
                <a:srgbClr val="0569FF"/>
              </a:buClr>
              <a:buSzTx/>
              <a:buFont typeface="Arial" pitchFamily="34" charset="0"/>
              <a:buNone/>
              <a:tabLst/>
              <a:defRPr/>
            </a:pPr>
            <a:endParaRPr kumimoji="0" lang="en-US" altLang="zh-CN" sz="14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800" b="0" i="0" u="none" strike="noStrike" kern="120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75"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smtClean="0"/>
              <a:t>大数据平台有助于提升现网分析能力</a:t>
            </a:r>
            <a:endParaRPr lang="zh-CN" altLang="en-US" kern="0" dirty="0"/>
          </a:p>
        </p:txBody>
      </p:sp>
    </p:spTree>
    <p:extLst>
      <p:ext uri="{BB962C8B-B14F-4D97-AF65-F5344CB8AC3E}">
        <p14:creationId xmlns:p14="http://schemas.microsoft.com/office/powerpoint/2010/main" val="349606400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21</a:t>
            </a:fld>
            <a:endParaRPr lang="en-US" altLang="zh-CN"/>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90314"/>
            <a:ext cx="4176464" cy="2406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914450"/>
            <a:ext cx="3600400" cy="209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
          <p:cNvSpPr txBox="1">
            <a:spLocks noChangeArrowheads="1"/>
          </p:cNvSpPr>
          <p:nvPr/>
        </p:nvSpPr>
        <p:spPr bwMode="auto">
          <a:xfrm>
            <a:off x="683568" y="5301208"/>
            <a:ext cx="822367" cy="1224136"/>
          </a:xfrm>
          <a:prstGeom prst="rect">
            <a:avLst/>
          </a:prstGeom>
          <a:solidFill>
            <a:srgbClr val="0071C5"/>
          </a:solidFill>
          <a:ln w="9525" cap="flat" cmpd="sng" algn="ctr">
            <a:noFill/>
            <a:prstDash val="solid"/>
            <a:miter lim="800000"/>
            <a:headEnd/>
            <a:tailEnd/>
          </a:ln>
          <a:effectLst>
            <a:outerShdw blurRad="50800" dist="38100" dir="2700000" algn="tl" rotWithShape="0">
              <a:prstClr val="black">
                <a:alpha val="40000"/>
              </a:prstClr>
            </a:outerShdw>
          </a:effectLst>
        </p:spPr>
        <p:txBody>
          <a:bodyPr anchor="ctr"/>
          <a:lstStyle>
            <a:defPPr>
              <a:defRPr lang="zh-CN"/>
            </a:defPPr>
            <a:lvl1pPr marL="342900" indent="-342900" algn="ctr" eaLnBrk="0" hangingPunct="0">
              <a:defRPr b="1">
                <a:solidFill>
                  <a:schemeClr val="bg1"/>
                </a:solidFill>
                <a:effectLst>
                  <a:outerShdw blurRad="38100" dist="38100" dir="2700000" algn="tl">
                    <a:srgbClr val="000000">
                      <a:alpha val="43137"/>
                    </a:srgbClr>
                  </a:outerShdw>
                </a:effectLst>
                <a:ea typeface="微软雅黑" pitchFamily="34" charset="-122"/>
              </a:defRPr>
            </a:lvl1pPr>
          </a:lstStyle>
          <a:p>
            <a:pPr marL="342900" marR="0" lvl="0" indent="-34290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系统</a:t>
            </a:r>
            <a:endParaRPr kumimoji="0" lang="en-US" altLang="zh-CN" sz="18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a:p>
            <a:pPr marL="342900" marR="0" lvl="0" indent="-34290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rPr>
              <a:t>构成</a:t>
            </a:r>
            <a:endParaRPr kumimoji="0" lang="zh-CN" alt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itchFamily="34" charset="-122"/>
              <a:ea typeface="微软雅黑" pitchFamily="34" charset="-122"/>
            </a:endParaRPr>
          </a:p>
        </p:txBody>
      </p:sp>
      <p:sp>
        <p:nvSpPr>
          <p:cNvPr id="7" name="矩形 6"/>
          <p:cNvSpPr/>
          <p:nvPr/>
        </p:nvSpPr>
        <p:spPr>
          <a:xfrm>
            <a:off x="1505935" y="5301208"/>
            <a:ext cx="6594457" cy="1224136"/>
          </a:xfrm>
          <a:prstGeom prst="rect">
            <a:avLst/>
          </a:prstGeom>
          <a:solidFill>
            <a:sysClr val="window" lastClr="FFFFFF"/>
          </a:solidFill>
          <a:ln w="3175" cap="flat" cmpd="sng" algn="ctr">
            <a:solidFill>
              <a:srgbClr val="C0504D"/>
            </a:solidFill>
            <a:prstDash val="solid"/>
          </a:ln>
          <a:effectLst>
            <a:outerShdw blurRad="50800" dist="38100" dir="2700000" algn="tl" rotWithShape="0">
              <a:prstClr val="black">
                <a:alpha val="40000"/>
              </a:prstClr>
            </a:outerShdw>
          </a:effectLst>
        </p:spPr>
        <p:txBody>
          <a:bodyPr anchor="t" anchorCtr="0"/>
          <a:lstStyle/>
          <a:p>
            <a:pPr marL="285750" marR="0" lvl="0"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p"/>
              <a:tabLst/>
              <a:defRPr/>
            </a:pP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系统主要包含</a:t>
            </a:r>
            <a:r>
              <a:rPr kumimoji="0" lang="zh-CN" altLang="en-US" sz="1600" b="0" i="0" u="none" strike="noStrike" kern="0" cap="none" spc="0" normalizeH="0" baseline="0" noProof="0" dirty="0">
                <a:ln>
                  <a:noFill/>
                </a:ln>
                <a:solidFill>
                  <a:prstClr val="black"/>
                </a:solidFill>
                <a:effectLst/>
                <a:uLnTx/>
                <a:uFillTx/>
                <a:latin typeface="微软雅黑" pitchFamily="34" charset="-122"/>
                <a:ea typeface="微软雅黑" pitchFamily="34" charset="-122"/>
              </a:rPr>
              <a:t>数据采集子系统、数据入库子系统、数据存储子系统、数据查询与分析</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子系统</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750" marR="0" lvl="0"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p"/>
              <a:tabLst/>
              <a:defRPr/>
            </a:pP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采用</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Hadoop/HBase</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作为上网记录存储方案</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285750" marR="0" lvl="0"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p"/>
              <a:tabLst/>
              <a:defRPr/>
            </a:pP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采用</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MapReduce/Hive</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作用统计分析和数据挖掘工具</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p:txBody>
      </p:sp>
      <p:sp>
        <p:nvSpPr>
          <p:cNvPr id="8" name="Rectangle 4"/>
          <p:cNvSpPr>
            <a:spLocks noChangeArrowheads="1"/>
          </p:cNvSpPr>
          <p:nvPr/>
        </p:nvSpPr>
        <p:spPr bwMode="gray">
          <a:xfrm>
            <a:off x="5715657" y="1403035"/>
            <a:ext cx="2897262" cy="422275"/>
          </a:xfrm>
          <a:prstGeom prst="rect">
            <a:avLst/>
          </a:prstGeom>
          <a:gradFill rotWithShape="1">
            <a:gsLst>
              <a:gs pos="0">
                <a:srgbClr val="6292C6">
                  <a:alpha val="80000"/>
                </a:srgbClr>
              </a:gs>
              <a:gs pos="50000">
                <a:srgbClr val="6292C6">
                  <a:gamma/>
                  <a:shade val="89020"/>
                  <a:invGamma/>
                </a:srgbClr>
              </a:gs>
              <a:gs pos="100000">
                <a:srgbClr val="6292C6">
                  <a:alpha val="8000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lnSpc>
                <a:spcPct val="100000"/>
              </a:lnSpc>
              <a:spcBef>
                <a:spcPts val="0"/>
              </a:spcBef>
              <a:spcAft>
                <a:spcPts val="0"/>
              </a:spcAft>
              <a:buClrTx/>
              <a:buFontTx/>
              <a:buNone/>
              <a:defRPr/>
            </a:pPr>
            <a:r>
              <a:rPr lang="zh-CN" altLang="en-US" sz="1800" b="0" kern="0" dirty="0" smtClean="0">
                <a:solidFill>
                  <a:srgbClr val="FFFFFF"/>
                </a:solidFill>
                <a:latin typeface="微软雅黑" pitchFamily="34" charset="-122"/>
                <a:ea typeface="微软雅黑" pitchFamily="34" charset="-122"/>
              </a:rPr>
              <a:t>关键性指标</a:t>
            </a:r>
          </a:p>
        </p:txBody>
      </p:sp>
      <p:sp>
        <p:nvSpPr>
          <p:cNvPr id="9" name="TextBox 13"/>
          <p:cNvSpPr txBox="1"/>
          <p:nvPr/>
        </p:nvSpPr>
        <p:spPr>
          <a:xfrm>
            <a:off x="5508104" y="1776527"/>
            <a:ext cx="3312368" cy="3520964"/>
          </a:xfrm>
          <a:prstGeom prst="rect">
            <a:avLst/>
          </a:prstGeom>
          <a:noFill/>
        </p:spPr>
        <p:txBody>
          <a:bodyPr wrap="square" rtlCol="0">
            <a:spAutoFit/>
          </a:bodyPr>
          <a:lstStyle/>
          <a:p>
            <a:pPr marL="285750" indent="-285750" fontAlgn="auto">
              <a:lnSpc>
                <a:spcPct val="100000"/>
              </a:lnSpc>
              <a:spcBef>
                <a:spcPct val="20000"/>
              </a:spcBef>
              <a:spcAft>
                <a:spcPts val="0"/>
              </a:spcAft>
              <a:buClr>
                <a:srgbClr val="C00000"/>
              </a:buClr>
              <a:buFont typeface="Arial" pitchFamily="34" charset="0"/>
              <a:buChar char="•"/>
              <a:defRPr/>
            </a:pPr>
            <a:r>
              <a:rPr lang="zh-CN" altLang="en-US" sz="1600" b="0" dirty="0" smtClean="0">
                <a:solidFill>
                  <a:prstClr val="black"/>
                </a:solidFill>
                <a:latin typeface="微软雅黑" pitchFamily="34" charset="-122"/>
                <a:ea typeface="微软雅黑" pitchFamily="34" charset="-122"/>
              </a:rPr>
              <a:t>数据存储</a:t>
            </a:r>
            <a:endParaRPr lang="en-US" altLang="zh-CN" sz="1600" b="0" dirty="0" smtClean="0">
              <a:solidFill>
                <a:prstClr val="black"/>
              </a:solidFill>
              <a:latin typeface="微软雅黑" pitchFamily="34" charset="-122"/>
              <a:ea typeface="微软雅黑" pitchFamily="34" charset="-122"/>
            </a:endParaRP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smtClean="0">
                <a:solidFill>
                  <a:prstClr val="black"/>
                </a:solidFill>
                <a:latin typeface="微软雅黑" pitchFamily="34" charset="-122"/>
                <a:ea typeface="微软雅黑" pitchFamily="34" charset="-122"/>
              </a:rPr>
              <a:t>上网</a:t>
            </a:r>
            <a:r>
              <a:rPr lang="zh-CN" altLang="en-US" sz="1600" b="0" dirty="0">
                <a:solidFill>
                  <a:prstClr val="black"/>
                </a:solidFill>
                <a:latin typeface="微软雅黑" pitchFamily="34" charset="-122"/>
                <a:ea typeface="微软雅黑" pitchFamily="34" charset="-122"/>
              </a:rPr>
              <a:t>记录入库时间：一般小于</a:t>
            </a:r>
            <a:r>
              <a:rPr lang="en-US" altLang="zh-CN" sz="1600" b="0" dirty="0">
                <a:solidFill>
                  <a:prstClr val="black"/>
                </a:solidFill>
                <a:latin typeface="微软雅黑" pitchFamily="34" charset="-122"/>
                <a:ea typeface="微软雅黑" pitchFamily="34" charset="-122"/>
              </a:rPr>
              <a:t>30</a:t>
            </a:r>
            <a:r>
              <a:rPr lang="zh-CN" altLang="en-US" sz="1600" b="0" dirty="0">
                <a:solidFill>
                  <a:prstClr val="black"/>
                </a:solidFill>
                <a:latin typeface="微软雅黑" pitchFamily="34" charset="-122"/>
                <a:ea typeface="微软雅黑" pitchFamily="34" charset="-122"/>
              </a:rPr>
              <a:t>分钟，实际约</a:t>
            </a:r>
            <a:r>
              <a:rPr lang="en-US" altLang="zh-CN" sz="1600" b="0" dirty="0">
                <a:solidFill>
                  <a:prstClr val="black"/>
                </a:solidFill>
                <a:latin typeface="微软雅黑" pitchFamily="34" charset="-122"/>
                <a:ea typeface="微软雅黑" pitchFamily="34" charset="-122"/>
              </a:rPr>
              <a:t>10</a:t>
            </a:r>
            <a:r>
              <a:rPr lang="zh-CN" altLang="en-US" sz="1600" b="0" dirty="0">
                <a:solidFill>
                  <a:prstClr val="black"/>
                </a:solidFill>
                <a:latin typeface="微软雅黑" pitchFamily="34" charset="-122"/>
                <a:ea typeface="微软雅黑" pitchFamily="34" charset="-122"/>
              </a:rPr>
              <a:t>分钟</a:t>
            </a:r>
            <a:endParaRPr lang="en-US" altLang="zh-CN" sz="1600" b="0" dirty="0">
              <a:solidFill>
                <a:prstClr val="black"/>
              </a:solidFill>
              <a:latin typeface="微软雅黑" pitchFamily="34" charset="-122"/>
              <a:ea typeface="微软雅黑" pitchFamily="34" charset="-122"/>
            </a:endParaRP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smtClean="0">
                <a:solidFill>
                  <a:prstClr val="black"/>
                </a:solidFill>
                <a:latin typeface="微软雅黑" pitchFamily="34" charset="-122"/>
                <a:ea typeface="微软雅黑" pitchFamily="34" charset="-122"/>
              </a:rPr>
              <a:t>历史</a:t>
            </a:r>
            <a:r>
              <a:rPr lang="en-US" altLang="zh-CN" sz="1600" b="0" dirty="0">
                <a:solidFill>
                  <a:prstClr val="black"/>
                </a:solidFill>
                <a:latin typeface="微软雅黑" pitchFamily="34" charset="-122"/>
                <a:ea typeface="微软雅黑" pitchFamily="34" charset="-122"/>
              </a:rPr>
              <a:t>5</a:t>
            </a:r>
            <a:r>
              <a:rPr lang="zh-CN" altLang="en-US" sz="1600" b="0" dirty="0">
                <a:solidFill>
                  <a:prstClr val="black"/>
                </a:solidFill>
                <a:latin typeface="微软雅黑" pitchFamily="34" charset="-122"/>
                <a:ea typeface="微软雅黑" pitchFamily="34" charset="-122"/>
              </a:rPr>
              <a:t>个月</a:t>
            </a:r>
            <a:r>
              <a:rPr lang="en-US" altLang="zh-CN" sz="1600" b="0" dirty="0">
                <a:solidFill>
                  <a:prstClr val="black"/>
                </a:solidFill>
                <a:latin typeface="微软雅黑" pitchFamily="34" charset="-122"/>
                <a:ea typeface="微软雅黑" pitchFamily="34" charset="-122"/>
              </a:rPr>
              <a:t>+</a:t>
            </a:r>
            <a:r>
              <a:rPr lang="zh-CN" altLang="en-US" sz="1600" b="0" dirty="0">
                <a:solidFill>
                  <a:prstClr val="black"/>
                </a:solidFill>
                <a:latin typeface="微软雅黑" pitchFamily="34" charset="-122"/>
                <a:ea typeface="微软雅黑" pitchFamily="34" charset="-122"/>
              </a:rPr>
              <a:t>当前月</a:t>
            </a:r>
            <a:endParaRPr lang="en-US" altLang="zh-CN" sz="1600" b="0" dirty="0">
              <a:solidFill>
                <a:prstClr val="black"/>
              </a:solidFill>
              <a:latin typeface="微软雅黑" pitchFamily="34" charset="-122"/>
              <a:ea typeface="微软雅黑" pitchFamily="34" charset="-122"/>
            </a:endParaRPr>
          </a:p>
          <a:p>
            <a:pPr marL="285750" indent="-285750" fontAlgn="auto">
              <a:lnSpc>
                <a:spcPct val="100000"/>
              </a:lnSpc>
              <a:spcBef>
                <a:spcPct val="20000"/>
              </a:spcBef>
              <a:spcAft>
                <a:spcPts val="0"/>
              </a:spcAft>
              <a:buClr>
                <a:srgbClr val="C00000"/>
              </a:buClr>
              <a:buFont typeface="Arial" pitchFamily="34" charset="0"/>
              <a:buChar char="•"/>
              <a:defRPr/>
            </a:pPr>
            <a:r>
              <a:rPr lang="zh-CN" altLang="en-US" sz="1600" b="0" dirty="0" smtClean="0">
                <a:solidFill>
                  <a:prstClr val="black"/>
                </a:solidFill>
                <a:latin typeface="微软雅黑" pitchFamily="34" charset="-122"/>
                <a:ea typeface="微软雅黑" pitchFamily="34" charset="-122"/>
              </a:rPr>
              <a:t>数据查询</a:t>
            </a:r>
            <a:endParaRPr lang="en-US" altLang="zh-CN" sz="1600" b="0" dirty="0" smtClean="0">
              <a:solidFill>
                <a:prstClr val="black"/>
              </a:solidFill>
              <a:latin typeface="微软雅黑" pitchFamily="34" charset="-122"/>
              <a:ea typeface="微软雅黑" pitchFamily="34" charset="-122"/>
            </a:endParaRP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a:solidFill>
                  <a:prstClr val="black"/>
                </a:solidFill>
                <a:latin typeface="微软雅黑" pitchFamily="34" charset="-122"/>
                <a:ea typeface="微软雅黑" pitchFamily="34" charset="-122"/>
              </a:rPr>
              <a:t>上网记录查询速度：不高于</a:t>
            </a:r>
            <a:r>
              <a:rPr lang="en-US" altLang="zh-CN" sz="1600" b="0" dirty="0">
                <a:solidFill>
                  <a:prstClr val="black"/>
                </a:solidFill>
                <a:latin typeface="微软雅黑" pitchFamily="34" charset="-122"/>
                <a:ea typeface="微软雅黑" pitchFamily="34" charset="-122"/>
              </a:rPr>
              <a:t>1</a:t>
            </a:r>
            <a:r>
              <a:rPr lang="zh-CN" altLang="en-US" sz="1600" b="0" dirty="0">
                <a:solidFill>
                  <a:prstClr val="black"/>
                </a:solidFill>
                <a:latin typeface="微软雅黑" pitchFamily="34" charset="-122"/>
                <a:ea typeface="微软雅黑" pitchFamily="34" charset="-122"/>
              </a:rPr>
              <a:t>秒（不含用户访问查询页面的时间）</a:t>
            </a: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r>
              <a:rPr lang="zh-CN" altLang="en-US" sz="1600" b="0" dirty="0" smtClean="0">
                <a:solidFill>
                  <a:prstClr val="black"/>
                </a:solidFill>
                <a:latin typeface="微软雅黑" pitchFamily="34" charset="-122"/>
                <a:ea typeface="微软雅黑" pitchFamily="34" charset="-122"/>
              </a:rPr>
              <a:t>并发</a:t>
            </a:r>
            <a:r>
              <a:rPr lang="zh-CN" altLang="en-US" sz="1600" b="0" dirty="0">
                <a:solidFill>
                  <a:prstClr val="black"/>
                </a:solidFill>
                <a:latin typeface="微软雅黑" pitchFamily="34" charset="-122"/>
                <a:ea typeface="微软雅黑" pitchFamily="34" charset="-122"/>
              </a:rPr>
              <a:t>查询数目：</a:t>
            </a:r>
            <a:r>
              <a:rPr lang="en-US" altLang="zh-CN" sz="1600" b="0" dirty="0">
                <a:solidFill>
                  <a:prstClr val="black"/>
                </a:solidFill>
                <a:latin typeface="微软雅黑" pitchFamily="34" charset="-122"/>
                <a:ea typeface="微软雅黑" pitchFamily="34" charset="-122"/>
              </a:rPr>
              <a:t>1000</a:t>
            </a:r>
            <a:r>
              <a:rPr lang="zh-CN" altLang="en-US" sz="1600" b="0" dirty="0">
                <a:solidFill>
                  <a:prstClr val="black"/>
                </a:solidFill>
                <a:latin typeface="微软雅黑" pitchFamily="34" charset="-122"/>
                <a:ea typeface="微软雅黑" pitchFamily="34" charset="-122"/>
              </a:rPr>
              <a:t>请求</a:t>
            </a:r>
            <a:r>
              <a:rPr lang="en-US" altLang="zh-CN" sz="1600" b="0" dirty="0">
                <a:solidFill>
                  <a:prstClr val="black"/>
                </a:solidFill>
                <a:latin typeface="微软雅黑" pitchFamily="34" charset="-122"/>
                <a:ea typeface="微软雅黑" pitchFamily="34" charset="-122"/>
              </a:rPr>
              <a:t>/</a:t>
            </a:r>
            <a:r>
              <a:rPr lang="zh-CN" altLang="en-US" sz="1600" b="0" dirty="0">
                <a:solidFill>
                  <a:prstClr val="black"/>
                </a:solidFill>
                <a:latin typeface="微软雅黑" pitchFamily="34" charset="-122"/>
                <a:ea typeface="微软雅黑" pitchFamily="34" charset="-122"/>
              </a:rPr>
              <a:t>秒</a:t>
            </a:r>
          </a:p>
          <a:p>
            <a:pPr marL="742950" lvl="1" indent="-285750" fontAlgn="auto">
              <a:lnSpc>
                <a:spcPct val="100000"/>
              </a:lnSpc>
              <a:spcBef>
                <a:spcPct val="20000"/>
              </a:spcBef>
              <a:spcAft>
                <a:spcPts val="0"/>
              </a:spcAft>
              <a:buClr>
                <a:srgbClr val="C00000"/>
              </a:buClr>
              <a:buFont typeface="Wingdings" panose="05000000000000000000" pitchFamily="2" charset="2"/>
              <a:buChar char="p"/>
              <a:defRPr/>
            </a:pPr>
            <a:endParaRPr lang="zh-CN" altLang="en-US" b="0" dirty="0">
              <a:solidFill>
                <a:prstClr val="black"/>
              </a:solidFill>
              <a:latin typeface="微软雅黑" pitchFamily="34" charset="-122"/>
              <a:ea typeface="微软雅黑" pitchFamily="34" charset="-122"/>
            </a:endParaRPr>
          </a:p>
          <a:p>
            <a:pPr eaLnBrk="1" fontAlgn="auto" hangingPunct="1">
              <a:lnSpc>
                <a:spcPct val="100000"/>
              </a:lnSpc>
              <a:spcBef>
                <a:spcPts val="0"/>
              </a:spcBef>
              <a:spcAft>
                <a:spcPts val="0"/>
              </a:spcAft>
              <a:buClrTx/>
              <a:buFontTx/>
              <a:buNone/>
            </a:pPr>
            <a:endParaRPr lang="zh-CN" altLang="en-US" b="0" dirty="0">
              <a:solidFill>
                <a:prstClr val="black"/>
              </a:solidFill>
              <a:latin typeface="微软雅黑" pitchFamily="34" charset="-122"/>
              <a:ea typeface="微软雅黑" pitchFamily="34" charset="-122"/>
            </a:endParaRPr>
          </a:p>
        </p:txBody>
      </p:sp>
      <p:sp>
        <p:nvSpPr>
          <p:cNvPr id="10" name="标题 1"/>
          <p:cNvSpPr txBox="1">
            <a:spLocks/>
          </p:cNvSpPr>
          <p:nvPr/>
        </p:nvSpPr>
        <p:spPr bwMode="auto">
          <a:xfrm>
            <a:off x="239413" y="188700"/>
            <a:ext cx="9987710" cy="79227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2pPr>
            <a:lvl3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3pPr>
            <a:lvl4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4pPr>
            <a:lvl5pPr algn="l"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pitchFamily="34" charset="0"/>
                <a:ea typeface="黑体" pitchFamily="2" charset="-122"/>
              </a:defRPr>
            </a:lvl5pPr>
            <a:lvl6pPr marL="457200" algn="l" rtl="0" fontAlgn="base">
              <a:spcBef>
                <a:spcPct val="0"/>
              </a:spcBef>
              <a:spcAft>
                <a:spcPct val="0"/>
              </a:spcAft>
              <a:defRPr sz="3200" b="1">
                <a:solidFill>
                  <a:schemeClr val="tx1"/>
                </a:solidFill>
                <a:latin typeface="华文细黑" pitchFamily="2" charset="-122"/>
                <a:ea typeface="华文细黑" pitchFamily="2" charset="-122"/>
              </a:defRPr>
            </a:lvl6pPr>
            <a:lvl7pPr marL="914400" algn="l" rtl="0" fontAlgn="base">
              <a:spcBef>
                <a:spcPct val="0"/>
              </a:spcBef>
              <a:spcAft>
                <a:spcPct val="0"/>
              </a:spcAft>
              <a:defRPr sz="3200" b="1">
                <a:solidFill>
                  <a:schemeClr val="tx1"/>
                </a:solidFill>
                <a:latin typeface="华文细黑" pitchFamily="2" charset="-122"/>
                <a:ea typeface="华文细黑" pitchFamily="2" charset="-122"/>
              </a:defRPr>
            </a:lvl7pPr>
            <a:lvl8pPr marL="1371600" algn="l" rtl="0" fontAlgn="base">
              <a:spcBef>
                <a:spcPct val="0"/>
              </a:spcBef>
              <a:spcAft>
                <a:spcPct val="0"/>
              </a:spcAft>
              <a:defRPr sz="3200" b="1">
                <a:solidFill>
                  <a:schemeClr val="tx1"/>
                </a:solidFill>
                <a:latin typeface="华文细黑" pitchFamily="2" charset="-122"/>
                <a:ea typeface="华文细黑" pitchFamily="2" charset="-122"/>
              </a:defRPr>
            </a:lvl8pPr>
            <a:lvl9pPr marL="1828800" algn="l" rtl="0" fontAlgn="base">
              <a:spcBef>
                <a:spcPct val="0"/>
              </a:spcBef>
              <a:spcAft>
                <a:spcPct val="0"/>
              </a:spcAft>
              <a:defRPr sz="3200" b="1">
                <a:solidFill>
                  <a:schemeClr val="tx1"/>
                </a:solidFill>
                <a:latin typeface="华文细黑" pitchFamily="2" charset="-122"/>
                <a:ea typeface="华文细黑" pitchFamily="2" charset="-122"/>
              </a:defRPr>
            </a:lvl9pPr>
          </a:lstStyle>
          <a:p>
            <a:pPr>
              <a:lnSpc>
                <a:spcPct val="100000"/>
              </a:lnSpc>
              <a:buClrTx/>
              <a:buFontTx/>
            </a:pPr>
            <a:r>
              <a:rPr lang="zh-CN" altLang="en-US" kern="0" dirty="0"/>
              <a:t>大数据</a:t>
            </a:r>
            <a:r>
              <a:rPr lang="zh-CN" altLang="en-US" kern="0" dirty="0" smtClean="0"/>
              <a:t>平台有效提升数据查询速度</a:t>
            </a:r>
            <a:endParaRPr lang="zh-CN" altLang="en-US" kern="0" dirty="0"/>
          </a:p>
        </p:txBody>
      </p:sp>
      <p:sp>
        <p:nvSpPr>
          <p:cNvPr id="11" name="文本框 10"/>
          <p:cNvSpPr txBox="1"/>
          <p:nvPr/>
        </p:nvSpPr>
        <p:spPr>
          <a:xfrm>
            <a:off x="566226" y="1162158"/>
            <a:ext cx="4692627" cy="350865"/>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zh-CN" altLang="en-US" dirty="0" smtClean="0"/>
              <a:t>以</a:t>
            </a:r>
            <a:r>
              <a:rPr lang="zh-CN" altLang="en-US" dirty="0"/>
              <a:t>手机上网详单</a:t>
            </a:r>
            <a:r>
              <a:rPr lang="zh-CN" altLang="en-US" dirty="0" smtClean="0"/>
              <a:t>查询为应用案例</a:t>
            </a:r>
            <a:endParaRPr lang="zh-CN" altLang="en-US" dirty="0"/>
          </a:p>
        </p:txBody>
      </p:sp>
    </p:spTree>
    <p:extLst>
      <p:ext uri="{BB962C8B-B14F-4D97-AF65-F5344CB8AC3E}">
        <p14:creationId xmlns:p14="http://schemas.microsoft.com/office/powerpoint/2010/main" val="3485796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91680" y="2780928"/>
            <a:ext cx="6264696" cy="1289905"/>
          </a:xfrm>
          <a:prstGeom prst="rect">
            <a:avLst/>
          </a:prstGeom>
          <a:noFill/>
        </p:spPr>
        <p:txBody>
          <a:bodyPr wrap="square" rtlCol="0">
            <a:spAutoFit/>
          </a:bodyPr>
          <a:lstStyle/>
          <a:p>
            <a:r>
              <a:rPr lang="zh-CN" altLang="en-US" sz="7200" dirty="0" smtClean="0"/>
              <a:t>谢谢观赏</a:t>
            </a:r>
            <a:endParaRPr lang="zh-CN" altLang="en-US" sz="72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大数据</a:t>
            </a:r>
            <a:endParaRPr lang="zh-CN" altLang="en-US" dirty="0"/>
          </a:p>
        </p:txBody>
      </p:sp>
      <p:grpSp>
        <p:nvGrpSpPr>
          <p:cNvPr id="3" name="组合 19"/>
          <p:cNvGrpSpPr/>
          <p:nvPr/>
        </p:nvGrpSpPr>
        <p:grpSpPr>
          <a:xfrm>
            <a:off x="179512" y="1204389"/>
            <a:ext cx="8784976" cy="4854873"/>
            <a:chOff x="841003" y="1269554"/>
            <a:chExt cx="9673902" cy="4535605"/>
          </a:xfrm>
        </p:grpSpPr>
        <p:pic>
          <p:nvPicPr>
            <p:cNvPr id="12" name="Picture 2"/>
            <p:cNvPicPr>
              <a:picLocks noChangeAspect="1" noChangeArrowheads="1"/>
            </p:cNvPicPr>
            <p:nvPr/>
          </p:nvPicPr>
          <p:blipFill>
            <a:blip r:embed="rId2" cstate="print"/>
            <a:srcRect/>
            <a:stretch>
              <a:fillRect/>
            </a:stretch>
          </p:blipFill>
          <p:spPr bwMode="auto">
            <a:xfrm>
              <a:off x="1129035" y="1269554"/>
              <a:ext cx="1485329" cy="990219"/>
            </a:xfrm>
            <a:prstGeom prst="rect">
              <a:avLst/>
            </a:prstGeom>
            <a:noFill/>
            <a:ln w="9525">
              <a:noFill/>
              <a:miter lim="800000"/>
              <a:headEnd/>
              <a:tailEnd/>
            </a:ln>
          </p:spPr>
        </p:pic>
        <p:sp>
          <p:nvSpPr>
            <p:cNvPr id="13" name="矩形 12"/>
            <p:cNvSpPr/>
            <p:nvPr/>
          </p:nvSpPr>
          <p:spPr>
            <a:xfrm>
              <a:off x="2497188" y="1413570"/>
              <a:ext cx="7344816" cy="914366"/>
            </a:xfrm>
            <a:prstGeom prst="rect">
              <a:avLst/>
            </a:prstGeom>
          </p:spPr>
          <p:txBody>
            <a:bodyPr wrap="square">
              <a:spAutoFit/>
            </a:bodyPr>
            <a:lstStyle/>
            <a:p>
              <a:pPr>
                <a:buNone/>
              </a:pPr>
              <a:r>
                <a:rPr lang="zh-CN" altLang="en-US" sz="1600" b="0" dirty="0" smtClean="0">
                  <a:latin typeface="微软雅黑" panose="020B0503020204020204" pitchFamily="34" charset="-122"/>
                  <a:ea typeface="微软雅黑" panose="020B0503020204020204" pitchFamily="34" charset="-122"/>
                </a:rPr>
                <a:t>所谓“大数据”，</a:t>
              </a:r>
              <a:r>
                <a:rPr lang="zh-CN" altLang="en-US" sz="1600" b="0" dirty="0">
                  <a:latin typeface="微软雅黑" panose="020B0503020204020204" pitchFamily="34" charset="-122"/>
                  <a:ea typeface="微软雅黑" panose="020B0503020204020204" pitchFamily="34" charset="-122"/>
                </a:rPr>
                <a:t>指的是所涉及的数据量规模巨大到无法通过目前主流软件工具，在合理时间内达到截取、管理、处理、并整理成为帮助企业经营决策更积极目的的信息。</a:t>
              </a:r>
              <a:r>
                <a:rPr lang="zh-CN" altLang="en-US" sz="1600" b="0" dirty="0" smtClean="0">
                  <a:latin typeface="微软雅黑" panose="020B0503020204020204" pitchFamily="34" charset="-122"/>
                  <a:ea typeface="微软雅黑" panose="020B0503020204020204" pitchFamily="34" charset="-122"/>
                </a:rPr>
                <a:t>。</a:t>
              </a:r>
              <a:endParaRPr lang="zh-CN" altLang="en-US" sz="1600" b="0" dirty="0">
                <a:latin typeface="微软雅黑" panose="020B0503020204020204" pitchFamily="34" charset="-122"/>
                <a:ea typeface="微软雅黑" panose="020B0503020204020204" pitchFamily="34" charset="-122"/>
              </a:endParaRPr>
            </a:p>
          </p:txBody>
        </p:sp>
        <p:sp>
          <p:nvSpPr>
            <p:cNvPr id="14" name="矩形 13"/>
            <p:cNvSpPr/>
            <p:nvPr/>
          </p:nvSpPr>
          <p:spPr>
            <a:xfrm>
              <a:off x="841003" y="2421682"/>
              <a:ext cx="7488832" cy="914366"/>
            </a:xfrm>
            <a:prstGeom prst="rect">
              <a:avLst/>
            </a:prstGeom>
          </p:spPr>
          <p:txBody>
            <a:bodyPr wrap="square">
              <a:spAutoFit/>
            </a:bodyPr>
            <a:lstStyle/>
            <a:p>
              <a:pPr>
                <a:buNone/>
              </a:pPr>
              <a:r>
                <a:rPr lang="zh-CN" altLang="en-US" sz="1600" dirty="0" smtClean="0">
                  <a:solidFill>
                    <a:srgbClr val="6B6BD0"/>
                  </a:solidFill>
                  <a:latin typeface="微软雅黑" pitchFamily="34" charset="-122"/>
                  <a:ea typeface="微软雅黑" pitchFamily="34" charset="-122"/>
                </a:rPr>
                <a:t>大数据处理技术代表了新一代的技术架构，这种架构通过高速获取数据并对其进行分析和挖掘，从海量形式各异的数据源中更有效地抽取出富含价值的信息。</a:t>
              </a:r>
              <a:endParaRPr lang="zh-CN" altLang="en-US" sz="1400" dirty="0">
                <a:latin typeface="微软雅黑" pitchFamily="34" charset="-122"/>
                <a:ea typeface="微软雅黑" pitchFamily="34" charset="-122"/>
              </a:endParaRPr>
            </a:p>
          </p:txBody>
        </p:sp>
        <p:pic>
          <p:nvPicPr>
            <p:cNvPr id="15" name="Picture 3"/>
            <p:cNvPicPr>
              <a:picLocks noChangeAspect="1" noChangeArrowheads="1"/>
            </p:cNvPicPr>
            <p:nvPr/>
          </p:nvPicPr>
          <p:blipFill>
            <a:blip r:embed="rId3" cstate="print"/>
            <a:srcRect/>
            <a:stretch>
              <a:fillRect/>
            </a:stretch>
          </p:blipFill>
          <p:spPr bwMode="auto">
            <a:xfrm>
              <a:off x="8329835" y="2349674"/>
              <a:ext cx="2185070" cy="792088"/>
            </a:xfrm>
            <a:prstGeom prst="rect">
              <a:avLst/>
            </a:prstGeom>
            <a:noFill/>
            <a:ln w="9525">
              <a:noFill/>
              <a:miter lim="800000"/>
              <a:headEnd/>
              <a:tailEnd/>
            </a:ln>
          </p:spPr>
        </p:pic>
        <p:sp>
          <p:nvSpPr>
            <p:cNvPr id="16" name="矩形 15"/>
            <p:cNvSpPr/>
            <p:nvPr/>
          </p:nvSpPr>
          <p:spPr>
            <a:xfrm>
              <a:off x="1273050" y="3357786"/>
              <a:ext cx="7829043" cy="431305"/>
            </a:xfrm>
            <a:prstGeom prst="rect">
              <a:avLst/>
            </a:prstGeom>
          </p:spPr>
          <p:txBody>
            <a:bodyPr wrap="none">
              <a:spAutoFit/>
            </a:bodyPr>
            <a:lstStyle/>
            <a:p>
              <a:pPr>
                <a:buNone/>
              </a:pPr>
              <a:r>
                <a:rPr lang="zh-CN" altLang="en-US" sz="2000" dirty="0" smtClean="0">
                  <a:solidFill>
                    <a:srgbClr val="FF0000"/>
                  </a:solidFill>
                  <a:latin typeface="微软雅黑" pitchFamily="34" charset="-122"/>
                  <a:ea typeface="微软雅黑" pitchFamily="34" charset="-122"/>
                </a:rPr>
                <a:t>从大量数据中挖掘高价值知识是各界对于大数据的一个共识。</a:t>
              </a:r>
              <a:endParaRPr lang="zh-CN" altLang="en-US" dirty="0">
                <a:latin typeface="微软雅黑" pitchFamily="34" charset="-122"/>
                <a:ea typeface="微软雅黑" pitchFamily="34" charset="-122"/>
              </a:endParaRPr>
            </a:p>
          </p:txBody>
        </p:sp>
        <p:sp>
          <p:nvSpPr>
            <p:cNvPr id="17" name="矩形 16"/>
            <p:cNvSpPr/>
            <p:nvPr/>
          </p:nvSpPr>
          <p:spPr>
            <a:xfrm>
              <a:off x="2785219" y="3861842"/>
              <a:ext cx="7632848" cy="629705"/>
            </a:xfrm>
            <a:prstGeom prst="rect">
              <a:avLst/>
            </a:prstGeom>
          </p:spPr>
          <p:txBody>
            <a:bodyPr wrap="square">
              <a:spAutoFit/>
            </a:bodyPr>
            <a:lstStyle/>
            <a:p>
              <a:pPr algn="r">
                <a:buNone/>
              </a:pPr>
              <a:r>
                <a:rPr lang="zh-CN" altLang="en-US" dirty="0" smtClean="0">
                  <a:latin typeface="微软雅黑" pitchFamily="34" charset="-122"/>
                  <a:ea typeface="微软雅黑" pitchFamily="34" charset="-122"/>
                </a:rPr>
                <a:t>海量数据可广泛获得，所稀缺的是如何从中挖掘出智慧和观点。</a:t>
              </a:r>
            </a:p>
            <a:p>
              <a:pPr algn="r">
                <a:buNone/>
              </a:pPr>
              <a:r>
                <a:rPr lang="en-US" altLang="zh-CN" i="1" dirty="0" smtClean="0">
                  <a:latin typeface="微软雅黑" pitchFamily="34" charset="-122"/>
                  <a:ea typeface="微软雅黑" pitchFamily="34" charset="-122"/>
                </a:rPr>
                <a:t>  ——Google </a:t>
              </a:r>
              <a:r>
                <a:rPr lang="zh-CN" altLang="en-US" i="1" dirty="0" smtClean="0">
                  <a:latin typeface="微软雅黑" pitchFamily="34" charset="-122"/>
                  <a:ea typeface="微软雅黑" pitchFamily="34" charset="-122"/>
                </a:rPr>
                <a:t>首席经济学家 </a:t>
              </a:r>
              <a:r>
                <a:rPr lang="en-US" altLang="zh-CN" i="1" dirty="0" smtClean="0">
                  <a:latin typeface="微软雅黑" pitchFamily="34" charset="-122"/>
                  <a:ea typeface="微软雅黑" pitchFamily="34" charset="-122"/>
                </a:rPr>
                <a:t>Hal Varian</a:t>
              </a:r>
              <a:endParaRPr lang="zh-CN" altLang="en-US" sz="1600" i="1" dirty="0">
                <a:latin typeface="微软雅黑" pitchFamily="34" charset="-122"/>
                <a:ea typeface="微软雅黑" pitchFamily="34" charset="-122"/>
              </a:endParaRPr>
            </a:p>
          </p:txBody>
        </p:sp>
        <p:sp>
          <p:nvSpPr>
            <p:cNvPr id="18" name="矩形 17"/>
            <p:cNvSpPr/>
            <p:nvPr/>
          </p:nvSpPr>
          <p:spPr>
            <a:xfrm>
              <a:off x="2614363" y="4890793"/>
              <a:ext cx="7412509" cy="914366"/>
            </a:xfrm>
            <a:prstGeom prst="rect">
              <a:avLst/>
            </a:prstGeom>
          </p:spPr>
          <p:txBody>
            <a:bodyPr wrap="square">
              <a:spAutoFit/>
            </a:bodyPr>
            <a:lstStyle/>
            <a:p>
              <a:r>
                <a:rPr lang="zh-CN" altLang="en-US" sz="1600" b="0" dirty="0">
                  <a:latin typeface="微软雅黑" panose="020B0503020204020204" pitchFamily="34" charset="-122"/>
                  <a:ea typeface="微软雅黑" panose="020B0503020204020204" pitchFamily="34" charset="-122"/>
                </a:rPr>
                <a:t>大数据主要被用于分析和决策，</a:t>
              </a:r>
              <a:r>
                <a:rPr lang="zh-CN" altLang="zh-CN" sz="1600" b="0" dirty="0">
                  <a:latin typeface="微软雅黑" panose="020B0503020204020204" pitchFamily="34" charset="-122"/>
                  <a:ea typeface="微软雅黑" panose="020B0503020204020204" pitchFamily="34" charset="-122"/>
                </a:rPr>
                <a:t>企业用以分析的数据越全面，分析的结果就越接近于真实。大数据分析意味着企业能够从这些新的数据中获取新的洞察力，并将其与已知业务的各个细节相融合</a:t>
              </a:r>
              <a:r>
                <a:rPr lang="zh-CN" altLang="en-US" sz="1600" b="0" dirty="0">
                  <a:latin typeface="微软雅黑" panose="020B0503020204020204" pitchFamily="34" charset="-122"/>
                  <a:ea typeface="微软雅黑" panose="020B0503020204020204" pitchFamily="34" charset="-122"/>
                </a:rPr>
                <a:t>，对企业产生新的价值。</a:t>
              </a:r>
            </a:p>
          </p:txBody>
        </p:sp>
      </p:grpSp>
      <p:pic>
        <p:nvPicPr>
          <p:cNvPr id="20" name="Picture 22" descr="148_4000x5000_zcool"/>
          <p:cNvPicPr>
            <a:picLocks noChangeAspect="1" noChangeArrowheads="1"/>
          </p:cNvPicPr>
          <p:nvPr/>
        </p:nvPicPr>
        <p:blipFill>
          <a:blip r:embed="rId4" cstate="print"/>
          <a:srcRect t="9018"/>
          <a:stretch>
            <a:fillRect/>
          </a:stretch>
        </p:blipFill>
        <p:spPr bwMode="auto">
          <a:xfrm>
            <a:off x="539750" y="4937212"/>
            <a:ext cx="1111653" cy="1265369"/>
          </a:xfrm>
          <a:prstGeom prst="rect">
            <a:avLst/>
          </a:prstGeom>
          <a:noFill/>
          <a:ln w="9525">
            <a:noFill/>
            <a:miter lim="800000"/>
            <a:headEnd/>
            <a:tailEnd/>
          </a:ln>
        </p:spPr>
      </p:pic>
    </p:spTree>
    <p:extLst>
      <p:ext uri="{BB962C8B-B14F-4D97-AF65-F5344CB8AC3E}">
        <p14:creationId xmlns:p14="http://schemas.microsoft.com/office/powerpoint/2010/main" val="3207668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大数据对</a:t>
            </a:r>
            <a:r>
              <a:rPr lang="zh-CN" altLang="en-US" dirty="0"/>
              <a:t>电信</a:t>
            </a:r>
            <a:r>
              <a:rPr lang="zh-CN" altLang="en-US" dirty="0" smtClean="0"/>
              <a:t>运营商的应用价值体现</a:t>
            </a:r>
            <a:endParaRPr lang="zh-CN" altLang="en-US" dirty="0"/>
          </a:p>
        </p:txBody>
      </p:sp>
      <p:grpSp>
        <p:nvGrpSpPr>
          <p:cNvPr id="3" name="组合 42"/>
          <p:cNvGrpSpPr/>
          <p:nvPr/>
        </p:nvGrpSpPr>
        <p:grpSpPr>
          <a:xfrm>
            <a:off x="323528" y="1028734"/>
            <a:ext cx="8352928" cy="5360265"/>
            <a:chOff x="728663" y="999823"/>
            <a:chExt cx="7988300" cy="4643755"/>
          </a:xfrm>
        </p:grpSpPr>
        <p:sp>
          <p:nvSpPr>
            <p:cNvPr id="4" name="AutoShape 10"/>
            <p:cNvSpPr>
              <a:spLocks noChangeArrowheads="1"/>
            </p:cNvSpPr>
            <p:nvPr/>
          </p:nvSpPr>
          <p:spPr bwMode="auto">
            <a:xfrm rot="10800000">
              <a:off x="3055938" y="999823"/>
              <a:ext cx="3028950" cy="2773362"/>
            </a:xfrm>
            <a:prstGeom prst="triangle">
              <a:avLst>
                <a:gd name="adj" fmla="val 50000"/>
              </a:avLst>
            </a:prstGeom>
            <a:gradFill rotWithShape="1">
              <a:gsLst>
                <a:gs pos="0">
                  <a:srgbClr val="1ABCEE"/>
                </a:gs>
                <a:gs pos="100000">
                  <a:srgbClr val="CCECFF">
                    <a:alpha val="0"/>
                  </a:srgbClr>
                </a:gs>
              </a:gsLst>
              <a:lin ang="5400000" scaled="1"/>
            </a:gradFill>
            <a:ln w="9525">
              <a:noFill/>
              <a:miter lim="800000"/>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5" name="AutoShape 11"/>
            <p:cNvSpPr>
              <a:spLocks noChangeArrowheads="1"/>
            </p:cNvSpPr>
            <p:nvPr/>
          </p:nvSpPr>
          <p:spPr bwMode="auto">
            <a:xfrm rot="-7200000">
              <a:off x="4252119" y="1681654"/>
              <a:ext cx="3028950" cy="2773362"/>
            </a:xfrm>
            <a:prstGeom prst="triangle">
              <a:avLst>
                <a:gd name="adj" fmla="val 50000"/>
              </a:avLst>
            </a:prstGeom>
            <a:gradFill rotWithShape="1">
              <a:gsLst>
                <a:gs pos="0">
                  <a:srgbClr val="347AF8"/>
                </a:gs>
                <a:gs pos="100000">
                  <a:srgbClr val="CCECFF">
                    <a:alpha val="0"/>
                  </a:srgbClr>
                </a:gs>
              </a:gsLst>
              <a:lin ang="5400000" scaled="1"/>
            </a:gradFill>
            <a:ln w="9525">
              <a:noFill/>
              <a:miter lim="800000"/>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6" name="AutoShape 12"/>
            <p:cNvSpPr>
              <a:spLocks noChangeArrowheads="1"/>
            </p:cNvSpPr>
            <p:nvPr/>
          </p:nvSpPr>
          <p:spPr bwMode="auto">
            <a:xfrm rot="7200000" flipH="1">
              <a:off x="1839119" y="1681654"/>
              <a:ext cx="3028950" cy="2773362"/>
            </a:xfrm>
            <a:prstGeom prst="triangle">
              <a:avLst>
                <a:gd name="adj" fmla="val 50000"/>
              </a:avLst>
            </a:prstGeom>
            <a:gradFill rotWithShape="1">
              <a:gsLst>
                <a:gs pos="0">
                  <a:srgbClr val="3FEDB7"/>
                </a:gs>
                <a:gs pos="100000">
                  <a:srgbClr val="CCECFF">
                    <a:alpha val="0"/>
                  </a:srgbClr>
                </a:gs>
              </a:gsLst>
              <a:lin ang="5400000" scaled="1"/>
            </a:gradFill>
            <a:ln w="9525">
              <a:noFill/>
              <a:miter lim="800000"/>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7" name="Oval 19"/>
            <p:cNvSpPr>
              <a:spLocks noChangeArrowheads="1"/>
            </p:cNvSpPr>
            <p:nvPr/>
          </p:nvSpPr>
          <p:spPr bwMode="auto">
            <a:xfrm>
              <a:off x="3008313" y="2214260"/>
              <a:ext cx="3095625" cy="3095625"/>
            </a:xfrm>
            <a:prstGeom prst="ellipse">
              <a:avLst/>
            </a:prstGeom>
            <a:solidFill>
              <a:schemeClr val="bg1">
                <a:alpha val="25098"/>
              </a:schemeClr>
            </a:solidFill>
            <a:ln w="12700">
              <a:solidFill>
                <a:schemeClr val="bg1"/>
              </a:solidFill>
              <a:round/>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8" name="Oval 20"/>
            <p:cNvSpPr>
              <a:spLocks noChangeArrowheads="1"/>
            </p:cNvSpPr>
            <p:nvPr/>
          </p:nvSpPr>
          <p:spPr bwMode="auto">
            <a:xfrm>
              <a:off x="3135313" y="2341260"/>
              <a:ext cx="2843212" cy="2843213"/>
            </a:xfrm>
            <a:prstGeom prst="ellipse">
              <a:avLst/>
            </a:prstGeom>
            <a:solidFill>
              <a:srgbClr val="99CCFF">
                <a:alpha val="50195"/>
              </a:srgbClr>
            </a:solidFill>
            <a:ln w="57150">
              <a:solidFill>
                <a:srgbClr val="99CCFF"/>
              </a:solidFill>
              <a:round/>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9" name="Arc 38"/>
            <p:cNvSpPr>
              <a:spLocks/>
            </p:cNvSpPr>
            <p:nvPr/>
          </p:nvSpPr>
          <p:spPr bwMode="auto">
            <a:xfrm rot="-2700000">
              <a:off x="3952875" y="2326973"/>
              <a:ext cx="1208088" cy="1200150"/>
            </a:xfrm>
            <a:custGeom>
              <a:avLst/>
              <a:gdLst>
                <a:gd name="T0" fmla="*/ 2147483647 w 20772"/>
                <a:gd name="T1" fmla="*/ 0 h 20677"/>
                <a:gd name="T2" fmla="*/ 2147483647 w 20772"/>
                <a:gd name="T3" fmla="*/ 2147483647 h 20677"/>
                <a:gd name="T4" fmla="*/ 0 w 20772"/>
                <a:gd name="T5" fmla="*/ 2147483647 h 20677"/>
                <a:gd name="T6" fmla="*/ 0 60000 65536"/>
                <a:gd name="T7" fmla="*/ 0 60000 65536"/>
                <a:gd name="T8" fmla="*/ 0 60000 65536"/>
                <a:gd name="T9" fmla="*/ 0 w 20772"/>
                <a:gd name="T10" fmla="*/ 0 h 20677"/>
                <a:gd name="T11" fmla="*/ 20772 w 20772"/>
                <a:gd name="T12" fmla="*/ 20677 h 20677"/>
              </a:gdLst>
              <a:ahLst/>
              <a:cxnLst>
                <a:cxn ang="T6">
                  <a:pos x="T0" y="T1"/>
                </a:cxn>
                <a:cxn ang="T7">
                  <a:pos x="T2" y="T3"/>
                </a:cxn>
                <a:cxn ang="T8">
                  <a:pos x="T4" y="T5"/>
                </a:cxn>
              </a:cxnLst>
              <a:rect l="T9" t="T10" r="T11" b="T12"/>
              <a:pathLst>
                <a:path w="20772" h="20677" fill="none" extrusionOk="0">
                  <a:moveTo>
                    <a:pt x="6246" y="0"/>
                  </a:moveTo>
                  <a:cubicBezTo>
                    <a:pt x="13283" y="2126"/>
                    <a:pt x="18756" y="7684"/>
                    <a:pt x="20772" y="14753"/>
                  </a:cubicBezTo>
                </a:path>
                <a:path w="20772" h="20677" stroke="0" extrusionOk="0">
                  <a:moveTo>
                    <a:pt x="6246" y="0"/>
                  </a:moveTo>
                  <a:cubicBezTo>
                    <a:pt x="13283" y="2126"/>
                    <a:pt x="18756" y="7684"/>
                    <a:pt x="20772" y="14753"/>
                  </a:cubicBezTo>
                  <a:lnTo>
                    <a:pt x="0" y="20677"/>
                  </a:lnTo>
                  <a:close/>
                </a:path>
              </a:pathLst>
            </a:custGeom>
            <a:gradFill rotWithShape="1">
              <a:gsLst>
                <a:gs pos="0">
                  <a:srgbClr val="1C93E4"/>
                </a:gs>
                <a:gs pos="100000">
                  <a:srgbClr val="69B8E9"/>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0" name="Arc 39"/>
            <p:cNvSpPr>
              <a:spLocks/>
            </p:cNvSpPr>
            <p:nvPr/>
          </p:nvSpPr>
          <p:spPr bwMode="auto">
            <a:xfrm rot="884024">
              <a:off x="4687888" y="2746073"/>
              <a:ext cx="1200150" cy="1196975"/>
            </a:xfrm>
            <a:custGeom>
              <a:avLst/>
              <a:gdLst>
                <a:gd name="T0" fmla="*/ 2147483647 w 20646"/>
                <a:gd name="T1" fmla="*/ 0 h 20637"/>
                <a:gd name="T2" fmla="*/ 2147483647 w 20646"/>
                <a:gd name="T3" fmla="*/ 2147483647 h 20637"/>
                <a:gd name="T4" fmla="*/ 0 w 20646"/>
                <a:gd name="T5" fmla="*/ 2147483647 h 20637"/>
                <a:gd name="T6" fmla="*/ 0 60000 65536"/>
                <a:gd name="T7" fmla="*/ 0 60000 65536"/>
                <a:gd name="T8" fmla="*/ 0 60000 65536"/>
                <a:gd name="T9" fmla="*/ 0 w 20646"/>
                <a:gd name="T10" fmla="*/ 0 h 20637"/>
                <a:gd name="T11" fmla="*/ 20646 w 20646"/>
                <a:gd name="T12" fmla="*/ 20637 h 20637"/>
              </a:gdLst>
              <a:ahLst/>
              <a:cxnLst>
                <a:cxn ang="T6">
                  <a:pos x="T0" y="T1"/>
                </a:cxn>
                <a:cxn ang="T7">
                  <a:pos x="T2" y="T3"/>
                </a:cxn>
                <a:cxn ang="T8">
                  <a:pos x="T4" y="T5"/>
                </a:cxn>
              </a:cxnLst>
              <a:rect l="T9" t="T10" r="T11" b="T12"/>
              <a:pathLst>
                <a:path w="20646" h="20637" fill="none" extrusionOk="0">
                  <a:moveTo>
                    <a:pt x="6378" y="0"/>
                  </a:moveTo>
                  <a:cubicBezTo>
                    <a:pt x="13205" y="2110"/>
                    <a:pt x="18546" y="7460"/>
                    <a:pt x="20646" y="14289"/>
                  </a:cubicBezTo>
                </a:path>
                <a:path w="20646" h="20637" stroke="0" extrusionOk="0">
                  <a:moveTo>
                    <a:pt x="6378" y="0"/>
                  </a:moveTo>
                  <a:cubicBezTo>
                    <a:pt x="13205" y="2110"/>
                    <a:pt x="18546" y="7460"/>
                    <a:pt x="20646" y="14289"/>
                  </a:cubicBezTo>
                  <a:lnTo>
                    <a:pt x="0" y="20637"/>
                  </a:lnTo>
                  <a:close/>
                </a:path>
              </a:pathLst>
            </a:custGeom>
            <a:gradFill rotWithShape="1">
              <a:gsLst>
                <a:gs pos="0">
                  <a:srgbClr val="2648A6"/>
                </a:gs>
                <a:gs pos="100000">
                  <a:srgbClr val="446AD4"/>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1" name="Arc 40"/>
            <p:cNvSpPr>
              <a:spLocks/>
            </p:cNvSpPr>
            <p:nvPr/>
          </p:nvSpPr>
          <p:spPr bwMode="auto">
            <a:xfrm rot="4500000">
              <a:off x="4710113" y="3587447"/>
              <a:ext cx="1200150" cy="1216025"/>
            </a:xfrm>
            <a:custGeom>
              <a:avLst/>
              <a:gdLst>
                <a:gd name="T0" fmla="*/ 2147483647 w 20690"/>
                <a:gd name="T1" fmla="*/ 0 h 20919"/>
                <a:gd name="T2" fmla="*/ 2147483647 w 20690"/>
                <a:gd name="T3" fmla="*/ 2147483647 h 20919"/>
                <a:gd name="T4" fmla="*/ 0 w 20690"/>
                <a:gd name="T5" fmla="*/ 2147483647 h 20919"/>
                <a:gd name="T6" fmla="*/ 0 60000 65536"/>
                <a:gd name="T7" fmla="*/ 0 60000 65536"/>
                <a:gd name="T8" fmla="*/ 0 60000 65536"/>
                <a:gd name="T9" fmla="*/ 0 w 20690"/>
                <a:gd name="T10" fmla="*/ 0 h 20919"/>
                <a:gd name="T11" fmla="*/ 20690 w 20690"/>
                <a:gd name="T12" fmla="*/ 20919 h 20919"/>
              </a:gdLst>
              <a:ahLst/>
              <a:cxnLst>
                <a:cxn ang="T6">
                  <a:pos x="T0" y="T1"/>
                </a:cxn>
                <a:cxn ang="T7">
                  <a:pos x="T2" y="T3"/>
                </a:cxn>
                <a:cxn ang="T8">
                  <a:pos x="T4" y="T5"/>
                </a:cxn>
              </a:cxnLst>
              <a:rect l="T9" t="T10" r="T11" b="T12"/>
              <a:pathLst>
                <a:path w="20690" h="20919" fill="none" extrusionOk="0">
                  <a:moveTo>
                    <a:pt x="5380" y="-1"/>
                  </a:moveTo>
                  <a:cubicBezTo>
                    <a:pt x="12709" y="1884"/>
                    <a:pt x="18517" y="7467"/>
                    <a:pt x="20690" y="14716"/>
                  </a:cubicBezTo>
                </a:path>
                <a:path w="20690" h="20919" stroke="0" extrusionOk="0">
                  <a:moveTo>
                    <a:pt x="5380" y="-1"/>
                  </a:moveTo>
                  <a:cubicBezTo>
                    <a:pt x="12709" y="1884"/>
                    <a:pt x="18517" y="7467"/>
                    <a:pt x="20690" y="14716"/>
                  </a:cubicBezTo>
                  <a:lnTo>
                    <a:pt x="0" y="20919"/>
                  </a:lnTo>
                  <a:close/>
                </a:path>
              </a:pathLst>
            </a:custGeom>
            <a:gradFill rotWithShape="1">
              <a:gsLst>
                <a:gs pos="0">
                  <a:srgbClr val="3C3C90"/>
                </a:gs>
                <a:gs pos="100000">
                  <a:srgbClr val="336699"/>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2" name="Arc 41"/>
            <p:cNvSpPr>
              <a:spLocks/>
            </p:cNvSpPr>
            <p:nvPr/>
          </p:nvSpPr>
          <p:spPr bwMode="auto">
            <a:xfrm rot="20724172" flipH="1">
              <a:off x="3217863" y="2739723"/>
              <a:ext cx="1203325" cy="1203325"/>
            </a:xfrm>
            <a:custGeom>
              <a:avLst/>
              <a:gdLst>
                <a:gd name="T0" fmla="*/ 2147483647 w 20704"/>
                <a:gd name="T1" fmla="*/ 0 h 20739"/>
                <a:gd name="T2" fmla="*/ 2147483647 w 20704"/>
                <a:gd name="T3" fmla="*/ 2147483647 h 20739"/>
                <a:gd name="T4" fmla="*/ 0 w 20704"/>
                <a:gd name="T5" fmla="*/ 2147483647 h 20739"/>
                <a:gd name="T6" fmla="*/ 0 60000 65536"/>
                <a:gd name="T7" fmla="*/ 0 60000 65536"/>
                <a:gd name="T8" fmla="*/ 0 60000 65536"/>
                <a:gd name="T9" fmla="*/ 0 w 20704"/>
                <a:gd name="T10" fmla="*/ 0 h 20739"/>
                <a:gd name="T11" fmla="*/ 20704 w 20704"/>
                <a:gd name="T12" fmla="*/ 20739 h 20739"/>
              </a:gdLst>
              <a:ahLst/>
              <a:cxnLst>
                <a:cxn ang="T6">
                  <a:pos x="T0" y="T1"/>
                </a:cxn>
                <a:cxn ang="T7">
                  <a:pos x="T2" y="T3"/>
                </a:cxn>
                <a:cxn ang="T8">
                  <a:pos x="T4" y="T5"/>
                </a:cxn>
              </a:cxnLst>
              <a:rect l="T9" t="T10" r="T11" b="T12"/>
              <a:pathLst>
                <a:path w="20704" h="20739" fill="none" extrusionOk="0">
                  <a:moveTo>
                    <a:pt x="6037" y="0"/>
                  </a:moveTo>
                  <a:cubicBezTo>
                    <a:pt x="13087" y="2052"/>
                    <a:pt x="18611" y="7545"/>
                    <a:pt x="20704" y="14582"/>
                  </a:cubicBezTo>
                </a:path>
                <a:path w="20704" h="20739" stroke="0" extrusionOk="0">
                  <a:moveTo>
                    <a:pt x="6037" y="0"/>
                  </a:moveTo>
                  <a:cubicBezTo>
                    <a:pt x="13087" y="2052"/>
                    <a:pt x="18611" y="7545"/>
                    <a:pt x="20704" y="14582"/>
                  </a:cubicBezTo>
                  <a:lnTo>
                    <a:pt x="0" y="20739"/>
                  </a:lnTo>
                  <a:close/>
                </a:path>
              </a:pathLst>
            </a:custGeom>
            <a:gradFill rotWithShape="1">
              <a:gsLst>
                <a:gs pos="0">
                  <a:srgbClr val="296540"/>
                </a:gs>
                <a:gs pos="100000">
                  <a:srgbClr val="3D9983"/>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3" name="Arc 42"/>
            <p:cNvSpPr>
              <a:spLocks/>
            </p:cNvSpPr>
            <p:nvPr/>
          </p:nvSpPr>
          <p:spPr bwMode="auto">
            <a:xfrm rot="17100000" flipH="1">
              <a:off x="3229769" y="3588242"/>
              <a:ext cx="1193800" cy="1211262"/>
            </a:xfrm>
            <a:custGeom>
              <a:avLst/>
              <a:gdLst>
                <a:gd name="T0" fmla="*/ 2147483647 w 20584"/>
                <a:gd name="T1" fmla="*/ 0 h 20851"/>
                <a:gd name="T2" fmla="*/ 2147483647 w 20584"/>
                <a:gd name="T3" fmla="*/ 2147483647 h 20851"/>
                <a:gd name="T4" fmla="*/ 0 w 20584"/>
                <a:gd name="T5" fmla="*/ 2147483647 h 20851"/>
                <a:gd name="T6" fmla="*/ 0 60000 65536"/>
                <a:gd name="T7" fmla="*/ 0 60000 65536"/>
                <a:gd name="T8" fmla="*/ 0 60000 65536"/>
                <a:gd name="T9" fmla="*/ 0 w 20584"/>
                <a:gd name="T10" fmla="*/ 0 h 20851"/>
                <a:gd name="T11" fmla="*/ 20584 w 20584"/>
                <a:gd name="T12" fmla="*/ 20851 h 20851"/>
              </a:gdLst>
              <a:ahLst/>
              <a:cxnLst>
                <a:cxn ang="T6">
                  <a:pos x="T0" y="T1"/>
                </a:cxn>
                <a:cxn ang="T7">
                  <a:pos x="T2" y="T3"/>
                </a:cxn>
                <a:cxn ang="T8">
                  <a:pos x="T4" y="T5"/>
                </a:cxn>
              </a:cxnLst>
              <a:rect l="T9" t="T10" r="T11" b="T12"/>
              <a:pathLst>
                <a:path w="20584" h="20851" fill="none" extrusionOk="0">
                  <a:moveTo>
                    <a:pt x="5637" y="-1"/>
                  </a:moveTo>
                  <a:cubicBezTo>
                    <a:pt x="12728" y="1916"/>
                    <a:pt x="18358" y="7305"/>
                    <a:pt x="20584" y="14305"/>
                  </a:cubicBezTo>
                </a:path>
                <a:path w="20584" h="20851" stroke="0" extrusionOk="0">
                  <a:moveTo>
                    <a:pt x="5637" y="-1"/>
                  </a:moveTo>
                  <a:cubicBezTo>
                    <a:pt x="12728" y="1916"/>
                    <a:pt x="18358" y="7305"/>
                    <a:pt x="20584" y="14305"/>
                  </a:cubicBezTo>
                  <a:lnTo>
                    <a:pt x="0" y="20851"/>
                  </a:lnTo>
                  <a:close/>
                </a:path>
              </a:pathLst>
            </a:custGeom>
            <a:gradFill rotWithShape="1">
              <a:gsLst>
                <a:gs pos="0">
                  <a:srgbClr val="57902C"/>
                </a:gs>
                <a:gs pos="100000">
                  <a:srgbClr val="90C94B"/>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4" name="Arc 43"/>
            <p:cNvSpPr>
              <a:spLocks/>
            </p:cNvSpPr>
            <p:nvPr/>
          </p:nvSpPr>
          <p:spPr bwMode="auto">
            <a:xfrm rot="-2700000">
              <a:off x="4143375" y="2776235"/>
              <a:ext cx="831850" cy="828675"/>
            </a:xfrm>
            <a:custGeom>
              <a:avLst/>
              <a:gdLst>
                <a:gd name="T0" fmla="*/ 2147483647 w 20757"/>
                <a:gd name="T1" fmla="*/ 0 h 20712"/>
                <a:gd name="T2" fmla="*/ 2147483647 w 20757"/>
                <a:gd name="T3" fmla="*/ 2147483647 h 20712"/>
                <a:gd name="T4" fmla="*/ 0 w 20757"/>
                <a:gd name="T5" fmla="*/ 2147483647 h 20712"/>
                <a:gd name="T6" fmla="*/ 0 60000 65536"/>
                <a:gd name="T7" fmla="*/ 0 60000 65536"/>
                <a:gd name="T8" fmla="*/ 0 60000 65536"/>
                <a:gd name="T9" fmla="*/ 0 w 20757"/>
                <a:gd name="T10" fmla="*/ 0 h 20712"/>
                <a:gd name="T11" fmla="*/ 20757 w 20757"/>
                <a:gd name="T12" fmla="*/ 20712 h 20712"/>
              </a:gdLst>
              <a:ahLst/>
              <a:cxnLst>
                <a:cxn ang="T6">
                  <a:pos x="T0" y="T1"/>
                </a:cxn>
                <a:cxn ang="T7">
                  <a:pos x="T2" y="T3"/>
                </a:cxn>
                <a:cxn ang="T8">
                  <a:pos x="T4" y="T5"/>
                </a:cxn>
              </a:cxnLst>
              <a:rect l="T9" t="T10" r="T11" b="T12"/>
              <a:pathLst>
                <a:path w="20757" h="20712" fill="none" extrusionOk="0">
                  <a:moveTo>
                    <a:pt x="6129" y="-1"/>
                  </a:moveTo>
                  <a:cubicBezTo>
                    <a:pt x="13201" y="2092"/>
                    <a:pt x="18716" y="7649"/>
                    <a:pt x="20757" y="14736"/>
                  </a:cubicBezTo>
                </a:path>
                <a:path w="20757" h="20712" stroke="0" extrusionOk="0">
                  <a:moveTo>
                    <a:pt x="6129" y="-1"/>
                  </a:moveTo>
                  <a:cubicBezTo>
                    <a:pt x="13201" y="2092"/>
                    <a:pt x="18716" y="7649"/>
                    <a:pt x="20757" y="14736"/>
                  </a:cubicBezTo>
                  <a:lnTo>
                    <a:pt x="0" y="20712"/>
                  </a:lnTo>
                  <a:close/>
                </a:path>
              </a:pathLst>
            </a:custGeom>
            <a:gradFill rotWithShape="1">
              <a:gsLst>
                <a:gs pos="0">
                  <a:srgbClr val="136AA5"/>
                </a:gs>
                <a:gs pos="100000">
                  <a:srgbClr val="69B8E9"/>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5" name="Arc 44"/>
            <p:cNvSpPr>
              <a:spLocks/>
            </p:cNvSpPr>
            <p:nvPr/>
          </p:nvSpPr>
          <p:spPr bwMode="auto">
            <a:xfrm rot="884024">
              <a:off x="4651375" y="3058810"/>
              <a:ext cx="827088" cy="830263"/>
            </a:xfrm>
            <a:custGeom>
              <a:avLst/>
              <a:gdLst>
                <a:gd name="T0" fmla="*/ 2147483647 w 20590"/>
                <a:gd name="T1" fmla="*/ 0 h 20754"/>
                <a:gd name="T2" fmla="*/ 2147483647 w 20590"/>
                <a:gd name="T3" fmla="*/ 2147483647 h 20754"/>
                <a:gd name="T4" fmla="*/ 0 w 20590"/>
                <a:gd name="T5" fmla="*/ 2147483647 h 20754"/>
                <a:gd name="T6" fmla="*/ 0 60000 65536"/>
                <a:gd name="T7" fmla="*/ 0 60000 65536"/>
                <a:gd name="T8" fmla="*/ 0 60000 65536"/>
                <a:gd name="T9" fmla="*/ 0 w 20590"/>
                <a:gd name="T10" fmla="*/ 0 h 20754"/>
                <a:gd name="T11" fmla="*/ 20590 w 20590"/>
                <a:gd name="T12" fmla="*/ 20754 h 20754"/>
              </a:gdLst>
              <a:ahLst/>
              <a:cxnLst>
                <a:cxn ang="T6">
                  <a:pos x="T0" y="T1"/>
                </a:cxn>
                <a:cxn ang="T7">
                  <a:pos x="T2" y="T3"/>
                </a:cxn>
                <a:cxn ang="T8">
                  <a:pos x="T4" y="T5"/>
                </a:cxn>
              </a:cxnLst>
              <a:rect l="T9" t="T10" r="T11" b="T12"/>
              <a:pathLst>
                <a:path w="20590" h="20754" fill="none" extrusionOk="0">
                  <a:moveTo>
                    <a:pt x="5985" y="0"/>
                  </a:moveTo>
                  <a:cubicBezTo>
                    <a:pt x="12926" y="2001"/>
                    <a:pt x="18406" y="7339"/>
                    <a:pt x="20589" y="14225"/>
                  </a:cubicBezTo>
                </a:path>
                <a:path w="20590" h="20754" stroke="0" extrusionOk="0">
                  <a:moveTo>
                    <a:pt x="5985" y="0"/>
                  </a:moveTo>
                  <a:cubicBezTo>
                    <a:pt x="12926" y="2001"/>
                    <a:pt x="18406" y="7339"/>
                    <a:pt x="20589" y="14225"/>
                  </a:cubicBezTo>
                  <a:lnTo>
                    <a:pt x="0" y="20754"/>
                  </a:lnTo>
                  <a:close/>
                </a:path>
              </a:pathLst>
            </a:custGeom>
            <a:gradFill rotWithShape="1">
              <a:gsLst>
                <a:gs pos="0">
                  <a:srgbClr val="1C357A"/>
                </a:gs>
                <a:gs pos="100000">
                  <a:srgbClr val="446AD4"/>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6" name="Arc 45"/>
            <p:cNvSpPr>
              <a:spLocks/>
            </p:cNvSpPr>
            <p:nvPr/>
          </p:nvSpPr>
          <p:spPr bwMode="auto">
            <a:xfrm rot="4500000">
              <a:off x="4663281" y="3645392"/>
              <a:ext cx="828675" cy="836612"/>
            </a:xfrm>
            <a:custGeom>
              <a:avLst/>
              <a:gdLst>
                <a:gd name="T0" fmla="*/ 2147483647 w 20718"/>
                <a:gd name="T1" fmla="*/ 0 h 20863"/>
                <a:gd name="T2" fmla="*/ 2147483647 w 20718"/>
                <a:gd name="T3" fmla="*/ 2147483647 h 20863"/>
                <a:gd name="T4" fmla="*/ 0 w 20718"/>
                <a:gd name="T5" fmla="*/ 2147483647 h 20863"/>
                <a:gd name="T6" fmla="*/ 0 60000 65536"/>
                <a:gd name="T7" fmla="*/ 0 60000 65536"/>
                <a:gd name="T8" fmla="*/ 0 60000 65536"/>
                <a:gd name="T9" fmla="*/ 0 w 20718"/>
                <a:gd name="T10" fmla="*/ 0 h 20863"/>
                <a:gd name="T11" fmla="*/ 20718 w 20718"/>
                <a:gd name="T12" fmla="*/ 20863 h 20863"/>
              </a:gdLst>
              <a:ahLst/>
              <a:cxnLst>
                <a:cxn ang="T6">
                  <a:pos x="T0" y="T1"/>
                </a:cxn>
                <a:cxn ang="T7">
                  <a:pos x="T2" y="T3"/>
                </a:cxn>
                <a:cxn ang="T8">
                  <a:pos x="T4" y="T5"/>
                </a:cxn>
              </a:cxnLst>
              <a:rect l="T9" t="T10" r="T11" b="T12"/>
              <a:pathLst>
                <a:path w="20718" h="20863" fill="none" extrusionOk="0">
                  <a:moveTo>
                    <a:pt x="5593" y="-1"/>
                  </a:moveTo>
                  <a:cubicBezTo>
                    <a:pt x="12859" y="1947"/>
                    <a:pt x="18589" y="7536"/>
                    <a:pt x="20717" y="14753"/>
                  </a:cubicBezTo>
                </a:path>
                <a:path w="20718" h="20863" stroke="0" extrusionOk="0">
                  <a:moveTo>
                    <a:pt x="5593" y="-1"/>
                  </a:moveTo>
                  <a:cubicBezTo>
                    <a:pt x="12859" y="1947"/>
                    <a:pt x="18589" y="7536"/>
                    <a:pt x="20717" y="14753"/>
                  </a:cubicBezTo>
                  <a:lnTo>
                    <a:pt x="0" y="20863"/>
                  </a:lnTo>
                  <a:close/>
                </a:path>
              </a:pathLst>
            </a:custGeom>
            <a:gradFill rotWithShape="1">
              <a:gsLst>
                <a:gs pos="0">
                  <a:srgbClr val="2E2E70"/>
                </a:gs>
                <a:gs pos="100000">
                  <a:srgbClr val="336699"/>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7" name="Arc 46"/>
            <p:cNvSpPr>
              <a:spLocks/>
            </p:cNvSpPr>
            <p:nvPr/>
          </p:nvSpPr>
          <p:spPr bwMode="auto">
            <a:xfrm rot="20724172" flipH="1">
              <a:off x="3640138" y="3065160"/>
              <a:ext cx="827087" cy="825500"/>
            </a:xfrm>
            <a:custGeom>
              <a:avLst/>
              <a:gdLst>
                <a:gd name="T0" fmla="*/ 2147483647 w 20600"/>
                <a:gd name="T1" fmla="*/ 0 h 20650"/>
                <a:gd name="T2" fmla="*/ 2147483647 w 20600"/>
                <a:gd name="T3" fmla="*/ 2147483647 h 20650"/>
                <a:gd name="T4" fmla="*/ 0 w 20600"/>
                <a:gd name="T5" fmla="*/ 2147483647 h 20650"/>
                <a:gd name="T6" fmla="*/ 0 60000 65536"/>
                <a:gd name="T7" fmla="*/ 0 60000 65536"/>
                <a:gd name="T8" fmla="*/ 0 60000 65536"/>
                <a:gd name="T9" fmla="*/ 0 w 20600"/>
                <a:gd name="T10" fmla="*/ 0 h 20650"/>
                <a:gd name="T11" fmla="*/ 20600 w 20600"/>
                <a:gd name="T12" fmla="*/ 20650 h 20650"/>
              </a:gdLst>
              <a:ahLst/>
              <a:cxnLst>
                <a:cxn ang="T6">
                  <a:pos x="T0" y="T1"/>
                </a:cxn>
                <a:cxn ang="T7">
                  <a:pos x="T2" y="T3"/>
                </a:cxn>
                <a:cxn ang="T8">
                  <a:pos x="T4" y="T5"/>
                </a:cxn>
              </a:cxnLst>
              <a:rect l="T9" t="T10" r="T11" b="T12"/>
              <a:pathLst>
                <a:path w="20600" h="20650" fill="none" extrusionOk="0">
                  <a:moveTo>
                    <a:pt x="6335" y="-1"/>
                  </a:moveTo>
                  <a:cubicBezTo>
                    <a:pt x="13128" y="2084"/>
                    <a:pt x="18462" y="7376"/>
                    <a:pt x="20600" y="14153"/>
                  </a:cubicBezTo>
                </a:path>
                <a:path w="20600" h="20650" stroke="0" extrusionOk="0">
                  <a:moveTo>
                    <a:pt x="6335" y="-1"/>
                  </a:moveTo>
                  <a:cubicBezTo>
                    <a:pt x="13128" y="2084"/>
                    <a:pt x="18462" y="7376"/>
                    <a:pt x="20600" y="14153"/>
                  </a:cubicBezTo>
                  <a:lnTo>
                    <a:pt x="0" y="20650"/>
                  </a:lnTo>
                  <a:close/>
                </a:path>
              </a:pathLst>
            </a:custGeom>
            <a:gradFill rotWithShape="1">
              <a:gsLst>
                <a:gs pos="0">
                  <a:srgbClr val="163622"/>
                </a:gs>
                <a:gs pos="100000">
                  <a:srgbClr val="3D9983"/>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8" name="Arc 47"/>
            <p:cNvSpPr>
              <a:spLocks/>
            </p:cNvSpPr>
            <p:nvPr/>
          </p:nvSpPr>
          <p:spPr bwMode="auto">
            <a:xfrm rot="17100000" flipH="1">
              <a:off x="3639344" y="3645391"/>
              <a:ext cx="825500" cy="833438"/>
            </a:xfrm>
            <a:custGeom>
              <a:avLst/>
              <a:gdLst>
                <a:gd name="T0" fmla="*/ 2147483647 w 20653"/>
                <a:gd name="T1" fmla="*/ 0 h 20821"/>
                <a:gd name="T2" fmla="*/ 2147483647 w 20653"/>
                <a:gd name="T3" fmla="*/ 2147483647 h 20821"/>
                <a:gd name="T4" fmla="*/ 0 w 20653"/>
                <a:gd name="T5" fmla="*/ 2147483647 h 20821"/>
                <a:gd name="T6" fmla="*/ 0 60000 65536"/>
                <a:gd name="T7" fmla="*/ 0 60000 65536"/>
                <a:gd name="T8" fmla="*/ 0 60000 65536"/>
                <a:gd name="T9" fmla="*/ 0 w 20653"/>
                <a:gd name="T10" fmla="*/ 0 h 20821"/>
                <a:gd name="T11" fmla="*/ 20653 w 20653"/>
                <a:gd name="T12" fmla="*/ 20821 h 20821"/>
              </a:gdLst>
              <a:ahLst/>
              <a:cxnLst>
                <a:cxn ang="T6">
                  <a:pos x="T0" y="T1"/>
                </a:cxn>
                <a:cxn ang="T7">
                  <a:pos x="T2" y="T3"/>
                </a:cxn>
                <a:cxn ang="T8">
                  <a:pos x="T4" y="T5"/>
                </a:cxn>
              </a:cxnLst>
              <a:rect l="T9" t="T10" r="T11" b="T12"/>
              <a:pathLst>
                <a:path w="20653" h="20821" fill="none" extrusionOk="0">
                  <a:moveTo>
                    <a:pt x="5747" y="-1"/>
                  </a:moveTo>
                  <a:cubicBezTo>
                    <a:pt x="12867" y="1965"/>
                    <a:pt x="18490" y="7432"/>
                    <a:pt x="20653" y="14495"/>
                  </a:cubicBezTo>
                </a:path>
                <a:path w="20653" h="20821" stroke="0" extrusionOk="0">
                  <a:moveTo>
                    <a:pt x="5747" y="-1"/>
                  </a:moveTo>
                  <a:cubicBezTo>
                    <a:pt x="12867" y="1965"/>
                    <a:pt x="18490" y="7432"/>
                    <a:pt x="20653" y="14495"/>
                  </a:cubicBezTo>
                  <a:lnTo>
                    <a:pt x="0" y="20821"/>
                  </a:lnTo>
                  <a:close/>
                </a:path>
              </a:pathLst>
            </a:custGeom>
            <a:gradFill rotWithShape="1">
              <a:gsLst>
                <a:gs pos="0">
                  <a:srgbClr val="426D21"/>
                </a:gs>
                <a:gs pos="100000">
                  <a:srgbClr val="90C94B"/>
                </a:gs>
              </a:gsLst>
              <a:lin ang="5400000" scaled="1"/>
            </a:gradFill>
            <a:ln w="3175">
              <a:solidFill>
                <a:srgbClr val="C0C0C0"/>
              </a:solid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sp>
          <p:nvSpPr>
            <p:cNvPr id="19" name="Oval 48"/>
            <p:cNvSpPr>
              <a:spLocks noChangeArrowheads="1"/>
            </p:cNvSpPr>
            <p:nvPr/>
          </p:nvSpPr>
          <p:spPr bwMode="auto">
            <a:xfrm>
              <a:off x="3887788" y="3076273"/>
              <a:ext cx="1368425" cy="1368425"/>
            </a:xfrm>
            <a:prstGeom prst="ellipse">
              <a:avLst/>
            </a:prstGeom>
            <a:gradFill rotWithShape="1">
              <a:gsLst>
                <a:gs pos="0">
                  <a:srgbClr val="BDE6FF"/>
                </a:gs>
                <a:gs pos="100000">
                  <a:srgbClr val="CCECFF"/>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微软雅黑" pitchFamily="34" charset="-122"/>
                <a:ea typeface="微软雅黑" pitchFamily="34" charset="-122"/>
              </a:endParaRPr>
            </a:p>
          </p:txBody>
        </p:sp>
        <p:sp>
          <p:nvSpPr>
            <p:cNvPr id="20" name="Oval 49"/>
            <p:cNvSpPr>
              <a:spLocks noChangeArrowheads="1"/>
            </p:cNvSpPr>
            <p:nvPr/>
          </p:nvSpPr>
          <p:spPr bwMode="auto">
            <a:xfrm>
              <a:off x="3959225" y="3160410"/>
              <a:ext cx="1223963" cy="1220788"/>
            </a:xfrm>
            <a:prstGeom prst="ellipse">
              <a:avLst/>
            </a:prstGeom>
            <a:gradFill rotWithShape="0">
              <a:gsLst>
                <a:gs pos="0">
                  <a:srgbClr val="A1BAD3">
                    <a:alpha val="64998"/>
                  </a:srgbClr>
                </a:gs>
                <a:gs pos="100000">
                  <a:srgbClr val="E4EBF2">
                    <a:alpha val="62999"/>
                  </a:srgbClr>
                </a:gs>
              </a:gsLst>
              <a:lin ang="5400000" scaled="1"/>
            </a:gradFill>
            <a:ln w="9525">
              <a:noFill/>
              <a:round/>
              <a:headEnd/>
              <a:tailEnd/>
            </a:ln>
          </p:spPr>
          <p:txBody>
            <a:bodyPr wrap="none" anchor="ctr"/>
            <a:lstStyle/>
            <a:p>
              <a:pPr algn="ctr" fontAlgn="base" latinLnBrk="1">
                <a:spcBef>
                  <a:spcPct val="0"/>
                </a:spcBef>
                <a:spcAft>
                  <a:spcPct val="0"/>
                </a:spcAft>
              </a:pPr>
              <a:endParaRPr kumimoji="1" lang="zh-CN" altLang="zh-CN" sz="1600">
                <a:solidFill>
                  <a:srgbClr val="000000"/>
                </a:solidFill>
                <a:latin typeface="微软雅黑" pitchFamily="34" charset="-122"/>
                <a:ea typeface="微软雅黑" pitchFamily="34" charset="-122"/>
                <a:cs typeface="HY견고딕"/>
              </a:endParaRPr>
            </a:p>
          </p:txBody>
        </p:sp>
        <p:sp>
          <p:nvSpPr>
            <p:cNvPr id="21" name="AutoShape 52"/>
            <p:cNvSpPr>
              <a:spLocks noChangeAspect="1" noChangeArrowheads="1"/>
            </p:cNvSpPr>
            <p:nvPr/>
          </p:nvSpPr>
          <p:spPr bwMode="auto">
            <a:xfrm>
              <a:off x="3960813" y="3161998"/>
              <a:ext cx="1220787" cy="12207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51" y="10800"/>
                  </a:moveTo>
                  <a:cubicBezTo>
                    <a:pt x="451" y="16516"/>
                    <a:pt x="5084" y="21149"/>
                    <a:pt x="10800" y="21149"/>
                  </a:cubicBezTo>
                  <a:cubicBezTo>
                    <a:pt x="16516" y="21149"/>
                    <a:pt x="21149" y="16516"/>
                    <a:pt x="21149" y="10800"/>
                  </a:cubicBezTo>
                  <a:cubicBezTo>
                    <a:pt x="21149" y="5084"/>
                    <a:pt x="16516" y="451"/>
                    <a:pt x="10800" y="451"/>
                  </a:cubicBezTo>
                  <a:cubicBezTo>
                    <a:pt x="5084" y="451"/>
                    <a:pt x="451" y="5084"/>
                    <a:pt x="451" y="10800"/>
                  </a:cubicBezTo>
                  <a:close/>
                </a:path>
              </a:pathLst>
            </a:custGeom>
            <a:gradFill rotWithShape="1">
              <a:gsLst>
                <a:gs pos="0">
                  <a:srgbClr val="CCECFF">
                    <a:alpha val="0"/>
                  </a:srgbClr>
                </a:gs>
                <a:gs pos="100000">
                  <a:srgbClr val="068ECC"/>
                </a:gs>
              </a:gsLst>
              <a:lin ang="5400000" scaled="1"/>
            </a:gradFill>
            <a:ln w="9525">
              <a:noFill/>
              <a:round/>
              <a:headEnd/>
              <a:tailEnd/>
            </a:ln>
          </p:spPr>
          <p:txBody>
            <a:bodyPr wrap="none" anchor="ctr"/>
            <a:lstStyle/>
            <a:p>
              <a:pPr fontAlgn="base">
                <a:spcBef>
                  <a:spcPct val="0"/>
                </a:spcBef>
                <a:spcAft>
                  <a:spcPct val="0"/>
                </a:spcAft>
              </a:pPr>
              <a:endParaRPr lang="zh-CN" altLang="en-US">
                <a:solidFill>
                  <a:srgbClr val="000000"/>
                </a:solidFill>
                <a:latin typeface="Calibri" pitchFamily="34" charset="0"/>
                <a:ea typeface="宋体" pitchFamily="2" charset="-122"/>
              </a:endParaRPr>
            </a:p>
          </p:txBody>
        </p:sp>
        <p:pic>
          <p:nvPicPr>
            <p:cNvPr id="22" name="Picture 105" descr="02章_05-1"/>
            <p:cNvPicPr>
              <a:picLocks noChangeAspect="1" noChangeArrowheads="1"/>
            </p:cNvPicPr>
            <p:nvPr/>
          </p:nvPicPr>
          <p:blipFill>
            <a:blip r:embed="rId2" cstate="print"/>
            <a:srcRect/>
            <a:stretch>
              <a:fillRect/>
            </a:stretch>
          </p:blipFill>
          <p:spPr bwMode="auto">
            <a:xfrm>
              <a:off x="3708400" y="4060523"/>
              <a:ext cx="188913" cy="182562"/>
            </a:xfrm>
            <a:prstGeom prst="rect">
              <a:avLst/>
            </a:prstGeom>
            <a:noFill/>
            <a:ln w="9525">
              <a:noFill/>
              <a:miter lim="800000"/>
              <a:headEnd/>
              <a:tailEnd/>
            </a:ln>
          </p:spPr>
        </p:pic>
        <p:pic>
          <p:nvPicPr>
            <p:cNvPr id="23" name="Picture 106" descr="02章_05-1"/>
            <p:cNvPicPr>
              <a:picLocks noChangeAspect="1" noChangeArrowheads="1"/>
            </p:cNvPicPr>
            <p:nvPr/>
          </p:nvPicPr>
          <p:blipFill>
            <a:blip r:embed="rId2" cstate="print"/>
            <a:srcRect/>
            <a:stretch>
              <a:fillRect/>
            </a:stretch>
          </p:blipFill>
          <p:spPr bwMode="auto">
            <a:xfrm>
              <a:off x="3735388" y="3196923"/>
              <a:ext cx="188912" cy="182562"/>
            </a:xfrm>
            <a:prstGeom prst="rect">
              <a:avLst/>
            </a:prstGeom>
            <a:noFill/>
            <a:ln w="9525">
              <a:noFill/>
              <a:miter lim="800000"/>
              <a:headEnd/>
              <a:tailEnd/>
            </a:ln>
          </p:spPr>
        </p:pic>
        <p:pic>
          <p:nvPicPr>
            <p:cNvPr id="24" name="Picture 107" descr="02章_05-1"/>
            <p:cNvPicPr>
              <a:picLocks noChangeAspect="1" noChangeArrowheads="1"/>
            </p:cNvPicPr>
            <p:nvPr/>
          </p:nvPicPr>
          <p:blipFill>
            <a:blip r:embed="rId2" cstate="print"/>
            <a:srcRect/>
            <a:stretch>
              <a:fillRect/>
            </a:stretch>
          </p:blipFill>
          <p:spPr bwMode="auto">
            <a:xfrm>
              <a:off x="4476750" y="2836560"/>
              <a:ext cx="188913" cy="182563"/>
            </a:xfrm>
            <a:prstGeom prst="rect">
              <a:avLst/>
            </a:prstGeom>
            <a:noFill/>
            <a:ln w="9525">
              <a:noFill/>
              <a:miter lim="800000"/>
              <a:headEnd/>
              <a:tailEnd/>
            </a:ln>
          </p:spPr>
        </p:pic>
        <p:pic>
          <p:nvPicPr>
            <p:cNvPr id="25" name="Picture 108" descr="02章_05-1"/>
            <p:cNvPicPr>
              <a:picLocks noChangeAspect="1" noChangeArrowheads="1"/>
            </p:cNvPicPr>
            <p:nvPr/>
          </p:nvPicPr>
          <p:blipFill>
            <a:blip r:embed="rId2" cstate="print"/>
            <a:srcRect/>
            <a:stretch>
              <a:fillRect/>
            </a:stretch>
          </p:blipFill>
          <p:spPr bwMode="auto">
            <a:xfrm>
              <a:off x="5219700" y="3268360"/>
              <a:ext cx="188913" cy="182563"/>
            </a:xfrm>
            <a:prstGeom prst="rect">
              <a:avLst/>
            </a:prstGeom>
            <a:noFill/>
            <a:ln w="9525">
              <a:noFill/>
              <a:miter lim="800000"/>
              <a:headEnd/>
              <a:tailEnd/>
            </a:ln>
          </p:spPr>
        </p:pic>
        <p:pic>
          <p:nvPicPr>
            <p:cNvPr id="26" name="Picture 109" descr="02章_05-1"/>
            <p:cNvPicPr>
              <a:picLocks noChangeAspect="1" noChangeArrowheads="1"/>
            </p:cNvPicPr>
            <p:nvPr/>
          </p:nvPicPr>
          <p:blipFill>
            <a:blip r:embed="rId2" cstate="print"/>
            <a:srcRect/>
            <a:stretch>
              <a:fillRect/>
            </a:stretch>
          </p:blipFill>
          <p:spPr bwMode="auto">
            <a:xfrm>
              <a:off x="5219700" y="4060523"/>
              <a:ext cx="188913" cy="182562"/>
            </a:xfrm>
            <a:prstGeom prst="rect">
              <a:avLst/>
            </a:prstGeom>
            <a:noFill/>
            <a:ln w="9525">
              <a:noFill/>
              <a:miter lim="800000"/>
              <a:headEnd/>
              <a:tailEnd/>
            </a:ln>
          </p:spPr>
        </p:pic>
        <p:sp>
          <p:nvSpPr>
            <p:cNvPr id="27" name="AutoShape 120"/>
            <p:cNvSpPr>
              <a:spLocks noChangeArrowheads="1"/>
            </p:cNvSpPr>
            <p:nvPr/>
          </p:nvSpPr>
          <p:spPr bwMode="auto">
            <a:xfrm>
              <a:off x="4268788" y="2512710"/>
              <a:ext cx="604837"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3</a:t>
              </a:r>
            </a:p>
          </p:txBody>
        </p:sp>
        <p:sp>
          <p:nvSpPr>
            <p:cNvPr id="28" name="AutoShape 121"/>
            <p:cNvSpPr>
              <a:spLocks noChangeArrowheads="1"/>
            </p:cNvSpPr>
            <p:nvPr/>
          </p:nvSpPr>
          <p:spPr bwMode="auto">
            <a:xfrm>
              <a:off x="3311525" y="4097035"/>
              <a:ext cx="604838" cy="307975"/>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1</a:t>
              </a:r>
            </a:p>
          </p:txBody>
        </p:sp>
        <p:sp>
          <p:nvSpPr>
            <p:cNvPr id="29" name="AutoShape 122"/>
            <p:cNvSpPr>
              <a:spLocks noChangeArrowheads="1"/>
            </p:cNvSpPr>
            <p:nvPr/>
          </p:nvSpPr>
          <p:spPr bwMode="auto">
            <a:xfrm>
              <a:off x="5256213" y="4097035"/>
              <a:ext cx="604837"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5</a:t>
              </a:r>
            </a:p>
          </p:txBody>
        </p:sp>
        <p:sp>
          <p:nvSpPr>
            <p:cNvPr id="30" name="AutoShape 123"/>
            <p:cNvSpPr>
              <a:spLocks noChangeArrowheads="1"/>
            </p:cNvSpPr>
            <p:nvPr/>
          </p:nvSpPr>
          <p:spPr bwMode="auto">
            <a:xfrm>
              <a:off x="5256213" y="3160410"/>
              <a:ext cx="604837"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4</a:t>
              </a:r>
            </a:p>
          </p:txBody>
        </p:sp>
        <p:sp>
          <p:nvSpPr>
            <p:cNvPr id="31" name="AutoShape 124"/>
            <p:cNvSpPr>
              <a:spLocks noChangeArrowheads="1"/>
            </p:cNvSpPr>
            <p:nvPr/>
          </p:nvSpPr>
          <p:spPr bwMode="auto">
            <a:xfrm>
              <a:off x="3282950" y="3160410"/>
              <a:ext cx="604838" cy="306388"/>
            </a:xfrm>
            <a:prstGeom prst="roundRect">
              <a:avLst>
                <a:gd name="adj" fmla="val 50000"/>
              </a:avLst>
            </a:prstGeom>
            <a:noFill/>
            <a:ln w="12700">
              <a:noFill/>
              <a:round/>
              <a:headEnd/>
              <a:tailEnd/>
            </a:ln>
          </p:spPr>
          <p:txBody>
            <a:bodyPr wrap="none" anchor="ctr"/>
            <a:lstStyle/>
            <a:p>
              <a:pPr algn="ctr" fontAlgn="base">
                <a:spcBef>
                  <a:spcPct val="0"/>
                </a:spcBef>
                <a:spcAft>
                  <a:spcPct val="0"/>
                </a:spcAft>
              </a:pPr>
              <a:r>
                <a:rPr lang="en-US" altLang="ko-KR" sz="2400" b="1">
                  <a:solidFill>
                    <a:srgbClr val="FFFFFF"/>
                  </a:solidFill>
                  <a:latin typeface="微软雅黑" pitchFamily="34" charset="-122"/>
                  <a:ea typeface="微软雅黑" pitchFamily="34" charset="-122"/>
                </a:rPr>
                <a:t>2</a:t>
              </a:r>
            </a:p>
          </p:txBody>
        </p:sp>
        <p:sp>
          <p:nvSpPr>
            <p:cNvPr id="32" name="Rectangle 48"/>
            <p:cNvSpPr>
              <a:spLocks noChangeArrowheads="1"/>
            </p:cNvSpPr>
            <p:nvPr/>
          </p:nvSpPr>
          <p:spPr bwMode="auto">
            <a:xfrm>
              <a:off x="773113" y="1985660"/>
              <a:ext cx="1720850"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自助分析、生产管道</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可视化、资源解耦随</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需而动，营销实时，</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以业务效率提升为标志。</a:t>
              </a:r>
            </a:p>
            <a:p>
              <a:pPr marL="285750" indent="-285750" fontAlgn="base">
                <a:spcBef>
                  <a:spcPct val="0"/>
                </a:spcBef>
                <a:spcAft>
                  <a:spcPts val="600"/>
                </a:spcAft>
              </a:pPr>
              <a:endParaRPr lang="en-US" altLang="zh-CN" sz="1200" dirty="0">
                <a:solidFill>
                  <a:srgbClr val="B2B2B2"/>
                </a:solidFill>
                <a:latin typeface="微软雅黑" pitchFamily="34" charset="-122"/>
                <a:ea typeface="微软雅黑" pitchFamily="34" charset="-122"/>
              </a:endParaRPr>
            </a:p>
            <a:p>
              <a:pPr marL="285750" indent="-285750" fontAlgn="base">
                <a:spcBef>
                  <a:spcPct val="0"/>
                </a:spcBef>
                <a:spcAft>
                  <a:spcPts val="600"/>
                </a:spcAft>
                <a:buFont typeface="Wingdings" pitchFamily="2" charset="2"/>
                <a:buChar char="§"/>
              </a:pPr>
              <a:endParaRPr lang="ko-KR" altLang="en-US" sz="1200" dirty="0">
                <a:solidFill>
                  <a:srgbClr val="B2B2B2"/>
                </a:solidFill>
                <a:latin typeface="微软雅黑" pitchFamily="34" charset="-122"/>
              </a:endParaRPr>
            </a:p>
          </p:txBody>
        </p:sp>
        <p:sp>
          <p:nvSpPr>
            <p:cNvPr id="33" name="Rectangle 49"/>
            <p:cNvSpPr>
              <a:spLocks noChangeArrowheads="1"/>
            </p:cNvSpPr>
            <p:nvPr/>
          </p:nvSpPr>
          <p:spPr bwMode="auto">
            <a:xfrm>
              <a:off x="779463" y="1660223"/>
              <a:ext cx="1720850" cy="306387"/>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提升业务效率</a:t>
              </a:r>
              <a:endParaRPr lang="ko-KR" altLang="en-US" b="1">
                <a:solidFill>
                  <a:srgbClr val="FFFFFF"/>
                </a:solidFill>
                <a:latin typeface="微软雅黑" pitchFamily="34" charset="-122"/>
              </a:endParaRPr>
            </a:p>
          </p:txBody>
        </p:sp>
        <p:sp>
          <p:nvSpPr>
            <p:cNvPr id="34" name="Rectangle 48"/>
            <p:cNvSpPr>
              <a:spLocks noChangeArrowheads="1"/>
            </p:cNvSpPr>
            <p:nvPr/>
          </p:nvSpPr>
          <p:spPr bwMode="auto">
            <a:xfrm>
              <a:off x="728663" y="4287853"/>
              <a:ext cx="1720850"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数据集中到数据中心</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，多数据源管理，透</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明服务支持，实时的</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决策和预测能力提升</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整体经营管理水平。</a:t>
              </a:r>
            </a:p>
            <a:p>
              <a:pPr marL="285750" indent="-285750" fontAlgn="base">
                <a:spcBef>
                  <a:spcPct val="0"/>
                </a:spcBef>
                <a:spcAft>
                  <a:spcPts val="600"/>
                </a:spcAft>
              </a:pPr>
              <a:endParaRPr lang="ko-KR" altLang="en-US" sz="1200">
                <a:solidFill>
                  <a:srgbClr val="000000"/>
                </a:solidFill>
                <a:latin typeface="微软雅黑" pitchFamily="34" charset="-122"/>
              </a:endParaRPr>
            </a:p>
          </p:txBody>
        </p:sp>
        <p:sp>
          <p:nvSpPr>
            <p:cNvPr id="35" name="Rectangle 49"/>
            <p:cNvSpPr>
              <a:spLocks noChangeArrowheads="1"/>
            </p:cNvSpPr>
            <p:nvPr/>
          </p:nvSpPr>
          <p:spPr bwMode="auto">
            <a:xfrm>
              <a:off x="735013" y="3962415"/>
              <a:ext cx="1720850" cy="304800"/>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增强管理水平</a:t>
              </a:r>
              <a:endParaRPr lang="ko-KR" altLang="en-US" b="1">
                <a:solidFill>
                  <a:srgbClr val="FFFFFF"/>
                </a:solidFill>
                <a:latin typeface="微软雅黑" pitchFamily="34" charset="-122"/>
              </a:endParaRPr>
            </a:p>
          </p:txBody>
        </p:sp>
        <p:sp>
          <p:nvSpPr>
            <p:cNvPr id="36" name="Rectangle 48"/>
            <p:cNvSpPr>
              <a:spLocks noChangeArrowheads="1"/>
            </p:cNvSpPr>
            <p:nvPr/>
          </p:nvSpPr>
          <p:spPr bwMode="auto">
            <a:xfrm>
              <a:off x="6991350" y="4272613"/>
              <a:ext cx="1719263"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数据开放服务、与</a:t>
              </a:r>
              <a:r>
                <a:rPr lang="en-US" altLang="zh-CN" sz="1200">
                  <a:solidFill>
                    <a:srgbClr val="000000"/>
                  </a:solidFill>
                  <a:latin typeface="微软雅黑" pitchFamily="34" charset="-122"/>
                  <a:ea typeface="微软雅黑" pitchFamily="34" charset="-122"/>
                </a:rPr>
                <a:t>OTT</a:t>
              </a: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厂商合作的后向收费、</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广告等新业务</a:t>
              </a:r>
              <a:r>
                <a:rPr lang="en-US" altLang="zh-CN" sz="1200">
                  <a:solidFill>
                    <a:srgbClr val="000000"/>
                  </a:solidFill>
                  <a:latin typeface="微软雅黑" pitchFamily="34" charset="-122"/>
                  <a:ea typeface="微软雅黑" pitchFamily="34" charset="-122"/>
                </a:rPr>
                <a:t>.</a:t>
              </a:r>
            </a:p>
            <a:p>
              <a:pPr marL="285750" indent="-285750" fontAlgn="base">
                <a:spcBef>
                  <a:spcPct val="0"/>
                </a:spcBef>
                <a:spcAft>
                  <a:spcPts val="600"/>
                </a:spcAft>
              </a:pPr>
              <a:endParaRPr lang="ko-KR" altLang="en-US" sz="1200">
                <a:solidFill>
                  <a:srgbClr val="000000"/>
                </a:solidFill>
                <a:latin typeface="微软雅黑" pitchFamily="34" charset="-122"/>
              </a:endParaRPr>
            </a:p>
          </p:txBody>
        </p:sp>
        <p:sp>
          <p:nvSpPr>
            <p:cNvPr id="37" name="Rectangle 49"/>
            <p:cNvSpPr>
              <a:spLocks noChangeArrowheads="1"/>
            </p:cNvSpPr>
            <p:nvPr/>
          </p:nvSpPr>
          <p:spPr bwMode="auto">
            <a:xfrm>
              <a:off x="6997700" y="3947175"/>
              <a:ext cx="1719263" cy="304800"/>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创新商业模式</a:t>
              </a:r>
              <a:endParaRPr lang="ko-KR" altLang="en-US" b="1">
                <a:solidFill>
                  <a:srgbClr val="FFFFFF"/>
                </a:solidFill>
                <a:latin typeface="微软雅黑" pitchFamily="34" charset="-122"/>
              </a:endParaRPr>
            </a:p>
          </p:txBody>
        </p:sp>
        <p:sp>
          <p:nvSpPr>
            <p:cNvPr id="38" name="Rectangle 48"/>
            <p:cNvSpPr>
              <a:spLocks noChangeArrowheads="1"/>
            </p:cNvSpPr>
            <p:nvPr/>
          </p:nvSpPr>
          <p:spPr bwMode="auto">
            <a:xfrm>
              <a:off x="6991350" y="1985660"/>
              <a:ext cx="1719263"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互联网化的电子渠道</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全景体验、个性化商</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品推荐、</a:t>
              </a:r>
              <a:r>
                <a:rPr lang="en-US" altLang="zh-CN" sz="1200">
                  <a:solidFill>
                    <a:srgbClr val="000000"/>
                  </a:solidFill>
                  <a:latin typeface="微软雅黑" pitchFamily="34" charset="-122"/>
                  <a:ea typeface="微软雅黑" pitchFamily="34" charset="-122"/>
                </a:rPr>
                <a:t>LBS</a:t>
              </a:r>
              <a:r>
                <a:rPr lang="zh-CN" altLang="en-US" sz="1200">
                  <a:solidFill>
                    <a:srgbClr val="000000"/>
                  </a:solidFill>
                  <a:latin typeface="微软雅黑" pitchFamily="34" charset="-122"/>
                  <a:ea typeface="微软雅黑" pitchFamily="34" charset="-122"/>
                </a:rPr>
                <a:t>位置营</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销、面向客户个体的</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a:solidFill>
                    <a:srgbClr val="000000"/>
                  </a:solidFill>
                  <a:latin typeface="微软雅黑" pitchFamily="34" charset="-122"/>
                  <a:ea typeface="微软雅黑" pitchFamily="34" charset="-122"/>
                </a:rPr>
                <a:t>深度洞察</a:t>
              </a:r>
              <a:endParaRPr lang="en-US" altLang="zh-CN" sz="1200">
                <a:solidFill>
                  <a:srgbClr val="000000"/>
                </a:solidFill>
                <a:latin typeface="微软雅黑" pitchFamily="34" charset="-122"/>
                <a:ea typeface="微软雅黑" pitchFamily="34" charset="-122"/>
              </a:endParaRPr>
            </a:p>
            <a:p>
              <a:pPr marL="285750" indent="-285750" fontAlgn="base">
                <a:spcBef>
                  <a:spcPct val="0"/>
                </a:spcBef>
                <a:spcAft>
                  <a:spcPts val="600"/>
                </a:spcAft>
              </a:pPr>
              <a:endParaRPr lang="ko-KR" altLang="en-US" sz="1200">
                <a:solidFill>
                  <a:srgbClr val="B2B2B2"/>
                </a:solidFill>
                <a:latin typeface="微软雅黑" pitchFamily="34" charset="-122"/>
              </a:endParaRPr>
            </a:p>
          </p:txBody>
        </p:sp>
        <p:sp>
          <p:nvSpPr>
            <p:cNvPr id="39" name="Rectangle 49"/>
            <p:cNvSpPr>
              <a:spLocks noChangeArrowheads="1"/>
            </p:cNvSpPr>
            <p:nvPr/>
          </p:nvSpPr>
          <p:spPr bwMode="auto">
            <a:xfrm>
              <a:off x="6997700" y="1660223"/>
              <a:ext cx="1719263" cy="306387"/>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提升客户体验</a:t>
              </a:r>
              <a:endParaRPr lang="ko-KR" altLang="en-US" b="1">
                <a:solidFill>
                  <a:srgbClr val="FFFFFF"/>
                </a:solidFill>
                <a:latin typeface="微软雅黑" pitchFamily="34" charset="-122"/>
              </a:endParaRPr>
            </a:p>
          </p:txBody>
        </p:sp>
        <p:sp>
          <p:nvSpPr>
            <p:cNvPr id="40" name="Rectangle 48"/>
            <p:cNvSpPr>
              <a:spLocks noChangeArrowheads="1"/>
            </p:cNvSpPr>
            <p:nvPr/>
          </p:nvSpPr>
          <p:spPr bwMode="auto">
            <a:xfrm>
              <a:off x="3708400" y="1482423"/>
              <a:ext cx="1720850" cy="1355725"/>
            </a:xfrm>
            <a:prstGeom prst="rect">
              <a:avLst/>
            </a:prstGeom>
            <a:gradFill rotWithShape="1">
              <a:gsLst>
                <a:gs pos="0">
                  <a:srgbClr val="EAEAEA"/>
                </a:gs>
                <a:gs pos="100000">
                  <a:srgbClr val="6C6C6C">
                    <a:alpha val="0"/>
                  </a:srgbClr>
                </a:gs>
              </a:gsLst>
              <a:lin ang="5400000" scaled="1"/>
            </a:gradFill>
            <a:ln w="12700">
              <a:noFill/>
              <a:miter lim="800000"/>
              <a:headEnd/>
              <a:tailEnd/>
            </a:ln>
          </p:spPr>
          <p:txBody>
            <a:bodyPr wrap="none"/>
            <a:lstStyle/>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以技术驱动为标志，内</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存计算、</a:t>
              </a:r>
              <a:r>
                <a:rPr lang="en-US" altLang="zh-CN" sz="1200" dirty="0">
                  <a:solidFill>
                    <a:srgbClr val="000000"/>
                  </a:solidFill>
                  <a:latin typeface="微软雅黑" pitchFamily="34" charset="-122"/>
                  <a:ea typeface="微软雅黑" pitchFamily="34" charset="-122"/>
                </a:rPr>
                <a:t>MPP</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CEP…</a:t>
              </a: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分而治之的分布式计算</a:t>
              </a:r>
              <a:endParaRPr lang="en-US" altLang="zh-CN" sz="1200" dirty="0">
                <a:solidFill>
                  <a:srgbClr val="000000"/>
                </a:solidFill>
                <a:latin typeface="微软雅黑" pitchFamily="34" charset="-122"/>
                <a:ea typeface="微软雅黑" pitchFamily="34" charset="-122"/>
              </a:endParaRPr>
            </a:p>
            <a:p>
              <a:pPr marL="285750" indent="-285750" fontAlgn="base">
                <a:spcBef>
                  <a:spcPct val="0"/>
                </a:spcBef>
                <a:spcAft>
                  <a:spcPts val="600"/>
                </a:spcAft>
              </a:pPr>
              <a:r>
                <a:rPr lang="zh-CN" altLang="en-US" sz="1200" dirty="0">
                  <a:solidFill>
                    <a:srgbClr val="000000"/>
                  </a:solidFill>
                  <a:latin typeface="微软雅黑" pitchFamily="34" charset="-122"/>
                  <a:ea typeface="微软雅黑" pitchFamily="34" charset="-122"/>
                </a:rPr>
                <a:t>让运营商实时高效决策</a:t>
              </a:r>
              <a:r>
                <a:rPr lang="en-US" altLang="zh-CN" sz="1200" dirty="0">
                  <a:solidFill>
                    <a:srgbClr val="000000"/>
                  </a:solidFill>
                  <a:latin typeface="微软雅黑" pitchFamily="34" charset="-122"/>
                  <a:ea typeface="微软雅黑" pitchFamily="34" charset="-122"/>
                </a:rPr>
                <a:t>….</a:t>
              </a:r>
              <a:endParaRPr lang="ko-KR" altLang="en-US" sz="1200" dirty="0">
                <a:solidFill>
                  <a:srgbClr val="000000"/>
                </a:solidFill>
                <a:latin typeface="微软雅黑" pitchFamily="34" charset="-122"/>
              </a:endParaRPr>
            </a:p>
          </p:txBody>
        </p:sp>
        <p:sp>
          <p:nvSpPr>
            <p:cNvPr id="41" name="Rectangle 49"/>
            <p:cNvSpPr>
              <a:spLocks noChangeArrowheads="1"/>
            </p:cNvSpPr>
            <p:nvPr/>
          </p:nvSpPr>
          <p:spPr bwMode="auto">
            <a:xfrm>
              <a:off x="3570288" y="1144285"/>
              <a:ext cx="2009775" cy="317500"/>
            </a:xfrm>
            <a:prstGeom prst="rect">
              <a:avLst/>
            </a:prstGeom>
            <a:solidFill>
              <a:srgbClr val="C00000"/>
            </a:solidFill>
            <a:ln w="9525">
              <a:solidFill>
                <a:srgbClr val="C0C0C0"/>
              </a:solidFill>
              <a:miter lim="800000"/>
              <a:headEnd/>
              <a:tailEnd/>
            </a:ln>
          </p:spPr>
          <p:txBody>
            <a:bodyPr wrap="none" anchor="ctr"/>
            <a:lstStyle/>
            <a:p>
              <a:pPr fontAlgn="base">
                <a:spcBef>
                  <a:spcPct val="0"/>
                </a:spcBef>
                <a:spcAft>
                  <a:spcPct val="0"/>
                </a:spcAft>
              </a:pPr>
              <a:r>
                <a:rPr lang="zh-CN" altLang="en-US" b="1">
                  <a:solidFill>
                    <a:srgbClr val="FFFFFF"/>
                  </a:solidFill>
                  <a:latin typeface="微软雅黑" pitchFamily="34" charset="-122"/>
                  <a:ea typeface="微软雅黑" pitchFamily="34" charset="-122"/>
                </a:rPr>
                <a:t>技术高效、低成本</a:t>
              </a:r>
              <a:endParaRPr lang="ko-KR" altLang="en-US" b="1">
                <a:solidFill>
                  <a:srgbClr val="FFFFFF"/>
                </a:solidFill>
                <a:latin typeface="微软雅黑" pitchFamily="34" charset="-122"/>
              </a:endParaRPr>
            </a:p>
          </p:txBody>
        </p:sp>
        <p:pic>
          <p:nvPicPr>
            <p:cNvPr id="42" name="Picture 2" descr="F:\imgs\pics\big-data-318x211.png"/>
            <p:cNvPicPr>
              <a:picLocks noChangeAspect="1" noChangeArrowheads="1"/>
            </p:cNvPicPr>
            <p:nvPr/>
          </p:nvPicPr>
          <p:blipFill>
            <a:blip r:embed="rId3" cstate="print"/>
            <a:srcRect/>
            <a:stretch>
              <a:fillRect/>
            </a:stretch>
          </p:blipFill>
          <p:spPr bwMode="auto">
            <a:xfrm>
              <a:off x="3492500" y="3087385"/>
              <a:ext cx="2128838" cy="1412875"/>
            </a:xfrm>
            <a:prstGeom prst="rect">
              <a:avLst/>
            </a:prstGeom>
            <a:noFill/>
            <a:ln w="9525">
              <a:noFill/>
              <a:miter lim="800000"/>
              <a:headEnd/>
              <a:tailEnd/>
            </a:ln>
          </p:spPr>
        </p:pic>
      </p:grpSp>
    </p:spTree>
    <p:extLst>
      <p:ext uri="{BB962C8B-B14F-4D97-AF65-F5344CB8AC3E}">
        <p14:creationId xmlns:p14="http://schemas.microsoft.com/office/powerpoint/2010/main" val="4019373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r>
              <a:rPr lang="zh-CN" altLang="en-US" dirty="0"/>
              <a:t>平台现状</a:t>
            </a:r>
          </a:p>
        </p:txBody>
      </p:sp>
      <p:graphicFrame>
        <p:nvGraphicFramePr>
          <p:cNvPr id="7" name="图示 6"/>
          <p:cNvGraphicFramePr/>
          <p:nvPr>
            <p:extLst/>
          </p:nvPr>
        </p:nvGraphicFramePr>
        <p:xfrm>
          <a:off x="3059832" y="1340768"/>
          <a:ext cx="705656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标题 1"/>
          <p:cNvSpPr txBox="1">
            <a:spLocks/>
          </p:cNvSpPr>
          <p:nvPr/>
        </p:nvSpPr>
        <p:spPr>
          <a:xfrm>
            <a:off x="613381" y="540392"/>
            <a:ext cx="6693999" cy="48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0" hangingPunct="0">
              <a:lnSpc>
                <a:spcPct val="75000"/>
              </a:lnSpc>
              <a:defRPr>
                <a:latin typeface="+mn-ea"/>
                <a:ea typeface="+mn-ea"/>
                <a:cs typeface="Arial" charset="0"/>
                <a:sym typeface="华文细黑" panose="02010600040101010101" pitchFamily="2" charset="-122"/>
              </a:defRPr>
            </a:lvl1pPr>
            <a:lvl2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2pPr>
            <a:lvl3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3pPr>
            <a:lvl4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4pPr>
            <a:lvl5pPr eaLnBrk="0" hangingPunct="0">
              <a:lnSpc>
                <a:spcPct val="75000"/>
              </a:lnSpc>
              <a:defRPr sz="3200">
                <a:latin typeface="华文细黑" pitchFamily="2" charset="-122"/>
                <a:ea typeface="华文细黑" pitchFamily="2" charset="-122"/>
                <a:cs typeface="Arial" pitchFamily="34" charset="0"/>
                <a:sym typeface="华文细黑" panose="02010600040101010101" pitchFamily="2" charset="-122"/>
              </a:defRPr>
            </a:lvl5pPr>
            <a:lvl6pPr marL="457217" fontAlgn="base">
              <a:lnSpc>
                <a:spcPct val="75000"/>
              </a:lnSpc>
              <a:spcBef>
                <a:spcPct val="0"/>
              </a:spcBef>
              <a:spcAft>
                <a:spcPct val="0"/>
              </a:spcAft>
              <a:defRPr sz="3201">
                <a:latin typeface="Arial Narrow" pitchFamily="34" charset="0"/>
                <a:cs typeface="Arial" pitchFamily="34" charset="0"/>
              </a:defRPr>
            </a:lvl6pPr>
            <a:lvl7pPr marL="914434" fontAlgn="base">
              <a:lnSpc>
                <a:spcPct val="75000"/>
              </a:lnSpc>
              <a:spcBef>
                <a:spcPct val="0"/>
              </a:spcBef>
              <a:spcAft>
                <a:spcPct val="0"/>
              </a:spcAft>
              <a:defRPr sz="3201">
                <a:latin typeface="Arial Narrow" pitchFamily="34" charset="0"/>
                <a:cs typeface="Arial" pitchFamily="34" charset="0"/>
              </a:defRPr>
            </a:lvl7pPr>
            <a:lvl8pPr marL="1371651" fontAlgn="base">
              <a:lnSpc>
                <a:spcPct val="75000"/>
              </a:lnSpc>
              <a:spcBef>
                <a:spcPct val="0"/>
              </a:spcBef>
              <a:spcAft>
                <a:spcPct val="0"/>
              </a:spcAft>
              <a:defRPr sz="3201">
                <a:latin typeface="Arial Narrow" pitchFamily="34" charset="0"/>
                <a:cs typeface="Arial" pitchFamily="34" charset="0"/>
              </a:defRPr>
            </a:lvl8pPr>
            <a:lvl9pPr marL="1828869" fontAlgn="base">
              <a:lnSpc>
                <a:spcPct val="75000"/>
              </a:lnSpc>
              <a:spcBef>
                <a:spcPct val="0"/>
              </a:spcBef>
              <a:spcAft>
                <a:spcPct val="0"/>
              </a:spcAft>
              <a:defRPr sz="3201">
                <a:latin typeface="Arial Narrow" pitchFamily="34" charset="0"/>
                <a:cs typeface="Arial" pitchFamily="34" charset="0"/>
              </a:defRPr>
            </a:lvl9pPr>
          </a:lstStyle>
          <a:p>
            <a:pPr>
              <a:spcBef>
                <a:spcPct val="0"/>
              </a:spcBef>
              <a:buClrTx/>
              <a:buFontTx/>
              <a:buNone/>
            </a:pPr>
            <a:endParaRPr lang="zh-CN" altLang="en-US" sz="1800" b="0"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579351" y="1772816"/>
            <a:ext cx="3168352" cy="3831818"/>
          </a:xfrm>
          <a:prstGeom prst="rect">
            <a:avLst/>
          </a:prstGeom>
        </p:spPr>
        <p:txBody>
          <a:bodyPr wrap="square">
            <a:spAutoFit/>
          </a:bodyPr>
          <a:lstStyle/>
          <a:p>
            <a:pPr marL="342900" marR="0" lvl="0" indent="-342900" defTabSz="914400" eaLnBrk="1" fontAlgn="auto" latinLnBrk="0" hangingPunct="1">
              <a:lnSpc>
                <a:spcPct val="150000"/>
              </a:lnSpc>
              <a:spcBef>
                <a:spcPts val="0"/>
              </a:spcBef>
              <a:spcAft>
                <a:spcPts val="0"/>
              </a:spcAft>
              <a:buClrTx/>
              <a:buSzTx/>
              <a:buFont typeface="+mj-ea"/>
              <a:buAutoNum type="circleNumDbPlain"/>
              <a:tabLst/>
              <a:defRPr/>
            </a:pP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经过一二期的建设，精细化运营平台的数据中心，已经</a:t>
            </a:r>
            <a:r>
              <a:rPr kumimoji="0"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成为</a:t>
            </a:r>
            <a:r>
              <a:rPr kumimoji="0" lang="zh-CN" altLang="en-US" sz="18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最大</a:t>
            </a:r>
            <a:r>
              <a:rPr kumimoji="0" lang="zh-CN" altLang="en-US" sz="1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、内容最丰富</a:t>
            </a: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的数据仓库；</a:t>
            </a:r>
            <a:endParaRPr kumimoji="0"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ea"/>
              <a:buAutoNum type="circleNumDbPlain"/>
              <a:tabLst/>
              <a:defRPr/>
            </a:pP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随着</a:t>
            </a:r>
            <a:r>
              <a:rPr kumimoji="0" lang="zh-CN" altLang="en-US" sz="1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数据量的增长</a:t>
            </a: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，需要对基础架构做长远规划；</a:t>
            </a:r>
            <a:endParaRPr kumimoji="0"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342900" marR="0" lvl="0" indent="-342900" defTabSz="914400" eaLnBrk="1" fontAlgn="auto" latinLnBrk="0" hangingPunct="1">
              <a:lnSpc>
                <a:spcPct val="150000"/>
              </a:lnSpc>
              <a:spcBef>
                <a:spcPts val="0"/>
              </a:spcBef>
              <a:spcAft>
                <a:spcPts val="0"/>
              </a:spcAft>
              <a:buClrTx/>
              <a:buSzTx/>
              <a:buFont typeface="+mj-ea"/>
              <a:buAutoNum type="circleNumDbPlain"/>
              <a:tabLst/>
              <a:defRPr/>
            </a:pP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有必要深入</a:t>
            </a:r>
            <a:r>
              <a:rPr kumimoji="0" lang="zh-CN" altLang="en-US" sz="1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挖掘数据价值</a:t>
            </a:r>
            <a:r>
              <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，研究新的商业模式，将成本中心转化为利润中心</a:t>
            </a:r>
            <a:endParaRPr kumimoji="0" lang="zh-CN" alt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871599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5</a:t>
            </a:fld>
            <a:endParaRPr lang="en-US" altLang="zh-CN"/>
          </a:p>
        </p:txBody>
      </p:sp>
      <p:graphicFrame>
        <p:nvGraphicFramePr>
          <p:cNvPr id="14" name="图示 13"/>
          <p:cNvGraphicFramePr/>
          <p:nvPr>
            <p:extLst/>
          </p:nvPr>
        </p:nvGraphicFramePr>
        <p:xfrm>
          <a:off x="-108520" y="2060848"/>
          <a:ext cx="4392488"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图示 14"/>
          <p:cNvGraphicFramePr/>
          <p:nvPr>
            <p:extLst/>
          </p:nvPr>
        </p:nvGraphicFramePr>
        <p:xfrm>
          <a:off x="4404320" y="1844824"/>
          <a:ext cx="4704184" cy="895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图示 15"/>
          <p:cNvGraphicFramePr/>
          <p:nvPr>
            <p:extLst/>
          </p:nvPr>
        </p:nvGraphicFramePr>
        <p:xfrm>
          <a:off x="4350594" y="2708920"/>
          <a:ext cx="4704184" cy="8954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7" name="图示 16"/>
          <p:cNvGraphicFramePr/>
          <p:nvPr>
            <p:extLst/>
          </p:nvPr>
        </p:nvGraphicFramePr>
        <p:xfrm>
          <a:off x="4344535" y="3635639"/>
          <a:ext cx="4704184" cy="89542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8" name="图示 17"/>
          <p:cNvGraphicFramePr/>
          <p:nvPr>
            <p:extLst/>
          </p:nvPr>
        </p:nvGraphicFramePr>
        <p:xfrm>
          <a:off x="4401895" y="4509120"/>
          <a:ext cx="4752528" cy="93610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19" name="直接箭头连接符 18"/>
          <p:cNvCxnSpPr/>
          <p:nvPr/>
        </p:nvCxnSpPr>
        <p:spPr bwMode="auto">
          <a:xfrm>
            <a:off x="4355976" y="5805264"/>
            <a:ext cx="4788024" cy="0"/>
          </a:xfrm>
          <a:prstGeom prst="straightConnector1">
            <a:avLst/>
          </a:prstGeom>
          <a:noFill/>
          <a:ln w="25400" cap="flat" cmpd="sng" algn="ctr">
            <a:solidFill>
              <a:srgbClr val="4F81BD"/>
            </a:solidFill>
            <a:prstDash val="solid"/>
            <a:headEnd type="none" w="med" len="med"/>
            <a:tailEnd type="arrow"/>
          </a:ln>
          <a:effectLst>
            <a:outerShdw blurRad="40000" dist="20000" dir="5400000" rotWithShape="0">
              <a:srgbClr val="000000">
                <a:alpha val="38000"/>
              </a:srgbClr>
            </a:outerShdw>
          </a:effectLst>
        </p:spPr>
      </p:cxnSp>
      <p:cxnSp>
        <p:nvCxnSpPr>
          <p:cNvPr id="20" name="直接箭头连接符 19"/>
          <p:cNvCxnSpPr/>
          <p:nvPr/>
        </p:nvCxnSpPr>
        <p:spPr bwMode="auto">
          <a:xfrm flipH="1">
            <a:off x="0" y="5805264"/>
            <a:ext cx="4355976" cy="0"/>
          </a:xfrm>
          <a:prstGeom prst="straightConnector1">
            <a:avLst/>
          </a:prstGeom>
          <a:noFill/>
          <a:ln w="25400" cap="flat" cmpd="sng" algn="ctr">
            <a:solidFill>
              <a:srgbClr val="4F81BD"/>
            </a:solidFill>
            <a:prstDash val="solid"/>
            <a:headEnd type="none" w="med" len="med"/>
            <a:tailEnd type="arrow"/>
          </a:ln>
          <a:effectLst>
            <a:outerShdw blurRad="40000" dist="20000" dir="5400000" rotWithShape="0">
              <a:srgbClr val="000000">
                <a:alpha val="38000"/>
              </a:srgbClr>
            </a:outerShdw>
          </a:effectLst>
        </p:spPr>
      </p:cxnSp>
      <p:cxnSp>
        <p:nvCxnSpPr>
          <p:cNvPr id="21" name="直接连接符 20"/>
          <p:cNvCxnSpPr/>
          <p:nvPr/>
        </p:nvCxnSpPr>
        <p:spPr bwMode="auto">
          <a:xfrm>
            <a:off x="4211960" y="1916832"/>
            <a:ext cx="0" cy="3888432"/>
          </a:xfrm>
          <a:prstGeom prst="line">
            <a:avLst/>
          </a:prstGeom>
          <a:noFill/>
          <a:ln w="25400" cap="flat" cmpd="sng" algn="ctr">
            <a:solidFill>
              <a:srgbClr val="4F81BD"/>
            </a:solidFill>
            <a:prstDash val="solid"/>
            <a:headEnd type="none" w="med" len="med"/>
            <a:tailEnd type="none" w="med" len="med"/>
          </a:ln>
          <a:effectLst>
            <a:outerShdw blurRad="40000" dist="20000" dir="5400000" rotWithShape="0">
              <a:srgbClr val="000000">
                <a:alpha val="38000"/>
              </a:srgbClr>
            </a:outerShdw>
          </a:effectLst>
        </p:spPr>
      </p:cxnSp>
      <p:sp>
        <p:nvSpPr>
          <p:cNvPr id="23" name="标题 1"/>
          <p:cNvSpPr>
            <a:spLocks noGrp="1"/>
          </p:cNvSpPr>
          <p:nvPr>
            <p:ph type="title"/>
          </p:nvPr>
        </p:nvSpPr>
        <p:spPr>
          <a:xfrm>
            <a:off x="539750" y="142875"/>
            <a:ext cx="6556375" cy="666750"/>
          </a:xfrm>
          <a:noFill/>
          <a:ln w="9525" algn="ctr">
            <a:noFill/>
            <a:miter lim="800000"/>
            <a:headEnd/>
            <a:tailEnd/>
          </a:ln>
          <a:effectLst/>
        </p:spPr>
        <p:txBody>
          <a:bodyPr vert="horz" wrap="square" lIns="91440" tIns="45720" rIns="91440" bIns="45720" numCol="1" anchor="ctr" anchorCtr="0" compatLnSpc="1">
            <a:prstTxWarp prst="textNoShape">
              <a:avLst/>
            </a:prstTxWarp>
            <a:normAutofit/>
          </a:bodyPr>
          <a:lstStyle/>
          <a:p>
            <a:r>
              <a:rPr lang="zh-CN" altLang="en-US" dirty="0"/>
              <a:t>大数据处理的需求和特点</a:t>
            </a:r>
          </a:p>
        </p:txBody>
      </p:sp>
    </p:spTree>
    <p:extLst>
      <p:ext uri="{BB962C8B-B14F-4D97-AF65-F5344CB8AC3E}">
        <p14:creationId xmlns:p14="http://schemas.microsoft.com/office/powerpoint/2010/main" val="13553178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AutoShape 19"/>
          <p:cNvSpPr>
            <a:spLocks noChangeArrowheads="1"/>
          </p:cNvSpPr>
          <p:nvPr/>
        </p:nvSpPr>
        <p:spPr bwMode="auto">
          <a:xfrm rot="-5400000">
            <a:off x="3267595" y="3708771"/>
            <a:ext cx="4614863" cy="730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927 w 21600"/>
              <a:gd name="T13" fmla="*/ 6927 h 21600"/>
              <a:gd name="T14" fmla="*/ 14673 w 21600"/>
              <a:gd name="T15" fmla="*/ 14673 h 21600"/>
            </a:gdLst>
            <a:ahLst/>
            <a:cxnLst>
              <a:cxn ang="T8">
                <a:pos x="T0" y="T1"/>
              </a:cxn>
              <a:cxn ang="T9">
                <a:pos x="T2" y="T3"/>
              </a:cxn>
              <a:cxn ang="T10">
                <a:pos x="T4" y="T5"/>
              </a:cxn>
              <a:cxn ang="T11">
                <a:pos x="T6" y="T7"/>
              </a:cxn>
            </a:cxnLst>
            <a:rect l="T12" t="T13" r="T14" b="T15"/>
            <a:pathLst>
              <a:path w="21600" h="21600">
                <a:moveTo>
                  <a:pt x="0" y="0"/>
                </a:moveTo>
                <a:lnTo>
                  <a:pt x="10254" y="21600"/>
                </a:lnTo>
                <a:lnTo>
                  <a:pt x="11346" y="21600"/>
                </a:lnTo>
                <a:lnTo>
                  <a:pt x="21600" y="0"/>
                </a:lnTo>
                <a:close/>
              </a:path>
            </a:pathLst>
          </a:custGeom>
          <a:gradFill rotWithShape="1">
            <a:gsLst>
              <a:gs pos="0">
                <a:schemeClr val="bg1"/>
              </a:gs>
              <a:gs pos="100000">
                <a:srgbClr val="3399FF"/>
              </a:gs>
            </a:gsLst>
            <a:lin ang="5400000" scaled="1"/>
          </a:gradFill>
          <a:ln w="9525">
            <a:noFill/>
            <a:miter lim="800000"/>
            <a:headEnd/>
            <a:tailEnd/>
          </a:ln>
        </p:spPr>
        <p:txBody>
          <a:bodyPr vert="eaVert"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6" name="Rectangle 6"/>
          <p:cNvSpPr>
            <a:spLocks noChangeArrowheads="1"/>
          </p:cNvSpPr>
          <p:nvPr/>
        </p:nvSpPr>
        <p:spPr bwMode="auto">
          <a:xfrm>
            <a:off x="218754" y="2171132"/>
            <a:ext cx="1543050" cy="434975"/>
          </a:xfrm>
          <a:prstGeom prst="rect">
            <a:avLst/>
          </a:prstGeom>
          <a:gradFill rotWithShape="1">
            <a:gsLst>
              <a:gs pos="0">
                <a:srgbClr val="3399FF"/>
              </a:gs>
              <a:gs pos="50000">
                <a:schemeClr val="bg1"/>
              </a:gs>
              <a:gs pos="100000">
                <a:srgbClr val="3399FF"/>
              </a:gs>
            </a:gsLst>
            <a:lin ang="0" scaled="1"/>
          </a:gradFill>
          <a:ln w="9525">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b="1" dirty="0" smtClean="0">
                <a:latin typeface="微软雅黑" pitchFamily="34" charset="-122"/>
                <a:ea typeface="微软雅黑" pitchFamily="34" charset="-122"/>
              </a:rPr>
              <a:t>低成本运营</a:t>
            </a:r>
            <a:endParaRPr lang="zh-CN" altLang="en-US" b="1" dirty="0">
              <a:latin typeface="微软雅黑" pitchFamily="34" charset="-122"/>
              <a:ea typeface="微软雅黑" pitchFamily="34" charset="-122"/>
            </a:endParaRPr>
          </a:p>
        </p:txBody>
      </p:sp>
      <p:sp>
        <p:nvSpPr>
          <p:cNvPr id="7" name="Rectangle 7"/>
          <p:cNvSpPr>
            <a:spLocks noChangeArrowheads="1"/>
          </p:cNvSpPr>
          <p:nvPr/>
        </p:nvSpPr>
        <p:spPr bwMode="auto">
          <a:xfrm>
            <a:off x="218754" y="3017269"/>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b="1" dirty="0" smtClean="0">
                <a:latin typeface="微软雅黑" pitchFamily="34" charset="-122"/>
                <a:ea typeface="微软雅黑" pitchFamily="34" charset="-122"/>
              </a:rPr>
              <a:t>一体化运营</a:t>
            </a:r>
            <a:endParaRPr lang="zh-CN" altLang="en-US" b="1" dirty="0">
              <a:latin typeface="微软雅黑" pitchFamily="34" charset="-122"/>
              <a:ea typeface="微软雅黑" pitchFamily="34" charset="-122"/>
            </a:endParaRPr>
          </a:p>
        </p:txBody>
      </p:sp>
      <p:sp>
        <p:nvSpPr>
          <p:cNvPr id="8" name="Rectangle 8"/>
          <p:cNvSpPr>
            <a:spLocks noChangeArrowheads="1"/>
          </p:cNvSpPr>
          <p:nvPr/>
        </p:nvSpPr>
        <p:spPr bwMode="auto">
          <a:xfrm>
            <a:off x="218754" y="3863407"/>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b="1" dirty="0" smtClean="0">
                <a:latin typeface="微软雅黑" pitchFamily="34" charset="-122"/>
                <a:ea typeface="微软雅黑" pitchFamily="34" charset="-122"/>
              </a:rPr>
              <a:t>精细化运营</a:t>
            </a:r>
            <a:endParaRPr lang="zh-CN" altLang="en-US" b="1" dirty="0">
              <a:latin typeface="微软雅黑" pitchFamily="34" charset="-122"/>
              <a:ea typeface="微软雅黑" pitchFamily="34" charset="-122"/>
            </a:endParaRPr>
          </a:p>
        </p:txBody>
      </p:sp>
      <p:sp>
        <p:nvSpPr>
          <p:cNvPr id="9" name="Rectangle 9"/>
          <p:cNvSpPr>
            <a:spLocks noChangeArrowheads="1"/>
          </p:cNvSpPr>
          <p:nvPr/>
        </p:nvSpPr>
        <p:spPr bwMode="auto">
          <a:xfrm>
            <a:off x="218754" y="4766694"/>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dirty="0" smtClean="0">
                <a:latin typeface="微软雅黑" pitchFamily="34" charset="-122"/>
                <a:ea typeface="微软雅黑" pitchFamily="34" charset="-122"/>
              </a:rPr>
              <a:t>全网运营</a:t>
            </a:r>
            <a:endParaRPr lang="zh-CN" altLang="en-US" b="1" dirty="0">
              <a:latin typeface="微软雅黑" pitchFamily="34" charset="-122"/>
              <a:ea typeface="微软雅黑" pitchFamily="34" charset="-122"/>
            </a:endParaRPr>
          </a:p>
        </p:txBody>
      </p:sp>
      <p:sp>
        <p:nvSpPr>
          <p:cNvPr id="10" name="Rectangle 10"/>
          <p:cNvSpPr>
            <a:spLocks noChangeArrowheads="1"/>
          </p:cNvSpPr>
          <p:nvPr/>
        </p:nvSpPr>
        <p:spPr bwMode="auto">
          <a:xfrm>
            <a:off x="218754" y="5628707"/>
            <a:ext cx="1543050" cy="434975"/>
          </a:xfrm>
          <a:prstGeom prst="rect">
            <a:avLst/>
          </a:prstGeom>
          <a:gradFill rotWithShape="1">
            <a:gsLst>
              <a:gs pos="0">
                <a:srgbClr val="3399FF"/>
              </a:gs>
              <a:gs pos="50000">
                <a:schemeClr val="bg1"/>
              </a:gs>
              <a:gs pos="100000">
                <a:srgbClr val="3399FF"/>
              </a:gs>
            </a:gsLst>
            <a:lin ang="0" scaled="1"/>
          </a:gradFill>
          <a:ln w="9525" algn="ctr">
            <a:noFill/>
            <a:miter lim="800000"/>
            <a:headEnd/>
            <a:tailEnd/>
          </a:ln>
          <a:effectLst/>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eaLnBrk="0" hangingPunct="0">
              <a:spcBef>
                <a:spcPct val="50000"/>
              </a:spcBef>
              <a:defRPr/>
            </a:pPr>
            <a:r>
              <a:rPr lang="zh-CN" altLang="en-US" dirty="0" smtClean="0">
                <a:latin typeface="微软雅黑" pitchFamily="34" charset="-122"/>
                <a:ea typeface="微软雅黑" pitchFamily="34" charset="-122"/>
              </a:rPr>
              <a:t>实时、智能化运营</a:t>
            </a:r>
            <a:endParaRPr lang="zh-CN" altLang="en-US" dirty="0">
              <a:latin typeface="微软雅黑" pitchFamily="34" charset="-122"/>
              <a:ea typeface="微软雅黑" pitchFamily="34" charset="-122"/>
            </a:endParaRPr>
          </a:p>
        </p:txBody>
      </p:sp>
      <p:sp>
        <p:nvSpPr>
          <p:cNvPr id="11" name="Text Box 8"/>
          <p:cNvSpPr txBox="1">
            <a:spLocks noChangeArrowheads="1"/>
          </p:cNvSpPr>
          <p:nvPr/>
        </p:nvSpPr>
        <p:spPr bwMode="auto">
          <a:xfrm>
            <a:off x="3002681" y="1793307"/>
            <a:ext cx="2408238" cy="1015663"/>
          </a:xfrm>
          <a:prstGeom prst="rect">
            <a:avLst/>
          </a:prstGeom>
          <a:no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集中化建设、管理和维护</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可不断线性扩展</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提高资源综合利用率</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标准化功能组件，可共享可复用</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按业务量、按需支付</a:t>
            </a:r>
            <a:endParaRPr lang="en-US" altLang="zh-CN" sz="1200" dirty="0" smtClean="0">
              <a:latin typeface="微软雅黑" pitchFamily="34" charset="-122"/>
              <a:ea typeface="微软雅黑" pitchFamily="34" charset="-122"/>
            </a:endParaRPr>
          </a:p>
        </p:txBody>
      </p:sp>
      <p:sp>
        <p:nvSpPr>
          <p:cNvPr id="12" name="Text Box 9"/>
          <p:cNvSpPr txBox="1">
            <a:spLocks noChangeArrowheads="1"/>
          </p:cNvSpPr>
          <p:nvPr/>
        </p:nvSpPr>
        <p:spPr bwMode="auto">
          <a:xfrm>
            <a:off x="2118442" y="2907732"/>
            <a:ext cx="2606676" cy="830997"/>
          </a:xfrm>
          <a:prstGeom prst="rect">
            <a:avLst/>
          </a:prstGeom>
          <a:noFill/>
          <a:ln w="9525" algn="ctr">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en-US" altLang="zh-CN" sz="1200" dirty="0" smtClean="0">
                <a:latin typeface="微软雅黑" pitchFamily="34" charset="-122"/>
                <a:ea typeface="微软雅黑" pitchFamily="34" charset="-122"/>
              </a:rPr>
              <a:t>BASS</a:t>
            </a: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BOSS</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CRM</a:t>
            </a:r>
            <a:r>
              <a:rPr lang="zh-CN" altLang="en-US" sz="1200" dirty="0" smtClean="0">
                <a:latin typeface="微软雅黑" pitchFamily="34" charset="-122"/>
                <a:ea typeface="微软雅黑" pitchFamily="34" charset="-122"/>
              </a:rPr>
              <a:t>的一体化</a:t>
            </a:r>
            <a:endParaRPr lang="en-US" altLang="zh-CN" sz="1200" dirty="0" smtClean="0">
              <a:latin typeface="微软雅黑" pitchFamily="34" charset="-122"/>
              <a:ea typeface="微软雅黑" pitchFamily="34" charset="-122"/>
            </a:endParaRPr>
          </a:p>
          <a:p>
            <a:pPr marL="107950" indent="-107950" eaLnBrk="0" hangingPunct="0"/>
            <a:r>
              <a:rPr lang="en-US" altLang="zh-CN" sz="1200" dirty="0" smtClean="0">
                <a:latin typeface="微软雅黑" pitchFamily="34" charset="-122"/>
                <a:ea typeface="微软雅黑" pitchFamily="34" charset="-122"/>
              </a:rPr>
              <a:t>BSS</a:t>
            </a:r>
            <a:r>
              <a:rPr lang="zh-CN" altLang="en-US" sz="1200" dirty="0" smtClean="0">
                <a:latin typeface="微软雅黑" pitchFamily="34" charset="-122"/>
                <a:ea typeface="微软雅黑" pitchFamily="34" charset="-122"/>
              </a:rPr>
              <a:t>与</a:t>
            </a:r>
            <a:r>
              <a:rPr lang="en-US" altLang="zh-CN" sz="1200" dirty="0" smtClean="0">
                <a:latin typeface="微软雅黑" pitchFamily="34" charset="-122"/>
                <a:ea typeface="微软雅黑" pitchFamily="34" charset="-122"/>
              </a:rPr>
              <a:t>MSS</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OSS</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VAS</a:t>
            </a:r>
            <a:r>
              <a:rPr lang="zh-CN" altLang="en-US" sz="1200" dirty="0" smtClean="0">
                <a:latin typeface="微软雅黑" pitchFamily="34" charset="-122"/>
                <a:ea typeface="微软雅黑" pitchFamily="34" charset="-122"/>
              </a:rPr>
              <a:t>等跨域一体化</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对外部客户和应用的一体化</a:t>
            </a:r>
            <a:endParaRPr lang="zh-CN" altLang="en-US" sz="1200" dirty="0">
              <a:latin typeface="微软雅黑" pitchFamily="34" charset="-122"/>
              <a:ea typeface="微软雅黑" pitchFamily="34" charset="-122"/>
            </a:endParaRPr>
          </a:p>
        </p:txBody>
      </p:sp>
      <p:sp>
        <p:nvSpPr>
          <p:cNvPr id="13" name="Text Box 10"/>
          <p:cNvSpPr txBox="1">
            <a:spLocks noChangeArrowheads="1"/>
          </p:cNvSpPr>
          <p:nvPr/>
        </p:nvSpPr>
        <p:spPr bwMode="auto">
          <a:xfrm>
            <a:off x="3002681" y="3753869"/>
            <a:ext cx="1944687" cy="646331"/>
          </a:xfrm>
          <a:prstGeom prst="rect">
            <a:avLst/>
          </a:prstGeom>
          <a:noFill/>
          <a:ln w="9525" algn="ctr">
            <a:noFill/>
            <a:miter lim="800000"/>
            <a:headEnd/>
            <a:tailEnd/>
          </a:ln>
        </p:spPr>
        <p:txBody>
          <a:bodyPr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片区化、网格化管理</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长尾市场、小众市场的支撑</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个性化、短周期需求的满足</a:t>
            </a:r>
            <a:endParaRPr lang="en-US" altLang="zh-CN" sz="1200" dirty="0" smtClean="0">
              <a:latin typeface="微软雅黑" pitchFamily="34" charset="-122"/>
              <a:ea typeface="微软雅黑" pitchFamily="34" charset="-122"/>
            </a:endParaRPr>
          </a:p>
        </p:txBody>
      </p:sp>
      <p:sp>
        <p:nvSpPr>
          <p:cNvPr id="14" name="Text Box 11"/>
          <p:cNvSpPr txBox="1">
            <a:spLocks noChangeArrowheads="1"/>
          </p:cNvSpPr>
          <p:nvPr/>
        </p:nvSpPr>
        <p:spPr bwMode="auto">
          <a:xfrm>
            <a:off x="2118442" y="4596832"/>
            <a:ext cx="2987675" cy="646331"/>
          </a:xfrm>
          <a:prstGeom prst="rect">
            <a:avLst/>
          </a:prstGeom>
          <a:noFill/>
          <a:ln w="9525" algn="ctr">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异地客户、家庭客户、集团客户</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一点接入、全网服务、全网客户画像</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全国统一套餐、全网营销、 统一客服</a:t>
            </a:r>
            <a:endParaRPr lang="en-US" altLang="zh-CN" sz="1200" dirty="0" smtClean="0">
              <a:latin typeface="微软雅黑" pitchFamily="34" charset="-122"/>
              <a:ea typeface="微软雅黑" pitchFamily="34" charset="-122"/>
            </a:endParaRPr>
          </a:p>
        </p:txBody>
      </p:sp>
      <p:sp>
        <p:nvSpPr>
          <p:cNvPr id="15" name="Text Box 12"/>
          <p:cNvSpPr txBox="1">
            <a:spLocks noChangeArrowheads="1"/>
          </p:cNvSpPr>
          <p:nvPr/>
        </p:nvSpPr>
        <p:spPr bwMode="auto">
          <a:xfrm>
            <a:off x="3002681" y="5531869"/>
            <a:ext cx="1944687" cy="830997"/>
          </a:xfrm>
          <a:prstGeom prst="rect">
            <a:avLst/>
          </a:prstGeom>
          <a:noFill/>
          <a:ln w="9525" algn="ctr">
            <a:noFill/>
            <a:miter lim="800000"/>
            <a:headEnd/>
            <a:tailEnd/>
          </a:ln>
        </p:spPr>
        <p:txBody>
          <a:bodyPr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r>
              <a:rPr lang="zh-CN" altLang="en-US" sz="1200" dirty="0" smtClean="0">
                <a:latin typeface="微软雅黑" pitchFamily="34" charset="-122"/>
                <a:ea typeface="微软雅黑" pitchFamily="34" charset="-122"/>
              </a:rPr>
              <a:t>实时数据获取、处理、分析</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智能化主动事件触发</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智能管道</a:t>
            </a:r>
            <a:endParaRPr lang="en-US" altLang="zh-CN" sz="1200" dirty="0" smtClean="0">
              <a:latin typeface="微软雅黑" pitchFamily="34" charset="-122"/>
              <a:ea typeface="微软雅黑" pitchFamily="34" charset="-122"/>
            </a:endParaRPr>
          </a:p>
          <a:p>
            <a:pPr marL="107950" indent="-107950" eaLnBrk="0" hangingPunct="0"/>
            <a:r>
              <a:rPr lang="zh-CN" altLang="en-US" sz="1200" dirty="0" smtClean="0">
                <a:latin typeface="微软雅黑" pitchFamily="34" charset="-122"/>
                <a:ea typeface="微软雅黑" pitchFamily="34" charset="-122"/>
              </a:rPr>
              <a:t>移动互联网</a:t>
            </a:r>
            <a:endParaRPr lang="zh-CN" altLang="en-US" sz="1200" dirty="0">
              <a:latin typeface="微软雅黑" pitchFamily="34" charset="-122"/>
              <a:ea typeface="微软雅黑" pitchFamily="34" charset="-122"/>
            </a:endParaRPr>
          </a:p>
        </p:txBody>
      </p:sp>
      <p:sp>
        <p:nvSpPr>
          <p:cNvPr id="16" name="Line 13"/>
          <p:cNvSpPr>
            <a:spLocks noChangeShapeType="1"/>
          </p:cNvSpPr>
          <p:nvPr/>
        </p:nvSpPr>
        <p:spPr bwMode="auto">
          <a:xfrm>
            <a:off x="2059706" y="2852169"/>
            <a:ext cx="0" cy="852488"/>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7" name="Line 14"/>
          <p:cNvSpPr>
            <a:spLocks noChangeShapeType="1"/>
          </p:cNvSpPr>
          <p:nvPr/>
        </p:nvSpPr>
        <p:spPr bwMode="auto">
          <a:xfrm>
            <a:off x="2047006" y="4469832"/>
            <a:ext cx="0" cy="852487"/>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8" name="Line 15"/>
          <p:cNvSpPr>
            <a:spLocks noChangeShapeType="1"/>
          </p:cNvSpPr>
          <p:nvPr/>
        </p:nvSpPr>
        <p:spPr bwMode="auto">
          <a:xfrm>
            <a:off x="2947118" y="1723457"/>
            <a:ext cx="0" cy="1177925"/>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9" name="Line 16"/>
          <p:cNvSpPr>
            <a:spLocks noChangeShapeType="1"/>
          </p:cNvSpPr>
          <p:nvPr/>
        </p:nvSpPr>
        <p:spPr bwMode="auto">
          <a:xfrm flipH="1">
            <a:off x="2970931" y="3730057"/>
            <a:ext cx="0" cy="685800"/>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Line 17"/>
          <p:cNvSpPr>
            <a:spLocks noChangeShapeType="1"/>
          </p:cNvSpPr>
          <p:nvPr/>
        </p:nvSpPr>
        <p:spPr bwMode="auto">
          <a:xfrm>
            <a:off x="2975693" y="5582669"/>
            <a:ext cx="0" cy="715963"/>
          </a:xfrm>
          <a:prstGeom prst="line">
            <a:avLst/>
          </a:prstGeom>
          <a:noFill/>
          <a:ln w="9525">
            <a:solidFill>
              <a:schemeClr val="accent1"/>
            </a:solidFill>
            <a:round/>
            <a:headEnd/>
            <a:tailEnd/>
          </a:ln>
        </p:spPr>
        <p:txBody>
          <a:bodyPr lIns="45720" rIns="45720"/>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1" name="Text Box 20"/>
          <p:cNvSpPr txBox="1">
            <a:spLocks noChangeArrowheads="1"/>
          </p:cNvSpPr>
          <p:nvPr/>
        </p:nvSpPr>
        <p:spPr bwMode="auto">
          <a:xfrm>
            <a:off x="191617" y="1304925"/>
            <a:ext cx="1716087"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eaLnBrk="0" hangingPunct="0">
              <a:spcBef>
                <a:spcPct val="50000"/>
              </a:spcBef>
            </a:pPr>
            <a:r>
              <a:rPr lang="zh-CN" altLang="en-US" b="1" dirty="0" smtClean="0">
                <a:latin typeface="微软雅黑" pitchFamily="34" charset="-122"/>
                <a:ea typeface="微软雅黑" pitchFamily="34" charset="-122"/>
              </a:rPr>
              <a:t>业务运营发展趋势</a:t>
            </a:r>
            <a:endParaRPr lang="zh-CN" altLang="en-US" b="1" dirty="0">
              <a:latin typeface="微软雅黑" pitchFamily="34" charset="-122"/>
              <a:ea typeface="微软雅黑" pitchFamily="34" charset="-122"/>
            </a:endParaRPr>
          </a:p>
        </p:txBody>
      </p:sp>
      <p:sp>
        <p:nvSpPr>
          <p:cNvPr id="22" name="Text Box 21"/>
          <p:cNvSpPr txBox="1">
            <a:spLocks noChangeArrowheads="1"/>
          </p:cNvSpPr>
          <p:nvPr/>
        </p:nvSpPr>
        <p:spPr bwMode="auto">
          <a:xfrm>
            <a:off x="2806549" y="1304925"/>
            <a:ext cx="2571750"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eaLnBrk="0" hangingPunct="0">
              <a:spcBef>
                <a:spcPct val="50000"/>
              </a:spcBef>
            </a:pPr>
            <a:r>
              <a:rPr lang="zh-CN" altLang="en-US" b="1" dirty="0">
                <a:latin typeface="微软雅黑" pitchFamily="34" charset="-122"/>
                <a:ea typeface="微软雅黑" pitchFamily="34" charset="-122"/>
              </a:rPr>
              <a:t>对业务</a:t>
            </a:r>
            <a:r>
              <a:rPr lang="zh-CN" altLang="en-US" b="1" dirty="0" smtClean="0">
                <a:latin typeface="微软雅黑" pitchFamily="34" charset="-122"/>
                <a:ea typeface="微软雅黑" pitchFamily="34" charset="-122"/>
              </a:rPr>
              <a:t>支撑平台的集中化要求</a:t>
            </a:r>
            <a:endParaRPr lang="zh-CN" altLang="en-US" b="1" dirty="0">
              <a:latin typeface="微软雅黑" pitchFamily="34" charset="-122"/>
              <a:ea typeface="微软雅黑" pitchFamily="34" charset="-122"/>
            </a:endParaRPr>
          </a:p>
        </p:txBody>
      </p:sp>
      <p:sp>
        <p:nvSpPr>
          <p:cNvPr id="23" name="Text Box 22"/>
          <p:cNvSpPr txBox="1">
            <a:spLocks noChangeArrowheads="1"/>
          </p:cNvSpPr>
          <p:nvPr/>
        </p:nvSpPr>
        <p:spPr bwMode="auto">
          <a:xfrm>
            <a:off x="6036319" y="1304925"/>
            <a:ext cx="2376487" cy="30777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eaLnBrk="0" hangingPunct="0">
              <a:spcBef>
                <a:spcPct val="50000"/>
              </a:spcBef>
            </a:pPr>
            <a:r>
              <a:rPr lang="zh-CN" altLang="en-US" b="1" dirty="0" smtClean="0">
                <a:latin typeface="微软雅黑" pitchFamily="34" charset="-122"/>
                <a:ea typeface="微软雅黑" pitchFamily="34" charset="-122"/>
              </a:rPr>
              <a:t>对</a:t>
            </a:r>
            <a:r>
              <a:rPr lang="zh-CN" altLang="en-US" b="1" dirty="0">
                <a:latin typeface="微软雅黑" pitchFamily="34" charset="-122"/>
                <a:ea typeface="微软雅黑" pitchFamily="34" charset="-122"/>
              </a:rPr>
              <a:t>数据</a:t>
            </a:r>
            <a:r>
              <a:rPr lang="zh-CN" altLang="en-US" b="1" dirty="0" smtClean="0">
                <a:latin typeface="微软雅黑" pitchFamily="34" charset="-122"/>
                <a:ea typeface="微软雅黑" pitchFamily="34" charset="-122"/>
              </a:rPr>
              <a:t>架构的</a:t>
            </a:r>
            <a:r>
              <a:rPr lang="zh-CN" altLang="en-US" dirty="0" smtClean="0">
                <a:latin typeface="微软雅黑" pitchFamily="34" charset="-122"/>
                <a:ea typeface="微软雅黑" pitchFamily="34" charset="-122"/>
              </a:rPr>
              <a:t>集中化</a:t>
            </a:r>
            <a:r>
              <a:rPr lang="zh-CN" altLang="en-US" b="1" dirty="0" smtClean="0">
                <a:latin typeface="微软雅黑" pitchFamily="34" charset="-122"/>
                <a:ea typeface="微软雅黑" pitchFamily="34" charset="-122"/>
              </a:rPr>
              <a:t>要求</a:t>
            </a:r>
            <a:endParaRPr lang="zh-CN" altLang="en-US" b="1" dirty="0">
              <a:latin typeface="微软雅黑" pitchFamily="34" charset="-122"/>
              <a:ea typeface="微软雅黑" pitchFamily="34" charset="-122"/>
            </a:endParaRPr>
          </a:p>
        </p:txBody>
      </p:sp>
      <p:sp>
        <p:nvSpPr>
          <p:cNvPr id="24" name="AutoShape 23"/>
          <p:cNvSpPr>
            <a:spLocks noChangeArrowheads="1"/>
          </p:cNvSpPr>
          <p:nvPr/>
        </p:nvSpPr>
        <p:spPr bwMode="auto">
          <a:xfrm>
            <a:off x="1759668" y="2293369"/>
            <a:ext cx="1173163" cy="215900"/>
          </a:xfrm>
          <a:prstGeom prst="rightArrow">
            <a:avLst>
              <a:gd name="adj1" fmla="val 50000"/>
              <a:gd name="adj2" fmla="val 135846"/>
            </a:avLst>
          </a:prstGeom>
          <a:solidFill>
            <a:srgbClr val="3399FF"/>
          </a:solidFill>
          <a:ln w="9525">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25" name="AutoShape 24"/>
          <p:cNvSpPr>
            <a:spLocks noChangeArrowheads="1"/>
          </p:cNvSpPr>
          <p:nvPr/>
        </p:nvSpPr>
        <p:spPr bwMode="auto">
          <a:xfrm>
            <a:off x="1759668" y="3963419"/>
            <a:ext cx="1173163" cy="215900"/>
          </a:xfrm>
          <a:prstGeom prst="rightArrow">
            <a:avLst>
              <a:gd name="adj1" fmla="val 50000"/>
              <a:gd name="adj2" fmla="val 135846"/>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26" name="AutoShape 25"/>
          <p:cNvSpPr>
            <a:spLocks noChangeArrowheads="1"/>
          </p:cNvSpPr>
          <p:nvPr/>
        </p:nvSpPr>
        <p:spPr bwMode="auto">
          <a:xfrm>
            <a:off x="1773956" y="5750944"/>
            <a:ext cx="1173162" cy="215900"/>
          </a:xfrm>
          <a:prstGeom prst="rightArrow">
            <a:avLst>
              <a:gd name="adj1" fmla="val 50000"/>
              <a:gd name="adj2" fmla="val 135846"/>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endParaRPr lang="zh-CN" altLang="zh-CN">
              <a:latin typeface="微软雅黑" pitchFamily="34" charset="-122"/>
              <a:ea typeface="微软雅黑" pitchFamily="34" charset="-122"/>
            </a:endParaRPr>
          </a:p>
        </p:txBody>
      </p:sp>
      <p:sp>
        <p:nvSpPr>
          <p:cNvPr id="27" name="AutoShape 26"/>
          <p:cNvSpPr>
            <a:spLocks noChangeArrowheads="1"/>
          </p:cNvSpPr>
          <p:nvPr/>
        </p:nvSpPr>
        <p:spPr bwMode="auto">
          <a:xfrm>
            <a:off x="1770781" y="3109344"/>
            <a:ext cx="301625" cy="200025"/>
          </a:xfrm>
          <a:prstGeom prst="rightArrow">
            <a:avLst>
              <a:gd name="adj1" fmla="val 50000"/>
              <a:gd name="adj2" fmla="val 37698"/>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a:endParaRPr lang="zh-CN" altLang="zh-CN">
              <a:latin typeface="微软雅黑" pitchFamily="34" charset="-122"/>
              <a:ea typeface="微软雅黑" pitchFamily="34" charset="-122"/>
            </a:endParaRPr>
          </a:p>
        </p:txBody>
      </p:sp>
      <p:sp>
        <p:nvSpPr>
          <p:cNvPr id="28" name="AutoShape 27"/>
          <p:cNvSpPr>
            <a:spLocks noChangeArrowheads="1"/>
          </p:cNvSpPr>
          <p:nvPr/>
        </p:nvSpPr>
        <p:spPr bwMode="auto">
          <a:xfrm>
            <a:off x="1767606" y="4879407"/>
            <a:ext cx="301625" cy="200025"/>
          </a:xfrm>
          <a:prstGeom prst="rightArrow">
            <a:avLst>
              <a:gd name="adj1" fmla="val 50000"/>
              <a:gd name="adj2" fmla="val 37698"/>
            </a:avLst>
          </a:prstGeom>
          <a:solidFill>
            <a:srgbClr val="3399FF"/>
          </a:solidFill>
          <a:ln w="9525" algn="ctr">
            <a:noFill/>
            <a:miter lim="800000"/>
            <a:headEnd/>
            <a:tailEnd/>
          </a:ln>
        </p:spPr>
        <p:txBody>
          <a:bodyPr wrap="none" lIns="45720" rIns="45720" anchor="ct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algn="ctr"/>
            <a:endParaRPr lang="zh-CN" altLang="zh-CN">
              <a:latin typeface="微软雅黑" pitchFamily="34" charset="-122"/>
              <a:ea typeface="微软雅黑" pitchFamily="34" charset="-122"/>
            </a:endParaRPr>
          </a:p>
        </p:txBody>
      </p:sp>
      <p:sp>
        <p:nvSpPr>
          <p:cNvPr id="29" name="Text Box 18"/>
          <p:cNvSpPr txBox="1">
            <a:spLocks noChangeArrowheads="1"/>
          </p:cNvSpPr>
          <p:nvPr/>
        </p:nvSpPr>
        <p:spPr bwMode="auto">
          <a:xfrm>
            <a:off x="6022876" y="1904628"/>
            <a:ext cx="2532063" cy="3194721"/>
          </a:xfrm>
          <a:prstGeom prst="rect">
            <a:avLst/>
          </a:prstGeom>
          <a:no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buClr>
                <a:srgbClr val="C00000"/>
              </a:buClr>
              <a:buFont typeface="Wingdings" pitchFamily="2" charset="2"/>
              <a:buChar char="n"/>
            </a:pPr>
            <a:r>
              <a:rPr lang="zh-CN" altLang="en-US" sz="1200" dirty="0" smtClean="0">
                <a:latin typeface="微软雅黑" pitchFamily="34" charset="-122"/>
                <a:ea typeface="微软雅黑" pitchFamily="34" charset="-122"/>
              </a:rPr>
              <a:t>集中化、大容量、高扩展、高可用数据库平台：支持全网型数据、跨域数据的整合，形成集中化管理的的企业级数据中心</a:t>
            </a:r>
            <a:endParaRPr lang="en-US" altLang="zh-CN" sz="1200"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endParaRPr lang="en-US" altLang="zh-CN" sz="1200"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r>
              <a:rPr lang="zh-CN" altLang="en-US" sz="1200" dirty="0" smtClean="0">
                <a:latin typeface="微软雅黑" pitchFamily="34" charset="-122"/>
                <a:ea typeface="微软雅黑" pitchFamily="34" charset="-122"/>
              </a:rPr>
              <a:t>高</a:t>
            </a:r>
            <a:r>
              <a:rPr lang="zh-CN" altLang="en-US" sz="1200" b="1" dirty="0" smtClean="0">
                <a:latin typeface="微软雅黑" pitchFamily="34" charset="-122"/>
                <a:ea typeface="微软雅黑" pitchFamily="34" charset="-122"/>
              </a:rPr>
              <a:t>性能：</a:t>
            </a:r>
            <a:r>
              <a:rPr lang="zh-CN" altLang="en-US" sz="1200" dirty="0">
                <a:latin typeface="微软雅黑" pitchFamily="34" charset="-122"/>
                <a:ea typeface="微软雅黑" pitchFamily="34" charset="-122"/>
              </a:rPr>
              <a:t>支持</a:t>
            </a:r>
            <a:r>
              <a:rPr lang="en-US" altLang="zh-CN" sz="1200" dirty="0">
                <a:latin typeface="微软雅黑" pitchFamily="34" charset="-122"/>
                <a:ea typeface="微软雅黑" pitchFamily="34" charset="-122"/>
              </a:rPr>
              <a:t>3G</a:t>
            </a:r>
            <a:r>
              <a:rPr lang="zh-CN" altLang="en-US" sz="1200" dirty="0">
                <a:latin typeface="微软雅黑" pitchFamily="34" charset="-122"/>
                <a:ea typeface="微软雅黑" pitchFamily="34" charset="-122"/>
              </a:rPr>
              <a:t>时代更高的实时性</a:t>
            </a:r>
            <a:r>
              <a:rPr lang="zh-CN" altLang="en-US" sz="1200" dirty="0" smtClean="0">
                <a:latin typeface="微软雅黑" pitchFamily="34" charset="-122"/>
                <a:ea typeface="微软雅黑" pitchFamily="34" charset="-122"/>
              </a:rPr>
              <a:t>要求、支持</a:t>
            </a:r>
            <a:endParaRPr lang="en-US" altLang="zh-CN" sz="1200" dirty="0">
              <a:latin typeface="微软雅黑" pitchFamily="34" charset="-122"/>
              <a:ea typeface="微软雅黑" pitchFamily="34" charset="-122"/>
            </a:endParaRPr>
          </a:p>
          <a:p>
            <a:pPr marL="107950" indent="-107950" eaLnBrk="0" hangingPunct="0">
              <a:buClr>
                <a:srgbClr val="C00000"/>
              </a:buClr>
              <a:buFont typeface="Wingdings" pitchFamily="2" charset="2"/>
              <a:buChar char="n"/>
            </a:pPr>
            <a:endParaRPr lang="zh-CN" altLang="en-US" sz="1200" dirty="0">
              <a:latin typeface="微软雅黑" pitchFamily="34" charset="-122"/>
              <a:ea typeface="微软雅黑" pitchFamily="34" charset="-122"/>
            </a:endParaRPr>
          </a:p>
          <a:p>
            <a:pPr marL="107950" indent="-107950" eaLnBrk="0" hangingPunct="0">
              <a:buClr>
                <a:srgbClr val="C00000"/>
              </a:buClr>
              <a:buFont typeface="Wingdings" pitchFamily="2" charset="2"/>
              <a:buChar char="n"/>
            </a:pPr>
            <a:r>
              <a:rPr lang="zh-CN" altLang="en-US" sz="1200" b="1" dirty="0" smtClean="0">
                <a:latin typeface="微软雅黑" pitchFamily="34" charset="-122"/>
                <a:ea typeface="微软雅黑" pitchFamily="34" charset="-122"/>
              </a:rPr>
              <a:t>动态资源共享：支持多租户管理、资源动态按需供应</a:t>
            </a:r>
            <a:endParaRPr lang="en-US" altLang="zh-CN" sz="1200" b="1"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endParaRPr lang="en-US" altLang="zh-CN" sz="1200" dirty="0" smtClean="0">
              <a:latin typeface="微软雅黑" pitchFamily="34" charset="-122"/>
              <a:ea typeface="微软雅黑" pitchFamily="34" charset="-122"/>
            </a:endParaRPr>
          </a:p>
          <a:p>
            <a:pPr marL="107950" indent="-107950" eaLnBrk="0" hangingPunct="0">
              <a:buClr>
                <a:srgbClr val="C00000"/>
              </a:buClr>
              <a:buFont typeface="Wingdings" pitchFamily="2" charset="2"/>
              <a:buChar char="n"/>
            </a:pPr>
            <a:r>
              <a:rPr lang="zh-CN" altLang="en-US" sz="1200" dirty="0" smtClean="0">
                <a:latin typeface="微软雅黑" pitchFamily="34" charset="-122"/>
                <a:ea typeface="微软雅黑" pitchFamily="34" charset="-122"/>
              </a:rPr>
              <a:t>可重用、标准化组件：形成可重用组件，支持一次开发、各省共享的模式，形成规模型效益</a:t>
            </a:r>
            <a:endParaRPr lang="en-US" altLang="zh-CN" sz="1200" dirty="0" smtClean="0">
              <a:latin typeface="微软雅黑" pitchFamily="34" charset="-122"/>
              <a:ea typeface="微软雅黑" pitchFamily="34" charset="-122"/>
            </a:endParaRPr>
          </a:p>
        </p:txBody>
      </p:sp>
      <p:sp>
        <p:nvSpPr>
          <p:cNvPr id="30" name="Text Box 18"/>
          <p:cNvSpPr txBox="1">
            <a:spLocks noChangeArrowheads="1"/>
          </p:cNvSpPr>
          <p:nvPr/>
        </p:nvSpPr>
        <p:spPr bwMode="auto">
          <a:xfrm>
            <a:off x="5398941" y="5348119"/>
            <a:ext cx="3624931" cy="1274195"/>
          </a:xfrm>
          <a:prstGeom prst="rect">
            <a:avLst/>
          </a:prstGeom>
          <a:solidFill>
            <a:srgbClr val="FFC000"/>
          </a:solidFill>
          <a:ln w="9525">
            <a:noFill/>
            <a:miter lim="800000"/>
            <a:headEnd/>
            <a:tailEnd/>
          </a:ln>
        </p:spPr>
        <p:txBody>
          <a:bodyPr wrap="square" lIns="45720" rIns="45720">
            <a:spAutoFit/>
          </a:bodyPr>
          <a:lstStyle>
            <a:defPPr>
              <a:defRPr lang="en-US"/>
            </a:defPPr>
            <a:lvl1pPr algn="l" rtl="0" fontAlgn="base">
              <a:spcBef>
                <a:spcPct val="0"/>
              </a:spcBef>
              <a:spcAft>
                <a:spcPct val="0"/>
              </a:spcAft>
              <a:defRPr sz="1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1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1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1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1400" b="1" kern="1200">
                <a:solidFill>
                  <a:schemeClr val="tx1"/>
                </a:solidFill>
                <a:latin typeface="Arial" pitchFamily="34" charset="0"/>
                <a:ea typeface="宋体" pitchFamily="2" charset="-122"/>
                <a:cs typeface="+mn-cs"/>
              </a:defRPr>
            </a:lvl5pPr>
            <a:lvl6pPr marL="2286000" algn="l" defTabSz="914400" rtl="0" eaLnBrk="1" latinLnBrk="0" hangingPunct="1">
              <a:defRPr sz="1400" b="1" kern="1200">
                <a:solidFill>
                  <a:schemeClr val="tx1"/>
                </a:solidFill>
                <a:latin typeface="Arial" pitchFamily="34" charset="0"/>
                <a:ea typeface="宋体" pitchFamily="2" charset="-122"/>
                <a:cs typeface="+mn-cs"/>
              </a:defRPr>
            </a:lvl6pPr>
            <a:lvl7pPr marL="2743200" algn="l" defTabSz="914400" rtl="0" eaLnBrk="1" latinLnBrk="0" hangingPunct="1">
              <a:defRPr sz="1400" b="1" kern="1200">
                <a:solidFill>
                  <a:schemeClr val="tx1"/>
                </a:solidFill>
                <a:latin typeface="Arial" pitchFamily="34" charset="0"/>
                <a:ea typeface="宋体" pitchFamily="2" charset="-122"/>
                <a:cs typeface="+mn-cs"/>
              </a:defRPr>
            </a:lvl7pPr>
            <a:lvl8pPr marL="3200400" algn="l" defTabSz="914400" rtl="0" eaLnBrk="1" latinLnBrk="0" hangingPunct="1">
              <a:defRPr sz="1400" b="1" kern="1200">
                <a:solidFill>
                  <a:schemeClr val="tx1"/>
                </a:solidFill>
                <a:latin typeface="Arial" pitchFamily="34" charset="0"/>
                <a:ea typeface="宋体" pitchFamily="2" charset="-122"/>
                <a:cs typeface="+mn-cs"/>
              </a:defRPr>
            </a:lvl8pPr>
            <a:lvl9pPr marL="3657600" algn="l" defTabSz="914400" rtl="0" eaLnBrk="1" latinLnBrk="0" hangingPunct="1">
              <a:defRPr sz="1400" b="1" kern="1200">
                <a:solidFill>
                  <a:schemeClr val="tx1"/>
                </a:solidFill>
                <a:latin typeface="Arial" pitchFamily="34" charset="0"/>
                <a:ea typeface="宋体" pitchFamily="2" charset="-122"/>
                <a:cs typeface="+mn-cs"/>
              </a:defRPr>
            </a:lvl9pPr>
          </a:lstStyle>
          <a:p>
            <a:pPr marL="107950" indent="-107950" eaLnBrk="0" hangingPunct="0">
              <a:buClr>
                <a:srgbClr val="C00000"/>
              </a:buClr>
            </a:pPr>
            <a:r>
              <a:rPr lang="zh-CN" altLang="en-US" sz="1600" dirty="0" smtClean="0">
                <a:latin typeface="微软雅黑" pitchFamily="34" charset="-122"/>
                <a:ea typeface="微软雅黑" pitchFamily="34" charset="-122"/>
              </a:rPr>
              <a:t>  数据集中化趋势使得运营商面临着海量数据的存储及分析问题，大数据在支撑移动业务发展趋势中，充当重要角色。</a:t>
            </a:r>
            <a:endParaRPr lang="en-US" altLang="zh-CN" sz="1600" dirty="0" smtClean="0">
              <a:latin typeface="微软雅黑" pitchFamily="34" charset="-122"/>
              <a:ea typeface="微软雅黑" pitchFamily="34" charset="-122"/>
            </a:endParaRPr>
          </a:p>
        </p:txBody>
      </p:sp>
      <p:cxnSp>
        <p:nvCxnSpPr>
          <p:cNvPr id="31" name="直接箭头连接符 30"/>
          <p:cNvCxnSpPr>
            <a:stCxn id="26" idx="1"/>
          </p:cNvCxnSpPr>
          <p:nvPr/>
        </p:nvCxnSpPr>
        <p:spPr bwMode="auto">
          <a:xfrm flipV="1">
            <a:off x="1773956" y="5856965"/>
            <a:ext cx="3579812" cy="1929"/>
          </a:xfrm>
          <a:prstGeom prst="straightConnector1">
            <a:avLst/>
          </a:prstGeom>
          <a:noFill/>
          <a:ln w="57150" cap="flat" cmpd="sng" algn="ctr">
            <a:solidFill>
              <a:srgbClr val="FF0000"/>
            </a:solidFill>
            <a:prstDash val="solid"/>
            <a:round/>
            <a:headEnd type="none" w="med" len="med"/>
            <a:tailEnd type="arrow"/>
          </a:ln>
          <a:effectLst/>
        </p:spPr>
      </p:cxnSp>
      <p:cxnSp>
        <p:nvCxnSpPr>
          <p:cNvPr id="32" name="直接箭头连接符 32"/>
          <p:cNvCxnSpPr>
            <a:stCxn id="28" idx="1"/>
          </p:cNvCxnSpPr>
          <p:nvPr/>
        </p:nvCxnSpPr>
        <p:spPr bwMode="auto">
          <a:xfrm>
            <a:off x="1767606" y="4979420"/>
            <a:ext cx="3586162" cy="877545"/>
          </a:xfrm>
          <a:prstGeom prst="straightConnector1">
            <a:avLst/>
          </a:prstGeom>
          <a:noFill/>
          <a:ln w="57150" cap="flat" cmpd="sng" algn="ctr">
            <a:solidFill>
              <a:srgbClr val="FF0000"/>
            </a:solidFill>
            <a:prstDash val="solid"/>
            <a:round/>
            <a:headEnd type="none" w="med" len="med"/>
            <a:tailEnd type="arrow"/>
          </a:ln>
          <a:effectLst/>
        </p:spPr>
      </p:cxnSp>
      <p:cxnSp>
        <p:nvCxnSpPr>
          <p:cNvPr id="33" name="直接箭头连接符 37"/>
          <p:cNvCxnSpPr>
            <a:stCxn id="25" idx="1"/>
          </p:cNvCxnSpPr>
          <p:nvPr/>
        </p:nvCxnSpPr>
        <p:spPr bwMode="auto">
          <a:xfrm>
            <a:off x="1759668" y="4071369"/>
            <a:ext cx="3594100" cy="1785596"/>
          </a:xfrm>
          <a:prstGeom prst="straightConnector1">
            <a:avLst/>
          </a:prstGeom>
          <a:noFill/>
          <a:ln w="57150" cap="flat" cmpd="sng" algn="ctr">
            <a:solidFill>
              <a:srgbClr val="FF0000"/>
            </a:solidFill>
            <a:prstDash val="solid"/>
            <a:round/>
            <a:headEnd type="none" w="med" len="med"/>
            <a:tailEnd type="arrow"/>
          </a:ln>
          <a:effectLst/>
        </p:spPr>
      </p:cxnSp>
      <p:cxnSp>
        <p:nvCxnSpPr>
          <p:cNvPr id="34" name="直接箭头连接符 41"/>
          <p:cNvCxnSpPr>
            <a:stCxn id="27" idx="1"/>
          </p:cNvCxnSpPr>
          <p:nvPr/>
        </p:nvCxnSpPr>
        <p:spPr bwMode="auto">
          <a:xfrm>
            <a:off x="1770781" y="3209357"/>
            <a:ext cx="3582987" cy="2647608"/>
          </a:xfrm>
          <a:prstGeom prst="straightConnector1">
            <a:avLst/>
          </a:prstGeom>
          <a:noFill/>
          <a:ln w="57150" cap="flat" cmpd="sng" algn="ctr">
            <a:solidFill>
              <a:srgbClr val="FF0000"/>
            </a:solidFill>
            <a:prstDash val="solid"/>
            <a:round/>
            <a:headEnd type="none" w="med" len="med"/>
            <a:tailEnd type="arrow"/>
          </a:ln>
          <a:effectLst/>
        </p:spPr>
      </p:cxnSp>
      <p:cxnSp>
        <p:nvCxnSpPr>
          <p:cNvPr id="35" name="直接箭头连接符 44"/>
          <p:cNvCxnSpPr/>
          <p:nvPr/>
        </p:nvCxnSpPr>
        <p:spPr bwMode="auto">
          <a:xfrm>
            <a:off x="1785068" y="2388620"/>
            <a:ext cx="3568700" cy="3468345"/>
          </a:xfrm>
          <a:prstGeom prst="straightConnector1">
            <a:avLst/>
          </a:prstGeom>
          <a:noFill/>
          <a:ln w="57150" cap="flat" cmpd="sng" algn="ctr">
            <a:solidFill>
              <a:srgbClr val="FF0000"/>
            </a:solidFill>
            <a:prstDash val="solid"/>
            <a:round/>
            <a:headEnd type="none" w="med" len="med"/>
            <a:tailEnd type="arrow"/>
          </a:ln>
          <a:effectLst/>
        </p:spPr>
      </p:cxnSp>
      <p:sp>
        <p:nvSpPr>
          <p:cNvPr id="36" name="标题 1"/>
          <p:cNvSpPr>
            <a:spLocks noGrp="1"/>
          </p:cNvSpPr>
          <p:nvPr>
            <p:ph type="title"/>
          </p:nvPr>
        </p:nvSpPr>
        <p:spPr>
          <a:xfrm>
            <a:off x="539750" y="142875"/>
            <a:ext cx="6556375" cy="666750"/>
          </a:xfrm>
        </p:spPr>
        <p:txBody>
          <a:bodyPr>
            <a:normAutofit/>
          </a:bodyPr>
          <a:lstStyle/>
          <a:p>
            <a:pPr>
              <a:lnSpc>
                <a:spcPct val="100000"/>
              </a:lnSpc>
              <a:buClrTx/>
              <a:buFontTx/>
            </a:pPr>
            <a:r>
              <a:rPr lang="zh-CN" altLang="en-US" dirty="0"/>
              <a:t>电信运营商数据集中化趋势</a:t>
            </a:r>
          </a:p>
        </p:txBody>
      </p:sp>
    </p:spTree>
    <p:extLst>
      <p:ext uri="{BB962C8B-B14F-4D97-AF65-F5344CB8AC3E}">
        <p14:creationId xmlns:p14="http://schemas.microsoft.com/office/powerpoint/2010/main" val="17018628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9C6F55DB-355E-4900-A934-F86EA772FB1C}" type="slidenum">
              <a:rPr lang="zh-CN" altLang="en-US" smtClean="0"/>
              <a:pPr/>
              <a:t>7</a:t>
            </a:fld>
            <a:endParaRPr lang="en-US" altLang="zh-CN"/>
          </a:p>
        </p:txBody>
      </p:sp>
      <p:sp>
        <p:nvSpPr>
          <p:cNvPr id="19" name="标题 1"/>
          <p:cNvSpPr>
            <a:spLocks noGrp="1"/>
          </p:cNvSpPr>
          <p:nvPr>
            <p:ph type="title"/>
          </p:nvPr>
        </p:nvSpPr>
        <p:spPr>
          <a:xfrm>
            <a:off x="539750" y="142875"/>
            <a:ext cx="7919997" cy="666750"/>
          </a:xfrm>
        </p:spPr>
        <p:txBody>
          <a:bodyPr>
            <a:normAutofit/>
          </a:bodyPr>
          <a:lstStyle/>
          <a:p>
            <a:pPr>
              <a:lnSpc>
                <a:spcPct val="100000"/>
              </a:lnSpc>
              <a:buClrTx/>
              <a:buFontTx/>
            </a:pPr>
            <a:r>
              <a:rPr lang="zh-CN" altLang="en-US" dirty="0"/>
              <a:t>电信</a:t>
            </a:r>
            <a:r>
              <a:rPr lang="zh-CN" altLang="en-US" dirty="0" smtClean="0"/>
              <a:t>运营</a:t>
            </a:r>
            <a:r>
              <a:rPr lang="zh-CN" altLang="en-US" dirty="0">
                <a:latin typeface="黑体" pitchFamily="2" charset="-122"/>
                <a:ea typeface="黑体" pitchFamily="2" charset="-122"/>
              </a:rPr>
              <a:t>面临的大数据挑战</a:t>
            </a:r>
            <a:endParaRPr lang="zh-CN" altLang="en-US" dirty="0"/>
          </a:p>
        </p:txBody>
      </p:sp>
      <p:sp>
        <p:nvSpPr>
          <p:cNvPr id="21" name="圆角矩形 20"/>
          <p:cNvSpPr/>
          <p:nvPr/>
        </p:nvSpPr>
        <p:spPr bwMode="auto">
          <a:xfrm>
            <a:off x="4582437" y="2530005"/>
            <a:ext cx="3960440" cy="1130107"/>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2" name="圆角矩形 21"/>
          <p:cNvSpPr/>
          <p:nvPr/>
        </p:nvSpPr>
        <p:spPr bwMode="auto">
          <a:xfrm>
            <a:off x="4582437" y="3805881"/>
            <a:ext cx="3960440" cy="1135287"/>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3" name="圆角矩形 22"/>
          <p:cNvSpPr/>
          <p:nvPr/>
        </p:nvSpPr>
        <p:spPr bwMode="auto">
          <a:xfrm>
            <a:off x="333965" y="3772054"/>
            <a:ext cx="3888432" cy="1167946"/>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333965" y="2530005"/>
            <a:ext cx="3888432" cy="1130107"/>
          </a:xfrm>
          <a:prstGeom prst="round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5" name="矩形 50"/>
          <p:cNvSpPr/>
          <p:nvPr/>
        </p:nvSpPr>
        <p:spPr>
          <a:xfrm>
            <a:off x="308987" y="4176332"/>
            <a:ext cx="3785981" cy="461665"/>
          </a:xfrm>
          <a:prstGeom prst="rect">
            <a:avLst/>
          </a:prstGeom>
          <a:effectLst/>
        </p:spPr>
        <p:txBody>
          <a:bodyPr wrap="square">
            <a:spAutoFit/>
          </a:bodyPr>
          <a:lstStyle/>
          <a:p>
            <a:pPr marL="0" marR="0" lvl="0" indent="0" algn="just" defTabSz="914400" eaLnBrk="1" latinLnBrk="0" hangingPunct="1">
              <a:lnSpc>
                <a:spcPct val="100000"/>
              </a:lnSpc>
              <a:buClrTx/>
              <a:buSzTx/>
              <a:buFontTx/>
              <a:buNone/>
              <a:tabLst/>
              <a:defRPr/>
            </a:pPr>
            <a:r>
              <a:rPr lang="zh-CN" altLang="en-US" sz="1200" dirty="0" smtClean="0">
                <a:latin typeface="+mn-ea"/>
                <a:ea typeface="+mn-ea"/>
              </a:rPr>
              <a:t>移动互联网和个人消费领域</a:t>
            </a:r>
            <a:r>
              <a:rPr lang="zh-CN" altLang="en-US" sz="1200" dirty="0">
                <a:latin typeface="+mn-ea"/>
                <a:ea typeface="+mn-ea"/>
              </a:rPr>
              <a:t>业务扩展</a:t>
            </a:r>
            <a:r>
              <a:rPr lang="zh-CN" altLang="en-US" sz="1200" dirty="0" smtClean="0">
                <a:latin typeface="+mn-ea"/>
                <a:ea typeface="+mn-ea"/>
              </a:rPr>
              <a:t>和</a:t>
            </a:r>
            <a:r>
              <a:rPr lang="en-US" altLang="zh-CN" sz="1200" dirty="0" smtClean="0">
                <a:latin typeface="+mn-ea"/>
                <a:ea typeface="+mn-ea"/>
              </a:rPr>
              <a:t>CEM</a:t>
            </a:r>
            <a:r>
              <a:rPr lang="zh-CN" altLang="en-US" sz="1200" dirty="0" smtClean="0">
                <a:latin typeface="+mn-ea"/>
                <a:ea typeface="+mn-ea"/>
              </a:rPr>
              <a:t>导致海量数据的及时分析带来挑战</a:t>
            </a:r>
            <a:endParaRPr lang="zh-CN" altLang="en-US" sz="1200" dirty="0">
              <a:latin typeface="+mn-ea"/>
              <a:ea typeface="+mn-ea"/>
            </a:endParaRPr>
          </a:p>
        </p:txBody>
      </p:sp>
      <p:sp>
        <p:nvSpPr>
          <p:cNvPr id="26" name="矩形 66"/>
          <p:cNvSpPr/>
          <p:nvPr/>
        </p:nvSpPr>
        <p:spPr>
          <a:xfrm>
            <a:off x="4571315" y="4124412"/>
            <a:ext cx="3888432" cy="461665"/>
          </a:xfrm>
          <a:prstGeom prst="rect">
            <a:avLst/>
          </a:prstGeom>
          <a:effectLst/>
        </p:spPr>
        <p:txBody>
          <a:bodyPr wrap="square">
            <a:spAutoFit/>
          </a:bodyPr>
          <a:lstStyle/>
          <a:p>
            <a:pPr marL="0" marR="0" lvl="0" indent="0" algn="just" defTabSz="914400" eaLnBrk="1" latinLnBrk="0" hangingPunct="1">
              <a:lnSpc>
                <a:spcPct val="100000"/>
              </a:lnSpc>
              <a:buClrTx/>
              <a:buSzTx/>
              <a:buFontTx/>
              <a:buNone/>
              <a:tabLst/>
              <a:defRPr/>
            </a:pPr>
            <a:r>
              <a:rPr lang="zh-CN" altLang="en-US" sz="1200" dirty="0">
                <a:latin typeface="+mn-ea"/>
                <a:ea typeface="+mn-ea"/>
              </a:rPr>
              <a:t>运营</a:t>
            </a:r>
            <a:r>
              <a:rPr lang="zh-CN" altLang="en-US" sz="1200" dirty="0" smtClean="0">
                <a:latin typeface="+mn-ea"/>
                <a:ea typeface="+mn-ea"/>
              </a:rPr>
              <a:t>商一体化集中运营和透明管控，催生巨大的经营分析数据</a:t>
            </a:r>
            <a:r>
              <a:rPr lang="zh-CN" altLang="en-US" sz="1200" dirty="0">
                <a:latin typeface="+mn-ea"/>
                <a:ea typeface="+mn-ea"/>
              </a:rPr>
              <a:t>仓库</a:t>
            </a:r>
            <a:r>
              <a:rPr lang="zh-CN" altLang="en-US" sz="1200" dirty="0" smtClean="0">
                <a:latin typeface="+mn-ea"/>
                <a:ea typeface="+mn-ea"/>
              </a:rPr>
              <a:t>，对大数据的存储、性能、开放带来挑战</a:t>
            </a:r>
            <a:endParaRPr lang="zh-CN" altLang="en-US" sz="1200" dirty="0">
              <a:latin typeface="+mn-ea"/>
              <a:ea typeface="+mn-ea"/>
            </a:endParaRPr>
          </a:p>
        </p:txBody>
      </p:sp>
      <p:sp>
        <p:nvSpPr>
          <p:cNvPr id="27" name="矩形 50"/>
          <p:cNvSpPr/>
          <p:nvPr/>
        </p:nvSpPr>
        <p:spPr>
          <a:xfrm>
            <a:off x="333965" y="2857952"/>
            <a:ext cx="3816424" cy="535531"/>
          </a:xfrm>
          <a:prstGeom prst="rect">
            <a:avLst/>
          </a:prstGeom>
          <a:effectLst/>
        </p:spPr>
        <p:txBody>
          <a:bodyPr wrap="square">
            <a:spAutoFit/>
          </a:bodyPr>
          <a:lstStyle/>
          <a:p>
            <a:pPr algn="just">
              <a:defRPr/>
            </a:pPr>
            <a:r>
              <a:rPr lang="en-US" altLang="zh-CN" sz="1200" dirty="0" smtClean="0">
                <a:solidFill>
                  <a:schemeClr val="tx1"/>
                </a:solidFill>
                <a:latin typeface="+mn-ea"/>
                <a:ea typeface="+mn-ea"/>
              </a:rPr>
              <a:t>DPI</a:t>
            </a:r>
            <a:r>
              <a:rPr lang="zh-CN" altLang="en-US" sz="1200" dirty="0" smtClean="0">
                <a:solidFill>
                  <a:schemeClr val="tx1"/>
                </a:solidFill>
                <a:latin typeface="+mn-ea"/>
                <a:ea typeface="+mn-ea"/>
              </a:rPr>
              <a:t>和信令监测，产生的大量事件在存储和用户通信行为分析的实时处理性能带来挑战</a:t>
            </a:r>
            <a:endParaRPr lang="zh-CN" altLang="en-US" sz="1200" dirty="0">
              <a:solidFill>
                <a:schemeClr val="tx1"/>
              </a:solidFill>
              <a:latin typeface="+mn-ea"/>
              <a:ea typeface="+mn-ea"/>
            </a:endParaRPr>
          </a:p>
        </p:txBody>
      </p:sp>
      <p:sp>
        <p:nvSpPr>
          <p:cNvPr id="28" name="矩形 66"/>
          <p:cNvSpPr/>
          <p:nvPr/>
        </p:nvSpPr>
        <p:spPr>
          <a:xfrm>
            <a:off x="4615584" y="2854653"/>
            <a:ext cx="3927293" cy="757130"/>
          </a:xfrm>
          <a:prstGeom prst="rect">
            <a:avLst/>
          </a:prstGeom>
          <a:effectLst/>
        </p:spPr>
        <p:txBody>
          <a:bodyPr wrap="square">
            <a:spAutoFit/>
          </a:bodyPr>
          <a:lstStyle/>
          <a:p>
            <a:pPr algn="just">
              <a:defRPr/>
            </a:pPr>
            <a:r>
              <a:rPr lang="en-US" altLang="zh-CN" sz="1200" dirty="0" smtClean="0">
                <a:latin typeface="+mn-ea"/>
                <a:ea typeface="+mn-ea"/>
              </a:rPr>
              <a:t>ICT</a:t>
            </a:r>
            <a:r>
              <a:rPr lang="zh-CN" altLang="en-US" sz="1200" dirty="0" smtClean="0">
                <a:latin typeface="+mn-ea"/>
                <a:ea typeface="+mn-ea"/>
              </a:rPr>
              <a:t>融合，核心网络、运营支撑和</a:t>
            </a:r>
            <a:r>
              <a:rPr lang="en-US" altLang="zh-CN" sz="1200" dirty="0" smtClean="0">
                <a:latin typeface="+mn-ea"/>
                <a:ea typeface="+mn-ea"/>
              </a:rPr>
              <a:t>VAS</a:t>
            </a:r>
            <a:r>
              <a:rPr lang="zh-CN" altLang="en-US" sz="1200" dirty="0" smtClean="0">
                <a:latin typeface="+mn-ea"/>
                <a:ea typeface="+mn-ea"/>
              </a:rPr>
              <a:t>业务数据的融合催生海量</a:t>
            </a:r>
            <a:r>
              <a:rPr lang="en-US" altLang="zh-CN" sz="1200" dirty="0" smtClean="0">
                <a:latin typeface="+mn-ea"/>
                <a:ea typeface="+mn-ea"/>
              </a:rPr>
              <a:t>User Profile</a:t>
            </a:r>
            <a:r>
              <a:rPr lang="zh-CN" altLang="en-US" sz="1200" dirty="0" smtClean="0">
                <a:latin typeface="+mn-ea"/>
                <a:ea typeface="+mn-ea"/>
              </a:rPr>
              <a:t>并集，对大数据的关联分析计算效能带来挑战</a:t>
            </a:r>
            <a:endParaRPr lang="zh-CN" altLang="en-US" sz="1200" dirty="0">
              <a:latin typeface="+mn-ea"/>
              <a:ea typeface="+mn-ea"/>
            </a:endParaRPr>
          </a:p>
        </p:txBody>
      </p:sp>
      <p:sp>
        <p:nvSpPr>
          <p:cNvPr id="29" name="圆角矩形 28"/>
          <p:cNvSpPr/>
          <p:nvPr/>
        </p:nvSpPr>
        <p:spPr bwMode="auto">
          <a:xfrm>
            <a:off x="333965" y="2519790"/>
            <a:ext cx="3888432" cy="301261"/>
          </a:xfrm>
          <a:prstGeom prst="roundRect">
            <a:avLst/>
          </a:prstGeom>
          <a:solidFill>
            <a:srgbClr val="99CCFF"/>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i="0" u="none" strike="noStrike" cap="none" normalizeH="0" baseline="0" dirty="0" smtClean="0">
                <a:ln>
                  <a:noFill/>
                </a:ln>
                <a:solidFill>
                  <a:schemeClr val="tx1"/>
                </a:solidFill>
                <a:effectLst/>
                <a:latin typeface="+mj-ea"/>
                <a:ea typeface="+mj-ea"/>
              </a:rPr>
              <a:t>移动互联网流量井喷与客户行为分析</a:t>
            </a:r>
          </a:p>
        </p:txBody>
      </p:sp>
      <p:sp>
        <p:nvSpPr>
          <p:cNvPr id="30" name="圆角矩形 29"/>
          <p:cNvSpPr/>
          <p:nvPr/>
        </p:nvSpPr>
        <p:spPr bwMode="auto">
          <a:xfrm>
            <a:off x="4582437" y="2519790"/>
            <a:ext cx="3960440" cy="301261"/>
          </a:xfrm>
          <a:prstGeom prst="roundRect">
            <a:avLst/>
          </a:prstGeom>
          <a:solidFill>
            <a:srgbClr val="CCFFCC"/>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lang="zh-CN" altLang="en-US" dirty="0" smtClean="0">
                <a:solidFill>
                  <a:schemeClr val="tx1"/>
                </a:solidFill>
                <a:latin typeface="+mj-ea"/>
                <a:ea typeface="+mj-ea"/>
              </a:rPr>
              <a:t>业务融合、能力互通带来数据融合</a:t>
            </a:r>
            <a:endParaRPr kumimoji="0" lang="zh-CN" altLang="en-US" b="0" i="0" u="none" strike="noStrike" cap="none" normalizeH="0" baseline="0" dirty="0" smtClean="0">
              <a:ln>
                <a:noFill/>
              </a:ln>
              <a:solidFill>
                <a:schemeClr val="tx1"/>
              </a:solidFill>
              <a:effectLst/>
              <a:latin typeface="+mj-ea"/>
              <a:ea typeface="+mj-ea"/>
            </a:endParaRPr>
          </a:p>
        </p:txBody>
      </p:sp>
      <p:sp>
        <p:nvSpPr>
          <p:cNvPr id="31" name="圆角矩形 30"/>
          <p:cNvSpPr/>
          <p:nvPr/>
        </p:nvSpPr>
        <p:spPr bwMode="auto">
          <a:xfrm>
            <a:off x="333965" y="3766880"/>
            <a:ext cx="3888432" cy="301261"/>
          </a:xfrm>
          <a:prstGeom prst="roundRect">
            <a:avLst/>
          </a:prstGeom>
          <a:solidFill>
            <a:srgbClr val="FFFF99"/>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i="0" u="none" strike="noStrike" cap="none" normalizeH="0" baseline="0" dirty="0" smtClean="0">
                <a:ln>
                  <a:noFill/>
                </a:ln>
                <a:solidFill>
                  <a:schemeClr val="tx1"/>
                </a:solidFill>
                <a:effectLst/>
                <a:latin typeface="+mj-ea"/>
                <a:ea typeface="+mj-ea"/>
              </a:rPr>
              <a:t>提升客户体验要求分析网络服务数据</a:t>
            </a:r>
          </a:p>
        </p:txBody>
      </p:sp>
      <p:sp>
        <p:nvSpPr>
          <p:cNvPr id="32" name="圆角矩形 31"/>
          <p:cNvSpPr/>
          <p:nvPr/>
        </p:nvSpPr>
        <p:spPr bwMode="auto">
          <a:xfrm>
            <a:off x="4582437" y="3759848"/>
            <a:ext cx="3960440" cy="301261"/>
          </a:xfrm>
          <a:prstGeom prst="roundRect">
            <a:avLst/>
          </a:prstGeom>
          <a:solidFill>
            <a:srgbClr val="FFCC66"/>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solidFill>
                  <a:schemeClr val="tx1"/>
                </a:solidFill>
                <a:latin typeface="+mj-ea"/>
                <a:ea typeface="+mj-ea"/>
              </a:rPr>
              <a:t>IT</a:t>
            </a:r>
            <a:r>
              <a:rPr lang="zh-CN" altLang="en-US" dirty="0" smtClean="0">
                <a:solidFill>
                  <a:schemeClr val="tx1"/>
                </a:solidFill>
                <a:latin typeface="+mj-ea"/>
                <a:ea typeface="+mj-ea"/>
              </a:rPr>
              <a:t>系统集中化和行业数据价值挖掘</a:t>
            </a:r>
            <a:endParaRPr kumimoji="0" lang="zh-CN" altLang="en-US" b="0" i="0" u="none" strike="noStrike" cap="none" normalizeH="0" baseline="0" dirty="0" smtClean="0">
              <a:ln>
                <a:noFill/>
              </a:ln>
              <a:solidFill>
                <a:schemeClr val="tx1"/>
              </a:solidFill>
              <a:effectLst/>
              <a:latin typeface="+mj-ea"/>
              <a:ea typeface="+mj-ea"/>
            </a:endParaRPr>
          </a:p>
        </p:txBody>
      </p:sp>
      <p:sp>
        <p:nvSpPr>
          <p:cNvPr id="33" name="TextBox 160"/>
          <p:cNvSpPr txBox="1">
            <a:spLocks noChangeArrowheads="1"/>
          </p:cNvSpPr>
          <p:nvPr/>
        </p:nvSpPr>
        <p:spPr bwMode="auto">
          <a:xfrm>
            <a:off x="288852" y="4958591"/>
            <a:ext cx="8280919" cy="163429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altLang="zh-CN" sz="1200" b="1" dirty="0" smtClean="0">
                <a:solidFill>
                  <a:srgbClr val="000000"/>
                </a:solidFill>
                <a:latin typeface="微软雅黑" pitchFamily="34" charset="-122"/>
                <a:ea typeface="微软雅黑" pitchFamily="34" charset="-122"/>
              </a:rPr>
              <a:t>BSS BI</a:t>
            </a:r>
            <a:r>
              <a:rPr lang="zh-CN" altLang="en-US" sz="1200" b="1" dirty="0" smtClean="0">
                <a:solidFill>
                  <a:srgbClr val="000000"/>
                </a:solidFill>
                <a:latin typeface="微软雅黑" pitchFamily="34" charset="-122"/>
                <a:ea typeface="微软雅黑" pitchFamily="34" charset="-122"/>
              </a:rPr>
              <a:t>数据：</a:t>
            </a:r>
            <a:endParaRPr lang="en-US" altLang="zh-CN" sz="1200" b="1" dirty="0">
              <a:solidFill>
                <a:srgbClr val="000000"/>
              </a:solidFill>
              <a:latin typeface="微软雅黑" pitchFamily="34" charset="-122"/>
              <a:ea typeface="微软雅黑" pitchFamily="34" charset="-122"/>
            </a:endParaRPr>
          </a:p>
          <a:p>
            <a:pPr>
              <a:buSzPct val="60000"/>
              <a:buFont typeface="Wingdings" pitchFamily="2" charset="2"/>
              <a:buChar char="n"/>
              <a:defRPr/>
            </a:pPr>
            <a:r>
              <a:rPr lang="zh-CN" altLang="en-US" sz="1200" dirty="0">
                <a:solidFill>
                  <a:srgbClr val="000000"/>
                </a:solidFill>
                <a:latin typeface="微软雅黑" pitchFamily="34" charset="-122"/>
                <a:ea typeface="微软雅黑" pitchFamily="34" charset="-122"/>
              </a:rPr>
              <a:t>河南</a:t>
            </a:r>
            <a:r>
              <a:rPr lang="en-US" altLang="zh-CN" sz="1200" dirty="0">
                <a:solidFill>
                  <a:srgbClr val="000000"/>
                </a:solidFill>
                <a:latin typeface="微软雅黑" pitchFamily="34" charset="-122"/>
                <a:ea typeface="微软雅黑" pitchFamily="34" charset="-122"/>
              </a:rPr>
              <a:t>17</a:t>
            </a:r>
            <a:r>
              <a:rPr lang="zh-CN" altLang="en-US" sz="1200" dirty="0">
                <a:solidFill>
                  <a:srgbClr val="000000"/>
                </a:solidFill>
                <a:latin typeface="微软雅黑" pitchFamily="34" charset="-122"/>
                <a:ea typeface="微软雅黑" pitchFamily="34" charset="-122"/>
              </a:rPr>
              <a:t>个地市，每天抽取正常用户数</a:t>
            </a:r>
            <a:r>
              <a:rPr lang="en-US" altLang="zh-CN" sz="1200" dirty="0">
                <a:solidFill>
                  <a:srgbClr val="000000"/>
                </a:solidFill>
                <a:latin typeface="微软雅黑" pitchFamily="34" charset="-122"/>
                <a:ea typeface="微软雅黑" pitchFamily="34" charset="-122"/>
              </a:rPr>
              <a:t>7000</a:t>
            </a:r>
            <a:r>
              <a:rPr lang="zh-CN" altLang="en-US" sz="1200" dirty="0">
                <a:solidFill>
                  <a:srgbClr val="000000"/>
                </a:solidFill>
                <a:latin typeface="微软雅黑" pitchFamily="34" charset="-122"/>
                <a:ea typeface="微软雅黑" pitchFamily="34" charset="-122"/>
              </a:rPr>
              <a:t>多万，拨备用户数</a:t>
            </a:r>
            <a:r>
              <a:rPr lang="en-US" altLang="zh-CN" sz="1200" dirty="0">
                <a:solidFill>
                  <a:srgbClr val="000000"/>
                </a:solidFill>
                <a:latin typeface="微软雅黑" pitchFamily="34" charset="-122"/>
                <a:ea typeface="微软雅黑" pitchFamily="34" charset="-122"/>
              </a:rPr>
              <a:t>3000</a:t>
            </a:r>
            <a:r>
              <a:rPr lang="zh-CN" altLang="en-US" sz="1200" dirty="0">
                <a:solidFill>
                  <a:srgbClr val="000000"/>
                </a:solidFill>
                <a:latin typeface="微软雅黑" pitchFamily="34" charset="-122"/>
                <a:ea typeface="微软雅黑" pitchFamily="34" charset="-122"/>
              </a:rPr>
              <a:t>多万，</a:t>
            </a:r>
            <a:r>
              <a:rPr lang="en-US" altLang="zh-CN" sz="1200" dirty="0">
                <a:solidFill>
                  <a:srgbClr val="000000"/>
                </a:solidFill>
                <a:latin typeface="微软雅黑" pitchFamily="34" charset="-122"/>
                <a:ea typeface="微软雅黑" pitchFamily="34" charset="-122"/>
              </a:rPr>
              <a:t>DW</a:t>
            </a:r>
            <a:r>
              <a:rPr lang="zh-CN" altLang="en-US" sz="1200" dirty="0">
                <a:solidFill>
                  <a:srgbClr val="000000"/>
                </a:solidFill>
                <a:latin typeface="微软雅黑" pitchFamily="34" charset="-122"/>
                <a:ea typeface="微软雅黑" pitchFamily="34" charset="-122"/>
              </a:rPr>
              <a:t>层用户表总量</a:t>
            </a:r>
            <a:r>
              <a:rPr lang="en-US" altLang="zh-CN" sz="1200" dirty="0">
                <a:solidFill>
                  <a:srgbClr val="FF0000"/>
                </a:solidFill>
                <a:latin typeface="微软雅黑" pitchFamily="34" charset="-122"/>
                <a:ea typeface="微软雅黑" pitchFamily="34" charset="-122"/>
              </a:rPr>
              <a:t>1</a:t>
            </a:r>
            <a:r>
              <a:rPr lang="zh-CN" altLang="en-US" sz="1200" dirty="0">
                <a:solidFill>
                  <a:srgbClr val="FF0000"/>
                </a:solidFill>
                <a:latin typeface="微软雅黑" pitchFamily="34" charset="-122"/>
                <a:ea typeface="微软雅黑" pitchFamily="34" charset="-122"/>
              </a:rPr>
              <a:t>亿多条</a:t>
            </a:r>
            <a:r>
              <a:rPr lang="zh-CN" altLang="en-US" sz="1200" dirty="0">
                <a:solidFill>
                  <a:srgbClr val="000000"/>
                </a:solidFill>
                <a:latin typeface="微软雅黑" pitchFamily="34" charset="-122"/>
                <a:ea typeface="微软雅黑" pitchFamily="34" charset="-122"/>
              </a:rPr>
              <a:t>；语音清单每天</a:t>
            </a:r>
            <a:r>
              <a:rPr lang="en-US" altLang="zh-CN" sz="1200" dirty="0">
                <a:solidFill>
                  <a:srgbClr val="FF0000"/>
                </a:solidFill>
                <a:latin typeface="微软雅黑" pitchFamily="34" charset="-122"/>
                <a:ea typeface="微软雅黑" pitchFamily="34" charset="-122"/>
              </a:rPr>
              <a:t>2.7</a:t>
            </a:r>
            <a:r>
              <a:rPr lang="zh-CN" altLang="en-US" sz="1200" dirty="0">
                <a:solidFill>
                  <a:srgbClr val="FF0000"/>
                </a:solidFill>
                <a:latin typeface="微软雅黑" pitchFamily="34" charset="-122"/>
                <a:ea typeface="微软雅黑" pitchFamily="34" charset="-122"/>
              </a:rPr>
              <a:t>亿条数据</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GPRS</a:t>
            </a:r>
            <a:r>
              <a:rPr lang="zh-CN" altLang="en-US" sz="1200" dirty="0">
                <a:solidFill>
                  <a:srgbClr val="000000"/>
                </a:solidFill>
                <a:latin typeface="微软雅黑" pitchFamily="34" charset="-122"/>
                <a:ea typeface="微软雅黑" pitchFamily="34" charset="-122"/>
              </a:rPr>
              <a:t>清单</a:t>
            </a:r>
            <a:r>
              <a:rPr lang="zh-CN" altLang="en-US" sz="1200" dirty="0">
                <a:solidFill>
                  <a:srgbClr val="FF0000"/>
                </a:solidFill>
                <a:latin typeface="微软雅黑" pitchFamily="34" charset="-122"/>
                <a:ea typeface="微软雅黑" pitchFamily="34" charset="-122"/>
              </a:rPr>
              <a:t>每天</a:t>
            </a:r>
            <a:r>
              <a:rPr lang="en-US" altLang="zh-CN" sz="1200" dirty="0">
                <a:solidFill>
                  <a:srgbClr val="FF0000"/>
                </a:solidFill>
                <a:latin typeface="微软雅黑" pitchFamily="34" charset="-122"/>
                <a:ea typeface="微软雅黑" pitchFamily="34" charset="-122"/>
              </a:rPr>
              <a:t>4.2</a:t>
            </a:r>
            <a:r>
              <a:rPr lang="zh-CN" altLang="en-US" sz="1200" dirty="0">
                <a:solidFill>
                  <a:srgbClr val="FF0000"/>
                </a:solidFill>
                <a:latin typeface="微软雅黑" pitchFamily="34" charset="-122"/>
                <a:ea typeface="微软雅黑" pitchFamily="34" charset="-122"/>
              </a:rPr>
              <a:t>亿条数据</a:t>
            </a:r>
            <a:r>
              <a:rPr lang="zh-CN" altLang="en-US" sz="1200" dirty="0">
                <a:solidFill>
                  <a:srgbClr val="000000"/>
                </a:solidFill>
                <a:latin typeface="微软雅黑" pitchFamily="34" charset="-122"/>
                <a:ea typeface="微软雅黑" pitchFamily="34" charset="-122"/>
              </a:rPr>
              <a:t>；账务每天</a:t>
            </a:r>
            <a:r>
              <a:rPr lang="en-US" altLang="zh-CN" sz="1200" dirty="0">
                <a:solidFill>
                  <a:srgbClr val="FF0000"/>
                </a:solidFill>
                <a:latin typeface="微软雅黑" pitchFamily="34" charset="-122"/>
                <a:ea typeface="微软雅黑" pitchFamily="34" charset="-122"/>
              </a:rPr>
              <a:t>4.7</a:t>
            </a:r>
            <a:r>
              <a:rPr lang="zh-CN" altLang="en-US" sz="1200" dirty="0">
                <a:solidFill>
                  <a:srgbClr val="FF0000"/>
                </a:solidFill>
                <a:latin typeface="微软雅黑" pitchFamily="34" charset="-122"/>
                <a:ea typeface="微软雅黑" pitchFamily="34" charset="-122"/>
              </a:rPr>
              <a:t>亿条数据</a:t>
            </a:r>
            <a:r>
              <a:rPr lang="zh-CN" altLang="en-US" sz="1200" dirty="0">
                <a:solidFill>
                  <a:srgbClr val="000000"/>
                </a:solidFill>
                <a:latin typeface="微软雅黑" pitchFamily="34" charset="-122"/>
                <a:ea typeface="微软雅黑" pitchFamily="34" charset="-122"/>
              </a:rPr>
              <a:t> ；</a:t>
            </a:r>
            <a:r>
              <a:rPr lang="en-US" altLang="zh-CN" sz="1200" dirty="0">
                <a:solidFill>
                  <a:srgbClr val="000000"/>
                </a:solidFill>
                <a:latin typeface="微软雅黑" pitchFamily="34" charset="-122"/>
                <a:ea typeface="微软雅黑" pitchFamily="34" charset="-122"/>
              </a:rPr>
              <a:t>GPRS</a:t>
            </a:r>
            <a:r>
              <a:rPr lang="zh-CN" altLang="en-US" sz="1200" dirty="0">
                <a:solidFill>
                  <a:srgbClr val="000000"/>
                </a:solidFill>
                <a:latin typeface="微软雅黑" pitchFamily="34" charset="-122"/>
                <a:ea typeface="微软雅黑" pitchFamily="34" charset="-122"/>
              </a:rPr>
              <a:t>文件每个</a:t>
            </a:r>
            <a:r>
              <a:rPr lang="en-US" altLang="zh-CN" sz="1200" dirty="0">
                <a:solidFill>
                  <a:srgbClr val="000000"/>
                </a:solidFill>
                <a:latin typeface="微软雅黑" pitchFamily="34" charset="-122"/>
                <a:ea typeface="微软雅黑" pitchFamily="34" charset="-122"/>
              </a:rPr>
              <a:t>100M</a:t>
            </a:r>
            <a:r>
              <a:rPr lang="zh-CN" altLang="en-US" sz="1200" dirty="0">
                <a:solidFill>
                  <a:srgbClr val="000000"/>
                </a:solidFill>
                <a:latin typeface="微软雅黑" pitchFamily="34" charset="-122"/>
                <a:ea typeface="微软雅黑" pitchFamily="34" charset="-122"/>
              </a:rPr>
              <a:t>左右，其它文件</a:t>
            </a:r>
            <a:r>
              <a:rPr lang="en-US" altLang="zh-CN" sz="1200" dirty="0">
                <a:solidFill>
                  <a:srgbClr val="000000"/>
                </a:solidFill>
                <a:latin typeface="微软雅黑" pitchFamily="34" charset="-122"/>
                <a:ea typeface="微软雅黑" pitchFamily="34" charset="-122"/>
              </a:rPr>
              <a:t>25M</a:t>
            </a:r>
            <a:r>
              <a:rPr lang="zh-CN" altLang="en-US" sz="1200" dirty="0">
                <a:solidFill>
                  <a:srgbClr val="000000"/>
                </a:solidFill>
                <a:latin typeface="微软雅黑" pitchFamily="34" charset="-122"/>
                <a:ea typeface="微软雅黑" pitchFamily="34" charset="-122"/>
              </a:rPr>
              <a:t>。</a:t>
            </a:r>
            <a:endParaRPr lang="en-US" altLang="zh-CN" sz="1200" dirty="0">
              <a:solidFill>
                <a:srgbClr val="000000"/>
              </a:solidFill>
              <a:latin typeface="微软雅黑" pitchFamily="34" charset="-122"/>
              <a:ea typeface="微软雅黑" pitchFamily="34" charset="-122"/>
            </a:endParaRPr>
          </a:p>
          <a:p>
            <a:pPr>
              <a:buSzPct val="60000"/>
              <a:buFont typeface="Wingdings" pitchFamily="2" charset="2"/>
              <a:buChar char="n"/>
              <a:defRPr/>
            </a:pPr>
            <a:r>
              <a:rPr lang="zh-CN" altLang="en-US" sz="1200" dirty="0">
                <a:solidFill>
                  <a:srgbClr val="000000"/>
                </a:solidFill>
                <a:latin typeface="微软雅黑" pitchFamily="34" charset="-122"/>
                <a:ea typeface="微软雅黑" pitchFamily="34" charset="-122"/>
              </a:rPr>
              <a:t>日接口数据量：</a:t>
            </a:r>
            <a:r>
              <a:rPr lang="en-US" altLang="zh-CN" sz="1200" dirty="0">
                <a:solidFill>
                  <a:srgbClr val="FF0000"/>
                </a:solidFill>
                <a:latin typeface="微软雅黑" pitchFamily="34" charset="-122"/>
                <a:ea typeface="微软雅黑" pitchFamily="34" charset="-122"/>
              </a:rPr>
              <a:t>2000G</a:t>
            </a:r>
            <a:r>
              <a:rPr lang="zh-CN" altLang="en-US" sz="1200" dirty="0">
                <a:solidFill>
                  <a:srgbClr val="000000"/>
                </a:solidFill>
                <a:latin typeface="微软雅黑" pitchFamily="34" charset="-122"/>
                <a:ea typeface="微软雅黑" pitchFamily="34" charset="-122"/>
              </a:rPr>
              <a:t>，其中话单  </a:t>
            </a:r>
            <a:r>
              <a:rPr lang="en-US" altLang="zh-CN" sz="1200" dirty="0">
                <a:solidFill>
                  <a:srgbClr val="000000"/>
                </a:solidFill>
                <a:latin typeface="微软雅黑" pitchFamily="34" charset="-122"/>
                <a:ea typeface="微软雅黑" pitchFamily="34" charset="-122"/>
              </a:rPr>
              <a:t>220G</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WAP</a:t>
            </a:r>
            <a:r>
              <a:rPr lang="zh-CN" altLang="en-US" sz="1200" dirty="0">
                <a:solidFill>
                  <a:srgbClr val="000000"/>
                </a:solidFill>
                <a:latin typeface="微软雅黑" pitchFamily="34" charset="-122"/>
                <a:ea typeface="微软雅黑" pitchFamily="34" charset="-122"/>
              </a:rPr>
              <a:t>清单  </a:t>
            </a:r>
            <a:r>
              <a:rPr lang="en-US" altLang="zh-CN" sz="1200" dirty="0">
                <a:solidFill>
                  <a:srgbClr val="000000"/>
                </a:solidFill>
                <a:latin typeface="微软雅黑" pitchFamily="34" charset="-122"/>
                <a:ea typeface="微软雅黑" pitchFamily="34" charset="-122"/>
              </a:rPr>
              <a:t>300G </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 </a:t>
            </a:r>
            <a:r>
              <a:rPr lang="zh-CN" altLang="en-US" sz="1200" dirty="0">
                <a:solidFill>
                  <a:srgbClr val="000000"/>
                </a:solidFill>
                <a:latin typeface="微软雅黑" pitchFamily="34" charset="-122"/>
                <a:ea typeface="微软雅黑" pitchFamily="34" charset="-122"/>
              </a:rPr>
              <a:t>工单服务  </a:t>
            </a:r>
            <a:r>
              <a:rPr lang="en-US" altLang="zh-CN" sz="1200" dirty="0">
                <a:solidFill>
                  <a:srgbClr val="000000"/>
                </a:solidFill>
                <a:latin typeface="微软雅黑" pitchFamily="34" charset="-122"/>
                <a:ea typeface="微软雅黑" pitchFamily="34" charset="-122"/>
              </a:rPr>
              <a:t>200G </a:t>
            </a:r>
            <a:r>
              <a:rPr lang="zh-CN" altLang="en-US" sz="1200" dirty="0">
                <a:solidFill>
                  <a:srgbClr val="000000"/>
                </a:solidFill>
                <a:latin typeface="微软雅黑" pitchFamily="34" charset="-122"/>
                <a:ea typeface="微软雅黑" pitchFamily="34" charset="-122"/>
              </a:rPr>
              <a:t>，</a:t>
            </a:r>
            <a:r>
              <a:rPr lang="en-US" altLang="zh-CN" sz="1200" dirty="0">
                <a:solidFill>
                  <a:srgbClr val="000000"/>
                </a:solidFill>
                <a:latin typeface="微软雅黑" pitchFamily="34" charset="-122"/>
                <a:ea typeface="微软雅黑" pitchFamily="34" charset="-122"/>
              </a:rPr>
              <a:t> </a:t>
            </a:r>
            <a:r>
              <a:rPr lang="zh-CN" altLang="en-US" sz="1200" dirty="0">
                <a:solidFill>
                  <a:srgbClr val="000000"/>
                </a:solidFill>
                <a:latin typeface="微软雅黑" pitchFamily="34" charset="-122"/>
                <a:ea typeface="微软雅黑" pitchFamily="34" charset="-122"/>
              </a:rPr>
              <a:t>用户、帐务 </a:t>
            </a:r>
            <a:r>
              <a:rPr lang="en-US" altLang="zh-CN" sz="1200" dirty="0">
                <a:solidFill>
                  <a:srgbClr val="000000"/>
                </a:solidFill>
                <a:latin typeface="微软雅黑" pitchFamily="34" charset="-122"/>
                <a:ea typeface="微软雅黑" pitchFamily="34" charset="-122"/>
              </a:rPr>
              <a:t>300G</a:t>
            </a:r>
            <a:r>
              <a:rPr lang="zh-CN" altLang="en-US" sz="1200" dirty="0">
                <a:solidFill>
                  <a:srgbClr val="000000"/>
                </a:solidFill>
                <a:latin typeface="微软雅黑" pitchFamily="34" charset="-122"/>
                <a:ea typeface="微软雅黑" pitchFamily="34" charset="-122"/>
              </a:rPr>
              <a:t>，其它</a:t>
            </a:r>
            <a:r>
              <a:rPr lang="en-US" altLang="zh-CN" sz="1200" dirty="0">
                <a:solidFill>
                  <a:srgbClr val="000000"/>
                </a:solidFill>
                <a:latin typeface="微软雅黑" pitchFamily="34" charset="-122"/>
                <a:ea typeface="微软雅黑" pitchFamily="34" charset="-122"/>
              </a:rPr>
              <a:t>980G</a:t>
            </a:r>
            <a:r>
              <a:rPr lang="zh-CN" altLang="en-US" sz="1200" dirty="0">
                <a:solidFill>
                  <a:srgbClr val="000000"/>
                </a:solidFill>
                <a:latin typeface="微软雅黑" pitchFamily="34" charset="-122"/>
                <a:ea typeface="微软雅黑" pitchFamily="34" charset="-122"/>
              </a:rPr>
              <a:t>。</a:t>
            </a:r>
            <a:r>
              <a:rPr lang="zh-CN" altLang="en-US" sz="1200" dirty="0">
                <a:solidFill>
                  <a:srgbClr val="FF0000"/>
                </a:solidFill>
                <a:latin typeface="微软雅黑" pitchFamily="34" charset="-122"/>
                <a:ea typeface="微软雅黑" pitchFamily="34" charset="-122"/>
              </a:rPr>
              <a:t>每月</a:t>
            </a:r>
            <a:r>
              <a:rPr lang="en-US" altLang="zh-CN" sz="1200" dirty="0">
                <a:solidFill>
                  <a:srgbClr val="FF0000"/>
                </a:solidFill>
                <a:latin typeface="微软雅黑" pitchFamily="34" charset="-122"/>
                <a:ea typeface="微软雅黑" pitchFamily="34" charset="-122"/>
              </a:rPr>
              <a:t>124TB</a:t>
            </a:r>
            <a:r>
              <a:rPr lang="zh-CN" altLang="en-US" sz="1200" dirty="0">
                <a:solidFill>
                  <a:srgbClr val="FF0000"/>
                </a:solidFill>
                <a:latin typeface="微软雅黑" pitchFamily="34" charset="-122"/>
                <a:ea typeface="微软雅黑" pitchFamily="34" charset="-122"/>
              </a:rPr>
              <a:t>数据量入库，历史数据保留</a:t>
            </a:r>
            <a:r>
              <a:rPr lang="en-US" altLang="zh-CN" sz="1200" dirty="0">
                <a:solidFill>
                  <a:srgbClr val="FF0000"/>
                </a:solidFill>
                <a:latin typeface="微软雅黑" pitchFamily="34" charset="-122"/>
                <a:ea typeface="微软雅黑" pitchFamily="34" charset="-122"/>
              </a:rPr>
              <a:t>1</a:t>
            </a:r>
            <a:r>
              <a:rPr lang="zh-CN" altLang="en-US" sz="1200" dirty="0">
                <a:solidFill>
                  <a:srgbClr val="FF0000"/>
                </a:solidFill>
                <a:latin typeface="微软雅黑" pitchFamily="34" charset="-122"/>
                <a:ea typeface="微软雅黑" pitchFamily="34" charset="-122"/>
              </a:rPr>
              <a:t>年，总数据量</a:t>
            </a:r>
            <a:r>
              <a:rPr lang="en-US" altLang="zh-CN" sz="1200" dirty="0">
                <a:solidFill>
                  <a:srgbClr val="FF0000"/>
                </a:solidFill>
                <a:latin typeface="微软雅黑" pitchFamily="34" charset="-122"/>
                <a:ea typeface="微软雅黑" pitchFamily="34" charset="-122"/>
              </a:rPr>
              <a:t>1.45PB</a:t>
            </a:r>
            <a:r>
              <a:rPr lang="zh-CN" altLang="en-US" sz="1200" dirty="0" smtClean="0">
                <a:solidFill>
                  <a:srgbClr val="FF0000"/>
                </a:solidFill>
                <a:latin typeface="微软雅黑" pitchFamily="34" charset="-122"/>
                <a:ea typeface="微软雅黑" pitchFamily="34" charset="-122"/>
              </a:rPr>
              <a:t>。</a:t>
            </a:r>
            <a:endParaRPr lang="en-US" altLang="zh-CN" sz="1200" dirty="0" smtClean="0">
              <a:solidFill>
                <a:srgbClr val="FF0000"/>
              </a:solidFill>
              <a:latin typeface="微软雅黑" pitchFamily="34" charset="-122"/>
              <a:ea typeface="微软雅黑" pitchFamily="34" charset="-122"/>
            </a:endParaRPr>
          </a:p>
          <a:p>
            <a:pPr>
              <a:buSzPct val="60000"/>
              <a:buFont typeface="Wingdings" pitchFamily="2" charset="2"/>
              <a:buChar char="n"/>
              <a:defRPr/>
            </a:pPr>
            <a:r>
              <a:rPr lang="zh-CN" altLang="en-US" sz="1200" b="1" dirty="0" smtClean="0">
                <a:solidFill>
                  <a:srgbClr val="0070C0"/>
                </a:solidFill>
                <a:latin typeface="微软雅黑" pitchFamily="34" charset="-122"/>
                <a:ea typeface="微软雅黑" pitchFamily="34" charset="-122"/>
              </a:rPr>
              <a:t>按照用户数简单测算</a:t>
            </a:r>
            <a:r>
              <a:rPr lang="en-US" altLang="zh-CN" sz="1200" b="1" dirty="0" smtClean="0">
                <a:solidFill>
                  <a:srgbClr val="0070C0"/>
                </a:solidFill>
                <a:latin typeface="微软雅黑" pitchFamily="34" charset="-122"/>
                <a:ea typeface="微软雅黑" pitchFamily="34" charset="-122"/>
              </a:rPr>
              <a:t>, 6.5</a:t>
            </a:r>
            <a:r>
              <a:rPr lang="zh-CN" altLang="en-US" sz="1200" b="1" dirty="0" smtClean="0">
                <a:solidFill>
                  <a:srgbClr val="0070C0"/>
                </a:solidFill>
                <a:latin typeface="微软雅黑" pitchFamily="34" charset="-122"/>
                <a:ea typeface="微软雅黑" pitchFamily="34" charset="-122"/>
              </a:rPr>
              <a:t>亿用户下，总数据量 </a:t>
            </a:r>
            <a:r>
              <a:rPr lang="en-US" altLang="zh-CN" sz="1200" b="1" dirty="0" smtClean="0">
                <a:solidFill>
                  <a:srgbClr val="0070C0"/>
                </a:solidFill>
                <a:latin typeface="微软雅黑" pitchFamily="34" charset="-122"/>
                <a:ea typeface="微软雅黑" pitchFamily="34" charset="-122"/>
              </a:rPr>
              <a:t>》 10PB!</a:t>
            </a:r>
            <a:endParaRPr lang="en-US" altLang="zh-CN" sz="1200" b="1" dirty="0">
              <a:solidFill>
                <a:srgbClr val="0070C0"/>
              </a:solidFill>
              <a:latin typeface="微软雅黑" pitchFamily="34" charset="-122"/>
              <a:ea typeface="微软雅黑" pitchFamily="34" charset="-122"/>
            </a:endParaRPr>
          </a:p>
        </p:txBody>
      </p:sp>
      <p:sp>
        <p:nvSpPr>
          <p:cNvPr id="34" name="TextBox 160"/>
          <p:cNvSpPr txBox="1">
            <a:spLocks noChangeArrowheads="1"/>
          </p:cNvSpPr>
          <p:nvPr/>
        </p:nvSpPr>
        <p:spPr bwMode="auto">
          <a:xfrm>
            <a:off x="323528" y="1196752"/>
            <a:ext cx="8246243" cy="1089529"/>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zh-CN" altLang="en-US" sz="1200" dirty="0" smtClean="0">
                <a:solidFill>
                  <a:schemeClr val="tx1"/>
                </a:solidFill>
                <a:latin typeface="华文细黑" pitchFamily="2" charset="-122"/>
                <a:ea typeface="华文细黑" pitchFamily="2" charset="-122"/>
              </a:rPr>
              <a:t>总部</a:t>
            </a:r>
            <a:r>
              <a:rPr lang="en-US" altLang="zh-CN" sz="1200" dirty="0" smtClean="0">
                <a:solidFill>
                  <a:schemeClr val="tx1"/>
                </a:solidFill>
                <a:latin typeface="华文细黑" pitchFamily="2" charset="-122"/>
                <a:ea typeface="华文细黑" pitchFamily="2" charset="-122"/>
              </a:rPr>
              <a:t>3G</a:t>
            </a:r>
            <a:r>
              <a:rPr lang="zh-CN" altLang="en-US" sz="1200" dirty="0">
                <a:solidFill>
                  <a:schemeClr val="tx1"/>
                </a:solidFill>
                <a:latin typeface="华文细黑" pitchFamily="2" charset="-122"/>
                <a:ea typeface="华文细黑" pitchFamily="2" charset="-122"/>
              </a:rPr>
              <a:t>互联网访问记录查询及分析</a:t>
            </a:r>
            <a:r>
              <a:rPr lang="zh-CN" altLang="en-US" sz="1200" dirty="0" smtClean="0">
                <a:solidFill>
                  <a:schemeClr val="tx1"/>
                </a:solidFill>
                <a:latin typeface="华文细黑" pitchFamily="2" charset="-122"/>
                <a:ea typeface="华文细黑" pitchFamily="2" charset="-122"/>
              </a:rPr>
              <a:t>系统：</a:t>
            </a:r>
            <a:endParaRPr lang="en-US" altLang="zh-CN" sz="1200" dirty="0" smtClean="0">
              <a:solidFill>
                <a:schemeClr val="tx1"/>
              </a:solidFill>
              <a:latin typeface="华文细黑" pitchFamily="2" charset="-122"/>
              <a:ea typeface="华文细黑" pitchFamily="2" charset="-122"/>
            </a:endParaRPr>
          </a:p>
          <a:p>
            <a:pPr>
              <a:defRPr/>
            </a:pPr>
            <a:r>
              <a:rPr lang="zh-CN" altLang="en-US" sz="1200" dirty="0" smtClean="0">
                <a:solidFill>
                  <a:schemeClr val="tx1"/>
                </a:solidFill>
                <a:latin typeface="华文细黑" pitchFamily="2" charset="-122"/>
                <a:ea typeface="华文细黑" pitchFamily="2" charset="-122"/>
              </a:rPr>
              <a:t>全国</a:t>
            </a:r>
            <a:r>
              <a:rPr lang="zh-CN" altLang="en-US" sz="1200" dirty="0">
                <a:solidFill>
                  <a:schemeClr val="tx1"/>
                </a:solidFill>
                <a:latin typeface="华文细黑" pitchFamily="2" charset="-122"/>
                <a:ea typeface="华文细黑" pitchFamily="2" charset="-122"/>
              </a:rPr>
              <a:t>每日新增</a:t>
            </a:r>
            <a:r>
              <a:rPr lang="en-US" altLang="zh-CN" sz="1200" dirty="0">
                <a:solidFill>
                  <a:srgbClr val="FF0000"/>
                </a:solidFill>
                <a:latin typeface="华文细黑" pitchFamily="2" charset="-122"/>
                <a:ea typeface="华文细黑" pitchFamily="2" charset="-122"/>
              </a:rPr>
              <a:t>10TB</a:t>
            </a:r>
            <a:r>
              <a:rPr lang="zh-CN" altLang="en-US" sz="1200" dirty="0">
                <a:solidFill>
                  <a:schemeClr val="tx1"/>
                </a:solidFill>
                <a:latin typeface="华文细黑" pitchFamily="2" charset="-122"/>
                <a:ea typeface="华文细黑" pitchFamily="2" charset="-122"/>
              </a:rPr>
              <a:t>数据，</a:t>
            </a:r>
            <a:r>
              <a:rPr lang="zh-CN" altLang="en-US" sz="1200" dirty="0">
                <a:solidFill>
                  <a:srgbClr val="FF0000"/>
                </a:solidFill>
                <a:latin typeface="华文细黑" pitchFamily="2" charset="-122"/>
                <a:ea typeface="华文细黑" pitchFamily="2" charset="-122"/>
              </a:rPr>
              <a:t>每月近万亿条</a:t>
            </a:r>
            <a:r>
              <a:rPr lang="zh-CN" altLang="en-US" sz="1200" dirty="0">
                <a:solidFill>
                  <a:schemeClr val="tx1"/>
                </a:solidFill>
                <a:latin typeface="华文细黑" pitchFamily="2" charset="-122"/>
                <a:ea typeface="华文细黑" pitchFamily="2" charset="-122"/>
              </a:rPr>
              <a:t>记录，要</a:t>
            </a:r>
            <a:r>
              <a:rPr lang="zh-CN" altLang="en-US" sz="1200" dirty="0">
                <a:solidFill>
                  <a:srgbClr val="FF0000"/>
                </a:solidFill>
                <a:latin typeface="华文细黑" pitchFamily="2" charset="-122"/>
                <a:ea typeface="华文细黑" pitchFamily="2" charset="-122"/>
              </a:rPr>
              <a:t>存放</a:t>
            </a:r>
            <a:r>
              <a:rPr lang="en-US" altLang="zh-CN" sz="1200" dirty="0">
                <a:solidFill>
                  <a:srgbClr val="FF0000"/>
                </a:solidFill>
                <a:latin typeface="华文细黑" pitchFamily="2" charset="-122"/>
                <a:ea typeface="华文细黑" pitchFamily="2" charset="-122"/>
              </a:rPr>
              <a:t>6</a:t>
            </a:r>
            <a:r>
              <a:rPr lang="zh-CN" altLang="en-US" sz="1200" dirty="0">
                <a:solidFill>
                  <a:srgbClr val="FF0000"/>
                </a:solidFill>
                <a:latin typeface="华文细黑" pitchFamily="2" charset="-122"/>
                <a:ea typeface="华文细黑" pitchFamily="2" charset="-122"/>
              </a:rPr>
              <a:t>个月</a:t>
            </a:r>
            <a:r>
              <a:rPr lang="zh-CN" altLang="en-US" sz="1200" dirty="0">
                <a:solidFill>
                  <a:schemeClr val="tx1"/>
                </a:solidFill>
                <a:latin typeface="华文细黑" pitchFamily="2" charset="-122"/>
                <a:ea typeface="华文细黑" pitchFamily="2" charset="-122"/>
              </a:rPr>
              <a:t>，约 </a:t>
            </a:r>
            <a:r>
              <a:rPr lang="en-US" altLang="zh-CN" sz="1200" dirty="0">
                <a:solidFill>
                  <a:schemeClr val="tx1"/>
                </a:solidFill>
                <a:latin typeface="华文细黑" pitchFamily="2" charset="-122"/>
                <a:ea typeface="华文细黑" pitchFamily="2" charset="-122"/>
              </a:rPr>
              <a:t>2PB</a:t>
            </a:r>
            <a:r>
              <a:rPr lang="zh-CN" altLang="en-US" sz="1200" dirty="0">
                <a:solidFill>
                  <a:schemeClr val="tx1"/>
                </a:solidFill>
                <a:latin typeface="华文细黑" pitchFamily="2" charset="-122"/>
                <a:ea typeface="华文细黑" pitchFamily="2" charset="-122"/>
              </a:rPr>
              <a:t>的上网记录数据。上网记录入库时间小于</a:t>
            </a:r>
            <a:r>
              <a:rPr lang="en-US" altLang="zh-CN" sz="1200" dirty="0">
                <a:solidFill>
                  <a:schemeClr val="tx1"/>
                </a:solidFill>
                <a:latin typeface="华文细黑" pitchFamily="2" charset="-122"/>
                <a:ea typeface="华文细黑" pitchFamily="2" charset="-122"/>
              </a:rPr>
              <a:t>30</a:t>
            </a:r>
            <a:r>
              <a:rPr lang="zh-CN" altLang="en-US" sz="1200" dirty="0">
                <a:solidFill>
                  <a:schemeClr val="tx1"/>
                </a:solidFill>
                <a:latin typeface="华文细黑" pitchFamily="2" charset="-122"/>
                <a:ea typeface="华文细黑" pitchFamily="2" charset="-122"/>
              </a:rPr>
              <a:t>分钟， 原始上网记录保留</a:t>
            </a:r>
            <a:r>
              <a:rPr lang="en-US" altLang="zh-CN" sz="1200" dirty="0">
                <a:solidFill>
                  <a:schemeClr val="tx1"/>
                </a:solidFill>
                <a:latin typeface="华文细黑" pitchFamily="2" charset="-122"/>
                <a:ea typeface="华文细黑" pitchFamily="2" charset="-122"/>
              </a:rPr>
              <a:t>6</a:t>
            </a:r>
            <a:r>
              <a:rPr lang="zh-CN" altLang="en-US" sz="1200" dirty="0">
                <a:solidFill>
                  <a:schemeClr val="tx1"/>
                </a:solidFill>
                <a:latin typeface="华文细黑" pitchFamily="2" charset="-122"/>
                <a:ea typeface="华文细黑" pitchFamily="2" charset="-122"/>
              </a:rPr>
              <a:t>个月。上网</a:t>
            </a:r>
            <a:r>
              <a:rPr lang="zh-CN" altLang="en-US" sz="1200" dirty="0">
                <a:solidFill>
                  <a:srgbClr val="FF0000"/>
                </a:solidFill>
                <a:latin typeface="华文细黑" pitchFamily="2" charset="-122"/>
                <a:ea typeface="华文细黑" pitchFamily="2" charset="-122"/>
              </a:rPr>
              <a:t>查询速度不高于</a:t>
            </a:r>
            <a:r>
              <a:rPr lang="en-US" altLang="zh-CN" sz="1200" dirty="0">
                <a:solidFill>
                  <a:srgbClr val="FF0000"/>
                </a:solidFill>
                <a:latin typeface="华文细黑" pitchFamily="2" charset="-122"/>
                <a:ea typeface="华文细黑" pitchFamily="2" charset="-122"/>
              </a:rPr>
              <a:t>1</a:t>
            </a:r>
            <a:r>
              <a:rPr lang="zh-CN" altLang="en-US" sz="1200" dirty="0">
                <a:solidFill>
                  <a:srgbClr val="FF0000"/>
                </a:solidFill>
                <a:latin typeface="华文细黑" pitchFamily="2" charset="-122"/>
                <a:ea typeface="华文细黑" pitchFamily="2" charset="-122"/>
              </a:rPr>
              <a:t>秒，并发查询数</a:t>
            </a:r>
            <a:r>
              <a:rPr lang="en-US" altLang="zh-CN" sz="1200" dirty="0">
                <a:solidFill>
                  <a:srgbClr val="FF0000"/>
                </a:solidFill>
                <a:latin typeface="华文细黑" pitchFamily="2" charset="-122"/>
                <a:ea typeface="华文细黑" pitchFamily="2" charset="-122"/>
              </a:rPr>
              <a:t>1000</a:t>
            </a:r>
            <a:r>
              <a:rPr lang="zh-CN" altLang="en-US" sz="1200" dirty="0">
                <a:solidFill>
                  <a:srgbClr val="FF0000"/>
                </a:solidFill>
                <a:latin typeface="华文细黑" pitchFamily="2" charset="-122"/>
                <a:ea typeface="华文细黑" pitchFamily="2" charset="-122"/>
              </a:rPr>
              <a:t>请求</a:t>
            </a:r>
            <a:r>
              <a:rPr lang="en-US" altLang="zh-CN" sz="1200" dirty="0">
                <a:solidFill>
                  <a:srgbClr val="FF0000"/>
                </a:solidFill>
                <a:latin typeface="华文细黑" pitchFamily="2" charset="-122"/>
                <a:ea typeface="华文细黑" pitchFamily="2" charset="-122"/>
              </a:rPr>
              <a:t>/</a:t>
            </a:r>
            <a:r>
              <a:rPr lang="zh-CN" altLang="en-US" sz="1200" dirty="0">
                <a:solidFill>
                  <a:srgbClr val="FF0000"/>
                </a:solidFill>
                <a:latin typeface="华文细黑" pitchFamily="2" charset="-122"/>
                <a:ea typeface="华文细黑" pitchFamily="2" charset="-122"/>
              </a:rPr>
              <a:t>秒</a:t>
            </a:r>
            <a:r>
              <a:rPr lang="zh-CN" altLang="en-US" sz="1200" dirty="0" smtClean="0">
                <a:solidFill>
                  <a:schemeClr val="tx1"/>
                </a:solidFill>
                <a:latin typeface="华文细黑" pitchFamily="2" charset="-122"/>
                <a:ea typeface="华文细黑" pitchFamily="2" charset="-122"/>
              </a:rPr>
              <a:t>。</a:t>
            </a:r>
            <a:endParaRPr lang="en-US" altLang="zh-CN" sz="1200" dirty="0" smtClean="0">
              <a:solidFill>
                <a:schemeClr val="tx1"/>
              </a:solidFill>
              <a:latin typeface="华文细黑" pitchFamily="2" charset="-122"/>
              <a:ea typeface="华文细黑" pitchFamily="2" charset="-122"/>
            </a:endParaRPr>
          </a:p>
          <a:p>
            <a:pPr>
              <a:defRPr/>
            </a:pPr>
            <a:r>
              <a:rPr lang="zh-CN" altLang="en-US" sz="1200" dirty="0">
                <a:solidFill>
                  <a:schemeClr val="tx1"/>
                </a:solidFill>
                <a:latin typeface="华文细黑" pitchFamily="2" charset="-122"/>
                <a:ea typeface="华文细黑" pitchFamily="2" charset="-122"/>
              </a:rPr>
              <a:t>集群规模</a:t>
            </a:r>
            <a:r>
              <a:rPr lang="en-US" altLang="zh-CN" sz="1200" dirty="0">
                <a:solidFill>
                  <a:schemeClr val="tx1"/>
                </a:solidFill>
                <a:latin typeface="华文细黑" pitchFamily="2" charset="-122"/>
                <a:ea typeface="华文细黑" pitchFamily="2" charset="-122"/>
              </a:rPr>
              <a:t>188</a:t>
            </a:r>
            <a:r>
              <a:rPr lang="zh-CN" altLang="en-US" sz="1200" dirty="0">
                <a:solidFill>
                  <a:schemeClr val="tx1"/>
                </a:solidFill>
                <a:latin typeface="华文细黑" pitchFamily="2" charset="-122"/>
                <a:ea typeface="华文细黑" pitchFamily="2" charset="-122"/>
              </a:rPr>
              <a:t>个数据节点，存储容量</a:t>
            </a:r>
            <a:r>
              <a:rPr lang="en-US" altLang="zh-CN" sz="1200" dirty="0">
                <a:solidFill>
                  <a:schemeClr val="tx1"/>
                </a:solidFill>
                <a:latin typeface="华文细黑" pitchFamily="2" charset="-122"/>
                <a:ea typeface="华文细黑" pitchFamily="2" charset="-122"/>
              </a:rPr>
              <a:t>2.6 PB</a:t>
            </a:r>
          </a:p>
        </p:txBody>
      </p:sp>
    </p:spTree>
    <p:extLst>
      <p:ext uri="{BB962C8B-B14F-4D97-AF65-F5344CB8AC3E}">
        <p14:creationId xmlns:p14="http://schemas.microsoft.com/office/powerpoint/2010/main" val="10966687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613381" y="540392"/>
            <a:ext cx="6693999" cy="483850"/>
          </a:xfrm>
          <a:prstGeom prst="rect">
            <a:avLst/>
          </a:prstGeom>
          <a:noFill/>
          <a:ln w="9525" algn="ctr">
            <a:noFill/>
            <a:miter lim="800000"/>
            <a:headEnd/>
            <a:tailEnd/>
          </a:ln>
          <a:effectLst/>
          <a:extLst/>
        </p:spPr>
        <p:txBody>
          <a:bodyPr vert="horz" wrap="square" lIns="91440" tIns="45720" rIns="91440" bIns="45720" numCol="1" anchor="ctr" anchorCtr="0" compatLnSpc="1">
            <a:prstTxWarp prst="textNoShape">
              <a:avLst/>
            </a:prstTxWarp>
            <a:normAutofit fontScale="92500" lnSpcReduction="10000"/>
          </a:bodyPr>
          <a:lstStyle>
            <a:lvl1pPr>
              <a:spcBef>
                <a:spcPct val="0"/>
              </a:spcBef>
              <a:defRPr sz="2400">
                <a:effectLst>
                  <a:outerShdw blurRad="38100" dist="38100" dir="2700000" algn="tl">
                    <a:srgbClr val="C0C0C0"/>
                  </a:outerShdw>
                </a:effectLst>
                <a:latin typeface="+mj-lt"/>
                <a:ea typeface="+mj-ea"/>
                <a:cs typeface="+mj-cs"/>
              </a:defRPr>
            </a:lvl1pPr>
            <a:lvl2pPr>
              <a:spcBef>
                <a:spcPct val="0"/>
              </a:spcBef>
              <a:defRPr sz="2400">
                <a:effectLst>
                  <a:outerShdw blurRad="38100" dist="38100" dir="2700000" algn="tl">
                    <a:srgbClr val="C0C0C0"/>
                  </a:outerShdw>
                </a:effectLst>
                <a:ea typeface="黑体" pitchFamily="2" charset="-122"/>
              </a:defRPr>
            </a:lvl2pPr>
            <a:lvl3pPr>
              <a:spcBef>
                <a:spcPct val="0"/>
              </a:spcBef>
              <a:defRPr sz="2400">
                <a:effectLst>
                  <a:outerShdw blurRad="38100" dist="38100" dir="2700000" algn="tl">
                    <a:srgbClr val="C0C0C0"/>
                  </a:outerShdw>
                </a:effectLst>
                <a:ea typeface="黑体" pitchFamily="2" charset="-122"/>
              </a:defRPr>
            </a:lvl3pPr>
            <a:lvl4pPr>
              <a:spcBef>
                <a:spcPct val="0"/>
              </a:spcBef>
              <a:defRPr sz="2400">
                <a:effectLst>
                  <a:outerShdw blurRad="38100" dist="38100" dir="2700000" algn="tl">
                    <a:srgbClr val="C0C0C0"/>
                  </a:outerShdw>
                </a:effectLst>
                <a:ea typeface="黑体" pitchFamily="2" charset="-122"/>
              </a:defRPr>
            </a:lvl4pPr>
            <a:lvl5pPr>
              <a:spcBef>
                <a:spcPct val="0"/>
              </a:spcBef>
              <a:defRPr sz="2400">
                <a:effectLst>
                  <a:outerShdw blurRad="38100" dist="38100" dir="2700000" algn="tl">
                    <a:srgbClr val="C0C0C0"/>
                  </a:outerShdw>
                </a:effectLst>
                <a:ea typeface="黑体" pitchFamily="2" charset="-122"/>
              </a:defRPr>
            </a:lvl5pPr>
            <a:lvl6pPr marL="457200" fontAlgn="base">
              <a:spcBef>
                <a:spcPct val="0"/>
              </a:spcBef>
              <a:spcAft>
                <a:spcPct val="0"/>
              </a:spcAft>
              <a:defRPr sz="3200">
                <a:latin typeface="华文细黑" pitchFamily="2" charset="-122"/>
                <a:ea typeface="华文细黑" pitchFamily="2" charset="-122"/>
              </a:defRPr>
            </a:lvl6pPr>
            <a:lvl7pPr marL="914400" fontAlgn="base">
              <a:spcBef>
                <a:spcPct val="0"/>
              </a:spcBef>
              <a:spcAft>
                <a:spcPct val="0"/>
              </a:spcAft>
              <a:defRPr sz="3200">
                <a:latin typeface="华文细黑" pitchFamily="2" charset="-122"/>
                <a:ea typeface="华文细黑" pitchFamily="2" charset="-122"/>
              </a:defRPr>
            </a:lvl7pPr>
            <a:lvl8pPr marL="1371600" fontAlgn="base">
              <a:spcBef>
                <a:spcPct val="0"/>
              </a:spcBef>
              <a:spcAft>
                <a:spcPct val="0"/>
              </a:spcAft>
              <a:defRPr sz="3200">
                <a:latin typeface="华文细黑" pitchFamily="2" charset="-122"/>
                <a:ea typeface="华文细黑" pitchFamily="2" charset="-122"/>
              </a:defRPr>
            </a:lvl8pPr>
            <a:lvl9pPr marL="1828800" fontAlgn="base">
              <a:spcBef>
                <a:spcPct val="0"/>
              </a:spcBef>
              <a:spcAft>
                <a:spcPct val="0"/>
              </a:spcAft>
              <a:defRPr sz="3200">
                <a:latin typeface="华文细黑" pitchFamily="2" charset="-122"/>
                <a:ea typeface="华文细黑" pitchFamily="2" charset="-122"/>
              </a:defRPr>
            </a:lvl9pPr>
          </a:lstStyle>
          <a:p>
            <a:endParaRPr lang="zh-CN" altLang="en-US" dirty="0"/>
          </a:p>
        </p:txBody>
      </p:sp>
      <p:sp>
        <p:nvSpPr>
          <p:cNvPr id="27" name="文本框 26"/>
          <p:cNvSpPr txBox="1"/>
          <p:nvPr/>
        </p:nvSpPr>
        <p:spPr>
          <a:xfrm>
            <a:off x="208367" y="1108800"/>
            <a:ext cx="5840404" cy="350865"/>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传统</a:t>
            </a:r>
            <a:r>
              <a:rPr lang="zh-CN" altLang="en-US" dirty="0">
                <a:latin typeface="微软雅黑" panose="020B0503020204020204" pitchFamily="34" charset="-122"/>
                <a:ea typeface="微软雅黑" panose="020B0503020204020204" pitchFamily="34" charset="-122"/>
              </a:rPr>
              <a:t>数据仓库无法有效存储日益增长的业务</a:t>
            </a:r>
            <a:r>
              <a:rPr lang="zh-CN" altLang="en-US" dirty="0" smtClean="0">
                <a:latin typeface="微软雅黑" panose="020B0503020204020204" pitchFamily="34" charset="-122"/>
                <a:ea typeface="微软雅黑" panose="020B0503020204020204" pitchFamily="34" charset="-122"/>
              </a:rPr>
              <a:t>数据存储需求</a:t>
            </a:r>
            <a:endParaRPr lang="zh-CN" altLang="en-US" dirty="0">
              <a:latin typeface="微软雅黑" panose="020B0503020204020204" pitchFamily="34" charset="-122"/>
              <a:ea typeface="微软雅黑" panose="020B0503020204020204" pitchFamily="34" charset="-122"/>
            </a:endParaRPr>
          </a:p>
        </p:txBody>
      </p:sp>
      <p:sp>
        <p:nvSpPr>
          <p:cNvPr id="28" name="圆角矩形 27"/>
          <p:cNvSpPr/>
          <p:nvPr/>
        </p:nvSpPr>
        <p:spPr>
          <a:xfrm>
            <a:off x="558598" y="1501542"/>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100" dirty="0">
                <a:solidFill>
                  <a:schemeClr val="tx1"/>
                </a:solidFill>
                <a:latin typeface="微软雅黑" pitchFamily="34" charset="-122"/>
                <a:ea typeface="微软雅黑" pitchFamily="34" charset="-122"/>
              </a:rPr>
              <a:t>基础</a:t>
            </a:r>
            <a:r>
              <a:rPr lang="zh-CN" altLang="en-US" sz="1100" dirty="0" smtClean="0">
                <a:solidFill>
                  <a:schemeClr val="tx1"/>
                </a:solidFill>
                <a:latin typeface="微软雅黑" pitchFamily="34" charset="-122"/>
                <a:ea typeface="微软雅黑" pitchFamily="34" charset="-122"/>
              </a:rPr>
              <a:t>数据</a:t>
            </a:r>
            <a:endParaRPr lang="en-US" altLang="zh-CN" sz="1100" dirty="0" smtClean="0">
              <a:solidFill>
                <a:schemeClr val="tx1"/>
              </a:solidFill>
              <a:latin typeface="微软雅黑" pitchFamily="34" charset="-122"/>
              <a:ea typeface="微软雅黑" pitchFamily="34" charset="-122"/>
            </a:endParaRPr>
          </a:p>
          <a:p>
            <a:r>
              <a:rPr lang="zh-CN" altLang="en-US" sz="1100" dirty="0" smtClean="0">
                <a:solidFill>
                  <a:schemeClr val="tx1"/>
                </a:solidFill>
                <a:latin typeface="微软雅黑" pitchFamily="34" charset="-122"/>
                <a:ea typeface="微软雅黑" pitchFamily="34" charset="-122"/>
              </a:rPr>
              <a:t>（</a:t>
            </a:r>
            <a:r>
              <a:rPr lang="zh-CN" altLang="en-US" sz="1100" b="0" dirty="0">
                <a:solidFill>
                  <a:schemeClr val="tx1"/>
                </a:solidFill>
                <a:latin typeface="微软雅黑" pitchFamily="34" charset="-122"/>
                <a:ea typeface="微软雅黑" pitchFamily="34" charset="-122"/>
              </a:rPr>
              <a:t>用户资料，产品订购信息）：</a:t>
            </a:r>
            <a:endParaRPr lang="en-US" altLang="zh-CN" sz="1100" b="0" dirty="0">
              <a:solidFill>
                <a:schemeClr val="tx1"/>
              </a:solidFill>
              <a:latin typeface="微软雅黑" pitchFamily="34" charset="-122"/>
              <a:ea typeface="微软雅黑" pitchFamily="34" charset="-122"/>
            </a:endParaRPr>
          </a:p>
          <a:p>
            <a:r>
              <a:rPr lang="en-US" altLang="zh-CN" sz="1100" b="0" dirty="0" smtClean="0">
                <a:solidFill>
                  <a:schemeClr val="tx1"/>
                </a:solidFill>
                <a:latin typeface="微软雅黑" pitchFamily="34" charset="-122"/>
                <a:ea typeface="微软雅黑" pitchFamily="34" charset="-122"/>
              </a:rPr>
              <a:t>15G/</a:t>
            </a:r>
            <a:r>
              <a:rPr lang="zh-CN" altLang="en-US" sz="1100" b="0" dirty="0" smtClean="0">
                <a:solidFill>
                  <a:schemeClr val="tx1"/>
                </a:solidFill>
                <a:latin typeface="微软雅黑" pitchFamily="34" charset="-122"/>
                <a:ea typeface="微软雅黑" pitchFamily="34" charset="-122"/>
              </a:rPr>
              <a:t>日*</a:t>
            </a:r>
            <a:r>
              <a:rPr lang="en-US" altLang="zh-CN" sz="1100" b="0" dirty="0" smtClean="0">
                <a:solidFill>
                  <a:schemeClr val="tx1"/>
                </a:solidFill>
                <a:latin typeface="微软雅黑" pitchFamily="34" charset="-122"/>
                <a:ea typeface="微软雅黑" pitchFamily="34" charset="-122"/>
              </a:rPr>
              <a:t>365+40G *12</a:t>
            </a:r>
            <a:r>
              <a:rPr lang="zh-CN" altLang="en-US" sz="1100" b="0" dirty="0" smtClean="0">
                <a:solidFill>
                  <a:schemeClr val="tx1"/>
                </a:solidFill>
                <a:latin typeface="微软雅黑" pitchFamily="34" charset="-122"/>
                <a:ea typeface="微软雅黑" pitchFamily="34" charset="-122"/>
              </a:rPr>
              <a:t>月 </a:t>
            </a:r>
            <a:r>
              <a:rPr lang="en-US" altLang="zh-CN" sz="1100" b="0" dirty="0" smtClean="0">
                <a:solidFill>
                  <a:schemeClr val="tx1"/>
                </a:solidFill>
                <a:latin typeface="微软雅黑" pitchFamily="34" charset="-122"/>
                <a:ea typeface="微软雅黑" pitchFamily="34" charset="-122"/>
              </a:rPr>
              <a:t>= 5T</a:t>
            </a:r>
            <a:r>
              <a:rPr lang="en-US" altLang="zh-CN" sz="1100" b="0" dirty="0">
                <a:solidFill>
                  <a:schemeClr val="tx1"/>
                </a:solidFill>
                <a:latin typeface="微软雅黑" pitchFamily="34" charset="-122"/>
                <a:ea typeface="微软雅黑" pitchFamily="34" charset="-122"/>
              </a:rPr>
              <a:t>/</a:t>
            </a:r>
            <a:r>
              <a:rPr lang="zh-CN" altLang="en-US" sz="1100" b="0" dirty="0">
                <a:solidFill>
                  <a:schemeClr val="tx1"/>
                </a:solidFill>
                <a:latin typeface="微软雅黑" pitchFamily="34" charset="-122"/>
                <a:ea typeface="微软雅黑" pitchFamily="34" charset="-122"/>
              </a:rPr>
              <a:t>年</a:t>
            </a:r>
            <a:endParaRPr lang="en-US" altLang="zh-CN" sz="1100" b="0" dirty="0">
              <a:solidFill>
                <a:schemeClr val="tx1"/>
              </a:solidFill>
              <a:latin typeface="微软雅黑" pitchFamily="34" charset="-122"/>
              <a:ea typeface="微软雅黑" pitchFamily="34" charset="-122"/>
            </a:endParaRPr>
          </a:p>
          <a:p>
            <a:r>
              <a:rPr lang="zh-CN" altLang="en-US" sz="1100" b="0" dirty="0">
                <a:solidFill>
                  <a:schemeClr val="tx1"/>
                </a:solidFill>
                <a:latin typeface="微软雅黑" pitchFamily="34" charset="-122"/>
                <a:ea typeface="微软雅黑" pitchFamily="34" charset="-122"/>
              </a:rPr>
              <a:t>考虑</a:t>
            </a:r>
            <a:r>
              <a:rPr lang="en-US" altLang="zh-CN" sz="1100" b="0" dirty="0">
                <a:solidFill>
                  <a:schemeClr val="tx1"/>
                </a:solidFill>
                <a:latin typeface="微软雅黑" pitchFamily="34" charset="-122"/>
                <a:ea typeface="微软雅黑" pitchFamily="34" charset="-122"/>
              </a:rPr>
              <a:t>20%</a:t>
            </a:r>
            <a:r>
              <a:rPr lang="zh-CN" altLang="en-US" sz="1100" b="0" dirty="0">
                <a:solidFill>
                  <a:schemeClr val="tx1"/>
                </a:solidFill>
                <a:latin typeface="微软雅黑" pitchFamily="34" charset="-122"/>
                <a:ea typeface="微软雅黑" pitchFamily="34" charset="-122"/>
              </a:rPr>
              <a:t>的业务增长率后为</a:t>
            </a:r>
            <a:r>
              <a:rPr lang="zh-CN" altLang="en-US" sz="1100" b="0" dirty="0" smtClean="0">
                <a:solidFill>
                  <a:schemeClr val="tx1"/>
                </a:solidFill>
                <a:latin typeface="微软雅黑" pitchFamily="34" charset="-122"/>
                <a:ea typeface="微软雅黑" pitchFamily="34" charset="-122"/>
              </a:rPr>
              <a:t>： </a:t>
            </a:r>
            <a:r>
              <a:rPr lang="en-US" altLang="zh-CN" sz="1100" dirty="0" smtClean="0">
                <a:solidFill>
                  <a:srgbClr val="FF0000"/>
                </a:solidFill>
                <a:latin typeface="微软雅黑" pitchFamily="34" charset="-122"/>
                <a:ea typeface="微软雅黑" pitchFamily="34" charset="-122"/>
              </a:rPr>
              <a:t>6T</a:t>
            </a:r>
            <a:r>
              <a:rPr lang="en-US" altLang="zh-CN" sz="1100" dirty="0">
                <a:solidFill>
                  <a:srgbClr val="FF0000"/>
                </a:solidFill>
                <a:latin typeface="微软雅黑" pitchFamily="34" charset="-122"/>
                <a:ea typeface="微软雅黑" pitchFamily="34" charset="-122"/>
              </a:rPr>
              <a:t>/</a:t>
            </a:r>
            <a:r>
              <a:rPr lang="zh-CN" altLang="en-US" sz="1100" dirty="0" smtClean="0">
                <a:solidFill>
                  <a:srgbClr val="FF0000"/>
                </a:solidFill>
                <a:latin typeface="微软雅黑" pitchFamily="34" charset="-122"/>
                <a:ea typeface="微软雅黑" pitchFamily="34" charset="-122"/>
              </a:rPr>
              <a:t>年</a:t>
            </a:r>
            <a:endParaRPr lang="zh-CN" altLang="en-US" sz="1100" dirty="0">
              <a:solidFill>
                <a:srgbClr val="FF0000"/>
              </a:solidFill>
            </a:endParaRPr>
          </a:p>
        </p:txBody>
      </p:sp>
      <p:sp>
        <p:nvSpPr>
          <p:cNvPr id="29" name="圆角矩形 28"/>
          <p:cNvSpPr/>
          <p:nvPr/>
        </p:nvSpPr>
        <p:spPr>
          <a:xfrm>
            <a:off x="2524170" y="1506726"/>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100" dirty="0" smtClean="0">
                <a:solidFill>
                  <a:schemeClr val="tx1"/>
                </a:solidFill>
              </a:rPr>
              <a:t>用户上网数据</a:t>
            </a:r>
            <a:endParaRPr lang="en-US" altLang="zh-CN" sz="1100" dirty="0" smtClean="0">
              <a:solidFill>
                <a:schemeClr val="tx1"/>
              </a:solidFill>
            </a:endParaRPr>
          </a:p>
          <a:p>
            <a:r>
              <a:rPr lang="zh-CN" altLang="en-US" sz="1100" b="0" dirty="0">
                <a:solidFill>
                  <a:schemeClr val="tx1"/>
                </a:solidFill>
                <a:latin typeface="微软雅黑" pitchFamily="34" charset="-122"/>
                <a:ea typeface="微软雅黑" pitchFamily="34" charset="-122"/>
              </a:rPr>
              <a:t>话单数据：</a:t>
            </a:r>
            <a:r>
              <a:rPr lang="en-US" altLang="zh-CN" sz="1100" b="0" dirty="0">
                <a:solidFill>
                  <a:schemeClr val="tx1"/>
                </a:solidFill>
                <a:latin typeface="微软雅黑" pitchFamily="34" charset="-122"/>
                <a:ea typeface="微软雅黑" pitchFamily="34" charset="-122"/>
              </a:rPr>
              <a:t>250T/</a:t>
            </a:r>
            <a:r>
              <a:rPr lang="zh-CN" altLang="en-US" sz="1100" b="0" dirty="0">
                <a:solidFill>
                  <a:schemeClr val="tx1"/>
                </a:solidFill>
                <a:latin typeface="微软雅黑" pitchFamily="34" charset="-122"/>
                <a:ea typeface="微软雅黑" pitchFamily="34" charset="-122"/>
              </a:rPr>
              <a:t>年</a:t>
            </a:r>
            <a:endParaRPr lang="en-US" altLang="zh-CN" sz="1100" b="0" dirty="0">
              <a:solidFill>
                <a:schemeClr val="tx1"/>
              </a:solidFill>
              <a:latin typeface="微软雅黑" pitchFamily="34" charset="-122"/>
              <a:ea typeface="微软雅黑" pitchFamily="34" charset="-122"/>
            </a:endParaRPr>
          </a:p>
          <a:p>
            <a:endParaRPr lang="en-US" altLang="zh-CN" sz="1100" b="0" dirty="0" smtClean="0">
              <a:solidFill>
                <a:schemeClr val="tx1"/>
              </a:solidFill>
              <a:latin typeface="微软雅黑" pitchFamily="34" charset="-122"/>
              <a:ea typeface="微软雅黑" pitchFamily="34" charset="-122"/>
            </a:endParaRPr>
          </a:p>
          <a:p>
            <a:endParaRPr lang="en-US" altLang="zh-CN" sz="1100" b="0" dirty="0">
              <a:solidFill>
                <a:schemeClr val="tx1"/>
              </a:solidFill>
              <a:latin typeface="微软雅黑" pitchFamily="34" charset="-122"/>
              <a:ea typeface="微软雅黑" pitchFamily="34" charset="-122"/>
            </a:endParaRPr>
          </a:p>
          <a:p>
            <a:endParaRPr lang="en-US" altLang="zh-CN" sz="1100" b="0" dirty="0" smtClean="0">
              <a:solidFill>
                <a:schemeClr val="tx1"/>
              </a:solidFill>
              <a:latin typeface="微软雅黑" pitchFamily="34" charset="-122"/>
              <a:ea typeface="微软雅黑" pitchFamily="34" charset="-122"/>
            </a:endParaRPr>
          </a:p>
          <a:p>
            <a:r>
              <a:rPr lang="zh-CN" altLang="en-US" sz="1100" b="0" dirty="0" smtClean="0">
                <a:solidFill>
                  <a:schemeClr val="tx1"/>
                </a:solidFill>
                <a:latin typeface="微软雅黑" pitchFamily="34" charset="-122"/>
                <a:ea typeface="微软雅黑" pitchFamily="34" charset="-122"/>
              </a:rPr>
              <a:t>考虑</a:t>
            </a:r>
            <a:r>
              <a:rPr lang="en-US" altLang="zh-CN" sz="1100" b="0" dirty="0">
                <a:solidFill>
                  <a:schemeClr val="tx1"/>
                </a:solidFill>
                <a:latin typeface="微软雅黑" pitchFamily="34" charset="-122"/>
                <a:ea typeface="微软雅黑" pitchFamily="34" charset="-122"/>
              </a:rPr>
              <a:t>20%</a:t>
            </a:r>
            <a:r>
              <a:rPr lang="zh-CN" altLang="en-US" sz="1100" b="0" dirty="0">
                <a:solidFill>
                  <a:schemeClr val="tx1"/>
                </a:solidFill>
                <a:latin typeface="微软雅黑" pitchFamily="34" charset="-122"/>
                <a:ea typeface="微软雅黑" pitchFamily="34" charset="-122"/>
              </a:rPr>
              <a:t>的业务增长率后为：</a:t>
            </a:r>
            <a:r>
              <a:rPr lang="en-US" altLang="zh-CN" sz="1100" dirty="0">
                <a:solidFill>
                  <a:srgbClr val="FF0000"/>
                </a:solidFill>
                <a:latin typeface="微软雅黑" pitchFamily="34" charset="-122"/>
                <a:ea typeface="微软雅黑" pitchFamily="34" charset="-122"/>
              </a:rPr>
              <a:t>300T/</a:t>
            </a:r>
            <a:r>
              <a:rPr lang="zh-CN" altLang="en-US" sz="1100" dirty="0">
                <a:solidFill>
                  <a:srgbClr val="FF0000"/>
                </a:solidFill>
                <a:latin typeface="微软雅黑" pitchFamily="34" charset="-122"/>
                <a:ea typeface="微软雅黑" pitchFamily="34" charset="-122"/>
              </a:rPr>
              <a:t>年</a:t>
            </a:r>
          </a:p>
          <a:p>
            <a:endParaRPr lang="zh-CN" altLang="en-US" sz="1100" dirty="0">
              <a:solidFill>
                <a:schemeClr val="tx1"/>
              </a:solidFill>
            </a:endParaRPr>
          </a:p>
        </p:txBody>
      </p:sp>
      <p:sp>
        <p:nvSpPr>
          <p:cNvPr id="30" name="圆角矩形 29"/>
          <p:cNvSpPr/>
          <p:nvPr/>
        </p:nvSpPr>
        <p:spPr>
          <a:xfrm>
            <a:off x="4512276" y="1501541"/>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smtClean="0">
                <a:solidFill>
                  <a:schemeClr val="tx1"/>
                </a:solidFill>
              </a:rPr>
              <a:t>MR</a:t>
            </a:r>
            <a:r>
              <a:rPr lang="zh-CN" altLang="en-US" sz="1100" dirty="0" smtClean="0">
                <a:solidFill>
                  <a:schemeClr val="tx1"/>
                </a:solidFill>
              </a:rPr>
              <a:t>数据</a:t>
            </a:r>
            <a:endParaRPr lang="en-US" altLang="zh-CN" sz="1100" dirty="0" smtClean="0">
              <a:solidFill>
                <a:schemeClr val="tx1"/>
              </a:solidFill>
            </a:endParaRPr>
          </a:p>
          <a:p>
            <a:r>
              <a:rPr lang="zh-CN" altLang="en-US" sz="1100" b="0" dirty="0">
                <a:solidFill>
                  <a:schemeClr val="tx1"/>
                </a:solidFill>
                <a:latin typeface="微软雅黑" pitchFamily="34" charset="-122"/>
                <a:ea typeface="微软雅黑" pitchFamily="34" charset="-122"/>
              </a:rPr>
              <a:t>话单数据</a:t>
            </a:r>
            <a:r>
              <a:rPr lang="zh-CN" altLang="en-US" sz="1100" b="0" dirty="0" smtClean="0">
                <a:solidFill>
                  <a:schemeClr val="tx1"/>
                </a:solidFill>
                <a:latin typeface="微软雅黑" pitchFamily="34" charset="-122"/>
                <a:ea typeface="微软雅黑" pitchFamily="34" charset="-122"/>
              </a:rPr>
              <a:t>：</a:t>
            </a:r>
            <a:r>
              <a:rPr lang="en-US" altLang="zh-CN" sz="1100" b="0" dirty="0" smtClean="0">
                <a:solidFill>
                  <a:schemeClr val="tx1"/>
                </a:solidFill>
                <a:latin typeface="微软雅黑" pitchFamily="34" charset="-122"/>
                <a:ea typeface="微软雅黑" pitchFamily="34" charset="-122"/>
              </a:rPr>
              <a:t>634G/</a:t>
            </a:r>
            <a:r>
              <a:rPr lang="zh-CN" altLang="en-US" sz="1100" b="0" dirty="0" smtClean="0">
                <a:solidFill>
                  <a:schemeClr val="tx1"/>
                </a:solidFill>
                <a:latin typeface="微软雅黑" pitchFamily="34" charset="-122"/>
                <a:ea typeface="微软雅黑" pitchFamily="34" charset="-122"/>
              </a:rPr>
              <a:t>日</a:t>
            </a:r>
            <a:endParaRPr lang="en-US" altLang="zh-CN" sz="1100" b="0" dirty="0" smtClean="0">
              <a:solidFill>
                <a:schemeClr val="tx1"/>
              </a:solidFill>
              <a:latin typeface="微软雅黑" pitchFamily="34" charset="-122"/>
              <a:ea typeface="微软雅黑" pitchFamily="34" charset="-122"/>
            </a:endParaRPr>
          </a:p>
          <a:p>
            <a:r>
              <a:rPr lang="en-US" altLang="zh-CN" sz="1100" b="0" dirty="0" smtClean="0">
                <a:solidFill>
                  <a:schemeClr val="tx1"/>
                </a:solidFill>
                <a:latin typeface="微软雅黑" pitchFamily="34" charset="-122"/>
                <a:ea typeface="微软雅黑" pitchFamily="34" charset="-122"/>
              </a:rPr>
              <a:t>634G/</a:t>
            </a:r>
            <a:r>
              <a:rPr lang="zh-CN" altLang="en-US" sz="1100" b="0" dirty="0" smtClean="0">
                <a:solidFill>
                  <a:schemeClr val="tx1"/>
                </a:solidFill>
                <a:latin typeface="微软雅黑" pitchFamily="34" charset="-122"/>
                <a:ea typeface="微软雅黑" pitchFamily="34" charset="-122"/>
              </a:rPr>
              <a:t>日*</a:t>
            </a:r>
            <a:r>
              <a:rPr lang="en-US" altLang="zh-CN" sz="1100" b="0" dirty="0" smtClean="0">
                <a:solidFill>
                  <a:schemeClr val="tx1"/>
                </a:solidFill>
                <a:latin typeface="微软雅黑" pitchFamily="34" charset="-122"/>
                <a:ea typeface="微软雅黑" pitchFamily="34" charset="-122"/>
              </a:rPr>
              <a:t>365</a:t>
            </a:r>
            <a:r>
              <a:rPr lang="zh-CN" altLang="en-US" sz="1100" b="0" dirty="0" smtClean="0">
                <a:solidFill>
                  <a:schemeClr val="tx1"/>
                </a:solidFill>
                <a:latin typeface="微软雅黑" pitchFamily="34" charset="-122"/>
                <a:ea typeface="微软雅黑" pitchFamily="34" charset="-122"/>
              </a:rPr>
              <a:t> </a:t>
            </a:r>
            <a:r>
              <a:rPr lang="en-US" altLang="zh-CN" sz="1100" b="0" dirty="0" smtClean="0">
                <a:solidFill>
                  <a:schemeClr val="tx1"/>
                </a:solidFill>
                <a:latin typeface="微软雅黑" pitchFamily="34" charset="-122"/>
                <a:ea typeface="微软雅黑" pitchFamily="34" charset="-122"/>
              </a:rPr>
              <a:t>= 227T/</a:t>
            </a:r>
            <a:r>
              <a:rPr lang="zh-CN" altLang="en-US" sz="1100" b="0" dirty="0" smtClean="0">
                <a:solidFill>
                  <a:schemeClr val="tx1"/>
                </a:solidFill>
                <a:latin typeface="微软雅黑" pitchFamily="34" charset="-122"/>
                <a:ea typeface="微软雅黑" pitchFamily="34" charset="-122"/>
              </a:rPr>
              <a:t>年</a:t>
            </a:r>
            <a:endParaRPr lang="en-US" altLang="zh-CN" sz="1100" b="0" dirty="0" smtClean="0">
              <a:solidFill>
                <a:schemeClr val="tx1"/>
              </a:solidFill>
              <a:latin typeface="微软雅黑" pitchFamily="34" charset="-122"/>
              <a:ea typeface="微软雅黑" pitchFamily="34" charset="-122"/>
            </a:endParaRPr>
          </a:p>
          <a:p>
            <a:endParaRPr lang="en-US" altLang="zh-CN" sz="1100" b="0" dirty="0" smtClean="0">
              <a:solidFill>
                <a:schemeClr val="tx1"/>
              </a:solidFill>
              <a:latin typeface="微软雅黑" pitchFamily="34" charset="-122"/>
              <a:ea typeface="微软雅黑" pitchFamily="34" charset="-122"/>
            </a:endParaRPr>
          </a:p>
          <a:p>
            <a:r>
              <a:rPr lang="zh-CN" altLang="en-US" sz="1100" b="0" dirty="0" smtClean="0">
                <a:solidFill>
                  <a:schemeClr val="tx1"/>
                </a:solidFill>
                <a:latin typeface="微软雅黑" pitchFamily="34" charset="-122"/>
                <a:ea typeface="微软雅黑" pitchFamily="34" charset="-122"/>
              </a:rPr>
              <a:t>考虑</a:t>
            </a:r>
            <a:r>
              <a:rPr lang="en-US" altLang="zh-CN" sz="1100" b="0" dirty="0">
                <a:solidFill>
                  <a:schemeClr val="tx1"/>
                </a:solidFill>
                <a:latin typeface="微软雅黑" pitchFamily="34" charset="-122"/>
                <a:ea typeface="微软雅黑" pitchFamily="34" charset="-122"/>
              </a:rPr>
              <a:t>20%</a:t>
            </a:r>
            <a:r>
              <a:rPr lang="zh-CN" altLang="en-US" sz="1100" b="0" dirty="0">
                <a:solidFill>
                  <a:schemeClr val="tx1"/>
                </a:solidFill>
                <a:latin typeface="微软雅黑" pitchFamily="34" charset="-122"/>
                <a:ea typeface="微软雅黑" pitchFamily="34" charset="-122"/>
              </a:rPr>
              <a:t>的业务增长率后为</a:t>
            </a:r>
            <a:r>
              <a:rPr lang="zh-CN" altLang="en-US" sz="1100" b="0" dirty="0" smtClean="0">
                <a:solidFill>
                  <a:schemeClr val="tx1"/>
                </a:solidFill>
                <a:latin typeface="微软雅黑" pitchFamily="34" charset="-122"/>
                <a:ea typeface="微软雅黑" pitchFamily="34" charset="-122"/>
              </a:rPr>
              <a:t>：</a:t>
            </a:r>
            <a:r>
              <a:rPr lang="en-US" altLang="zh-CN" sz="1100" dirty="0" smtClean="0">
                <a:solidFill>
                  <a:srgbClr val="FF0000"/>
                </a:solidFill>
                <a:latin typeface="微软雅黑" pitchFamily="34" charset="-122"/>
                <a:ea typeface="微软雅黑" pitchFamily="34" charset="-122"/>
              </a:rPr>
              <a:t>272T</a:t>
            </a:r>
            <a:r>
              <a:rPr lang="en-US" altLang="zh-CN" sz="1100" dirty="0">
                <a:solidFill>
                  <a:srgbClr val="FF0000"/>
                </a:solidFill>
                <a:latin typeface="微软雅黑" pitchFamily="34" charset="-122"/>
                <a:ea typeface="微软雅黑" pitchFamily="34" charset="-122"/>
              </a:rPr>
              <a:t>/</a:t>
            </a:r>
            <a:r>
              <a:rPr lang="zh-CN" altLang="en-US" sz="1100" dirty="0">
                <a:solidFill>
                  <a:srgbClr val="FF0000"/>
                </a:solidFill>
                <a:latin typeface="微软雅黑" pitchFamily="34" charset="-122"/>
                <a:ea typeface="微软雅黑" pitchFamily="34" charset="-122"/>
              </a:rPr>
              <a:t>年</a:t>
            </a:r>
          </a:p>
          <a:p>
            <a:endParaRPr lang="zh-CN" altLang="en-US" sz="1100" dirty="0">
              <a:solidFill>
                <a:schemeClr val="tx1"/>
              </a:solidFill>
            </a:endParaRPr>
          </a:p>
        </p:txBody>
      </p:sp>
      <p:sp>
        <p:nvSpPr>
          <p:cNvPr id="31" name="圆角矩形 30"/>
          <p:cNvSpPr/>
          <p:nvPr/>
        </p:nvSpPr>
        <p:spPr>
          <a:xfrm>
            <a:off x="6463254" y="1501541"/>
            <a:ext cx="1853162" cy="17782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smtClean="0">
                <a:solidFill>
                  <a:schemeClr val="tx1"/>
                </a:solidFill>
              </a:rPr>
              <a:t>BSS</a:t>
            </a:r>
            <a:r>
              <a:rPr lang="zh-CN" altLang="en-US" sz="1100" dirty="0" smtClean="0">
                <a:solidFill>
                  <a:schemeClr val="tx1"/>
                </a:solidFill>
              </a:rPr>
              <a:t>数据</a:t>
            </a:r>
            <a:endParaRPr lang="en-US" altLang="zh-CN" sz="1100" dirty="0" smtClean="0">
              <a:solidFill>
                <a:schemeClr val="tx1"/>
              </a:solidFill>
            </a:endParaRPr>
          </a:p>
          <a:p>
            <a:endParaRPr lang="zh-CN" altLang="en-US" sz="1100" dirty="0">
              <a:solidFill>
                <a:schemeClr val="tx1"/>
              </a:solidFill>
            </a:endParaRPr>
          </a:p>
        </p:txBody>
      </p:sp>
      <p:sp>
        <p:nvSpPr>
          <p:cNvPr id="32" name="文本框 31"/>
          <p:cNvSpPr txBox="1"/>
          <p:nvPr/>
        </p:nvSpPr>
        <p:spPr>
          <a:xfrm rot="20336370">
            <a:off x="5671931" y="1497095"/>
            <a:ext cx="593932" cy="291939"/>
          </a:xfrm>
          <a:prstGeom prst="rect">
            <a:avLst/>
          </a:prstGeom>
          <a:noFill/>
          <a:ln w="15875">
            <a:solidFill>
              <a:srgbClr val="FF0000"/>
            </a:solidFill>
          </a:ln>
        </p:spPr>
        <p:txBody>
          <a:bodyPr wrap="square" rtlCol="0">
            <a:spAutoFit/>
          </a:bodyPr>
          <a:lstStyle/>
          <a:p>
            <a:pPr algn="ctr"/>
            <a:r>
              <a:rPr lang="zh-CN" altLang="en-US" sz="1200" dirty="0">
                <a:solidFill>
                  <a:srgbClr val="FF0000"/>
                </a:solidFill>
              </a:rPr>
              <a:t>新增</a:t>
            </a:r>
          </a:p>
        </p:txBody>
      </p:sp>
      <p:sp>
        <p:nvSpPr>
          <p:cNvPr id="33" name="文本框 32"/>
          <p:cNvSpPr txBox="1"/>
          <p:nvPr/>
        </p:nvSpPr>
        <p:spPr>
          <a:xfrm rot="20336370">
            <a:off x="7607888" y="1497096"/>
            <a:ext cx="593932" cy="291939"/>
          </a:xfrm>
          <a:prstGeom prst="rect">
            <a:avLst/>
          </a:prstGeom>
          <a:noFill/>
          <a:ln w="15875">
            <a:solidFill>
              <a:srgbClr val="FF0000"/>
            </a:solidFill>
          </a:ln>
        </p:spPr>
        <p:txBody>
          <a:bodyPr wrap="square" rtlCol="0">
            <a:spAutoFit/>
          </a:bodyPr>
          <a:lstStyle/>
          <a:p>
            <a:pPr algn="ctr"/>
            <a:r>
              <a:rPr lang="zh-CN" altLang="en-US" sz="1200" dirty="0">
                <a:solidFill>
                  <a:srgbClr val="FF0000"/>
                </a:solidFill>
              </a:rPr>
              <a:t>新增</a:t>
            </a:r>
          </a:p>
        </p:txBody>
      </p:sp>
      <p:sp>
        <p:nvSpPr>
          <p:cNvPr id="36" name="文本框 35"/>
          <p:cNvSpPr txBox="1"/>
          <p:nvPr/>
        </p:nvSpPr>
        <p:spPr>
          <a:xfrm>
            <a:off x="6888564" y="2379067"/>
            <a:ext cx="1002542" cy="387798"/>
          </a:xfrm>
          <a:prstGeom prst="rect">
            <a:avLst/>
          </a:prstGeom>
          <a:noFill/>
        </p:spPr>
        <p:txBody>
          <a:bodyPr wrap="square" rtlCol="0">
            <a:spAutoFit/>
          </a:bodyPr>
          <a:lstStyle/>
          <a:p>
            <a:r>
              <a:rPr lang="zh-CN" altLang="en-US" sz="1600" dirty="0" smtClean="0">
                <a:solidFill>
                  <a:srgbClr val="FF0000"/>
                </a:solidFill>
                <a:effectLst>
                  <a:outerShdw blurRad="38100" dist="38100" dir="2700000" algn="tl">
                    <a:srgbClr val="000000">
                      <a:alpha val="43137"/>
                    </a:srgbClr>
                  </a:outerShdw>
                </a:effectLst>
              </a:rPr>
              <a:t>评估中</a:t>
            </a:r>
            <a:endParaRPr lang="zh-CN" altLang="en-US" sz="1600" dirty="0">
              <a:solidFill>
                <a:srgbClr val="FF0000"/>
              </a:solidFill>
              <a:effectLst>
                <a:outerShdw blurRad="38100" dist="38100" dir="2700000" algn="tl">
                  <a:srgbClr val="000000">
                    <a:alpha val="43137"/>
                  </a:srgbClr>
                </a:outerShdw>
              </a:effectLst>
            </a:endParaRPr>
          </a:p>
        </p:txBody>
      </p:sp>
      <p:grpSp>
        <p:nvGrpSpPr>
          <p:cNvPr id="45" name="组合 44"/>
          <p:cNvGrpSpPr/>
          <p:nvPr/>
        </p:nvGrpSpPr>
        <p:grpSpPr>
          <a:xfrm>
            <a:off x="-21567" y="3466896"/>
            <a:ext cx="5616599" cy="1949336"/>
            <a:chOff x="51750" y="4016077"/>
            <a:chExt cx="6054838" cy="2807376"/>
          </a:xfrm>
        </p:grpSpPr>
        <p:graphicFrame>
          <p:nvGraphicFramePr>
            <p:cNvPr id="37" name="图表 36"/>
            <p:cNvGraphicFramePr>
              <a:graphicFrameLocks/>
            </p:cNvGraphicFramePr>
            <p:nvPr>
              <p:extLst>
                <p:ext uri="{D42A27DB-BD31-4B8C-83A1-F6EECF244321}">
                  <p14:modId xmlns:p14="http://schemas.microsoft.com/office/powerpoint/2010/main" val="1896608625"/>
                </p:ext>
              </p:extLst>
            </p:nvPr>
          </p:nvGraphicFramePr>
          <p:xfrm>
            <a:off x="716248" y="4016077"/>
            <a:ext cx="5390340" cy="2581275"/>
          </p:xfrm>
          <a:graphic>
            <a:graphicData uri="http://schemas.openxmlformats.org/drawingml/2006/chart">
              <c:chart xmlns:c="http://schemas.openxmlformats.org/drawingml/2006/chart" xmlns:r="http://schemas.openxmlformats.org/officeDocument/2006/relationships" r:id="rId2"/>
            </a:graphicData>
          </a:graphic>
        </p:graphicFrame>
        <p:grpSp>
          <p:nvGrpSpPr>
            <p:cNvPr id="41" name="组合 40"/>
            <p:cNvGrpSpPr/>
            <p:nvPr/>
          </p:nvGrpSpPr>
          <p:grpSpPr>
            <a:xfrm>
              <a:off x="51750" y="4687428"/>
              <a:ext cx="835241" cy="2011416"/>
              <a:chOff x="93066" y="4627116"/>
              <a:chExt cx="835241" cy="2011416"/>
            </a:xfrm>
          </p:grpSpPr>
          <p:sp>
            <p:nvSpPr>
              <p:cNvPr id="39" name="文本框 38"/>
              <p:cNvSpPr txBox="1"/>
              <p:nvPr/>
            </p:nvSpPr>
            <p:spPr>
              <a:xfrm>
                <a:off x="248247" y="4627116"/>
                <a:ext cx="477779" cy="1665429"/>
              </a:xfrm>
              <a:prstGeom prst="rect">
                <a:avLst/>
              </a:prstGeom>
              <a:noFill/>
            </p:spPr>
            <p:txBody>
              <a:bodyPr vert="eaVert" wrap="square" rtlCol="0">
                <a:spAutoFit/>
              </a:bodyPr>
              <a:lstStyle/>
              <a:p>
                <a:r>
                  <a:rPr lang="zh-CN" altLang="en-US" b="0" dirty="0" smtClean="0"/>
                  <a:t>日使用流量</a:t>
                </a:r>
                <a:endParaRPr lang="zh-CN" altLang="en-US" b="0" dirty="0"/>
              </a:p>
            </p:txBody>
          </p:sp>
          <p:sp>
            <p:nvSpPr>
              <p:cNvPr id="40" name="文本框 39"/>
              <p:cNvSpPr txBox="1"/>
              <p:nvPr/>
            </p:nvSpPr>
            <p:spPr>
              <a:xfrm>
                <a:off x="93066" y="6324599"/>
                <a:ext cx="835241" cy="313933"/>
              </a:xfrm>
              <a:prstGeom prst="rect">
                <a:avLst/>
              </a:prstGeom>
              <a:noFill/>
            </p:spPr>
            <p:txBody>
              <a:bodyPr wrap="square" rtlCol="0">
                <a:spAutoFit/>
              </a:bodyPr>
              <a:lstStyle/>
              <a:p>
                <a:r>
                  <a:rPr lang="zh-CN" altLang="en-US" sz="1200" b="0" dirty="0" smtClean="0"/>
                  <a:t>（</a:t>
                </a:r>
                <a:r>
                  <a:rPr lang="en-US" altLang="zh-CN" sz="1200" b="0" dirty="0" smtClean="0"/>
                  <a:t>TB</a:t>
                </a:r>
                <a:r>
                  <a:rPr lang="zh-CN" altLang="en-US" sz="1200" b="0" dirty="0" smtClean="0"/>
                  <a:t>）</a:t>
                </a:r>
                <a:endParaRPr lang="zh-CN" altLang="en-US" sz="1200" b="0" dirty="0"/>
              </a:p>
            </p:txBody>
          </p:sp>
        </p:grpSp>
        <p:sp>
          <p:nvSpPr>
            <p:cNvPr id="42" name="文本框 41"/>
            <p:cNvSpPr txBox="1"/>
            <p:nvPr/>
          </p:nvSpPr>
          <p:spPr>
            <a:xfrm>
              <a:off x="1401544" y="6472588"/>
              <a:ext cx="4379899" cy="350865"/>
            </a:xfrm>
            <a:prstGeom prst="rect">
              <a:avLst/>
            </a:prstGeom>
            <a:noFill/>
          </p:spPr>
          <p:txBody>
            <a:bodyPr wrap="square" rtlCol="0">
              <a:spAutoFit/>
            </a:bodyPr>
            <a:lstStyle/>
            <a:p>
              <a:r>
                <a:rPr lang="en-US" altLang="zh-CN" dirty="0" smtClean="0"/>
                <a:t>6</a:t>
              </a:r>
              <a:r>
                <a:rPr lang="zh-CN" altLang="en-US" dirty="0" smtClean="0"/>
                <a:t>月                                                            </a:t>
              </a:r>
              <a:r>
                <a:rPr lang="en-US" altLang="zh-CN" dirty="0" smtClean="0"/>
                <a:t>10</a:t>
              </a:r>
              <a:r>
                <a:rPr lang="zh-CN" altLang="en-US" dirty="0" smtClean="0"/>
                <a:t>月</a:t>
              </a:r>
              <a:endParaRPr lang="zh-CN" altLang="en-US" dirty="0"/>
            </a:p>
          </p:txBody>
        </p:sp>
        <p:sp>
          <p:nvSpPr>
            <p:cNvPr id="43" name="右箭头 42"/>
            <p:cNvSpPr/>
            <p:nvPr/>
          </p:nvSpPr>
          <p:spPr bwMode="auto">
            <a:xfrm>
              <a:off x="2430649" y="6597352"/>
              <a:ext cx="1853162" cy="187437"/>
            </a:xfrm>
            <a:prstGeom prst="rightArrow">
              <a:avLst/>
            </a:prstGeom>
            <a:solidFill>
              <a:srgbClr val="C00000">
                <a:alpha val="32001"/>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266700" marR="0" indent="-266700" algn="ctr" defTabSz="914400" rtl="0" eaLnBrk="0" fontAlgn="base" latinLnBrk="0" hangingPunct="0">
                <a:lnSpc>
                  <a:spcPct val="100000"/>
                </a:lnSpc>
                <a:spcBef>
                  <a:spcPct val="50000"/>
                </a:spcBef>
                <a:spcAft>
                  <a:spcPct val="0"/>
                </a:spcAft>
                <a:buClr>
                  <a:srgbClr val="CC00FF"/>
                </a:buClr>
                <a:buSzTx/>
                <a:buFont typeface="Wingdings" pitchFamily="2" charset="2"/>
                <a:buChar char="u"/>
                <a:tabLst/>
              </a:pPr>
              <a:endParaRPr kumimoji="0" lang="zh-CN" altLang="en-US" sz="1800" b="0" i="0" u="none" strike="noStrike" cap="none" normalizeH="0" baseline="0" smtClean="0">
                <a:ln>
                  <a:noFill/>
                </a:ln>
                <a:solidFill>
                  <a:schemeClr val="tx2"/>
                </a:solidFill>
                <a:effectLst/>
                <a:latin typeface="Arial" charset="0"/>
                <a:ea typeface="幼圆" pitchFamily="49" charset="-122"/>
              </a:endParaRPr>
            </a:p>
          </p:txBody>
        </p:sp>
      </p:grpSp>
      <p:sp>
        <p:nvSpPr>
          <p:cNvPr id="44" name="TextBox 10"/>
          <p:cNvSpPr txBox="1"/>
          <p:nvPr/>
        </p:nvSpPr>
        <p:spPr>
          <a:xfrm>
            <a:off x="5438857" y="3429000"/>
            <a:ext cx="3186004" cy="2640723"/>
          </a:xfrm>
          <a:prstGeom prst="rect">
            <a:avLst/>
          </a:prstGeom>
        </p:spPr>
        <p:txBody>
          <a:bodyPr>
            <a:spAutoFit/>
          </a:bodyPr>
          <a:lstStyle>
            <a:defPPr>
              <a:defRPr lang="zh-CN"/>
            </a:defPPr>
            <a:lvl1pPr marL="285750" indent="-285750">
              <a:lnSpc>
                <a:spcPct val="150000"/>
              </a:lnSpc>
              <a:buClr>
                <a:srgbClr val="C00000"/>
              </a:buClr>
              <a:buChar char="n"/>
              <a:defRPr b="0">
                <a:latin typeface="微软雅黑" pitchFamily="34" charset="-122"/>
                <a:ea typeface="微软雅黑" pitchFamily="34" charset="-122"/>
              </a:defRPr>
            </a:lvl1pPr>
          </a:lstStyle>
          <a:p>
            <a:r>
              <a:rPr lang="zh-CN" altLang="en-US" sz="1200" dirty="0"/>
              <a:t>随着业务发展数据量的增加，随着应用复杂导致的数据量增加，这些数据量导致了数据存储和处理压力； 数据仓库无法线性扩容，管理难度加大，成本高扩容压力大，效率下降</a:t>
            </a:r>
            <a:r>
              <a:rPr lang="zh-CN" altLang="en-US" sz="1200" dirty="0" smtClean="0"/>
              <a:t>等</a:t>
            </a:r>
            <a:endParaRPr lang="en-US" altLang="zh-CN" sz="1200" dirty="0" smtClean="0"/>
          </a:p>
          <a:p>
            <a:r>
              <a:rPr lang="zh-CN" altLang="en-US" sz="1200" dirty="0" smtClean="0"/>
              <a:t>传统数据仓库只保存处理后的汇总数据。在大</a:t>
            </a:r>
            <a:r>
              <a:rPr lang="zh-CN" altLang="en-US" sz="1200" dirty="0"/>
              <a:t>数据架构下需要对用户原始话单进行长期保存</a:t>
            </a:r>
            <a:r>
              <a:rPr lang="zh-CN" altLang="en-US" sz="1200" dirty="0" smtClean="0"/>
              <a:t>。需要扩容大量存储空间。</a:t>
            </a:r>
            <a:endParaRPr lang="en-US" altLang="zh-CN" sz="1200" dirty="0"/>
          </a:p>
        </p:txBody>
      </p:sp>
      <p:sp>
        <p:nvSpPr>
          <p:cNvPr id="21" name="标题 1"/>
          <p:cNvSpPr>
            <a:spLocks noGrp="1"/>
          </p:cNvSpPr>
          <p:nvPr>
            <p:ph type="title"/>
          </p:nvPr>
        </p:nvSpPr>
        <p:spPr>
          <a:xfrm>
            <a:off x="539750" y="142875"/>
            <a:ext cx="7919997" cy="666750"/>
          </a:xfrm>
        </p:spPr>
        <p:txBody>
          <a:bodyPr>
            <a:normAutofit/>
          </a:bodyPr>
          <a:lstStyle/>
          <a:p>
            <a:pPr lvl="0"/>
            <a:r>
              <a:rPr lang="zh-CN" altLang="en-US" dirty="0">
                <a:latin typeface="黑体" pitchFamily="2" charset="-122"/>
                <a:ea typeface="黑体" pitchFamily="2" charset="-122"/>
              </a:rPr>
              <a:t>大</a:t>
            </a:r>
            <a:r>
              <a:rPr lang="zh-CN" altLang="en-US" dirty="0" smtClean="0">
                <a:latin typeface="黑体" pitchFamily="2" charset="-122"/>
                <a:ea typeface="黑体" pitchFamily="2" charset="-122"/>
              </a:rPr>
              <a:t>数据使得现有的数据处理</a:t>
            </a:r>
            <a:r>
              <a:rPr lang="zh-CN" altLang="en-US" dirty="0">
                <a:latin typeface="黑体" pitchFamily="2" charset="-122"/>
                <a:ea typeface="黑体" pitchFamily="2" charset="-122"/>
              </a:rPr>
              <a:t>方法面临</a:t>
            </a:r>
            <a:r>
              <a:rPr lang="zh-CN" altLang="en-US" dirty="0" smtClean="0">
                <a:latin typeface="黑体" pitchFamily="2" charset="-122"/>
                <a:ea typeface="黑体" pitchFamily="2" charset="-122"/>
              </a:rPr>
              <a:t>新问题</a:t>
            </a:r>
            <a:endParaRPr lang="zh-CN" altLang="en-US" dirty="0">
              <a:latin typeface="黑体" pitchFamily="2" charset="-122"/>
              <a:ea typeface="黑体"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981623864"/>
              </p:ext>
            </p:extLst>
          </p:nvPr>
        </p:nvGraphicFramePr>
        <p:xfrm>
          <a:off x="1230531" y="5589240"/>
          <a:ext cx="3744417" cy="1148264"/>
        </p:xfrm>
        <a:graphic>
          <a:graphicData uri="http://schemas.openxmlformats.org/drawingml/2006/table">
            <a:tbl>
              <a:tblPr>
                <a:tableStyleId>{775DCB02-9BB8-47FD-8907-85C794F793BA}</a:tableStyleId>
              </a:tblPr>
              <a:tblGrid>
                <a:gridCol w="936105"/>
                <a:gridCol w="1080120"/>
                <a:gridCol w="864096"/>
                <a:gridCol w="864096"/>
              </a:tblGrid>
              <a:tr h="401256">
                <a:tc>
                  <a:txBody>
                    <a:bodyPr/>
                    <a:lstStyle/>
                    <a:p>
                      <a:pPr algn="ctr" fontAlgn="ctr"/>
                      <a:r>
                        <a:rPr lang="zh-CN" altLang="en-US" sz="1200" u="none" strike="noStrike" dirty="0">
                          <a:effectLst/>
                        </a:rPr>
                        <a:t>　</a:t>
                      </a:r>
                      <a:endParaRPr lang="zh-CN" altLang="en-US" sz="1200" b="1" i="0" u="none" strike="noStrike" dirty="0">
                        <a:solidFill>
                          <a:srgbClr val="000000"/>
                        </a:solidFill>
                        <a:effectLst/>
                        <a:latin typeface="+mj-ea"/>
                        <a:ea typeface="+mj-ea"/>
                      </a:endParaRPr>
                    </a:p>
                  </a:txBody>
                  <a:tcPr marL="3872" marR="3872" marT="3872" marB="0" anchor="ctr"/>
                </a:tc>
                <a:tc>
                  <a:txBody>
                    <a:bodyPr/>
                    <a:lstStyle/>
                    <a:p>
                      <a:pPr algn="ctr" rtl="0" fontAlgn="ctr"/>
                      <a:r>
                        <a:rPr lang="zh-CN" altLang="en-US" sz="1200" u="none" strike="noStrike" dirty="0">
                          <a:effectLst/>
                        </a:rPr>
                        <a:t>用户层</a:t>
                      </a:r>
                      <a:endParaRPr lang="zh-CN" altLang="en-US" sz="1200" b="1" i="0" u="none" strike="noStrike" dirty="0">
                        <a:solidFill>
                          <a:srgbClr val="000000"/>
                        </a:solidFill>
                        <a:effectLst/>
                        <a:latin typeface="+mj-ea"/>
                        <a:ea typeface="+mj-ea"/>
                      </a:endParaRPr>
                    </a:p>
                  </a:txBody>
                  <a:tcPr marL="3872" marR="3872" marT="3872" marB="0" anchor="ctr"/>
                </a:tc>
                <a:tc>
                  <a:txBody>
                    <a:bodyPr/>
                    <a:lstStyle/>
                    <a:p>
                      <a:pPr algn="ctr" rtl="0" fontAlgn="ctr"/>
                      <a:r>
                        <a:rPr lang="zh-CN" altLang="en-US" sz="1200" u="none" strike="noStrike" dirty="0">
                          <a:effectLst/>
                        </a:rPr>
                        <a:t>现平台的数据保存周期</a:t>
                      </a:r>
                      <a:endParaRPr lang="zh-CN" altLang="en-US" sz="1200" b="1" i="0" u="none" strike="noStrike" dirty="0">
                        <a:solidFill>
                          <a:srgbClr val="000000"/>
                        </a:solidFill>
                        <a:effectLst/>
                        <a:latin typeface="+mj-ea"/>
                        <a:ea typeface="+mj-ea"/>
                      </a:endParaRPr>
                    </a:p>
                  </a:txBody>
                  <a:tcPr marL="3872" marR="3872" marT="3872" marB="0" anchor="ctr"/>
                </a:tc>
                <a:tc>
                  <a:txBody>
                    <a:bodyPr/>
                    <a:lstStyle/>
                    <a:p>
                      <a:pPr algn="ctr" rtl="0" fontAlgn="ctr"/>
                      <a:r>
                        <a:rPr lang="zh-CN" altLang="en-US" sz="1200" u="none" strike="noStrike" dirty="0">
                          <a:effectLst/>
                        </a:rPr>
                        <a:t>大数据的数据保存周期</a:t>
                      </a:r>
                      <a:endParaRPr lang="zh-CN" altLang="en-US" sz="1200" b="1" i="0" u="none" strike="noStrike" dirty="0">
                        <a:solidFill>
                          <a:srgbClr val="000000"/>
                        </a:solidFill>
                        <a:effectLst/>
                        <a:latin typeface="+mj-ea"/>
                        <a:ea typeface="+mj-ea"/>
                      </a:endParaRPr>
                    </a:p>
                  </a:txBody>
                  <a:tcPr marL="3872" marR="3872" marT="3872" marB="0" anchor="ctr"/>
                </a:tc>
              </a:tr>
              <a:tr h="151487">
                <a:tc>
                  <a:txBody>
                    <a:bodyPr/>
                    <a:lstStyle/>
                    <a:p>
                      <a:pPr algn="ctr" rtl="0" fontAlgn="ctr"/>
                      <a:r>
                        <a:rPr lang="zh-CN" altLang="en-US" sz="1200" u="none" strike="noStrike" dirty="0">
                          <a:effectLst/>
                        </a:rPr>
                        <a:t>应用层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sz="1200" u="none" strike="noStrike" dirty="0">
                          <a:effectLst/>
                        </a:rPr>
                        <a:t>KR/CB/DM</a:t>
                      </a:r>
                      <a:r>
                        <a:rPr lang="zh-CN" altLang="en-US" sz="1200" u="none" strike="noStrike" dirty="0">
                          <a:effectLst/>
                        </a:rPr>
                        <a:t>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a:effectLst/>
                        </a:rPr>
                        <a:t>至少</a:t>
                      </a:r>
                      <a:r>
                        <a:rPr lang="en-US" altLang="zh-CN" sz="1200" u="none" strike="noStrike">
                          <a:effectLst/>
                        </a:rPr>
                        <a:t>2</a:t>
                      </a:r>
                      <a:r>
                        <a:rPr lang="zh-CN" altLang="en-US" sz="1200" u="none" strike="noStrike">
                          <a:effectLst/>
                        </a:rPr>
                        <a:t>年</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r h="151487">
                <a:tc rowSpan="2">
                  <a:txBody>
                    <a:bodyPr/>
                    <a:lstStyle/>
                    <a:p>
                      <a:pPr algn="ctr" rtl="0" fontAlgn="ctr"/>
                      <a:r>
                        <a:rPr lang="zh-CN" altLang="en-US" sz="1200" u="none" strike="noStrike">
                          <a:effectLst/>
                        </a:rPr>
                        <a:t>数据存储层</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sz="1200" u="none" strike="noStrike" dirty="0">
                          <a:effectLst/>
                        </a:rPr>
                        <a:t>MK</a:t>
                      </a:r>
                      <a:r>
                        <a:rPr lang="zh-CN" altLang="en-US" sz="1200" u="none" strike="noStrike" dirty="0">
                          <a:effectLst/>
                        </a:rPr>
                        <a:t>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a:effectLst/>
                        </a:rPr>
                        <a:t>至少</a:t>
                      </a:r>
                      <a:r>
                        <a:rPr lang="en-US" altLang="zh-CN" sz="1200" u="none" strike="noStrike">
                          <a:effectLst/>
                        </a:rPr>
                        <a:t>2</a:t>
                      </a:r>
                      <a:r>
                        <a:rPr lang="zh-CN" altLang="en-US" sz="1200" u="none" strike="noStrike">
                          <a:effectLst/>
                        </a:rPr>
                        <a:t>年</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r h="151487">
                <a:tc vMerge="1">
                  <a:txBody>
                    <a:bodyPr/>
                    <a:lstStyle/>
                    <a:p>
                      <a:endParaRPr lang="zh-CN" altLang="en-US"/>
                    </a:p>
                  </a:txBody>
                  <a:tcPr/>
                </a:tc>
                <a:tc>
                  <a:txBody>
                    <a:bodyPr/>
                    <a:lstStyle/>
                    <a:p>
                      <a:pPr algn="ctr" rtl="0" fontAlgn="ctr"/>
                      <a:r>
                        <a:rPr lang="en-US" sz="1200" u="none" strike="noStrike" dirty="0">
                          <a:effectLst/>
                        </a:rPr>
                        <a:t>DW</a:t>
                      </a:r>
                      <a:r>
                        <a:rPr lang="zh-CN" altLang="en-US" sz="1200" u="none" strike="noStrike" dirty="0">
                          <a:effectLst/>
                        </a:rPr>
                        <a:t>层</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altLang="zh-CN" sz="1200" u="none" strike="noStrike" dirty="0">
                          <a:effectLst/>
                        </a:rPr>
                        <a:t>5</a:t>
                      </a:r>
                      <a:r>
                        <a:rPr lang="zh-CN" altLang="en-US" sz="1200" u="none" strike="noStrike" dirty="0">
                          <a:effectLst/>
                        </a:rPr>
                        <a:t>个月</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r h="151487">
                <a:tc>
                  <a:txBody>
                    <a:bodyPr/>
                    <a:lstStyle/>
                    <a:p>
                      <a:pPr algn="ctr" rtl="0" fontAlgn="ctr"/>
                      <a:r>
                        <a:rPr lang="zh-CN" altLang="en-US" sz="1200" u="none" strike="noStrike">
                          <a:effectLst/>
                        </a:rPr>
                        <a:t>数据获取层</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sz="1200" u="none" strike="noStrike">
                          <a:effectLst/>
                        </a:rPr>
                        <a:t>ODS</a:t>
                      </a:r>
                      <a:r>
                        <a:rPr lang="zh-CN" altLang="en-US" sz="1200" u="none" strike="noStrike">
                          <a:effectLst/>
                        </a:rPr>
                        <a:t>层</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rtl="0" fontAlgn="ctr"/>
                      <a:r>
                        <a:rPr lang="en-US" altLang="zh-CN" sz="1200" u="none" strike="noStrike">
                          <a:effectLst/>
                        </a:rPr>
                        <a:t>3~7</a:t>
                      </a:r>
                      <a:r>
                        <a:rPr lang="zh-CN" altLang="en-US" sz="1200" u="none" strike="noStrike">
                          <a:effectLst/>
                        </a:rPr>
                        <a:t>天</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c>
                  <a:txBody>
                    <a:bodyPr/>
                    <a:lstStyle/>
                    <a:p>
                      <a:pPr algn="ctr" fontAlgn="ctr"/>
                      <a:r>
                        <a:rPr lang="zh-CN" altLang="en-US" sz="1200" u="none" strike="noStrike" dirty="0">
                          <a:effectLst/>
                        </a:rPr>
                        <a:t>永久保留</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872" marR="3872" marT="3872" marB="0" anchor="ctr"/>
                </a:tc>
              </a:tr>
            </a:tbl>
          </a:graphicData>
        </a:graphic>
      </p:graphicFrame>
      <p:sp>
        <p:nvSpPr>
          <p:cNvPr id="24" name="矩形 23"/>
          <p:cNvSpPr/>
          <p:nvPr/>
        </p:nvSpPr>
        <p:spPr>
          <a:xfrm>
            <a:off x="5438857" y="6069723"/>
            <a:ext cx="3398016" cy="609398"/>
          </a:xfrm>
          <a:prstGeom prst="rect">
            <a:avLst/>
          </a:prstGeom>
        </p:spPr>
        <p:txBody>
          <a:bodyPr wrap="square">
            <a:spAutoFit/>
          </a:bodyPr>
          <a:lstStyle/>
          <a:p>
            <a:r>
              <a:rPr lang="zh-CN" altLang="en-US" dirty="0">
                <a:solidFill>
                  <a:srgbClr val="FF0000"/>
                </a:solidFill>
                <a:latin typeface="微软雅黑" pitchFamily="34" charset="-122"/>
                <a:ea typeface="微软雅黑" pitchFamily="34" charset="-122"/>
              </a:rPr>
              <a:t>面对海量的数据压力，需要大数据平台</a:t>
            </a:r>
            <a:r>
              <a:rPr lang="zh-CN" altLang="en-US" dirty="0" smtClean="0">
                <a:solidFill>
                  <a:srgbClr val="FF0000"/>
                </a:solidFill>
                <a:latin typeface="微软雅黑" pitchFamily="34" charset="-122"/>
                <a:ea typeface="微软雅黑" pitchFamily="34" charset="-122"/>
              </a:rPr>
              <a:t>提供可供线性扩容的存储能力。</a:t>
            </a:r>
            <a:endParaRPr lang="zh-CN" altLang="en-US" dirty="0">
              <a:solidFill>
                <a:srgbClr val="FF0000"/>
              </a:solidFill>
            </a:endParaRPr>
          </a:p>
        </p:txBody>
      </p:sp>
    </p:spTree>
    <p:extLst>
      <p:ext uri="{BB962C8B-B14F-4D97-AF65-F5344CB8AC3E}">
        <p14:creationId xmlns:p14="http://schemas.microsoft.com/office/powerpoint/2010/main" val="72044508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3_经营分析模版">
  <a:themeElements>
    <a:clrScheme name="2_经营分析模版 9">
      <a:dk1>
        <a:srgbClr val="000000"/>
      </a:dk1>
      <a:lt1>
        <a:srgbClr val="FFFFFF"/>
      </a:lt1>
      <a:dk2>
        <a:srgbClr val="000000"/>
      </a:dk2>
      <a:lt2>
        <a:srgbClr val="FFFFFF"/>
      </a:lt2>
      <a:accent1>
        <a:srgbClr val="ECE5CE"/>
      </a:accent1>
      <a:accent2>
        <a:srgbClr val="CC0000"/>
      </a:accent2>
      <a:accent3>
        <a:srgbClr val="FFFFFF"/>
      </a:accent3>
      <a:accent4>
        <a:srgbClr val="000000"/>
      </a:accent4>
      <a:accent5>
        <a:srgbClr val="F4F0E3"/>
      </a:accent5>
      <a:accent6>
        <a:srgbClr val="B90000"/>
      </a:accent6>
      <a:hlink>
        <a:srgbClr val="FABE00"/>
      </a:hlink>
      <a:folHlink>
        <a:srgbClr val="E08E79"/>
      </a:folHlink>
    </a:clrScheme>
    <a:fontScheme name="3_经营分析模版">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alpha val="32001"/>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266700" marR="0" indent="-266700" algn="ctr" defTabSz="914400" rtl="0" eaLnBrk="0" fontAlgn="base" latinLnBrk="0" hangingPunct="0">
          <a:lnSpc>
            <a:spcPct val="100000"/>
          </a:lnSpc>
          <a:spcBef>
            <a:spcPct val="50000"/>
          </a:spcBef>
          <a:spcAft>
            <a:spcPct val="0"/>
          </a:spcAft>
          <a:buClr>
            <a:srgbClr val="CC00FF"/>
          </a:buClr>
          <a:buSzTx/>
          <a:buFont typeface="Wingdings" pitchFamily="2" charset="2"/>
          <a:buChar char="u"/>
          <a:tabLst/>
          <a:defRPr kumimoji="0" lang="zh-CN" altLang="en-US" sz="1800" b="0" i="0" u="none" strike="noStrike" cap="none" normalizeH="0" baseline="0" smtClean="0">
            <a:ln>
              <a:noFill/>
            </a:ln>
            <a:solidFill>
              <a:schemeClr val="tx2"/>
            </a:solidFill>
            <a:effectLst/>
            <a:latin typeface="Arial" charset="0"/>
            <a:ea typeface="幼圆" pitchFamily="49" charset="-122"/>
          </a:defRPr>
        </a:defPPr>
      </a:lstStyle>
    </a:spDef>
    <a:lnDef>
      <a:spPr bwMode="auto">
        <a:xfrm>
          <a:off x="0" y="0"/>
          <a:ext cx="1" cy="1"/>
        </a:xfrm>
        <a:custGeom>
          <a:avLst/>
          <a:gdLst/>
          <a:ahLst/>
          <a:cxnLst/>
          <a:rect l="0" t="0" r="0" b="0"/>
          <a:pathLst/>
        </a:custGeom>
        <a:solidFill>
          <a:srgbClr val="CCFFCC">
            <a:alpha val="32001"/>
          </a:srgbClr>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266700" marR="0" indent="-266700" algn="ctr" defTabSz="914400" rtl="0" eaLnBrk="0" fontAlgn="base" latinLnBrk="0" hangingPunct="0">
          <a:lnSpc>
            <a:spcPct val="100000"/>
          </a:lnSpc>
          <a:spcBef>
            <a:spcPct val="50000"/>
          </a:spcBef>
          <a:spcAft>
            <a:spcPct val="0"/>
          </a:spcAft>
          <a:buClr>
            <a:srgbClr val="CC00FF"/>
          </a:buClr>
          <a:buSzTx/>
          <a:buFont typeface="Wingdings" pitchFamily="2" charset="2"/>
          <a:buChar char="u"/>
          <a:tabLst/>
          <a:defRPr kumimoji="0" lang="zh-CN" altLang="en-US" sz="1800" b="0" i="0" u="none" strike="noStrike" cap="none" normalizeH="0" baseline="0" smtClean="0">
            <a:ln>
              <a:noFill/>
            </a:ln>
            <a:solidFill>
              <a:schemeClr val="tx2"/>
            </a:solidFill>
            <a:effectLst/>
            <a:latin typeface="Arial" charset="0"/>
            <a:ea typeface="幼圆" pitchFamily="49" charset="-122"/>
          </a:defRPr>
        </a:defPPr>
      </a:lstStyle>
    </a:lnDef>
  </a:objectDefaults>
  <a:extraClrSchemeLst>
    <a:extraClrScheme>
      <a:clrScheme name="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经营分析模版 8">
        <a:dk1>
          <a:srgbClr val="A0A0A0"/>
        </a:dk1>
        <a:lt1>
          <a:srgbClr val="FFFFFF"/>
        </a:lt1>
        <a:dk2>
          <a:srgbClr val="000000"/>
        </a:dk2>
        <a:lt2>
          <a:srgbClr val="FFFFFF"/>
        </a:lt2>
        <a:accent1>
          <a:srgbClr val="ECE5CE"/>
        </a:accent1>
        <a:accent2>
          <a:srgbClr val="CC0000"/>
        </a:accent2>
        <a:accent3>
          <a:srgbClr val="FFFFFF"/>
        </a:accent3>
        <a:accent4>
          <a:srgbClr val="888888"/>
        </a:accent4>
        <a:accent5>
          <a:srgbClr val="F4F0E3"/>
        </a:accent5>
        <a:accent6>
          <a:srgbClr val="B90000"/>
        </a:accent6>
        <a:hlink>
          <a:srgbClr val="FABE00"/>
        </a:hlink>
        <a:folHlink>
          <a:srgbClr val="E08E79"/>
        </a:folHlink>
      </a:clrScheme>
      <a:clrMap bg1="lt1" tx1="dk1" bg2="lt2" tx2="dk2" accent1="accent1" accent2="accent2" accent3="accent3" accent4="accent4" accent5="accent5" accent6="accent6" hlink="hlink" folHlink="folHlink"/>
    </a:extraClrScheme>
    <a:extraClrScheme>
      <a:clrScheme name="2_经营分析模版 9">
        <a:dk1>
          <a:srgbClr val="000000"/>
        </a:dk1>
        <a:lt1>
          <a:srgbClr val="FFFFFF"/>
        </a:lt1>
        <a:dk2>
          <a:srgbClr val="000000"/>
        </a:dk2>
        <a:lt2>
          <a:srgbClr val="FFFFFF"/>
        </a:lt2>
        <a:accent1>
          <a:srgbClr val="ECE5CE"/>
        </a:accent1>
        <a:accent2>
          <a:srgbClr val="CC0000"/>
        </a:accent2>
        <a:accent3>
          <a:srgbClr val="FFFFFF"/>
        </a:accent3>
        <a:accent4>
          <a:srgbClr val="000000"/>
        </a:accent4>
        <a:accent5>
          <a:srgbClr val="F4F0E3"/>
        </a:accent5>
        <a:accent6>
          <a:srgbClr val="B90000"/>
        </a:accent6>
        <a:hlink>
          <a:srgbClr val="FABE00"/>
        </a:hlink>
        <a:folHlink>
          <a:srgbClr val="E08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6.11.12 Helg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17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2006.11.12 Helge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6.11.12 Helge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6.11.12 Helge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6.11.12 Helge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6.11.12 Helge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6.11.12 Helge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6.11.12 Helge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6.11.12 Helge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6.11.12 Helge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6.11.12 Helge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6.11.12 Helge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6.11.12 Helge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6.11.12 Helget 13">
        <a:dk1>
          <a:srgbClr val="000000"/>
        </a:dk1>
        <a:lt1>
          <a:srgbClr val="FFFFFF"/>
        </a:lt1>
        <a:dk2>
          <a:srgbClr val="000000"/>
        </a:dk2>
        <a:lt2>
          <a:srgbClr val="808080"/>
        </a:lt2>
        <a:accent1>
          <a:srgbClr val="0C4CB3"/>
        </a:accent1>
        <a:accent2>
          <a:srgbClr val="B32600"/>
        </a:accent2>
        <a:accent3>
          <a:srgbClr val="FFFFFF"/>
        </a:accent3>
        <a:accent4>
          <a:srgbClr val="000000"/>
        </a:accent4>
        <a:accent5>
          <a:srgbClr val="AAB2D6"/>
        </a:accent5>
        <a:accent6>
          <a:srgbClr val="A22100"/>
        </a:accent6>
        <a:hlink>
          <a:srgbClr val="4C198C"/>
        </a:hlink>
        <a:folHlink>
          <a:srgbClr val="4C9933"/>
        </a:folHlink>
      </a:clrScheme>
      <a:clrMap bg1="lt1" tx1="dk1" bg2="lt2" tx2="dk2" accent1="accent1" accent2="accent2" accent3="accent3" accent4="accent4" accent5="accent5" accent6="accent6" hlink="hlink" folHlink="folHlink"/>
    </a:extraClrScheme>
    <a:extraClrScheme>
      <a:clrScheme name="2006.11.12 Helget 14">
        <a:dk1>
          <a:srgbClr val="000000"/>
        </a:dk1>
        <a:lt1>
          <a:srgbClr val="FFFFFF"/>
        </a:lt1>
        <a:dk2>
          <a:srgbClr val="000000"/>
        </a:dk2>
        <a:lt2>
          <a:srgbClr val="808080"/>
        </a:lt2>
        <a:accent1>
          <a:srgbClr val="BBE0E3"/>
        </a:accent1>
        <a:accent2>
          <a:srgbClr val="B32600"/>
        </a:accent2>
        <a:accent3>
          <a:srgbClr val="FFFFFF"/>
        </a:accent3>
        <a:accent4>
          <a:srgbClr val="000000"/>
        </a:accent4>
        <a:accent5>
          <a:srgbClr val="DAEDEF"/>
        </a:accent5>
        <a:accent6>
          <a:srgbClr val="A221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2006.11.12 Helget 15">
        <a:dk1>
          <a:srgbClr val="000000"/>
        </a:dk1>
        <a:lt1>
          <a:srgbClr val="FFFFFF"/>
        </a:lt1>
        <a:dk2>
          <a:srgbClr val="000000"/>
        </a:dk2>
        <a:lt2>
          <a:srgbClr val="808080"/>
        </a:lt2>
        <a:accent1>
          <a:srgbClr val="000000"/>
        </a:accent1>
        <a:accent2>
          <a:srgbClr val="009900"/>
        </a:accent2>
        <a:accent3>
          <a:srgbClr val="FFFFFF"/>
        </a:accent3>
        <a:accent4>
          <a:srgbClr val="000000"/>
        </a:accent4>
        <a:accent5>
          <a:srgbClr val="AAAAAA"/>
        </a:accent5>
        <a:accent6>
          <a:srgbClr val="008A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39139</TotalTime>
  <Words>3781</Words>
  <Application>Microsoft Office PowerPoint</Application>
  <PresentationFormat>全屏显示(4:3)</PresentationFormat>
  <Paragraphs>576</Paragraphs>
  <Slides>23</Slides>
  <Notes>1</Notes>
  <HiddenSlides>0</HiddenSlides>
  <MMClips>0</MMClips>
  <ScaleCrop>false</ScaleCrop>
  <HeadingPairs>
    <vt:vector size="6" baseType="variant">
      <vt:variant>
        <vt:lpstr>主题</vt:lpstr>
      </vt:variant>
      <vt:variant>
        <vt:i4>3</vt:i4>
      </vt:variant>
      <vt:variant>
        <vt:lpstr>嵌入 OLE 服务器</vt:lpstr>
      </vt:variant>
      <vt:variant>
        <vt:i4>3</vt:i4>
      </vt:variant>
      <vt:variant>
        <vt:lpstr>幻灯片标题</vt:lpstr>
      </vt:variant>
      <vt:variant>
        <vt:i4>23</vt:i4>
      </vt:variant>
    </vt:vector>
  </HeadingPairs>
  <TitlesOfParts>
    <vt:vector size="29" baseType="lpstr">
      <vt:lpstr>3_经营分析模版</vt:lpstr>
      <vt:lpstr>2_自定义设计方案</vt:lpstr>
      <vt:lpstr>2006.11.12 Helget</vt:lpstr>
      <vt:lpstr>Photo Editor Photo</vt:lpstr>
      <vt:lpstr>Visio</vt:lpstr>
      <vt:lpstr>CorelDRAW</vt:lpstr>
      <vt:lpstr>大数据平台规划方案汇报</vt:lpstr>
      <vt:lpstr>PowerPoint 演示文稿</vt:lpstr>
      <vt:lpstr>大数据</vt:lpstr>
      <vt:lpstr>大数据对电信运营商的应用价值体现</vt:lpstr>
      <vt:lpstr>数据平台现状</vt:lpstr>
      <vt:lpstr>大数据处理的需求和特点</vt:lpstr>
      <vt:lpstr>电信运营商数据集中化趋势</vt:lpstr>
      <vt:lpstr>电信运营面临的大数据挑战</vt:lpstr>
      <vt:lpstr>大数据使得现有的数据处理方法面临新问题</vt:lpstr>
      <vt:lpstr>大数据使得现有的数据处理方法面临新问题</vt:lpstr>
      <vt:lpstr>大数据使得现有的数据处理方法面临新问题</vt:lpstr>
      <vt:lpstr>大数据使得现有的数据处理方法面临新问题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
  <cp:lastModifiedBy>USER</cp:lastModifiedBy>
  <cp:revision>3954</cp:revision>
  <dcterms:created xsi:type="dcterms:W3CDTF">2008-09-11T09:48:27Z</dcterms:created>
  <dcterms:modified xsi:type="dcterms:W3CDTF">2015-07-14T14:30:36Z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1383011122</vt:lpwstr>
  </property>
</Properties>
</file>