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84" r:id="rId3"/>
    <p:sldId id="310" r:id="rId4"/>
    <p:sldId id="285" r:id="rId5"/>
    <p:sldId id="298" r:id="rId6"/>
    <p:sldId id="295" r:id="rId7"/>
    <p:sldId id="291" r:id="rId8"/>
    <p:sldId id="293" r:id="rId9"/>
    <p:sldId id="294" r:id="rId10"/>
    <p:sldId id="286" r:id="rId11"/>
    <p:sldId id="287" r:id="rId12"/>
    <p:sldId id="311" r:id="rId13"/>
    <p:sldId id="312" r:id="rId14"/>
    <p:sldId id="313" r:id="rId15"/>
    <p:sldId id="314" r:id="rId16"/>
    <p:sldId id="315" r:id="rId17"/>
    <p:sldId id="316" r:id="rId18"/>
    <p:sldId id="288" r:id="rId19"/>
    <p:sldId id="299" r:id="rId20"/>
    <p:sldId id="309" r:id="rId21"/>
    <p:sldId id="304" r:id="rId22"/>
    <p:sldId id="302" r:id="rId23"/>
    <p:sldId id="305" r:id="rId24"/>
    <p:sldId id="307" r:id="rId25"/>
    <p:sldId id="289" r:id="rId26"/>
    <p:sldId id="29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50" autoAdjust="0"/>
  </p:normalViewPr>
  <p:slideViewPr>
    <p:cSldViewPr snapToGrid="0" snapToObjects="1">
      <p:cViewPr varScale="1">
        <p:scale>
          <a:sx n="93" d="100"/>
          <a:sy n="93" d="100"/>
        </p:scale>
        <p:origin x="20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0" i="0" u="none" strike="noStrike" kern="1200" spc="0" baseline="0">
                <a:solidFill>
                  <a:schemeClr val="tx1"/>
                </a:solidFill>
                <a:latin typeface="+mn-lt"/>
                <a:ea typeface="+mn-ea"/>
                <a:cs typeface="+mn-cs"/>
              </a:defRPr>
            </a:pPr>
            <a:r>
              <a:rPr lang="en-US" sz="2500" dirty="0">
                <a:solidFill>
                  <a:schemeClr val="tx1"/>
                </a:solidFill>
              </a:rPr>
              <a:t>Complaints</a:t>
            </a:r>
            <a:r>
              <a:rPr lang="en-US" sz="2500" baseline="0" dirty="0">
                <a:solidFill>
                  <a:schemeClr val="tx1"/>
                </a:solidFill>
              </a:rPr>
              <a:t> per 10,000 Customers</a:t>
            </a:r>
            <a:endParaRPr lang="en-US" sz="2500" dirty="0">
              <a:solidFill>
                <a:schemeClr val="tx1"/>
              </a:solidFill>
            </a:endParaRPr>
          </a:p>
        </c:rich>
      </c:tx>
      <c:overlay val="0"/>
      <c:spPr>
        <a:noFill/>
        <a:ln>
          <a:noFill/>
        </a:ln>
        <a:effectLst/>
      </c:spPr>
      <c:txPr>
        <a:bodyPr rot="0" spcFirstLastPara="1" vertOverflow="ellipsis" vert="horz" wrap="square" anchor="ctr" anchorCtr="1"/>
        <a:lstStyle/>
        <a:p>
          <a:pPr>
            <a:defRPr sz="2500" b="0"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v>2014</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Sheet1!$B$2:$M$2</c:f>
              <c:numCache>
                <c:formatCode>General</c:formatCode>
                <c:ptCount val="12"/>
                <c:pt idx="0">
                  <c:v>2.21</c:v>
                </c:pt>
                <c:pt idx="1">
                  <c:v>1.5</c:v>
                </c:pt>
                <c:pt idx="2">
                  <c:v>1.21</c:v>
                </c:pt>
                <c:pt idx="3">
                  <c:v>1.26</c:v>
                </c:pt>
                <c:pt idx="4">
                  <c:v>1.43</c:v>
                </c:pt>
                <c:pt idx="5">
                  <c:v>1.45</c:v>
                </c:pt>
                <c:pt idx="6">
                  <c:v>1.59</c:v>
                </c:pt>
                <c:pt idx="7">
                  <c:v>1.49</c:v>
                </c:pt>
                <c:pt idx="8">
                  <c:v>1.21</c:v>
                </c:pt>
                <c:pt idx="9">
                  <c:v>1.23</c:v>
                </c:pt>
                <c:pt idx="10">
                  <c:v>0.97</c:v>
                </c:pt>
                <c:pt idx="11">
                  <c:v>1.06</c:v>
                </c:pt>
              </c:numCache>
            </c:numRef>
          </c:val>
          <c:smooth val="0"/>
          <c:extLst>
            <c:ext xmlns:c16="http://schemas.microsoft.com/office/drawing/2014/chart" uri="{C3380CC4-5D6E-409C-BE32-E72D297353CC}">
              <c16:uniqueId val="{00000000-BEF4-454D-A7EA-BB19AA87E195}"/>
            </c:ext>
          </c:extLst>
        </c:ser>
        <c:ser>
          <c:idx val="1"/>
          <c:order val="1"/>
          <c:tx>
            <c:v>2015</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Sheet1!$B$1:$M$1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Sheet1!$B$3:$M$3</c:f>
              <c:numCache>
                <c:formatCode>General</c:formatCode>
                <c:ptCount val="12"/>
                <c:pt idx="0">
                  <c:v>1.85</c:v>
                </c:pt>
                <c:pt idx="1">
                  <c:v>1.97</c:v>
                </c:pt>
                <c:pt idx="2">
                  <c:v>2.04</c:v>
                </c:pt>
                <c:pt idx="3">
                  <c:v>1.66</c:v>
                </c:pt>
                <c:pt idx="4">
                  <c:v>1.68</c:v>
                </c:pt>
                <c:pt idx="5">
                  <c:v>2.11</c:v>
                </c:pt>
                <c:pt idx="6">
                  <c:v>2.17</c:v>
                </c:pt>
                <c:pt idx="7">
                  <c:v>2.27</c:v>
                </c:pt>
                <c:pt idx="8">
                  <c:v>2.2000000000000002</c:v>
                </c:pt>
                <c:pt idx="9">
                  <c:v>1.71</c:v>
                </c:pt>
                <c:pt idx="10">
                  <c:v>1.56</c:v>
                </c:pt>
                <c:pt idx="11">
                  <c:v>1.84</c:v>
                </c:pt>
              </c:numCache>
            </c:numRef>
          </c:val>
          <c:smooth val="0"/>
          <c:extLst>
            <c:ext xmlns:c16="http://schemas.microsoft.com/office/drawing/2014/chart" uri="{C3380CC4-5D6E-409C-BE32-E72D297353CC}">
              <c16:uniqueId val="{00000001-BEF4-454D-A7EA-BB19AA87E195}"/>
            </c:ext>
          </c:extLst>
        </c:ser>
        <c:dLbls>
          <c:showLegendKey val="0"/>
          <c:showVal val="0"/>
          <c:showCatName val="0"/>
          <c:showSerName val="0"/>
          <c:showPercent val="0"/>
          <c:showBubbleSize val="0"/>
        </c:dLbls>
        <c:marker val="1"/>
        <c:smooth val="0"/>
        <c:axId val="384711944"/>
        <c:axId val="384712272"/>
      </c:lineChart>
      <c:catAx>
        <c:axId val="384711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384712272"/>
        <c:crosses val="autoZero"/>
        <c:auto val="1"/>
        <c:lblAlgn val="ctr"/>
        <c:lblOffset val="100"/>
        <c:noMultiLvlLbl val="0"/>
      </c:catAx>
      <c:valAx>
        <c:axId val="384712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384711944"/>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290B4-15A0-4705-8341-3722FA8CB847}" type="datetimeFigureOut">
              <a:rPr lang="en-US" smtClean="0"/>
              <a:t>6/5/2018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C2BFB-30F9-4417-8EE9-9B0AE87B670D}" type="slidenum">
              <a:rPr lang="en-US" smtClean="0"/>
              <a:t>‹#›</a:t>
            </a:fld>
            <a:endParaRPr lang="en-US" dirty="0"/>
          </a:p>
        </p:txBody>
      </p:sp>
    </p:spTree>
    <p:extLst>
      <p:ext uri="{BB962C8B-B14F-4D97-AF65-F5344CB8AC3E}">
        <p14:creationId xmlns:p14="http://schemas.microsoft.com/office/powerpoint/2010/main" val="278053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a:t>
            </a:r>
            <a:r>
              <a:rPr lang="en-US" baseline="0" dirty="0"/>
              <a:t> our understanding of customer dissatisfaction will allow airlines to implement pertinent policy changes which improve the customer experience.  Improved customer experience and increased satisfaction will drive cost and efficiency savings for airlines which can translate to lower prices for the customers.</a:t>
            </a:r>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3</a:t>
            </a:fld>
            <a:endParaRPr lang="en-US" dirty="0"/>
          </a:p>
        </p:txBody>
      </p:sp>
    </p:spTree>
    <p:extLst>
      <p:ext uri="{BB962C8B-B14F-4D97-AF65-F5344CB8AC3E}">
        <p14:creationId xmlns:p14="http://schemas.microsoft.com/office/powerpoint/2010/main" val="323424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15</a:t>
            </a:fld>
            <a:endParaRPr lang="en-US" dirty="0"/>
          </a:p>
        </p:txBody>
      </p:sp>
    </p:spTree>
    <p:extLst>
      <p:ext uri="{BB962C8B-B14F-4D97-AF65-F5344CB8AC3E}">
        <p14:creationId xmlns:p14="http://schemas.microsoft.com/office/powerpoint/2010/main" val="1271505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16</a:t>
            </a:fld>
            <a:endParaRPr lang="en-US" dirty="0"/>
          </a:p>
        </p:txBody>
      </p:sp>
    </p:spTree>
    <p:extLst>
      <p:ext uri="{BB962C8B-B14F-4D97-AF65-F5344CB8AC3E}">
        <p14:creationId xmlns:p14="http://schemas.microsoft.com/office/powerpoint/2010/main" val="2617982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17</a:t>
            </a:fld>
            <a:endParaRPr lang="en-US" dirty="0"/>
          </a:p>
        </p:txBody>
      </p:sp>
    </p:spTree>
    <p:extLst>
      <p:ext uri="{BB962C8B-B14F-4D97-AF65-F5344CB8AC3E}">
        <p14:creationId xmlns:p14="http://schemas.microsoft.com/office/powerpoint/2010/main" val="4074208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Analytics</a:t>
            </a:r>
            <a:r>
              <a:rPr lang="en-US" baseline="0" dirty="0"/>
              <a:t> can certainly be used to </a:t>
            </a:r>
            <a:endParaRPr lang="en-US" dirty="0"/>
          </a:p>
        </p:txBody>
      </p:sp>
      <p:sp>
        <p:nvSpPr>
          <p:cNvPr id="4" name="Slide Number Placeholder 3"/>
          <p:cNvSpPr>
            <a:spLocks noGrp="1"/>
          </p:cNvSpPr>
          <p:nvPr>
            <p:ph type="sldNum" sz="quarter" idx="10"/>
          </p:nvPr>
        </p:nvSpPr>
        <p:spPr/>
        <p:txBody>
          <a:bodyPr/>
          <a:lstStyle/>
          <a:p>
            <a:fld id="{B5634106-5B22-4BE0-8D1F-0F6D6744B48B}" type="slidenum">
              <a:rPr lang="en-US" smtClean="0"/>
              <a:t>19</a:t>
            </a:fld>
            <a:endParaRPr lang="en-US" dirty="0"/>
          </a:p>
        </p:txBody>
      </p:sp>
    </p:spTree>
    <p:extLst>
      <p:ext uri="{BB962C8B-B14F-4D97-AF65-F5344CB8AC3E}">
        <p14:creationId xmlns:p14="http://schemas.microsoft.com/office/powerpoint/2010/main" val="1951593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a:t>
            </a:r>
            <a:r>
              <a:rPr lang="en-US" baseline="0" dirty="0"/>
              <a:t> need to find a suitable subset of data to allow processing.</a:t>
            </a:r>
          </a:p>
          <a:p>
            <a:endParaRPr lang="en-US" baseline="0" dirty="0"/>
          </a:p>
          <a:p>
            <a:r>
              <a:rPr lang="en-US" baseline="0" dirty="0"/>
              <a:t>Will limit to united states</a:t>
            </a:r>
            <a:endParaRPr lang="en-US" dirty="0"/>
          </a:p>
        </p:txBody>
      </p:sp>
      <p:sp>
        <p:nvSpPr>
          <p:cNvPr id="4" name="Slide Number Placeholder 3"/>
          <p:cNvSpPr>
            <a:spLocks noGrp="1"/>
          </p:cNvSpPr>
          <p:nvPr>
            <p:ph type="sldNum" sz="quarter" idx="10"/>
          </p:nvPr>
        </p:nvSpPr>
        <p:spPr/>
        <p:txBody>
          <a:bodyPr/>
          <a:lstStyle/>
          <a:p>
            <a:fld id="{B5634106-5B22-4BE0-8D1F-0F6D6744B48B}" type="slidenum">
              <a:rPr lang="en-US" smtClean="0"/>
              <a:t>20</a:t>
            </a:fld>
            <a:endParaRPr lang="en-US" dirty="0"/>
          </a:p>
        </p:txBody>
      </p:sp>
    </p:spTree>
    <p:extLst>
      <p:ext uri="{BB962C8B-B14F-4D97-AF65-F5344CB8AC3E}">
        <p14:creationId xmlns:p14="http://schemas.microsoft.com/office/powerpoint/2010/main" val="285779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21</a:t>
            </a:fld>
            <a:endParaRPr lang="en-US" dirty="0"/>
          </a:p>
        </p:txBody>
      </p:sp>
    </p:spTree>
    <p:extLst>
      <p:ext uri="{BB962C8B-B14F-4D97-AF65-F5344CB8AC3E}">
        <p14:creationId xmlns:p14="http://schemas.microsoft.com/office/powerpoint/2010/main" val="1850868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Overarching</a:t>
            </a:r>
            <a:r>
              <a:rPr lang="en-US" baseline="0" dirty="0"/>
              <a:t> goal (product, process, or solve problem).  Begin with end in mind.</a:t>
            </a:r>
            <a:endParaRPr lang="en-US" dirty="0"/>
          </a:p>
        </p:txBody>
      </p:sp>
      <p:sp>
        <p:nvSpPr>
          <p:cNvPr id="4" name="Slide Number Placeholder 3"/>
          <p:cNvSpPr>
            <a:spLocks noGrp="1"/>
          </p:cNvSpPr>
          <p:nvPr>
            <p:ph type="sldNum" sz="quarter" idx="10"/>
          </p:nvPr>
        </p:nvSpPr>
        <p:spPr/>
        <p:txBody>
          <a:bodyPr/>
          <a:lstStyle/>
          <a:p>
            <a:fld id="{B5634106-5B22-4BE0-8D1F-0F6D6744B48B}" type="slidenum">
              <a:rPr lang="en-US" smtClean="0"/>
              <a:t>24</a:t>
            </a:fld>
            <a:endParaRPr lang="en-US" dirty="0"/>
          </a:p>
        </p:txBody>
      </p:sp>
    </p:spTree>
    <p:extLst>
      <p:ext uri="{BB962C8B-B14F-4D97-AF65-F5344CB8AC3E}">
        <p14:creationId xmlns:p14="http://schemas.microsoft.com/office/powerpoint/2010/main" val="293709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improvements</a:t>
            </a:r>
            <a:r>
              <a:rPr lang="en-US" baseline="0" dirty="0"/>
              <a:t> by airlines in key areas, customer dissatisfaction continues to rise.</a:t>
            </a:r>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4</a:t>
            </a:fld>
            <a:endParaRPr lang="en-US" dirty="0"/>
          </a:p>
        </p:txBody>
      </p:sp>
    </p:spTree>
    <p:extLst>
      <p:ext uri="{BB962C8B-B14F-4D97-AF65-F5344CB8AC3E}">
        <p14:creationId xmlns:p14="http://schemas.microsoft.com/office/powerpoint/2010/main" val="3496275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6</a:t>
            </a:fld>
            <a:endParaRPr lang="en-US" dirty="0"/>
          </a:p>
        </p:txBody>
      </p:sp>
    </p:spTree>
    <p:extLst>
      <p:ext uri="{BB962C8B-B14F-4D97-AF65-F5344CB8AC3E}">
        <p14:creationId xmlns:p14="http://schemas.microsoft.com/office/powerpoint/2010/main" val="3579203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improvements</a:t>
            </a:r>
            <a:r>
              <a:rPr lang="en-US" baseline="0" dirty="0"/>
              <a:t> by airlines in key areas, customer dissatisfaction continues to rise.</a:t>
            </a:r>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7</a:t>
            </a:fld>
            <a:endParaRPr lang="en-US" dirty="0"/>
          </a:p>
        </p:txBody>
      </p:sp>
    </p:spTree>
    <p:extLst>
      <p:ext uri="{BB962C8B-B14F-4D97-AF65-F5344CB8AC3E}">
        <p14:creationId xmlns:p14="http://schemas.microsoft.com/office/powerpoint/2010/main" val="398348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a:t>
            </a:r>
            <a:r>
              <a:rPr lang="en-US" baseline="0" dirty="0"/>
              <a:t> complaints is actually a factor in AQR</a:t>
            </a:r>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8</a:t>
            </a:fld>
            <a:endParaRPr lang="en-US" dirty="0"/>
          </a:p>
        </p:txBody>
      </p:sp>
    </p:spTree>
    <p:extLst>
      <p:ext uri="{BB962C8B-B14F-4D97-AF65-F5344CB8AC3E}">
        <p14:creationId xmlns:p14="http://schemas.microsoft.com/office/powerpoint/2010/main" val="4234255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9</a:t>
            </a:fld>
            <a:endParaRPr lang="en-US" dirty="0"/>
          </a:p>
        </p:txBody>
      </p:sp>
    </p:spTree>
    <p:extLst>
      <p:ext uri="{BB962C8B-B14F-4D97-AF65-F5344CB8AC3E}">
        <p14:creationId xmlns:p14="http://schemas.microsoft.com/office/powerpoint/2010/main" val="110401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10</a:t>
            </a:fld>
            <a:endParaRPr lang="en-US" dirty="0"/>
          </a:p>
        </p:txBody>
      </p:sp>
    </p:spTree>
    <p:extLst>
      <p:ext uri="{BB962C8B-B14F-4D97-AF65-F5344CB8AC3E}">
        <p14:creationId xmlns:p14="http://schemas.microsoft.com/office/powerpoint/2010/main" val="3544666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12</a:t>
            </a:fld>
            <a:endParaRPr lang="en-US" dirty="0"/>
          </a:p>
        </p:txBody>
      </p:sp>
    </p:spTree>
    <p:extLst>
      <p:ext uri="{BB962C8B-B14F-4D97-AF65-F5344CB8AC3E}">
        <p14:creationId xmlns:p14="http://schemas.microsoft.com/office/powerpoint/2010/main" val="127199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something that these airlines</a:t>
            </a:r>
            <a:r>
              <a:rPr lang="en-US" baseline="0" dirty="0"/>
              <a:t> aren’t getting right</a:t>
            </a:r>
            <a:endParaRPr lang="en-US" dirty="0"/>
          </a:p>
        </p:txBody>
      </p:sp>
      <p:sp>
        <p:nvSpPr>
          <p:cNvPr id="4" name="Slide Number Placeholder 3"/>
          <p:cNvSpPr>
            <a:spLocks noGrp="1"/>
          </p:cNvSpPr>
          <p:nvPr>
            <p:ph type="sldNum" sz="quarter" idx="10"/>
          </p:nvPr>
        </p:nvSpPr>
        <p:spPr/>
        <p:txBody>
          <a:bodyPr/>
          <a:lstStyle/>
          <a:p>
            <a:fld id="{99DC2BFB-30F9-4417-8EE9-9B0AE87B670D}" type="slidenum">
              <a:rPr lang="en-US" smtClean="0"/>
              <a:t>14</a:t>
            </a:fld>
            <a:endParaRPr lang="en-US" dirty="0"/>
          </a:p>
        </p:txBody>
      </p:sp>
    </p:spTree>
    <p:extLst>
      <p:ext uri="{BB962C8B-B14F-4D97-AF65-F5344CB8AC3E}">
        <p14:creationId xmlns:p14="http://schemas.microsoft.com/office/powerpoint/2010/main" val="5672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5F58AD-E6E6-4047-A674-8628483B3963}" type="datetimeFigureOut">
              <a:rPr lang="en-US" smtClean="0"/>
              <a:pPr/>
              <a:t>6/5/2018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A960B1F-DE80-6046-B639-D4B7D316B93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F58AD-E6E6-4047-A674-8628483B3963}" type="datetimeFigureOut">
              <a:rPr lang="en-US" smtClean="0"/>
              <a:pPr/>
              <a:t>6/5/2018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60B1F-DE80-6046-B639-D4B7D316B932}" type="slidenum">
              <a:rPr lang="en-US" smtClean="0"/>
              <a:pPr/>
              <a:t>‹#›</a:t>
            </a:fld>
            <a:endParaRPr lang="en-US" dirty="0"/>
          </a:p>
        </p:txBody>
      </p:sp>
      <p:pic>
        <p:nvPicPr>
          <p:cNvPr id="8" name="Picture 7"/>
          <p:cNvPicPr>
            <a:picLocks noChangeAspect="1"/>
          </p:cNvPicPr>
          <p:nvPr/>
        </p:nvPicPr>
        <p:blipFill>
          <a:blip r:embed="rId13">
            <a:lum bright="70000" contrast="-70000"/>
          </a:blip>
          <a:srcRect r="1695"/>
          <a:stretch>
            <a:fillRect/>
          </a:stretch>
        </p:blipFill>
        <p:spPr>
          <a:xfrm>
            <a:off x="4076700" y="1587170"/>
            <a:ext cx="5054600" cy="4997780"/>
          </a:xfrm>
          <a:prstGeom prst="rect">
            <a:avLst/>
          </a:prstGeom>
        </p:spPr>
      </p:pic>
      <p:sp>
        <p:nvSpPr>
          <p:cNvPr id="7" name="Rectangle 6"/>
          <p:cNvSpPr/>
          <p:nvPr userDrawn="1"/>
        </p:nvSpPr>
        <p:spPr>
          <a:xfrm>
            <a:off x="0" y="6356351"/>
            <a:ext cx="9144000" cy="501650"/>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6167438"/>
            <a:ext cx="9144000" cy="23336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chicagotribune.com/business/ct-airline-performance-0405-biz-20160404-stor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9" y="505619"/>
            <a:ext cx="4954139" cy="5089958"/>
          </a:xfrm>
        </p:spPr>
        <p:txBody>
          <a:bodyPr>
            <a:noAutofit/>
          </a:bodyPr>
          <a:lstStyle/>
          <a:p>
            <a:r>
              <a:rPr lang="en-US" sz="4000" dirty="0"/>
              <a:t>Understanding Customer Satisfaction in the Airline Industry</a:t>
            </a:r>
            <a:br>
              <a:rPr lang="en-US" sz="4000" dirty="0"/>
            </a:br>
            <a:br>
              <a:rPr lang="en-US" sz="4000" dirty="0"/>
            </a:br>
            <a:br>
              <a:rPr lang="en-US" dirty="0"/>
            </a:br>
            <a:r>
              <a:rPr lang="en-US" sz="2400" dirty="0"/>
              <a:t>Master of Science in Analytics</a:t>
            </a:r>
            <a:br>
              <a:rPr lang="en-US" sz="2400" dirty="0"/>
            </a:br>
            <a:r>
              <a:rPr lang="en-US" sz="2400" dirty="0"/>
              <a:t>September, 2016</a:t>
            </a:r>
            <a:br>
              <a:rPr lang="en-US" sz="2400" dirty="0"/>
            </a:br>
            <a:br>
              <a:rPr lang="en-US" sz="2400" dirty="0"/>
            </a:br>
            <a:r>
              <a:rPr lang="en-US" sz="2400" dirty="0"/>
              <a:t>Steven Simecek</a:t>
            </a: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572" y="0"/>
            <a:ext cx="2593076" cy="10372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Analytic Questions of Interest to Pursue</a:t>
            </a:r>
          </a:p>
        </p:txBody>
      </p:sp>
      <p:sp>
        <p:nvSpPr>
          <p:cNvPr id="3" name="Content Placeholder 2"/>
          <p:cNvSpPr>
            <a:spLocks noGrp="1"/>
          </p:cNvSpPr>
          <p:nvPr>
            <p:ph idx="1"/>
          </p:nvPr>
        </p:nvSpPr>
        <p:spPr>
          <a:xfrm>
            <a:off x="457200" y="1600200"/>
            <a:ext cx="8229600" cy="4635500"/>
          </a:xfrm>
        </p:spPr>
        <p:txBody>
          <a:bodyPr>
            <a:normAutofit fontScale="77500" lnSpcReduction="20000"/>
          </a:bodyPr>
          <a:lstStyle/>
          <a:p>
            <a:r>
              <a:rPr lang="en-US" dirty="0"/>
              <a:t>What factors truly drive customer satisfaction/dissatisfaction?</a:t>
            </a:r>
          </a:p>
          <a:p>
            <a:pPr lvl="1"/>
            <a:r>
              <a:rPr lang="en-US" dirty="0"/>
              <a:t>Unconventional explanatory variables</a:t>
            </a:r>
          </a:p>
          <a:p>
            <a:endParaRPr lang="en-US" dirty="0"/>
          </a:p>
          <a:p>
            <a:r>
              <a:rPr lang="en-US" dirty="0"/>
              <a:t>How do we measure customer satisfaction?</a:t>
            </a:r>
          </a:p>
          <a:p>
            <a:pPr lvl="1"/>
            <a:r>
              <a:rPr lang="en-US" dirty="0"/>
              <a:t>Social media?  Customer complaints?</a:t>
            </a:r>
          </a:p>
          <a:p>
            <a:endParaRPr lang="en-US" dirty="0"/>
          </a:p>
          <a:p>
            <a:r>
              <a:rPr lang="en-US" dirty="0"/>
              <a:t>What is the true cost of customer dissatisfaction for airlines?</a:t>
            </a:r>
          </a:p>
          <a:p>
            <a:pPr lvl="1"/>
            <a:r>
              <a:rPr lang="en-US" dirty="0"/>
              <a:t>Financial impact of service failures</a:t>
            </a:r>
          </a:p>
          <a:p>
            <a:pPr lvl="1"/>
            <a:endParaRPr lang="en-US" dirty="0"/>
          </a:p>
          <a:p>
            <a:r>
              <a:rPr lang="en-US" dirty="0"/>
              <a:t>What is the cost of improving customer satisfaction?</a:t>
            </a:r>
          </a:p>
          <a:p>
            <a:pPr lvl="1"/>
            <a:r>
              <a:rPr lang="en-US" dirty="0"/>
              <a:t>Customer service costs</a:t>
            </a:r>
          </a:p>
        </p:txBody>
      </p:sp>
    </p:spTree>
    <p:extLst>
      <p:ext uri="{BB962C8B-B14F-4D97-AF65-F5344CB8AC3E}">
        <p14:creationId xmlns:p14="http://schemas.microsoft.com/office/powerpoint/2010/main" val="149378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a:bodyPr>
          <a:lstStyle/>
          <a:p>
            <a:r>
              <a:rPr lang="en-US" dirty="0"/>
              <a:t>Conflicting results regarding overall customer satisfaction</a:t>
            </a:r>
          </a:p>
          <a:p>
            <a:pPr lvl="1"/>
            <a:r>
              <a:rPr lang="en-US" dirty="0"/>
              <a:t>J.D. Power reports recent increase (seven factors)</a:t>
            </a:r>
          </a:p>
          <a:p>
            <a:pPr lvl="2"/>
            <a:r>
              <a:rPr lang="en-US" dirty="0"/>
              <a:t>cost &amp; fees; in-flight services; boarding/deplaning/baggage; flight crew; aircraft; check-in; and reservation</a:t>
            </a:r>
          </a:p>
          <a:p>
            <a:pPr lvl="2"/>
            <a:endParaRPr lang="en-US" dirty="0"/>
          </a:p>
          <a:p>
            <a:pPr lvl="2"/>
            <a:endParaRPr lang="en-US" dirty="0"/>
          </a:p>
          <a:p>
            <a:pPr lvl="2"/>
            <a:endParaRPr lang="en-US" dirty="0"/>
          </a:p>
          <a:p>
            <a:pPr marL="0" indent="0">
              <a:buNone/>
            </a:pPr>
            <a:r>
              <a:rPr lang="en-US" sz="1800" dirty="0"/>
              <a:t>(J.D. Power, 2016)</a:t>
            </a:r>
          </a:p>
        </p:txBody>
      </p:sp>
    </p:spTree>
    <p:extLst>
      <p:ext uri="{BB962C8B-B14F-4D97-AF65-F5344CB8AC3E}">
        <p14:creationId xmlns:p14="http://schemas.microsoft.com/office/powerpoint/2010/main" val="256438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a:bodyPr>
          <a:lstStyle/>
          <a:p>
            <a:r>
              <a:rPr lang="en-US" dirty="0"/>
              <a:t>Practitioner reports show discrepancies in variables used to measure customer satisfaction, examples:</a:t>
            </a:r>
          </a:p>
          <a:p>
            <a:pPr lvl="1"/>
            <a:r>
              <a:rPr lang="en-US" dirty="0"/>
              <a:t>American Customer Satisfaction Index</a:t>
            </a:r>
          </a:p>
          <a:p>
            <a:pPr lvl="1"/>
            <a:r>
              <a:rPr lang="en-US" dirty="0"/>
              <a:t>J.D. Power</a:t>
            </a:r>
          </a:p>
          <a:p>
            <a:pPr lvl="1"/>
            <a:r>
              <a:rPr lang="en-US" dirty="0"/>
              <a:t>Airline Quality Rating </a:t>
            </a:r>
          </a:p>
        </p:txBody>
      </p:sp>
    </p:spTree>
    <p:extLst>
      <p:ext uri="{BB962C8B-B14F-4D97-AF65-F5344CB8AC3E}">
        <p14:creationId xmlns:p14="http://schemas.microsoft.com/office/powerpoint/2010/main" val="279737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Consistent Winners</a:t>
            </a:r>
          </a:p>
        </p:txBody>
      </p:sp>
      <p:pic>
        <p:nvPicPr>
          <p:cNvPr id="1028" name="Picture 4" descr="Image result for southwes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591647"/>
            <a:ext cx="5991225" cy="885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Jetblu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2923250"/>
            <a:ext cx="3898900" cy="13064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laska airline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437419"/>
            <a:ext cx="3732212" cy="143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290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Consistent Losers</a:t>
            </a:r>
          </a:p>
        </p:txBody>
      </p:sp>
      <p:pic>
        <p:nvPicPr>
          <p:cNvPr id="2050" name="Picture 2" descr="Image result for spirit airline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4762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frontier airlines logo 20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3444592"/>
            <a:ext cx="4826000" cy="107184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united airlines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 y="4709954"/>
            <a:ext cx="5486400" cy="95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9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457200" y="1600200"/>
            <a:ext cx="8229600" cy="4813300"/>
          </a:xfrm>
        </p:spPr>
        <p:txBody>
          <a:bodyPr>
            <a:normAutofit/>
          </a:bodyPr>
          <a:lstStyle/>
          <a:p>
            <a:r>
              <a:rPr lang="en-US" dirty="0"/>
              <a:t>Airlines operating in competitive markets are more adversely affected by poor customer satisfaction in terms of profits</a:t>
            </a:r>
          </a:p>
          <a:p>
            <a:endParaRPr lang="en-US" dirty="0"/>
          </a:p>
          <a:p>
            <a:pPr lvl="1"/>
            <a:r>
              <a:rPr lang="en-US" dirty="0"/>
              <a:t>Customers have a greater choice</a:t>
            </a:r>
          </a:p>
          <a:p>
            <a:pPr lvl="1"/>
            <a:endParaRPr lang="en-US" dirty="0"/>
          </a:p>
          <a:p>
            <a:pPr lvl="1"/>
            <a:endParaRPr lang="en-US" dirty="0"/>
          </a:p>
          <a:p>
            <a:pPr marL="57150" indent="0">
              <a:buNone/>
            </a:pPr>
            <a:endParaRPr lang="en-US" sz="2200" dirty="0"/>
          </a:p>
          <a:p>
            <a:pPr marL="57150" indent="0">
              <a:buNone/>
            </a:pPr>
            <a:r>
              <a:rPr lang="en-US" sz="2600" dirty="0"/>
              <a:t>(Steven, 2012)</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6521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457200" y="1600200"/>
            <a:ext cx="8229600" cy="4851400"/>
          </a:xfrm>
        </p:spPr>
        <p:txBody>
          <a:bodyPr>
            <a:normAutofit/>
          </a:bodyPr>
          <a:lstStyle/>
          <a:p>
            <a:r>
              <a:rPr lang="en-US" dirty="0"/>
              <a:t>Companies are better off providing error free service than providing superior error recovery after a service failure</a:t>
            </a:r>
          </a:p>
          <a:p>
            <a:endParaRPr lang="en-US" dirty="0"/>
          </a:p>
          <a:p>
            <a:pPr lvl="1"/>
            <a:endParaRPr lang="en-US" dirty="0"/>
          </a:p>
          <a:p>
            <a:pPr lvl="1"/>
            <a:endParaRPr lang="en-US" dirty="0"/>
          </a:p>
          <a:p>
            <a:pPr lvl="1"/>
            <a:endParaRPr lang="en-US" dirty="0"/>
          </a:p>
          <a:p>
            <a:pPr marL="57150" indent="0">
              <a:buNone/>
            </a:pPr>
            <a:endParaRPr lang="en-US" sz="2200" dirty="0"/>
          </a:p>
          <a:p>
            <a:pPr marL="57150" indent="0">
              <a:buNone/>
            </a:pPr>
            <a:r>
              <a:rPr lang="en-US" sz="2600" dirty="0"/>
              <a:t>(McCollough, 2000)</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395013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a:xfrm>
            <a:off x="457200" y="1600200"/>
            <a:ext cx="8229600" cy="4737100"/>
          </a:xfrm>
        </p:spPr>
        <p:txBody>
          <a:bodyPr>
            <a:normAutofit/>
          </a:bodyPr>
          <a:lstStyle/>
          <a:p>
            <a:r>
              <a:rPr lang="en-US" dirty="0"/>
              <a:t>A large number of passengers post to social media regarding their flight experience</a:t>
            </a:r>
          </a:p>
          <a:p>
            <a:pPr lvl="1"/>
            <a:r>
              <a:rPr lang="en-US" dirty="0"/>
              <a:t>17% business travelers</a:t>
            </a:r>
          </a:p>
          <a:p>
            <a:pPr lvl="1"/>
            <a:r>
              <a:rPr lang="en-US" dirty="0"/>
              <a:t>7% leisure travelers</a:t>
            </a:r>
          </a:p>
          <a:p>
            <a:r>
              <a:rPr lang="en-US" dirty="0"/>
              <a:t>Majority of posts are positive</a:t>
            </a:r>
          </a:p>
          <a:p>
            <a:r>
              <a:rPr lang="en-US" dirty="0"/>
              <a:t>Customer satisfaction is improved when airlines respond to customer posts</a:t>
            </a:r>
          </a:p>
          <a:p>
            <a:endParaRPr lang="en-US" sz="2200" dirty="0"/>
          </a:p>
          <a:p>
            <a:pPr marL="57150" indent="0">
              <a:buNone/>
            </a:pPr>
            <a:r>
              <a:rPr lang="en-US" sz="2600" dirty="0"/>
              <a:t>(J.D. Power, 2016)</a:t>
            </a:r>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1707421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Project Plan</a:t>
            </a:r>
          </a:p>
        </p:txBody>
      </p:sp>
      <p:sp>
        <p:nvSpPr>
          <p:cNvPr id="3" name="Content Placeholder 2"/>
          <p:cNvSpPr>
            <a:spLocks noGrp="1"/>
          </p:cNvSpPr>
          <p:nvPr>
            <p:ph idx="1"/>
          </p:nvPr>
        </p:nvSpPr>
        <p:spPr/>
        <p:txBody>
          <a:bodyPr/>
          <a:lstStyle/>
          <a:p>
            <a:r>
              <a:rPr lang="en-US" dirty="0"/>
              <a:t>Describe the Plan</a:t>
            </a:r>
          </a:p>
          <a:p>
            <a:pPr lvl="1"/>
            <a:r>
              <a:rPr lang="en-US" dirty="0"/>
              <a:t>Initiating</a:t>
            </a:r>
          </a:p>
          <a:p>
            <a:pPr lvl="1"/>
            <a:r>
              <a:rPr lang="en-US" dirty="0"/>
              <a:t>Planning</a:t>
            </a:r>
          </a:p>
          <a:p>
            <a:pPr lvl="1"/>
            <a:r>
              <a:rPr lang="en-US" dirty="0"/>
              <a:t>Executing</a:t>
            </a:r>
          </a:p>
          <a:p>
            <a:pPr lvl="1"/>
            <a:r>
              <a:rPr lang="en-US" dirty="0"/>
              <a:t>Monitoring &amp; Controlling</a:t>
            </a:r>
          </a:p>
          <a:p>
            <a:pPr lvl="1"/>
            <a:r>
              <a:rPr lang="en-US" dirty="0"/>
              <a:t>Closing</a:t>
            </a:r>
          </a:p>
          <a:p>
            <a:pPr lvl="1"/>
            <a:endParaRPr lang="en-US" dirty="0"/>
          </a:p>
        </p:txBody>
      </p:sp>
    </p:spTree>
    <p:extLst>
      <p:ext uri="{BB962C8B-B14F-4D97-AF65-F5344CB8AC3E}">
        <p14:creationId xmlns:p14="http://schemas.microsoft.com/office/powerpoint/2010/main" val="420227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(by Oct 31)</a:t>
            </a:r>
          </a:p>
        </p:txBody>
      </p:sp>
      <p:sp>
        <p:nvSpPr>
          <p:cNvPr id="3" name="Content Placeholder 2"/>
          <p:cNvSpPr>
            <a:spLocks noGrp="1"/>
          </p:cNvSpPr>
          <p:nvPr>
            <p:ph idx="1"/>
          </p:nvPr>
        </p:nvSpPr>
        <p:spPr/>
        <p:txBody>
          <a:bodyPr>
            <a:normAutofit fontScale="92500" lnSpcReduction="10000"/>
          </a:bodyPr>
          <a:lstStyle/>
          <a:p>
            <a:r>
              <a:rPr lang="en-US" dirty="0"/>
              <a:t>Establish objective (better understand customer satisfaction in the airline industry)</a:t>
            </a:r>
          </a:p>
          <a:p>
            <a:r>
              <a:rPr lang="en-US" dirty="0"/>
              <a:t>Identify possible benefits to airline industry</a:t>
            </a:r>
          </a:p>
          <a:p>
            <a:pPr lvl="1"/>
            <a:r>
              <a:rPr lang="en-US" dirty="0"/>
              <a:t>Customer loyalty</a:t>
            </a:r>
          </a:p>
          <a:p>
            <a:pPr lvl="1"/>
            <a:r>
              <a:rPr lang="en-US" dirty="0"/>
              <a:t>Increased efficiency</a:t>
            </a:r>
          </a:p>
          <a:p>
            <a:pPr lvl="1"/>
            <a:r>
              <a:rPr lang="en-US" dirty="0"/>
              <a:t>Lower costs (and prices)</a:t>
            </a:r>
          </a:p>
          <a:p>
            <a:r>
              <a:rPr lang="en-US" dirty="0"/>
              <a:t>Will conduct deductive analysis – explanatory variables for customer satisfaction</a:t>
            </a:r>
          </a:p>
          <a:p>
            <a:r>
              <a:rPr lang="en-US" dirty="0"/>
              <a:t>Will conduct Inductive analysis – exploratory</a:t>
            </a:r>
          </a:p>
          <a:p>
            <a:endParaRPr lang="en-US" dirty="0"/>
          </a:p>
        </p:txBody>
      </p:sp>
    </p:spTree>
    <p:extLst>
      <p:ext uri="{BB962C8B-B14F-4D97-AF65-F5344CB8AC3E}">
        <p14:creationId xmlns:p14="http://schemas.microsoft.com/office/powerpoint/2010/main" val="1871597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Problem of Practice</a:t>
            </a:r>
          </a:p>
          <a:p>
            <a:r>
              <a:rPr lang="en-US" dirty="0"/>
              <a:t>Analytic Question(s) of Interest to Pursue</a:t>
            </a:r>
          </a:p>
          <a:p>
            <a:r>
              <a:rPr lang="en-US" dirty="0"/>
              <a:t>Literature Review</a:t>
            </a:r>
          </a:p>
          <a:p>
            <a:pPr lvl="1"/>
            <a:r>
              <a:rPr lang="en-US" dirty="0"/>
              <a:t>Practitioner – </a:t>
            </a:r>
            <a:r>
              <a:rPr lang="en-US" sz="2400" i="1" dirty="0"/>
              <a:t>How is it being done today?</a:t>
            </a:r>
          </a:p>
          <a:p>
            <a:pPr lvl="1"/>
            <a:r>
              <a:rPr lang="en-US" dirty="0"/>
              <a:t>Academic – </a:t>
            </a:r>
            <a:r>
              <a:rPr lang="en-US" sz="2400" i="1" dirty="0"/>
              <a:t>What is the underpinning models?</a:t>
            </a:r>
          </a:p>
          <a:p>
            <a:r>
              <a:rPr lang="en-US" dirty="0"/>
              <a:t>Analytical Project Plan</a:t>
            </a:r>
          </a:p>
          <a:p>
            <a:r>
              <a:rPr lang="en-US" dirty="0"/>
              <a:t>Summary</a:t>
            </a:r>
          </a:p>
          <a:p>
            <a:endParaRPr lang="en-US" dirty="0"/>
          </a:p>
          <a:p>
            <a:endParaRPr lang="en-US" dirty="0"/>
          </a:p>
        </p:txBody>
      </p:sp>
    </p:spTree>
    <p:extLst>
      <p:ext uri="{BB962C8B-B14F-4D97-AF65-F5344CB8AC3E}">
        <p14:creationId xmlns:p14="http://schemas.microsoft.com/office/powerpoint/2010/main" val="24097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Initiating (by Oct 31)</a:t>
            </a:r>
          </a:p>
        </p:txBody>
      </p:sp>
      <p:sp>
        <p:nvSpPr>
          <p:cNvPr id="3" name="Content Placeholder 2"/>
          <p:cNvSpPr>
            <a:spLocks noGrp="1"/>
          </p:cNvSpPr>
          <p:nvPr>
            <p:ph idx="1"/>
          </p:nvPr>
        </p:nvSpPr>
        <p:spPr/>
        <p:txBody>
          <a:bodyPr>
            <a:normAutofit lnSpcReduction="10000"/>
          </a:bodyPr>
          <a:lstStyle/>
          <a:p>
            <a:r>
              <a:rPr lang="en-US" dirty="0"/>
              <a:t>Identify sources of data</a:t>
            </a:r>
          </a:p>
          <a:p>
            <a:pPr lvl="1"/>
            <a:r>
              <a:rPr lang="en-US" dirty="0"/>
              <a:t>Government</a:t>
            </a:r>
          </a:p>
          <a:p>
            <a:pPr lvl="1"/>
            <a:endParaRPr lang="en-US" dirty="0"/>
          </a:p>
          <a:p>
            <a:pPr lvl="1"/>
            <a:r>
              <a:rPr lang="en-US" dirty="0"/>
              <a:t>Other organizations</a:t>
            </a:r>
          </a:p>
          <a:p>
            <a:pPr lvl="1"/>
            <a:r>
              <a:rPr lang="en-US" dirty="0"/>
              <a:t>Data will be limited to domestic flights and top 15 U.S. airports (by number of flights)</a:t>
            </a:r>
          </a:p>
          <a:p>
            <a:pPr lvl="1"/>
            <a:r>
              <a:rPr lang="en-US" dirty="0"/>
              <a:t>Flight data including airport, carrier, date, time, delay status, number of passengers, etc.</a:t>
            </a:r>
          </a:p>
          <a:p>
            <a:pPr lvl="1"/>
            <a:r>
              <a:rPr lang="en-US" dirty="0"/>
              <a:t>Social media skimmed using R to identify customer sentiments</a:t>
            </a:r>
          </a:p>
          <a:p>
            <a:pPr marL="457200" lvl="1"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3816612" y="2012157"/>
            <a:ext cx="3085726" cy="668337"/>
          </a:xfrm>
          <a:prstGeom prst="rect">
            <a:avLst/>
          </a:prstGeom>
        </p:spPr>
      </p:pic>
      <p:pic>
        <p:nvPicPr>
          <p:cNvPr id="5" name="Picture 4"/>
          <p:cNvPicPr>
            <a:picLocks noChangeAspect="1"/>
          </p:cNvPicPr>
          <p:nvPr/>
        </p:nvPicPr>
        <p:blipFill>
          <a:blip r:embed="rId4"/>
          <a:stretch>
            <a:fillRect/>
          </a:stretch>
        </p:blipFill>
        <p:spPr>
          <a:xfrm>
            <a:off x="4449155" y="2963863"/>
            <a:ext cx="1820639" cy="636587"/>
          </a:xfrm>
          <a:prstGeom prst="rect">
            <a:avLst/>
          </a:prstGeom>
        </p:spPr>
      </p:pic>
      <p:pic>
        <p:nvPicPr>
          <p:cNvPr id="7" name="Picture 6"/>
          <p:cNvPicPr>
            <a:picLocks noChangeAspect="1"/>
          </p:cNvPicPr>
          <p:nvPr/>
        </p:nvPicPr>
        <p:blipFill rotWithShape="1">
          <a:blip r:embed="rId5"/>
          <a:srcRect r="2973"/>
          <a:stretch/>
        </p:blipFill>
        <p:spPr>
          <a:xfrm>
            <a:off x="6902338" y="1600200"/>
            <a:ext cx="1968501" cy="2000250"/>
          </a:xfrm>
          <a:prstGeom prst="rect">
            <a:avLst/>
          </a:prstGeom>
        </p:spPr>
      </p:pic>
    </p:spTree>
    <p:extLst>
      <p:ext uri="{BB962C8B-B14F-4D97-AF65-F5344CB8AC3E}">
        <p14:creationId xmlns:p14="http://schemas.microsoft.com/office/powerpoint/2010/main" val="1371215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(by Jan 31)</a:t>
            </a:r>
          </a:p>
        </p:txBody>
      </p:sp>
      <p:sp>
        <p:nvSpPr>
          <p:cNvPr id="3" name="Content Placeholder 2"/>
          <p:cNvSpPr>
            <a:spLocks noGrp="1"/>
          </p:cNvSpPr>
          <p:nvPr>
            <p:ph idx="1"/>
          </p:nvPr>
        </p:nvSpPr>
        <p:spPr/>
        <p:txBody>
          <a:bodyPr>
            <a:normAutofit/>
          </a:bodyPr>
          <a:lstStyle/>
          <a:p>
            <a:r>
              <a:rPr lang="en-US" dirty="0"/>
              <a:t>Acquiring data</a:t>
            </a:r>
          </a:p>
          <a:p>
            <a:pPr lvl="1"/>
            <a:r>
              <a:rPr lang="en-US" dirty="0"/>
              <a:t>Correspondence with MITRE and other organizations and subject matter experts</a:t>
            </a:r>
          </a:p>
          <a:p>
            <a:r>
              <a:rPr lang="en-US" dirty="0"/>
              <a:t>Prep data for use</a:t>
            </a:r>
          </a:p>
          <a:p>
            <a:r>
              <a:rPr lang="en-US" dirty="0"/>
              <a:t>Data exploration and cleaning (R, Minitab)</a:t>
            </a:r>
          </a:p>
          <a:p>
            <a:r>
              <a:rPr lang="en-US" dirty="0"/>
              <a:t>Coding (R) will be used where possible to track process</a:t>
            </a:r>
          </a:p>
        </p:txBody>
      </p:sp>
    </p:spTree>
    <p:extLst>
      <p:ext uri="{BB962C8B-B14F-4D97-AF65-F5344CB8AC3E}">
        <p14:creationId xmlns:p14="http://schemas.microsoft.com/office/powerpoint/2010/main" val="492306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(by May 31)</a:t>
            </a:r>
          </a:p>
        </p:txBody>
      </p:sp>
      <p:sp>
        <p:nvSpPr>
          <p:cNvPr id="3" name="Content Placeholder 2"/>
          <p:cNvSpPr>
            <a:spLocks noGrp="1"/>
          </p:cNvSpPr>
          <p:nvPr>
            <p:ph idx="1"/>
          </p:nvPr>
        </p:nvSpPr>
        <p:spPr>
          <a:xfrm>
            <a:off x="457200" y="1600200"/>
            <a:ext cx="8229600" cy="4635500"/>
          </a:xfrm>
        </p:spPr>
        <p:txBody>
          <a:bodyPr>
            <a:normAutofit lnSpcReduction="10000"/>
          </a:bodyPr>
          <a:lstStyle/>
          <a:p>
            <a:r>
              <a:rPr lang="en-US" dirty="0"/>
              <a:t>Modeling (regression) will be used to identify which variables explain customer satisfaction/dissatisfaction</a:t>
            </a:r>
          </a:p>
          <a:p>
            <a:r>
              <a:rPr lang="en-US" dirty="0"/>
              <a:t>Inductive research to identify new trends</a:t>
            </a:r>
          </a:p>
          <a:p>
            <a:r>
              <a:rPr lang="en-US" dirty="0"/>
              <a:t>Resources</a:t>
            </a:r>
          </a:p>
          <a:p>
            <a:pPr lvl="1"/>
            <a:r>
              <a:rPr lang="en-US" dirty="0"/>
              <a:t>Airline performance data</a:t>
            </a:r>
          </a:p>
          <a:p>
            <a:pPr lvl="1"/>
            <a:r>
              <a:rPr lang="en-US" dirty="0"/>
              <a:t>Customer satisfaction data (surveys, social media)</a:t>
            </a:r>
          </a:p>
          <a:p>
            <a:pPr lvl="1"/>
            <a:r>
              <a:rPr lang="en-US" dirty="0"/>
              <a:t>Statistical software (R, Minitab, SAS, SAP HANA)</a:t>
            </a:r>
          </a:p>
          <a:p>
            <a:r>
              <a:rPr lang="en-US" dirty="0"/>
              <a:t>Analytical results verified/confirmed</a:t>
            </a:r>
          </a:p>
        </p:txBody>
      </p:sp>
    </p:spTree>
    <p:extLst>
      <p:ext uri="{BB962C8B-B14F-4D97-AF65-F5344CB8AC3E}">
        <p14:creationId xmlns:p14="http://schemas.microsoft.com/office/powerpoint/2010/main" val="3797994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Monitoring &amp; Controlling (Ongoing)</a:t>
            </a:r>
          </a:p>
        </p:txBody>
      </p:sp>
      <p:sp>
        <p:nvSpPr>
          <p:cNvPr id="3" name="Content Placeholder 2"/>
          <p:cNvSpPr>
            <a:spLocks noGrp="1"/>
          </p:cNvSpPr>
          <p:nvPr>
            <p:ph idx="1"/>
          </p:nvPr>
        </p:nvSpPr>
        <p:spPr/>
        <p:txBody>
          <a:bodyPr/>
          <a:lstStyle/>
          <a:p>
            <a:r>
              <a:rPr lang="en-US" dirty="0"/>
              <a:t>Assess the feasibility of the project</a:t>
            </a:r>
          </a:p>
          <a:p>
            <a:r>
              <a:rPr lang="en-US" dirty="0"/>
              <a:t>Compare project status to the project plan</a:t>
            </a:r>
          </a:p>
          <a:p>
            <a:r>
              <a:rPr lang="en-US" dirty="0"/>
              <a:t>Formulate new plans for findings resulting from inductive analyses</a:t>
            </a:r>
          </a:p>
          <a:p>
            <a:r>
              <a:rPr lang="en-US" dirty="0"/>
              <a:t>Adjust the plan/scope of project as necessary</a:t>
            </a:r>
          </a:p>
        </p:txBody>
      </p:sp>
    </p:spTree>
    <p:extLst>
      <p:ext uri="{BB962C8B-B14F-4D97-AF65-F5344CB8AC3E}">
        <p14:creationId xmlns:p14="http://schemas.microsoft.com/office/powerpoint/2010/main" val="310780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(by July 22)</a:t>
            </a:r>
          </a:p>
        </p:txBody>
      </p:sp>
      <p:sp>
        <p:nvSpPr>
          <p:cNvPr id="3" name="Content Placeholder 2"/>
          <p:cNvSpPr>
            <a:spLocks noGrp="1"/>
          </p:cNvSpPr>
          <p:nvPr>
            <p:ph idx="1"/>
          </p:nvPr>
        </p:nvSpPr>
        <p:spPr/>
        <p:txBody>
          <a:bodyPr>
            <a:normAutofit fontScale="92500" lnSpcReduction="10000"/>
          </a:bodyPr>
          <a:lstStyle/>
          <a:p>
            <a:r>
              <a:rPr lang="en-US" dirty="0"/>
              <a:t>Summarize findings of the project</a:t>
            </a:r>
          </a:p>
          <a:p>
            <a:r>
              <a:rPr lang="en-US" dirty="0"/>
              <a:t>Compare findings to literature to identify new ideas</a:t>
            </a:r>
          </a:p>
          <a:p>
            <a:r>
              <a:rPr lang="en-US" dirty="0"/>
              <a:t>Make recommendations regarding how airlines can improve and track customer satisfaction</a:t>
            </a:r>
          </a:p>
          <a:p>
            <a:r>
              <a:rPr lang="en-US" dirty="0"/>
              <a:t>Identify and present key insights</a:t>
            </a:r>
          </a:p>
          <a:p>
            <a:r>
              <a:rPr lang="en-US" dirty="0"/>
              <a:t>Identify lessons learned and possible areas for improvement</a:t>
            </a:r>
          </a:p>
          <a:p>
            <a:r>
              <a:rPr lang="en-US" dirty="0"/>
              <a:t>Make recommendations for future data analyses</a:t>
            </a:r>
          </a:p>
        </p:txBody>
      </p:sp>
    </p:spTree>
    <p:extLst>
      <p:ext uri="{BB962C8B-B14F-4D97-AF65-F5344CB8AC3E}">
        <p14:creationId xmlns:p14="http://schemas.microsoft.com/office/powerpoint/2010/main" val="1824908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ü"/>
            </a:pPr>
            <a:r>
              <a:rPr lang="en-US" dirty="0"/>
              <a:t>Customer satisfaction in the airline industry can be improved (particular carriers)</a:t>
            </a:r>
          </a:p>
          <a:p>
            <a:pPr>
              <a:buFont typeface="Wingdings" panose="05000000000000000000" pitchFamily="2" charset="2"/>
              <a:buChar char="ü"/>
            </a:pPr>
            <a:endParaRPr lang="en-US" dirty="0"/>
          </a:p>
          <a:p>
            <a:pPr>
              <a:buFont typeface="Wingdings" panose="05000000000000000000" pitchFamily="2" charset="2"/>
              <a:buChar char="ü"/>
            </a:pPr>
            <a:r>
              <a:rPr lang="en-US" dirty="0"/>
              <a:t>Methods for influencing and measuring customer satisfaction are not well established/agreed upon by experts</a:t>
            </a:r>
          </a:p>
          <a:p>
            <a:pPr>
              <a:buFont typeface="Wingdings" panose="05000000000000000000" pitchFamily="2" charset="2"/>
              <a:buChar char="ü"/>
            </a:pPr>
            <a:endParaRPr lang="en-US" dirty="0"/>
          </a:p>
          <a:p>
            <a:pPr>
              <a:buFont typeface="Wingdings" panose="05000000000000000000" pitchFamily="2" charset="2"/>
              <a:buChar char="ü"/>
            </a:pPr>
            <a:r>
              <a:rPr lang="en-US" dirty="0"/>
              <a:t>Better understand what drives customer satisfaction/dissatisfaction in the airline industry</a:t>
            </a:r>
          </a:p>
          <a:p>
            <a:pPr>
              <a:buFont typeface="Wingdings" panose="05000000000000000000" pitchFamily="2" charset="2"/>
              <a:buChar char="ü"/>
            </a:pPr>
            <a:endParaRPr lang="en-US" dirty="0"/>
          </a:p>
          <a:p>
            <a:pPr>
              <a:buFont typeface="Wingdings" panose="05000000000000000000" pitchFamily="2" charset="2"/>
              <a:buChar char="ü"/>
            </a:pPr>
            <a:r>
              <a:rPr lang="en-US" dirty="0"/>
              <a:t>Make suggestions for possible ways to improve/influence customer satisfaction</a:t>
            </a:r>
          </a:p>
          <a:p>
            <a:pPr marL="0" indent="0">
              <a:buNone/>
            </a:pPr>
            <a:endParaRPr lang="en-US" dirty="0"/>
          </a:p>
          <a:p>
            <a:pPr>
              <a:buFont typeface="Wingdings" panose="05000000000000000000" pitchFamily="2" charset="2"/>
              <a:buChar char="ü"/>
            </a:pPr>
            <a:r>
              <a:rPr lang="en-US" dirty="0"/>
              <a:t>Increase customer satisfaction and drive customer loyalty</a:t>
            </a:r>
          </a:p>
          <a:p>
            <a:endParaRPr lang="en-US" dirty="0"/>
          </a:p>
        </p:txBody>
      </p:sp>
    </p:spTree>
    <p:extLst>
      <p:ext uri="{BB962C8B-B14F-4D97-AF65-F5344CB8AC3E}">
        <p14:creationId xmlns:p14="http://schemas.microsoft.com/office/powerpoint/2010/main" val="3770018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62500" lnSpcReduction="20000"/>
          </a:bodyPr>
          <a:lstStyle/>
          <a:p>
            <a:pPr marL="0" indent="0">
              <a:buNone/>
            </a:pPr>
            <a:r>
              <a:rPr lang="en-US" sz="2200" dirty="0"/>
              <a:t>Anderson, E. W., Fornell, C., &amp; Lehmann, D. R. (1994). Customer satisfaction, market share, and profitability: Findings from Sweden. </a:t>
            </a:r>
            <a:r>
              <a:rPr lang="en-US" sz="2200" i="1" dirty="0"/>
              <a:t>The Journal of Marketing</a:t>
            </a:r>
            <a:r>
              <a:rPr lang="en-US" sz="2200" dirty="0"/>
              <a:t>, 53-66.</a:t>
            </a:r>
          </a:p>
          <a:p>
            <a:pPr marL="0" indent="0">
              <a:buNone/>
            </a:pPr>
            <a:endParaRPr lang="en-US" sz="2200" dirty="0"/>
          </a:p>
          <a:p>
            <a:pPr marL="0" indent="0">
              <a:buNone/>
            </a:pPr>
            <a:r>
              <a:rPr lang="en-US" sz="2200" dirty="0"/>
              <a:t>Bowen, B. D., Headley, D. E. (2016). Airline Quality Rating 2016.</a:t>
            </a:r>
          </a:p>
          <a:p>
            <a:pPr marL="0" indent="0">
              <a:buNone/>
            </a:pPr>
            <a:endParaRPr lang="en-US" sz="2200" dirty="0"/>
          </a:p>
          <a:p>
            <a:pPr marL="0" indent="0">
              <a:buNone/>
            </a:pPr>
            <a:r>
              <a:rPr lang="en-US" sz="2200" dirty="0"/>
              <a:t>Channick, R. (2016). Airlines doing better, but passengers are more unhappy.  Retrieved September 08, 2016 from </a:t>
            </a:r>
            <a:r>
              <a:rPr lang="en-US" sz="2200" u="sng" dirty="0">
                <a:hlinkClick r:id="rId2"/>
              </a:rPr>
              <a:t>http://www.chicagotribune.com/business/ct-airline-performance-0405-biz-20160404-story.html</a:t>
            </a:r>
            <a:endParaRPr lang="en-US" sz="2200" dirty="0"/>
          </a:p>
          <a:p>
            <a:pPr marL="0" indent="0">
              <a:buNone/>
            </a:pPr>
            <a:endParaRPr lang="en-US" sz="2200" dirty="0"/>
          </a:p>
          <a:p>
            <a:pPr marL="0" indent="0">
              <a:buNone/>
            </a:pPr>
            <a:r>
              <a:rPr lang="en-US" sz="2200" dirty="0"/>
              <a:t>McCollough, M. A., Berry, L. L., &amp; Yadav, M. S. (2000). An empirical investigation of customer satisfaction after service failure and recovery. Journal</a:t>
            </a:r>
            <a:r>
              <a:rPr lang="en-US" sz="2200" i="1" dirty="0"/>
              <a:t> of service research</a:t>
            </a:r>
            <a:r>
              <a:rPr lang="en-US" sz="2200" dirty="0"/>
              <a:t>, </a:t>
            </a:r>
            <a:r>
              <a:rPr lang="en-US" sz="2200" i="1" dirty="0"/>
              <a:t>3</a:t>
            </a:r>
            <a:r>
              <a:rPr lang="en-US" sz="2200" dirty="0"/>
              <a:t>(2), 121-137.</a:t>
            </a:r>
          </a:p>
          <a:p>
            <a:pPr marL="0" indent="0">
              <a:buNone/>
            </a:pPr>
            <a:endParaRPr lang="en-US" sz="2200" dirty="0"/>
          </a:p>
          <a:p>
            <a:pPr marL="0" indent="0">
              <a:buNone/>
            </a:pPr>
            <a:r>
              <a:rPr lang="en-US" sz="2200" dirty="0"/>
              <a:t>North American Airline Satisfaction Climbs to 10-Year High on Improved In-Flight Services and Growing Customer Acceptance of Extra Fees, Says J.D. Power Study. J.D. Power</a:t>
            </a:r>
          </a:p>
          <a:p>
            <a:pPr marL="0" indent="0">
              <a:buNone/>
            </a:pPr>
            <a:endParaRPr lang="en-US" sz="2200" dirty="0"/>
          </a:p>
          <a:p>
            <a:pPr marL="0" indent="0">
              <a:buNone/>
            </a:pPr>
            <a:r>
              <a:rPr lang="en-US" sz="2200" dirty="0"/>
              <a:t>Steven, A. B., Dong, Y., &amp; Dresner, M. (2012). Linkages between customer service, customer satisfaction and performance in the airline industry: Investigation of non-linearities and moderating effects. </a:t>
            </a:r>
            <a:r>
              <a:rPr lang="en-US" sz="2200" i="1" dirty="0"/>
              <a:t>Transportation Research Part E: Logistics and Transportation Review</a:t>
            </a:r>
            <a:r>
              <a:rPr lang="en-US" sz="2200" dirty="0"/>
              <a:t>, </a:t>
            </a:r>
            <a:r>
              <a:rPr lang="en-US" sz="2200" i="1" dirty="0"/>
              <a:t>48</a:t>
            </a:r>
            <a:r>
              <a:rPr lang="en-US" sz="2200" dirty="0"/>
              <a:t>(4), 743-754.</a:t>
            </a:r>
          </a:p>
          <a:p>
            <a:pPr marL="0" indent="0">
              <a:buNone/>
            </a:pPr>
            <a:endParaRPr lang="en-US" sz="2200" dirty="0"/>
          </a:p>
          <a:p>
            <a:pPr marL="0" indent="0">
              <a:buNone/>
            </a:pPr>
            <a:r>
              <a:rPr lang="en-US" sz="2200" dirty="0"/>
              <a:t>Zeller, T. (2007). Held Hostage on the Tarmac: Time for A Passenger Bill of Rights? Retrieved September 08, 2016, from http://thelede.blogs.nytimes.com/2007/02/16/held-hostage-on-the-tarmac-time-for-a-passenger-bill-of-rights</a:t>
            </a:r>
            <a:r>
              <a:rPr lang="en-US" sz="2100" dirty="0"/>
              <a:t>/ </a:t>
            </a:r>
            <a:endParaRPr lang="en-US" sz="1600" dirty="0"/>
          </a:p>
        </p:txBody>
      </p:sp>
    </p:spTree>
    <p:extLst>
      <p:ext uri="{BB962C8B-B14F-4D97-AF65-F5344CB8AC3E}">
        <p14:creationId xmlns:p14="http://schemas.microsoft.com/office/powerpoint/2010/main" val="308523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of Practice (Stated)</a:t>
            </a:r>
          </a:p>
        </p:txBody>
      </p:sp>
      <p:sp>
        <p:nvSpPr>
          <p:cNvPr id="3" name="Content Placeholder 2"/>
          <p:cNvSpPr>
            <a:spLocks noGrp="1"/>
          </p:cNvSpPr>
          <p:nvPr>
            <p:ph idx="1"/>
          </p:nvPr>
        </p:nvSpPr>
        <p:spPr>
          <a:xfrm>
            <a:off x="457200" y="1311008"/>
            <a:ext cx="8229600" cy="4815156"/>
          </a:xfrm>
        </p:spPr>
        <p:txBody>
          <a:bodyPr>
            <a:normAutofit fontScale="92500"/>
          </a:bodyPr>
          <a:lstStyle/>
          <a:p>
            <a:r>
              <a:rPr lang="en-US" dirty="0"/>
              <a:t>Airline customers are largely dissatisfied with the service they receive (Channick, 2016)</a:t>
            </a:r>
          </a:p>
          <a:p>
            <a:endParaRPr lang="en-US" dirty="0"/>
          </a:p>
          <a:p>
            <a:r>
              <a:rPr lang="en-US" dirty="0"/>
              <a:t>Factors which drive customer satisfaction remain difficult to identify (intangibles) (Channick, 2016)</a:t>
            </a:r>
          </a:p>
          <a:p>
            <a:endParaRPr lang="en-US" dirty="0"/>
          </a:p>
          <a:p>
            <a:r>
              <a:rPr lang="en-US" dirty="0"/>
              <a:t>How can we better understand the factors affecting customer dissatisfaction in the airline industry?</a:t>
            </a:r>
          </a:p>
          <a:p>
            <a:pPr marL="457200" lvl="1" indent="0">
              <a:buNone/>
            </a:pPr>
            <a:endParaRPr lang="en-US" dirty="0"/>
          </a:p>
          <a:p>
            <a:pPr lvl="2"/>
            <a:endParaRPr lang="en-US" dirty="0"/>
          </a:p>
        </p:txBody>
      </p:sp>
    </p:spTree>
    <p:extLst>
      <p:ext uri="{BB962C8B-B14F-4D97-AF65-F5344CB8AC3E}">
        <p14:creationId xmlns:p14="http://schemas.microsoft.com/office/powerpoint/2010/main" val="145468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of Practice (Background)</a:t>
            </a:r>
          </a:p>
        </p:txBody>
      </p:sp>
      <p:sp>
        <p:nvSpPr>
          <p:cNvPr id="3" name="Content Placeholder 2"/>
          <p:cNvSpPr>
            <a:spLocks noGrp="1"/>
          </p:cNvSpPr>
          <p:nvPr>
            <p:ph idx="1"/>
          </p:nvPr>
        </p:nvSpPr>
        <p:spPr>
          <a:xfrm>
            <a:off x="457200" y="1311008"/>
            <a:ext cx="8229600" cy="4815156"/>
          </a:xfrm>
        </p:spPr>
        <p:txBody>
          <a:bodyPr>
            <a:normAutofit/>
          </a:bodyPr>
          <a:lstStyle/>
          <a:p>
            <a:r>
              <a:rPr lang="en-US" dirty="0"/>
              <a:t>Airline customers are frustrated with the level of service they are receiving (Channick, 2016)</a:t>
            </a:r>
            <a:endParaRPr lang="en-US" dirty="0">
              <a:solidFill>
                <a:srgbClr val="FF0000"/>
              </a:solidFill>
            </a:endParaRPr>
          </a:p>
          <a:p>
            <a:pPr lvl="1"/>
            <a:r>
              <a:rPr lang="en-US" dirty="0"/>
              <a:t>On time performance</a:t>
            </a:r>
          </a:p>
          <a:p>
            <a:pPr lvl="1"/>
            <a:r>
              <a:rPr lang="en-US" dirty="0"/>
              <a:t>Luggage handling</a:t>
            </a:r>
          </a:p>
          <a:p>
            <a:pPr lvl="1"/>
            <a:r>
              <a:rPr lang="en-US" dirty="0"/>
              <a:t>Excessive fees</a:t>
            </a:r>
          </a:p>
          <a:p>
            <a:pPr marL="457200" lvl="1" indent="0">
              <a:buNone/>
            </a:pPr>
            <a:endParaRPr lang="en-US" dirty="0"/>
          </a:p>
          <a:p>
            <a:r>
              <a:rPr lang="en-US" dirty="0"/>
              <a:t>Customer dissatisfaction costs airlines a significant amount of money (Anderson, 1994)</a:t>
            </a:r>
          </a:p>
          <a:p>
            <a:pPr lvl="1"/>
            <a:r>
              <a:rPr lang="en-US" dirty="0"/>
              <a:t>Lost market share</a:t>
            </a:r>
          </a:p>
          <a:p>
            <a:pPr lvl="2"/>
            <a:endParaRPr lang="en-US" dirty="0"/>
          </a:p>
        </p:txBody>
      </p:sp>
    </p:spTree>
    <p:extLst>
      <p:ext uri="{BB962C8B-B14F-4D97-AF65-F5344CB8AC3E}">
        <p14:creationId xmlns:p14="http://schemas.microsoft.com/office/powerpoint/2010/main" val="186036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35500"/>
          </a:xfrm>
        </p:spPr>
        <p:txBody>
          <a:bodyPr>
            <a:normAutofit/>
          </a:bodyPr>
          <a:lstStyle/>
          <a:p>
            <a:r>
              <a:rPr lang="en-US" dirty="0"/>
              <a:t>About 1,000 passengers on 9 aircraft were stranded on the tarmac at JFK for about 8 hours</a:t>
            </a:r>
          </a:p>
          <a:p>
            <a:r>
              <a:rPr lang="en-US" dirty="0"/>
              <a:t>One flight was stranded for almost 11 hours</a:t>
            </a:r>
          </a:p>
          <a:p>
            <a:r>
              <a:rPr lang="en-US" dirty="0"/>
              <a:t>Passengers were not allowed to leave</a:t>
            </a:r>
          </a:p>
          <a:p>
            <a:r>
              <a:rPr lang="en-US" dirty="0"/>
              <a:t>Prompted “Passenger Bill of Rights” in 2010</a:t>
            </a:r>
          </a:p>
          <a:p>
            <a:pPr marL="0" indent="0">
              <a:buNone/>
            </a:pPr>
            <a:endParaRPr lang="en-US" sz="1800" dirty="0"/>
          </a:p>
          <a:p>
            <a:pPr marL="0" indent="0">
              <a:buNone/>
            </a:pPr>
            <a:r>
              <a:rPr lang="en-US" sz="2600" dirty="0"/>
              <a:t>(Zeller, 2007)</a:t>
            </a:r>
          </a:p>
        </p:txBody>
      </p:sp>
      <p:sp>
        <p:nvSpPr>
          <p:cNvPr id="4" name="Title 1"/>
          <p:cNvSpPr>
            <a:spLocks noGrp="1"/>
          </p:cNvSpPr>
          <p:nvPr>
            <p:ph type="title"/>
          </p:nvPr>
        </p:nvSpPr>
        <p:spPr>
          <a:xfrm>
            <a:off x="457200" y="274638"/>
            <a:ext cx="8229600" cy="1143000"/>
          </a:xfrm>
        </p:spPr>
        <p:txBody>
          <a:bodyPr/>
          <a:lstStyle/>
          <a:p>
            <a:r>
              <a:rPr lang="en-US" dirty="0"/>
              <a:t>Stranded on			</a:t>
            </a:r>
          </a:p>
        </p:txBody>
      </p:sp>
      <p:pic>
        <p:nvPicPr>
          <p:cNvPr id="5" name="Picture 2" descr="Image result for jet 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0" y="527050"/>
            <a:ext cx="190500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27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of Practice (Background)</a:t>
            </a:r>
          </a:p>
        </p:txBody>
      </p:sp>
      <p:sp>
        <p:nvSpPr>
          <p:cNvPr id="3" name="Content Placeholder 2"/>
          <p:cNvSpPr>
            <a:spLocks noGrp="1"/>
          </p:cNvSpPr>
          <p:nvPr>
            <p:ph idx="1"/>
          </p:nvPr>
        </p:nvSpPr>
        <p:spPr>
          <a:xfrm>
            <a:off x="457200" y="1311008"/>
            <a:ext cx="8229600" cy="4815156"/>
          </a:xfrm>
        </p:spPr>
        <p:txBody>
          <a:bodyPr>
            <a:normAutofit fontScale="92500" lnSpcReduction="10000"/>
          </a:bodyPr>
          <a:lstStyle/>
          <a:p>
            <a:r>
              <a:rPr lang="en-US" dirty="0"/>
              <a:t>Annual Airline Quality Rating (Bowen, 2016)</a:t>
            </a:r>
          </a:p>
          <a:p>
            <a:pPr lvl="1"/>
            <a:r>
              <a:rPr lang="en-US" dirty="0"/>
              <a:t>13 Top airlines in the US</a:t>
            </a:r>
          </a:p>
          <a:p>
            <a:pPr lvl="1"/>
            <a:r>
              <a:rPr lang="en-US" dirty="0"/>
              <a:t>Produced by: </a:t>
            </a:r>
          </a:p>
          <a:p>
            <a:pPr lvl="2"/>
            <a:r>
              <a:rPr lang="en-US" dirty="0"/>
              <a:t>Dr. Brent D. Bowen</a:t>
            </a:r>
          </a:p>
          <a:p>
            <a:pPr lvl="2"/>
            <a:r>
              <a:rPr lang="en-US" dirty="0"/>
              <a:t>Dr. Dean E. Headley</a:t>
            </a:r>
          </a:p>
          <a:p>
            <a:pPr lvl="2"/>
            <a:endParaRPr lang="en-US" dirty="0"/>
          </a:p>
          <a:p>
            <a:r>
              <a:rPr lang="en-US" dirty="0"/>
              <a:t>Measures</a:t>
            </a:r>
          </a:p>
          <a:p>
            <a:pPr lvl="1"/>
            <a:r>
              <a:rPr lang="en-US" dirty="0"/>
              <a:t>On Time</a:t>
            </a:r>
          </a:p>
          <a:p>
            <a:pPr lvl="1"/>
            <a:r>
              <a:rPr lang="en-US" dirty="0"/>
              <a:t>Denied Boardings</a:t>
            </a:r>
          </a:p>
          <a:p>
            <a:pPr lvl="1"/>
            <a:r>
              <a:rPr lang="en-US" dirty="0"/>
              <a:t>Mishandled Baggage</a:t>
            </a:r>
          </a:p>
          <a:p>
            <a:pPr lvl="1"/>
            <a:r>
              <a:rPr lang="en-US" dirty="0"/>
              <a:t>Customer Complaints</a:t>
            </a:r>
          </a:p>
          <a:p>
            <a:pPr lvl="2"/>
            <a:endParaRPr lang="en-US" dirty="0"/>
          </a:p>
        </p:txBody>
      </p:sp>
      <p:pic>
        <p:nvPicPr>
          <p:cNvPr id="4" name="Picture 3"/>
          <p:cNvPicPr>
            <a:picLocks noChangeAspect="1"/>
          </p:cNvPicPr>
          <p:nvPr/>
        </p:nvPicPr>
        <p:blipFill>
          <a:blip r:embed="rId3"/>
          <a:stretch>
            <a:fillRect/>
          </a:stretch>
        </p:blipFill>
        <p:spPr>
          <a:xfrm>
            <a:off x="3880170" y="3298692"/>
            <a:ext cx="5124130" cy="839788"/>
          </a:xfrm>
          <a:prstGeom prst="rect">
            <a:avLst/>
          </a:prstGeom>
        </p:spPr>
      </p:pic>
    </p:spTree>
    <p:extLst>
      <p:ext uri="{BB962C8B-B14F-4D97-AF65-F5344CB8AC3E}">
        <p14:creationId xmlns:p14="http://schemas.microsoft.com/office/powerpoint/2010/main" val="335036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of Practice (Background)</a:t>
            </a:r>
          </a:p>
        </p:txBody>
      </p:sp>
      <p:sp>
        <p:nvSpPr>
          <p:cNvPr id="3" name="Content Placeholder 2"/>
          <p:cNvSpPr>
            <a:spLocks noGrp="1"/>
          </p:cNvSpPr>
          <p:nvPr>
            <p:ph idx="1"/>
          </p:nvPr>
        </p:nvSpPr>
        <p:spPr>
          <a:xfrm>
            <a:off x="457200" y="1311008"/>
            <a:ext cx="8229600" cy="5051692"/>
          </a:xfrm>
        </p:spPr>
        <p:txBody>
          <a:bodyPr>
            <a:normAutofit/>
          </a:bodyPr>
          <a:lstStyle/>
          <a:p>
            <a:r>
              <a:rPr lang="en-US" dirty="0"/>
              <a:t>The Department of Transportation recorded a 38 percent increase in customer complaints from 2014 to 2015 (Channick, 2016)</a:t>
            </a:r>
          </a:p>
          <a:p>
            <a:endParaRPr lang="en-US" dirty="0"/>
          </a:p>
          <a:p>
            <a:r>
              <a:rPr lang="en-US" dirty="0"/>
              <a:t>This was despite improvements in:</a:t>
            </a:r>
          </a:p>
          <a:p>
            <a:pPr lvl="1"/>
            <a:r>
              <a:rPr lang="en-US" dirty="0"/>
              <a:t>On time performance (76% - 80%)</a:t>
            </a:r>
          </a:p>
          <a:p>
            <a:pPr lvl="1"/>
            <a:r>
              <a:rPr lang="en-US" dirty="0"/>
              <a:t>Mishandled baggage (dropped by 10%)</a:t>
            </a:r>
          </a:p>
          <a:p>
            <a:pPr lvl="1"/>
            <a:r>
              <a:rPr lang="en-US" dirty="0"/>
              <a:t>Overbookings (dropped by 17%)</a:t>
            </a:r>
          </a:p>
          <a:p>
            <a:pPr marL="457200" lvl="1" indent="0">
              <a:buNone/>
            </a:pPr>
            <a:r>
              <a:rPr lang="en-US" dirty="0"/>
              <a:t>(Bowen, 2016)</a:t>
            </a:r>
          </a:p>
          <a:p>
            <a:pPr marL="0" indent="0">
              <a:buNone/>
            </a:pPr>
            <a:endParaRPr lang="en-US" dirty="0"/>
          </a:p>
          <a:p>
            <a:pPr lvl="2"/>
            <a:endParaRPr lang="en-US" dirty="0"/>
          </a:p>
        </p:txBody>
      </p:sp>
    </p:spTree>
    <p:extLst>
      <p:ext uri="{BB962C8B-B14F-4D97-AF65-F5344CB8AC3E}">
        <p14:creationId xmlns:p14="http://schemas.microsoft.com/office/powerpoint/2010/main" val="289213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2087" t="4380" r="3370" b="1877"/>
          <a:stretch/>
        </p:blipFill>
        <p:spPr>
          <a:xfrm>
            <a:off x="901700" y="1104900"/>
            <a:ext cx="7480300" cy="4724400"/>
          </a:xfrm>
          <a:prstGeom prst="rect">
            <a:avLst/>
          </a:prstGeom>
        </p:spPr>
      </p:pic>
      <p:sp>
        <p:nvSpPr>
          <p:cNvPr id="5" name="TextBox 4"/>
          <p:cNvSpPr txBox="1"/>
          <p:nvPr/>
        </p:nvSpPr>
        <p:spPr>
          <a:xfrm>
            <a:off x="1320800" y="5829300"/>
            <a:ext cx="2133600" cy="584775"/>
          </a:xfrm>
          <a:prstGeom prst="rect">
            <a:avLst/>
          </a:prstGeom>
          <a:noFill/>
        </p:spPr>
        <p:txBody>
          <a:bodyPr wrap="square" rtlCol="0">
            <a:spAutoFit/>
          </a:bodyPr>
          <a:lstStyle/>
          <a:p>
            <a:r>
              <a:rPr lang="en-US" sz="1600" dirty="0"/>
              <a:t>(Bowen, 2016)</a:t>
            </a:r>
          </a:p>
          <a:p>
            <a:endParaRPr lang="en-US" sz="1600" dirty="0"/>
          </a:p>
        </p:txBody>
      </p:sp>
    </p:spTree>
    <p:extLst>
      <p:ext uri="{BB962C8B-B14F-4D97-AF65-F5344CB8AC3E}">
        <p14:creationId xmlns:p14="http://schemas.microsoft.com/office/powerpoint/2010/main" val="425821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4033089205"/>
              </p:ext>
            </p:extLst>
          </p:nvPr>
        </p:nvGraphicFramePr>
        <p:xfrm>
          <a:off x="1320800" y="1117600"/>
          <a:ext cx="7099300" cy="43815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320800" y="5473700"/>
            <a:ext cx="2133600" cy="584775"/>
          </a:xfrm>
          <a:prstGeom prst="rect">
            <a:avLst/>
          </a:prstGeom>
          <a:noFill/>
        </p:spPr>
        <p:txBody>
          <a:bodyPr wrap="square" rtlCol="0">
            <a:spAutoFit/>
          </a:bodyPr>
          <a:lstStyle/>
          <a:p>
            <a:r>
              <a:rPr lang="en-US" sz="1600" dirty="0"/>
              <a:t>(Bowen, 2016)</a:t>
            </a:r>
          </a:p>
          <a:p>
            <a:endParaRPr lang="en-US" sz="1600" dirty="0"/>
          </a:p>
        </p:txBody>
      </p:sp>
    </p:spTree>
    <p:extLst>
      <p:ext uri="{BB962C8B-B14F-4D97-AF65-F5344CB8AC3E}">
        <p14:creationId xmlns:p14="http://schemas.microsoft.com/office/powerpoint/2010/main" val="2277283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1104</Words>
  <Application>Microsoft Office PowerPoint</Application>
  <PresentationFormat>On-screen Show (4:3)</PresentationFormat>
  <Paragraphs>206</Paragraphs>
  <Slides>26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Understanding Customer Satisfaction in the Airline Industry   Master of Science in Analytics September, 2016  Steven Simecek</vt:lpstr>
      <vt:lpstr>Agenda</vt:lpstr>
      <vt:lpstr>Problem of Practice (Stated)</vt:lpstr>
      <vt:lpstr>Problem of Practice (Background)</vt:lpstr>
      <vt:lpstr>Stranded on   </vt:lpstr>
      <vt:lpstr>Problem of Practice (Background)</vt:lpstr>
      <vt:lpstr>Problem of Practice (Background)</vt:lpstr>
      <vt:lpstr>PowerPoint Presentation</vt:lpstr>
      <vt:lpstr>PowerPoint Presentation</vt:lpstr>
      <vt:lpstr>Analytic Questions of Interest to Pursue</vt:lpstr>
      <vt:lpstr>Literature Review</vt:lpstr>
      <vt:lpstr>Literature Review</vt:lpstr>
      <vt:lpstr>Consistent Winners</vt:lpstr>
      <vt:lpstr>Consistent Losers</vt:lpstr>
      <vt:lpstr>Literature Review</vt:lpstr>
      <vt:lpstr>Literature Review</vt:lpstr>
      <vt:lpstr>Literature Review</vt:lpstr>
      <vt:lpstr>Analytics Project Plan</vt:lpstr>
      <vt:lpstr>Initiating (by Oct 31)</vt:lpstr>
      <vt:lpstr>Initiating (by Oct 31)</vt:lpstr>
      <vt:lpstr>Planning (by Jan 31)</vt:lpstr>
      <vt:lpstr>Executing (by May 31)</vt:lpstr>
      <vt:lpstr>Monitoring &amp; Controlling (Ongoing)</vt:lpstr>
      <vt:lpstr>Closing (by July 22)</vt:lpstr>
      <vt:lpstr>Summary</vt:lpstr>
      <vt:lpstr>References</vt:lpstr>
    </vt:vector>
  </TitlesOfParts>
  <Company>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 Lynch</dc:creator>
  <cp:lastModifiedBy>Jason Freels</cp:lastModifiedBy>
  <cp:revision>142</cp:revision>
  <dcterms:created xsi:type="dcterms:W3CDTF">2011-01-15T15:30:46Z</dcterms:created>
  <dcterms:modified xsi:type="dcterms:W3CDTF">2018-06-06T03:39:13Z</dcterms:modified>
</cp:coreProperties>
</file>