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0" r:id="rId7"/>
    <p:sldId id="263" r:id="rId8"/>
    <p:sldId id="264" r:id="rId9"/>
    <p:sldId id="258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97" d="100"/>
          <a:sy n="97" d="100"/>
        </p:scale>
        <p:origin x="32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48CE35-000C-805D-3F66-3DDF5F68DA6F}"/>
              </a:ext>
            </a:extLst>
          </p:cNvPr>
          <p:cNvSpPr/>
          <p:nvPr userDrawn="1"/>
        </p:nvSpPr>
        <p:spPr>
          <a:xfrm>
            <a:off x="304800" y="943897"/>
            <a:ext cx="11572568" cy="5732206"/>
          </a:xfrm>
          <a:prstGeom prst="roundRect">
            <a:avLst>
              <a:gd name="adj" fmla="val 65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BB536570-63B4-0936-AA5C-08A18BBD859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4" y="112303"/>
            <a:ext cx="244644" cy="244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981C8C9-8D79-A76B-A997-6D5C298D2E09}"/>
              </a:ext>
            </a:extLst>
          </p:cNvPr>
          <p:cNvSpPr txBox="1"/>
          <p:nvPr userDrawn="1"/>
        </p:nvSpPr>
        <p:spPr>
          <a:xfrm>
            <a:off x="9764283" y="392144"/>
            <a:ext cx="42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#</a:t>
            </a:r>
          </a:p>
        </p:txBody>
      </p:sp>
      <p:pic>
        <p:nvPicPr>
          <p:cNvPr id="12" name="Picture 11" descr="A logo with blue and white letters&#10;&#10;AI-generated content may be incorrect.">
            <a:extLst>
              <a:ext uri="{FF2B5EF4-FFF2-40B4-BE49-F238E27FC236}">
                <a16:creationId xmlns:a16="http://schemas.microsoft.com/office/drawing/2014/main" id="{1A5FA3C4-5299-B387-32C5-926A0F8D0E0F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4142"/>
            <a:ext cx="1980560" cy="615294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C7A1A046-80C1-EB52-B084-D57129FF1BC9}"/>
              </a:ext>
            </a:extLst>
          </p:cNvPr>
          <p:cNvSpPr txBox="1"/>
          <p:nvPr userDrawn="1"/>
        </p:nvSpPr>
        <p:spPr>
          <a:xfrm>
            <a:off x="10077690" y="90299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AI Infra Connect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8208F76E-A789-9055-ED97-91F5A28F31EB}"/>
              </a:ext>
            </a:extLst>
          </p:cNvPr>
          <p:cNvSpPr txBox="1"/>
          <p:nvPr userDrawn="1"/>
        </p:nvSpPr>
        <p:spPr>
          <a:xfrm>
            <a:off x="10068453" y="408536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</a:rPr>
              <a:t>AIInfraSummit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EEEDBE-246C-D42E-A7E8-D6CB53389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7673"/>
            <a:ext cx="10515600" cy="863425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0A3CADF-94A2-56FD-400F-5B5272D5D28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211430"/>
            <a:ext cx="10515600" cy="40785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717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88D3-254F-55FA-4B29-B7196B78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5774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19E4B-3E39-7526-51CF-5D0CF5C30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5449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Proxima Nova" panose="02000506030000020004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7" name="Picture 6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9CBCF55F-6CA7-2DE7-74A8-ED5E7F5B2434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4" y="112303"/>
            <a:ext cx="244644" cy="244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7768C2-54C5-0252-9750-E852CD14EDC1}"/>
              </a:ext>
            </a:extLst>
          </p:cNvPr>
          <p:cNvSpPr txBox="1"/>
          <p:nvPr userDrawn="1"/>
        </p:nvSpPr>
        <p:spPr>
          <a:xfrm>
            <a:off x="9764283" y="392144"/>
            <a:ext cx="42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#</a:t>
            </a:r>
          </a:p>
        </p:txBody>
      </p:sp>
      <p:pic>
        <p:nvPicPr>
          <p:cNvPr id="9" name="Picture 8" descr="A logo with blue and white letters&#10;&#10;AI-generated content may be incorrect.">
            <a:extLst>
              <a:ext uri="{FF2B5EF4-FFF2-40B4-BE49-F238E27FC236}">
                <a16:creationId xmlns:a16="http://schemas.microsoft.com/office/drawing/2014/main" id="{C5064C72-F69C-056C-76AF-D3DAE6D5AF9B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4142"/>
            <a:ext cx="1980560" cy="615294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C7B7F81-9CAE-88AE-BA31-868179D912CE}"/>
              </a:ext>
            </a:extLst>
          </p:cNvPr>
          <p:cNvSpPr txBox="1"/>
          <p:nvPr userDrawn="1"/>
        </p:nvSpPr>
        <p:spPr>
          <a:xfrm>
            <a:off x="10077690" y="90299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AI Infra Connect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DCB2B468-57EC-A553-6291-371339B7C7CE}"/>
              </a:ext>
            </a:extLst>
          </p:cNvPr>
          <p:cNvSpPr txBox="1"/>
          <p:nvPr userDrawn="1"/>
        </p:nvSpPr>
        <p:spPr>
          <a:xfrm>
            <a:off x="10068453" y="408536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</a:rPr>
              <a:t>AIInfraSummit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B9CD-E15D-93A5-EECC-AB7026BE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1740"/>
            <a:ext cx="10515600" cy="752475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A3DC-9A62-3FD2-0D35-CFD71081D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88743"/>
            <a:ext cx="5181600" cy="3711405"/>
          </a:xfrm>
        </p:spPr>
        <p:txBody>
          <a:bodyPr/>
          <a:lstStyle>
            <a:lvl1pPr>
              <a:defRPr>
                <a:latin typeface="Proxima Nova" panose="02000506030000020004"/>
              </a:defRPr>
            </a:lvl1pPr>
            <a:lvl2pPr>
              <a:defRPr>
                <a:latin typeface="Proxima Nova" panose="02000506030000020004"/>
              </a:defRPr>
            </a:lvl2pPr>
            <a:lvl3pPr>
              <a:defRPr>
                <a:latin typeface="Proxima Nova" panose="02000506030000020004"/>
              </a:defRPr>
            </a:lvl3pPr>
            <a:lvl4pPr>
              <a:defRPr>
                <a:latin typeface="Proxima Nova" panose="02000506030000020004"/>
              </a:defRPr>
            </a:lvl4pPr>
            <a:lvl5pPr>
              <a:defRPr>
                <a:latin typeface="Proxima Nova" panose="020005060300000200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A485B-9E13-7BB2-0928-5FCECD315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88743"/>
            <a:ext cx="5181600" cy="3711405"/>
          </a:xfrm>
        </p:spPr>
        <p:txBody>
          <a:bodyPr/>
          <a:lstStyle>
            <a:lvl1pPr>
              <a:defRPr>
                <a:latin typeface="Proxima Nova" panose="02000506030000020004"/>
              </a:defRPr>
            </a:lvl1pPr>
            <a:lvl2pPr>
              <a:defRPr>
                <a:latin typeface="Proxima Nova" panose="02000506030000020004"/>
              </a:defRPr>
            </a:lvl2pPr>
            <a:lvl3pPr>
              <a:defRPr>
                <a:latin typeface="Proxima Nova" panose="02000506030000020004"/>
              </a:defRPr>
            </a:lvl3pPr>
            <a:lvl4pPr>
              <a:defRPr>
                <a:latin typeface="Proxima Nova" panose="02000506030000020004"/>
              </a:defRPr>
            </a:lvl4pPr>
            <a:lvl5pPr>
              <a:defRPr>
                <a:latin typeface="Proxima Nova" panose="020005060300000200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62EF4D5E-B5AC-77EA-DF92-E640D0EEAE4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4" y="112303"/>
            <a:ext cx="244644" cy="244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4C854F-6EFC-10BB-297A-70F97DE18AC9}"/>
              </a:ext>
            </a:extLst>
          </p:cNvPr>
          <p:cNvSpPr txBox="1"/>
          <p:nvPr userDrawn="1"/>
        </p:nvSpPr>
        <p:spPr>
          <a:xfrm>
            <a:off x="9764283" y="392144"/>
            <a:ext cx="42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#</a:t>
            </a:r>
          </a:p>
        </p:txBody>
      </p:sp>
      <p:pic>
        <p:nvPicPr>
          <p:cNvPr id="10" name="Picture 9" descr="A logo with blue and white letters&#10;&#10;AI-generated content may be incorrect.">
            <a:extLst>
              <a:ext uri="{FF2B5EF4-FFF2-40B4-BE49-F238E27FC236}">
                <a16:creationId xmlns:a16="http://schemas.microsoft.com/office/drawing/2014/main" id="{34C40C3F-5FB5-A480-3509-62B5F698CADA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4142"/>
            <a:ext cx="1980560" cy="615294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65B291B6-7867-5FEF-A9BA-713BEFF9D97A}"/>
              </a:ext>
            </a:extLst>
          </p:cNvPr>
          <p:cNvSpPr txBox="1"/>
          <p:nvPr userDrawn="1"/>
        </p:nvSpPr>
        <p:spPr>
          <a:xfrm>
            <a:off x="10077690" y="90299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AI Infra Connect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F2D8A6-1F67-76A3-CBCE-0216551CAF27}"/>
              </a:ext>
            </a:extLst>
          </p:cNvPr>
          <p:cNvSpPr txBox="1"/>
          <p:nvPr userDrawn="1"/>
        </p:nvSpPr>
        <p:spPr>
          <a:xfrm>
            <a:off x="10068453" y="408536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</a:rPr>
              <a:t>AIInfraSummit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63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FE70C-EB09-A38B-3600-BD595F3D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22499"/>
            <a:ext cx="10515600" cy="1131174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26DFC-C887-F07C-F96A-57657E7E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438536"/>
            <a:ext cx="5157787" cy="439005"/>
          </a:xfrm>
        </p:spPr>
        <p:txBody>
          <a:bodyPr anchor="b"/>
          <a:lstStyle>
            <a:lvl1pPr marL="0" indent="0">
              <a:buNone/>
              <a:defRPr sz="2400" b="1">
                <a:latin typeface="Proxima Nova" panose="020005060300000200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9A8D0-ACCE-9233-D16B-1E760B2E31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77541"/>
            <a:ext cx="5157787" cy="3412423"/>
          </a:xfrm>
        </p:spPr>
        <p:txBody>
          <a:bodyPr/>
          <a:lstStyle>
            <a:lvl1pPr>
              <a:defRPr>
                <a:latin typeface="Proxima Nova" panose="02000506030000020004"/>
              </a:defRPr>
            </a:lvl1pPr>
            <a:lvl2pPr>
              <a:defRPr>
                <a:latin typeface="Proxima Nova" panose="02000506030000020004"/>
              </a:defRPr>
            </a:lvl2pPr>
            <a:lvl3pPr>
              <a:defRPr>
                <a:latin typeface="Proxima Nova" panose="02000506030000020004"/>
              </a:defRPr>
            </a:lvl3pPr>
            <a:lvl4pPr>
              <a:defRPr>
                <a:latin typeface="Proxima Nova" panose="02000506030000020004"/>
              </a:defRPr>
            </a:lvl4pPr>
            <a:lvl5pPr>
              <a:defRPr>
                <a:latin typeface="Proxima Nova" panose="020005060300000200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CF764-C3C7-6CCA-CF3C-F02A47047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438536"/>
            <a:ext cx="5183188" cy="439005"/>
          </a:xfrm>
        </p:spPr>
        <p:txBody>
          <a:bodyPr anchor="b"/>
          <a:lstStyle>
            <a:lvl1pPr marL="0" indent="0">
              <a:buNone/>
              <a:defRPr sz="2400" b="1">
                <a:latin typeface="Proxima Nova" panose="02000506030000020004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89A26-6F44-5DA4-C4E0-AB58A6385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77541"/>
            <a:ext cx="5183188" cy="3412423"/>
          </a:xfrm>
        </p:spPr>
        <p:txBody>
          <a:bodyPr/>
          <a:lstStyle>
            <a:lvl1pPr>
              <a:defRPr>
                <a:latin typeface="Proxima Nova" panose="02000506030000020004"/>
              </a:defRPr>
            </a:lvl1pPr>
            <a:lvl2pPr>
              <a:defRPr>
                <a:latin typeface="Proxima Nova" panose="02000506030000020004"/>
              </a:defRPr>
            </a:lvl2pPr>
            <a:lvl3pPr>
              <a:defRPr>
                <a:latin typeface="Proxima Nova" panose="02000506030000020004"/>
              </a:defRPr>
            </a:lvl3pPr>
            <a:lvl4pPr>
              <a:defRPr>
                <a:latin typeface="Proxima Nova" panose="02000506030000020004"/>
              </a:defRPr>
            </a:lvl4pPr>
            <a:lvl5pPr>
              <a:defRPr>
                <a:latin typeface="Proxima Nova" panose="0200050603000002000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1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B9E81-54FC-F238-F93C-A7759868B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9377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734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807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C9C7-C0DB-6421-19FE-9AD3F8EFD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A109B-084A-A27A-8E41-272666CBF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Proxima Nova" panose="02000506030000020004"/>
              </a:defRPr>
            </a:lvl1pPr>
            <a:lvl2pPr>
              <a:defRPr sz="2800">
                <a:latin typeface="Proxima Nova" panose="02000506030000020004"/>
              </a:defRPr>
            </a:lvl2pPr>
            <a:lvl3pPr>
              <a:defRPr sz="2400">
                <a:latin typeface="Proxima Nova" panose="02000506030000020004"/>
              </a:defRPr>
            </a:lvl3pPr>
            <a:lvl4pPr>
              <a:defRPr sz="2000">
                <a:latin typeface="Proxima Nova" panose="02000506030000020004"/>
              </a:defRPr>
            </a:lvl4pPr>
            <a:lvl5pPr>
              <a:defRPr sz="2000">
                <a:latin typeface="Proxima Nova" panose="02000506030000020004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E65CD-F3C5-7AE1-9A32-1F0356C46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oxima Nova" panose="0200050603000002000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98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B72D4-419E-5E79-360E-209A9F92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4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roxima Nova" panose="02000506030000020004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9A21D6-FA4D-32FF-0254-25909B42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Proxima Nova" panose="02000506030000020004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C322B5-9184-42E9-E5B2-693ED8F3B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Proxima Nova" panose="02000506030000020004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40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41B3F-ADF1-6780-90F6-8CB6FB94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8B07B1-3724-532F-D4C9-ECB704E9850B}"/>
              </a:ext>
            </a:extLst>
          </p:cNvPr>
          <p:cNvSpPr/>
          <p:nvPr userDrawn="1"/>
        </p:nvSpPr>
        <p:spPr>
          <a:xfrm>
            <a:off x="304800" y="943897"/>
            <a:ext cx="11572568" cy="5732206"/>
          </a:xfrm>
          <a:prstGeom prst="roundRect">
            <a:avLst>
              <a:gd name="adj" fmla="val 65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3B87D7D1-F5C2-72F0-786A-CFC71349143F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774" y="112303"/>
            <a:ext cx="244644" cy="2446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976C48-0304-2201-6ECC-8044E8B10DC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764283" y="392144"/>
            <a:ext cx="42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#</a:t>
            </a:r>
          </a:p>
        </p:txBody>
      </p:sp>
      <p:pic>
        <p:nvPicPr>
          <p:cNvPr id="12" name="Picture 11" descr="A logo with blue and white letters&#10;&#10;AI-generated content may be incorrect.">
            <a:extLst>
              <a:ext uri="{FF2B5EF4-FFF2-40B4-BE49-F238E27FC236}">
                <a16:creationId xmlns:a16="http://schemas.microsoft.com/office/drawing/2014/main" id="{9902FCFC-7901-3944-70C3-654DEFA6A41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46" y="164142"/>
            <a:ext cx="1980560" cy="615294"/>
          </a:xfrm>
          <a:prstGeom prst="rect">
            <a:avLst/>
          </a:prstGeom>
        </p:spPr>
      </p:pic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4419753-57FB-9D74-3C9A-90D7D5B1166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77690" y="90299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>
                <a:solidFill>
                  <a:schemeClr val="bg1"/>
                </a:solidFill>
              </a:rPr>
              <a:t>AI Infra Connect</a:t>
            </a:r>
            <a:endParaRPr lang="en-GB" sz="1200" b="1" dirty="0">
              <a:solidFill>
                <a:schemeClr val="bg1"/>
              </a:solidFill>
            </a:endParaRP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9E67E484-1B9F-1BBE-5505-0D2712DAF1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0068453" y="408536"/>
            <a:ext cx="2304377" cy="323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Proxima Nova" panose="02000506030000020004" pitchFamily="50" charset="0"/>
                <a:ea typeface="+mj-ea"/>
                <a:cs typeface="+mj-cs"/>
              </a:defRPr>
            </a:lvl1pPr>
          </a:lstStyle>
          <a:p>
            <a:r>
              <a:rPr lang="en-US" sz="1200" b="1" dirty="0" err="1">
                <a:solidFill>
                  <a:schemeClr val="bg1"/>
                </a:solidFill>
              </a:rPr>
              <a:t>AIInfraSummit</a:t>
            </a:r>
            <a:endParaRPr lang="en-GB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1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4246-D969-4E66-F049-428FA23D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24E03F1-A7C3-93A4-5870-057C5C96A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Designing Multi-Agent Systems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1FECFC3-7AD2-D3DE-77A5-221B2C82F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Challenges and Pitfalls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B66B7-6D38-ECA5-2CC0-4B8727D210C4}"/>
              </a:ext>
            </a:extLst>
          </p:cNvPr>
          <p:cNvSpPr txBox="1"/>
          <p:nvPr/>
        </p:nvSpPr>
        <p:spPr>
          <a:xfrm>
            <a:off x="647206" y="5359546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roxima Nova" panose="02000506030000020004"/>
              </a:rPr>
              <a:t>Donald Thompson</a:t>
            </a:r>
          </a:p>
          <a:p>
            <a:r>
              <a:rPr lang="en-US" dirty="0">
                <a:latin typeface="Proxima Nova" panose="02000506030000020004"/>
              </a:rPr>
              <a:t>Distinguished Engineer</a:t>
            </a:r>
          </a:p>
          <a:p>
            <a:r>
              <a:rPr lang="en-US" dirty="0">
                <a:latin typeface="Proxima Nova" panose="02000506030000020004"/>
              </a:rPr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260192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2312238-0FEE-63AD-1F8A-C2AFE58E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i="1" dirty="0"/>
              <a:t>agent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CFE454-7B6C-D8A9-6781-9A8591BB23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An AI agent is an </a:t>
            </a:r>
            <a:r>
              <a:rPr lang="en-US" b="1" dirty="0"/>
              <a:t>autonomous</a:t>
            </a:r>
            <a:r>
              <a:rPr lang="en-US" dirty="0"/>
              <a:t> system powered by (language) models that </a:t>
            </a:r>
            <a:r>
              <a:rPr lang="en-US" b="1" dirty="0"/>
              <a:t>achieves goals </a:t>
            </a:r>
            <a:r>
              <a:rPr lang="en-US" dirty="0"/>
              <a:t>by: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Reasoning</a:t>
            </a:r>
            <a:r>
              <a:rPr lang="en-US" sz="2400" dirty="0"/>
              <a:t>: Using LLM capabilities for logical thinking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Planning</a:t>
            </a:r>
            <a:r>
              <a:rPr lang="en-US" sz="2400" dirty="0"/>
              <a:t>: Creating multi-step strategies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Acting</a:t>
            </a:r>
            <a:r>
              <a:rPr lang="en-US" sz="2400" dirty="0"/>
              <a:t>: Executing tools/APIs to effect change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Observing</a:t>
            </a:r>
            <a:r>
              <a:rPr lang="en-US" sz="2400" dirty="0"/>
              <a:t>: Monitoring outcomes and environment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Self-Correcting</a:t>
            </a:r>
            <a:r>
              <a:rPr lang="en-US" sz="2400" dirty="0"/>
              <a:t>: Adapting strategy based on feedback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/>
              <a:t>Key differentiator: </a:t>
            </a:r>
            <a:r>
              <a:rPr lang="en-US" sz="2200" b="1" dirty="0"/>
              <a:t>autonomy</a:t>
            </a:r>
            <a:r>
              <a:rPr lang="en-US" sz="2200" dirty="0"/>
              <a:t> - agents maintain self-directed control over their process, dynamically adjusting their approach rather than following scripted paths.</a:t>
            </a:r>
            <a:endParaRPr lang="en-US" sz="1900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9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DD75A-C8AD-EC14-70DB-82179461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48CF7ED-15E9-2B36-F3DB-55D8ACDF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i="1" dirty="0"/>
              <a:t>multi-agent system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16868A7-B9E9-4CA4-7B13-CD8580ED04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A multi-agent system consists of two or more autonomous agents that </a:t>
            </a:r>
            <a:r>
              <a:rPr lang="en-US" b="1" dirty="0"/>
              <a:t>collaborate</a:t>
            </a:r>
            <a:r>
              <a:rPr lang="en-US" dirty="0"/>
              <a:t> (cooperative or adversarial) to achieve goals through: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message passing </a:t>
            </a:r>
            <a:r>
              <a:rPr lang="en-US" sz="2400" dirty="0"/>
              <a:t>(distributed)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direct invocation</a:t>
            </a:r>
            <a:r>
              <a:rPr lang="en-US" sz="2400" dirty="0"/>
              <a:t> (local)</a:t>
            </a:r>
          </a:p>
          <a:p>
            <a:pPr>
              <a:lnSpc>
                <a:spcPct val="120000"/>
              </a:lnSpc>
            </a:pPr>
            <a:r>
              <a:rPr lang="en-US" sz="2400" b="1" dirty="0"/>
              <a:t>shared memory</a:t>
            </a:r>
            <a:r>
              <a:rPr lang="en-US" sz="2400" dirty="0"/>
              <a:t> (blackboard)</a:t>
            </a:r>
            <a:endParaRPr lang="en-US" sz="2400" b="1" dirty="0"/>
          </a:p>
          <a:p>
            <a:pPr>
              <a:lnSpc>
                <a:spcPct val="120000"/>
              </a:lnSpc>
            </a:pPr>
            <a:r>
              <a:rPr lang="en-US" sz="2400" b="1" dirty="0"/>
              <a:t>environment modification</a:t>
            </a:r>
            <a:r>
              <a:rPr lang="en-US" sz="2400" dirty="0"/>
              <a:t> (state)</a:t>
            </a:r>
          </a:p>
        </p:txBody>
      </p:sp>
    </p:spTree>
    <p:extLst>
      <p:ext uri="{BB962C8B-B14F-4D97-AF65-F5344CB8AC3E}">
        <p14:creationId xmlns:p14="http://schemas.microsoft.com/office/powerpoint/2010/main" val="33084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7F284-A8B2-948E-E055-97EE115E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BAFF73-697C-BA0E-20BA-A9620EED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a single agent?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F32A2A-2592-FCEB-DBBC-BDF1B508DF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Almost everything marketed as "multi-agent" could be done with a single agent. Multi-agent is primarily a </a:t>
            </a:r>
            <a:r>
              <a:rPr lang="en-US" b="1" dirty="0"/>
              <a:t>software engineering </a:t>
            </a:r>
            <a:r>
              <a:rPr lang="en-US" dirty="0"/>
              <a:t>choice, not an architectural requirement.</a:t>
            </a:r>
          </a:p>
          <a:p>
            <a:pPr marL="0" indent="0">
              <a:buNone/>
            </a:pPr>
            <a:r>
              <a:rPr lang="en-US" sz="2600" b="1" dirty="0"/>
              <a:t>What Single Agents Can Do:</a:t>
            </a:r>
            <a:endParaRPr lang="en-US" sz="2600" dirty="0"/>
          </a:p>
          <a:p>
            <a:r>
              <a:rPr lang="en-US" sz="2600" dirty="0"/>
              <a:t>Switch between different prompts/modes (adversarial validation, different expertise)</a:t>
            </a:r>
          </a:p>
          <a:p>
            <a:r>
              <a:rPr lang="en-US" sz="2600" dirty="0"/>
              <a:t>Call different models via tool use (GPT-4 for reasoning, Claude for coding)</a:t>
            </a:r>
          </a:p>
          <a:p>
            <a:r>
              <a:rPr lang="en-US" sz="2600" dirty="0"/>
              <a:t>Manage complex workflows with state machines</a:t>
            </a:r>
          </a:p>
          <a:p>
            <a:r>
              <a:rPr lang="en-US" sz="2600" dirty="0"/>
              <a:t>Handle "parallel" tasks through async operations</a:t>
            </a:r>
          </a:p>
        </p:txBody>
      </p:sp>
    </p:spTree>
    <p:extLst>
      <p:ext uri="{BB962C8B-B14F-4D97-AF65-F5344CB8AC3E}">
        <p14:creationId xmlns:p14="http://schemas.microsoft.com/office/powerpoint/2010/main" val="1483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E1202-68CD-5A93-8674-E212E276F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5EBBF0B-2943-4D13-5368-3285CC49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multi-agent systems?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336D09C-60A7-8638-2404-EE54465E318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Hard Requirements for Multi-Agent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Physical parallelism with latency constraints</a:t>
            </a:r>
            <a:r>
              <a:rPr lang="en-US" dirty="0"/>
              <a:t> - When you MUST process in multiple locations simultaneously (edge computing, geographic distribution)</a:t>
            </a:r>
          </a:p>
          <a:p>
            <a:pPr>
              <a:lnSpc>
                <a:spcPct val="120000"/>
              </a:lnSpc>
            </a:pPr>
            <a:r>
              <a:rPr lang="en-US" b="1" dirty="0"/>
              <a:t>Regulatory/security boundaries</a:t>
            </a:r>
            <a:r>
              <a:rPr lang="en-US" dirty="0"/>
              <a:t> - When different parts of the system need different data access, compliance rules, or security clearances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Organizational boundaries</a:t>
            </a:r>
            <a:r>
              <a:rPr lang="en-US" dirty="0"/>
              <a:t> - When different teams/companies need to deploy and manage their agents independently</a:t>
            </a:r>
            <a:br>
              <a:rPr lang="en-US" dirty="0"/>
            </a:b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Why We Choose Multi-Agent Anyway (Engineering Benefits)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Team scalability</a:t>
            </a:r>
            <a:r>
              <a:rPr lang="en-US" dirty="0"/>
              <a:t> - Different teams own different agents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Deployment flexibility</a:t>
            </a:r>
            <a:r>
              <a:rPr lang="en-US" dirty="0"/>
              <a:t> - Update one agent without touching others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Prompt maintainability</a:t>
            </a:r>
            <a:r>
              <a:rPr lang="en-US" dirty="0"/>
              <a:t> - Focused prompts are easier than mega-prompts</a:t>
            </a:r>
          </a:p>
          <a:p>
            <a:pPr>
              <a:lnSpc>
                <a:spcPct val="120000"/>
              </a:lnSpc>
            </a:pPr>
            <a:r>
              <a:rPr lang="en-US" b="1" dirty="0"/>
              <a:t>Testing isolation</a:t>
            </a:r>
            <a:r>
              <a:rPr lang="en-US" dirty="0"/>
              <a:t> - Test each agent independently</a:t>
            </a:r>
          </a:p>
          <a:p>
            <a:pPr>
              <a:lnSpc>
                <a:spcPct val="120000"/>
              </a:lnSpc>
            </a:pPr>
            <a:r>
              <a:rPr lang="en-US" b="1" dirty="0"/>
              <a:t>Failure boundaries</a:t>
            </a:r>
            <a:r>
              <a:rPr lang="en-US" dirty="0"/>
              <a:t> - Bugs in one agent don't break everything</a:t>
            </a:r>
          </a:p>
          <a:p>
            <a:pPr>
              <a:lnSpc>
                <a:spcPct val="120000"/>
              </a:lnSpc>
            </a:pPr>
            <a:r>
              <a:rPr lang="en-US" b="1" dirty="0"/>
              <a:t>Mental model clarity</a:t>
            </a:r>
            <a:r>
              <a:rPr lang="en-US" dirty="0"/>
              <a:t> - Easier to reason about specialized components</a:t>
            </a:r>
          </a:p>
        </p:txBody>
      </p:sp>
    </p:spTree>
    <p:extLst>
      <p:ext uri="{BB962C8B-B14F-4D97-AF65-F5344CB8AC3E}">
        <p14:creationId xmlns:p14="http://schemas.microsoft.com/office/powerpoint/2010/main" val="24889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ulti-agent system workflow diagram showing user input routed between researcher and chart generator agents via a router and call tool">
            <a:extLst>
              <a:ext uri="{FF2B5EF4-FFF2-40B4-BE49-F238E27FC236}">
                <a16:creationId xmlns:a16="http://schemas.microsoft.com/office/drawing/2014/main" id="{C52CD8EF-F7FD-BE44-9B2F-44C9C3A52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345" y="943344"/>
            <a:ext cx="8038523" cy="573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71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../images/agents_dr.png">
            <a:extLst>
              <a:ext uri="{FF2B5EF4-FFF2-40B4-BE49-F238E27FC236}">
                <a16:creationId xmlns:a16="http://schemas.microsoft.com/office/drawing/2014/main" id="{BAD89CA7-7696-26F6-1F91-44300C94D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46" y="2450867"/>
            <a:ext cx="11234493" cy="221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286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77DBDAFB-E92F-4B55-90C1-5DA4196ED22C}" vid="{74E7E3C7-F1FC-4297-A383-CDD9086A48C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601C8B55BA994DA85E063149F6F458" ma:contentTypeVersion="16" ma:contentTypeDescription="Create a new document." ma:contentTypeScope="" ma:versionID="155d404b46b7c6d0e09d21cd772a3f99">
  <xsd:schema xmlns:xsd="http://www.w3.org/2001/XMLSchema" xmlns:xs="http://www.w3.org/2001/XMLSchema" xmlns:p="http://schemas.microsoft.com/office/2006/metadata/properties" xmlns:ns2="97652785-5fa8-4c77-a6e9-9ef5c960a6f4" xmlns:ns3="b03af915-75d6-446e-ab7c-09cc41048e8e" targetNamespace="http://schemas.microsoft.com/office/2006/metadata/properties" ma:root="true" ma:fieldsID="4eb599532e91c2bd55794f9e02f35677" ns2:_="" ns3:_="">
    <xsd:import namespace="97652785-5fa8-4c77-a6e9-9ef5c960a6f4"/>
    <xsd:import namespace="b03af915-75d6-446e-ab7c-09cc41048e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652785-5fa8-4c77-a6e9-9ef5c960a6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55b35f61-e00e-4edc-9889-5b5d668713d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af915-75d6-446e-ab7c-09cc41048e8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62a42d6-36fc-4e7b-80f5-13df7fc074b6}" ma:internalName="TaxCatchAll" ma:showField="CatchAllData" ma:web="b03af915-75d6-446e-ab7c-09cc41048e8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7652785-5fa8-4c77-a6e9-9ef5c960a6f4">
      <Terms xmlns="http://schemas.microsoft.com/office/infopath/2007/PartnerControls"/>
    </lcf76f155ced4ddcb4097134ff3c332f>
    <TaxCatchAll xmlns="b03af915-75d6-446e-ab7c-09cc41048e8e" xsi:nil="true"/>
  </documentManagement>
</p:properties>
</file>

<file path=customXml/itemProps1.xml><?xml version="1.0" encoding="utf-8"?>
<ds:datastoreItem xmlns:ds="http://schemas.openxmlformats.org/officeDocument/2006/customXml" ds:itemID="{C476C36E-ACD1-4CA9-B6F5-27E2C444F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75180D-AAD8-4B49-ACF2-0C055B1888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7652785-5fa8-4c77-a6e9-9ef5c960a6f4"/>
    <ds:schemaRef ds:uri="b03af915-75d6-446e-ab7c-09cc41048e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F2FA9D0-94BB-485E-BC01-82D5AE93814F}">
  <ds:schemaRefs>
    <ds:schemaRef ds:uri="http://schemas.microsoft.com/office/2006/metadata/properties"/>
    <ds:schemaRef ds:uri="http://schemas.microsoft.com/office/infopath/2007/PartnerControls"/>
    <ds:schemaRef ds:uri="97652785-5fa8-4c77-a6e9-9ef5c960a6f4"/>
    <ds:schemaRef ds:uri="b03af915-75d6-446e-ab7c-09cc41048e8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aiinfra_2025-speakerpresentation_template</Template>
  <TotalTime>1097</TotalTime>
  <Words>352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Proxima Nova</vt:lpstr>
      <vt:lpstr>Trebuchet MS</vt:lpstr>
      <vt:lpstr>Office Theme</vt:lpstr>
      <vt:lpstr>Designing Multi-Agent Systems</vt:lpstr>
      <vt:lpstr>What is an agent</vt:lpstr>
      <vt:lpstr>What is a multi-agent system</vt:lpstr>
      <vt:lpstr>Why not a single agent?</vt:lpstr>
      <vt:lpstr>When to use multi-agent systems?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Donald Thompson</dc:creator>
  <cp:lastModifiedBy>Donald Thompson</cp:lastModifiedBy>
  <cp:revision>4</cp:revision>
  <dcterms:created xsi:type="dcterms:W3CDTF">2025-08-29T14:55:08Z</dcterms:created>
  <dcterms:modified xsi:type="dcterms:W3CDTF">2025-09-04T16:36:08Z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0x010100F4601C8B55BA994DA85E063149F6F458</vt:lpwstr>
  </property>
  <property fmtid="{D5CDD505-2E9C-101B-9397-08002B2CF9AE}" pid="3" name="MediaServiceImageTags">
    <vt:lpwstr/>
  </property>
</Properties>
</file>