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65" r:id="rId7"/>
    <p:sldId id="260" r:id="rId8"/>
    <p:sldId id="263" r:id="rId9"/>
    <p:sldId id="266" r:id="rId10"/>
    <p:sldId id="268" r:id="rId11"/>
    <p:sldId id="267" r:id="rId12"/>
    <p:sldId id="264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6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48CE35-000C-805D-3F66-3DDF5F68DA6F}"/>
              </a:ext>
            </a:extLst>
          </p:cNvPr>
          <p:cNvSpPr/>
          <p:nvPr userDrawn="1"/>
        </p:nvSpPr>
        <p:spPr>
          <a:xfrm>
            <a:off x="304800" y="943897"/>
            <a:ext cx="11572568" cy="5732206"/>
          </a:xfrm>
          <a:prstGeom prst="roundRect">
            <a:avLst>
              <a:gd name="adj" fmla="val 65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9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BB536570-63B4-0936-AA5C-08A18BBD8593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774" y="112303"/>
            <a:ext cx="244644" cy="2446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81C8C9-8D79-A76B-A997-6D5C298D2E09}"/>
              </a:ext>
            </a:extLst>
          </p:cNvPr>
          <p:cNvSpPr txBox="1"/>
          <p:nvPr userDrawn="1"/>
        </p:nvSpPr>
        <p:spPr>
          <a:xfrm>
            <a:off x="9764283" y="392144"/>
            <a:ext cx="423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#</a:t>
            </a:r>
          </a:p>
        </p:txBody>
      </p:sp>
      <p:pic>
        <p:nvPicPr>
          <p:cNvPr id="12" name="Picture 11" descr="A logo with blue and white letters&#10;&#10;AI-generated content may be incorrect.">
            <a:extLst>
              <a:ext uri="{FF2B5EF4-FFF2-40B4-BE49-F238E27FC236}">
                <a16:creationId xmlns:a16="http://schemas.microsoft.com/office/drawing/2014/main" id="{1A5FA3C4-5299-B387-32C5-926A0F8D0E0F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6" y="164142"/>
            <a:ext cx="1980560" cy="615294"/>
          </a:xfrm>
          <a:prstGeom prst="rect">
            <a:avLst/>
          </a:prstGeom>
        </p:spPr>
      </p:pic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C7A1A046-80C1-EB52-B084-D57129FF1BC9}"/>
              </a:ext>
            </a:extLst>
          </p:cNvPr>
          <p:cNvSpPr txBox="1"/>
          <p:nvPr userDrawn="1"/>
        </p:nvSpPr>
        <p:spPr>
          <a:xfrm>
            <a:off x="10077690" y="90299"/>
            <a:ext cx="2304377" cy="3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roxima Nova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</a:rPr>
              <a:t>AI Infra Connect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8208F76E-A789-9055-ED97-91F5A28F31EB}"/>
              </a:ext>
            </a:extLst>
          </p:cNvPr>
          <p:cNvSpPr txBox="1"/>
          <p:nvPr userDrawn="1"/>
        </p:nvSpPr>
        <p:spPr>
          <a:xfrm>
            <a:off x="10068453" y="408536"/>
            <a:ext cx="2304377" cy="3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roxima Nova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1200" b="1" dirty="0" err="1">
                <a:solidFill>
                  <a:schemeClr val="bg1"/>
                </a:solidFill>
              </a:rPr>
              <a:t>AIInfraSummit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EEEDBE-246C-D42E-A7E8-D6CB5338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7673"/>
            <a:ext cx="10515600" cy="863425"/>
          </a:xfrm>
          <a:prstGeom prst="rect">
            <a:avLst/>
          </a:prstGeom>
        </p:spPr>
        <p:txBody>
          <a:bodyPr/>
          <a:lstStyle>
            <a:lvl1pPr>
              <a:defRPr>
                <a:latin typeface="Proxima Nova" panose="02000506030000020004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0A3CADF-94A2-56FD-400F-5B5272D5D28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211430"/>
            <a:ext cx="10515600" cy="40785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71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88D3-254F-55FA-4B29-B7196B78F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5774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5400">
                <a:latin typeface="Proxima Nova" panose="02000506030000020004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19E4B-3E39-7526-51CF-5D0CF5C30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5449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Proxima Nova" panose="0200050603000002000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7" name="Picture 6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9CBCF55F-6CA7-2DE7-74A8-ED5E7F5B2434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774" y="112303"/>
            <a:ext cx="244644" cy="244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7768C2-54C5-0252-9750-E852CD14EDC1}"/>
              </a:ext>
            </a:extLst>
          </p:cNvPr>
          <p:cNvSpPr txBox="1"/>
          <p:nvPr userDrawn="1"/>
        </p:nvSpPr>
        <p:spPr>
          <a:xfrm>
            <a:off x="9764283" y="392144"/>
            <a:ext cx="423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#</a:t>
            </a:r>
          </a:p>
        </p:txBody>
      </p:sp>
      <p:pic>
        <p:nvPicPr>
          <p:cNvPr id="9" name="Picture 8" descr="A logo with blue and white letters&#10;&#10;AI-generated content may be incorrect.">
            <a:extLst>
              <a:ext uri="{FF2B5EF4-FFF2-40B4-BE49-F238E27FC236}">
                <a16:creationId xmlns:a16="http://schemas.microsoft.com/office/drawing/2014/main" id="{C5064C72-F69C-056C-76AF-D3DAE6D5AF9B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6" y="164142"/>
            <a:ext cx="1980560" cy="615294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1C7B7F81-9CAE-88AE-BA31-868179D912CE}"/>
              </a:ext>
            </a:extLst>
          </p:cNvPr>
          <p:cNvSpPr txBox="1"/>
          <p:nvPr userDrawn="1"/>
        </p:nvSpPr>
        <p:spPr>
          <a:xfrm>
            <a:off x="10077690" y="90299"/>
            <a:ext cx="2304377" cy="3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roxima Nova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</a:rPr>
              <a:t>AI Infra Connect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DCB2B468-57EC-A553-6291-371339B7C7CE}"/>
              </a:ext>
            </a:extLst>
          </p:cNvPr>
          <p:cNvSpPr txBox="1"/>
          <p:nvPr userDrawn="1"/>
        </p:nvSpPr>
        <p:spPr>
          <a:xfrm>
            <a:off x="10068453" y="408536"/>
            <a:ext cx="2304377" cy="3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roxima Nova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1200" b="1" dirty="0" err="1">
                <a:solidFill>
                  <a:schemeClr val="bg1"/>
                </a:solidFill>
              </a:rPr>
              <a:t>AIInfraSummit</a:t>
            </a:r>
            <a:endParaRPr lang="en-GB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B9CD-E15D-93A5-EECC-AB7026BE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740"/>
            <a:ext cx="10515600" cy="752475"/>
          </a:xfrm>
          <a:prstGeom prst="rect">
            <a:avLst/>
          </a:prstGeom>
        </p:spPr>
        <p:txBody>
          <a:bodyPr/>
          <a:lstStyle>
            <a:lvl1pPr>
              <a:defRPr>
                <a:latin typeface="Proxima Nova" panose="02000506030000020004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0A3DC-9A62-3FD2-0D35-CFD71081D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88743"/>
            <a:ext cx="5181600" cy="3711405"/>
          </a:xfrm>
        </p:spPr>
        <p:txBody>
          <a:bodyPr/>
          <a:lstStyle>
            <a:lvl1pPr>
              <a:defRPr>
                <a:latin typeface="Proxima Nova" panose="02000506030000020004"/>
              </a:defRPr>
            </a:lvl1pPr>
            <a:lvl2pPr>
              <a:defRPr>
                <a:latin typeface="Proxima Nova" panose="02000506030000020004"/>
              </a:defRPr>
            </a:lvl2pPr>
            <a:lvl3pPr>
              <a:defRPr>
                <a:latin typeface="Proxima Nova" panose="02000506030000020004"/>
              </a:defRPr>
            </a:lvl3pPr>
            <a:lvl4pPr>
              <a:defRPr>
                <a:latin typeface="Proxima Nova" panose="02000506030000020004"/>
              </a:defRPr>
            </a:lvl4pPr>
            <a:lvl5pPr>
              <a:defRPr>
                <a:latin typeface="Proxima Nova" panose="020005060300000200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A485B-9E13-7BB2-0928-5FCECD315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88743"/>
            <a:ext cx="5181600" cy="3711405"/>
          </a:xfrm>
        </p:spPr>
        <p:txBody>
          <a:bodyPr/>
          <a:lstStyle>
            <a:lvl1pPr>
              <a:defRPr>
                <a:latin typeface="Proxima Nova" panose="02000506030000020004"/>
              </a:defRPr>
            </a:lvl1pPr>
            <a:lvl2pPr>
              <a:defRPr>
                <a:latin typeface="Proxima Nova" panose="02000506030000020004"/>
              </a:defRPr>
            </a:lvl2pPr>
            <a:lvl3pPr>
              <a:defRPr>
                <a:latin typeface="Proxima Nova" panose="02000506030000020004"/>
              </a:defRPr>
            </a:lvl3pPr>
            <a:lvl4pPr>
              <a:defRPr>
                <a:latin typeface="Proxima Nova" panose="02000506030000020004"/>
              </a:defRPr>
            </a:lvl4pPr>
            <a:lvl5pPr>
              <a:defRPr>
                <a:latin typeface="Proxima Nova" panose="020005060300000200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Picture 7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62EF4D5E-B5AC-77EA-DF92-E640D0EEAE45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774" y="112303"/>
            <a:ext cx="244644" cy="2446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4C854F-6EFC-10BB-297A-70F97DE18AC9}"/>
              </a:ext>
            </a:extLst>
          </p:cNvPr>
          <p:cNvSpPr txBox="1"/>
          <p:nvPr userDrawn="1"/>
        </p:nvSpPr>
        <p:spPr>
          <a:xfrm>
            <a:off x="9764283" y="392144"/>
            <a:ext cx="423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#</a:t>
            </a:r>
          </a:p>
        </p:txBody>
      </p:sp>
      <p:pic>
        <p:nvPicPr>
          <p:cNvPr id="10" name="Picture 9" descr="A logo with blue and white letters&#10;&#10;AI-generated content may be incorrect.">
            <a:extLst>
              <a:ext uri="{FF2B5EF4-FFF2-40B4-BE49-F238E27FC236}">
                <a16:creationId xmlns:a16="http://schemas.microsoft.com/office/drawing/2014/main" id="{34C40C3F-5FB5-A480-3509-62B5F698CADA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6" y="164142"/>
            <a:ext cx="1980560" cy="615294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65B291B6-7867-5FEF-A9BA-713BEFF9D97A}"/>
              </a:ext>
            </a:extLst>
          </p:cNvPr>
          <p:cNvSpPr txBox="1"/>
          <p:nvPr userDrawn="1"/>
        </p:nvSpPr>
        <p:spPr>
          <a:xfrm>
            <a:off x="10077690" y="90299"/>
            <a:ext cx="2304377" cy="3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roxima Nova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</a:rPr>
              <a:t>AI Infra Connect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0F2D8A6-1F67-76A3-CBCE-0216551CAF27}"/>
              </a:ext>
            </a:extLst>
          </p:cNvPr>
          <p:cNvSpPr txBox="1"/>
          <p:nvPr userDrawn="1"/>
        </p:nvSpPr>
        <p:spPr>
          <a:xfrm>
            <a:off x="10068453" y="408536"/>
            <a:ext cx="2304377" cy="3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roxima Nova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1200" b="1" dirty="0" err="1">
                <a:solidFill>
                  <a:schemeClr val="bg1"/>
                </a:solidFill>
              </a:rPr>
              <a:t>AIInfraSummit</a:t>
            </a:r>
            <a:endParaRPr lang="en-GB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63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E70C-EB09-A38B-3600-BD595F3D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22499"/>
            <a:ext cx="10515600" cy="1131174"/>
          </a:xfrm>
          <a:prstGeom prst="rect">
            <a:avLst/>
          </a:prstGeom>
        </p:spPr>
        <p:txBody>
          <a:bodyPr/>
          <a:lstStyle>
            <a:lvl1pPr>
              <a:defRPr>
                <a:latin typeface="Proxima Nova" panose="02000506030000020004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26DFC-C887-F07C-F96A-57657E7E3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38536"/>
            <a:ext cx="5157787" cy="439005"/>
          </a:xfrm>
        </p:spPr>
        <p:txBody>
          <a:bodyPr anchor="b"/>
          <a:lstStyle>
            <a:lvl1pPr marL="0" indent="0">
              <a:buNone/>
              <a:defRPr sz="2400" b="1">
                <a:latin typeface="Proxima Nova" panose="020005060300000200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9A8D0-ACCE-9233-D16B-1E760B2E3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77541"/>
            <a:ext cx="5157787" cy="3412423"/>
          </a:xfrm>
        </p:spPr>
        <p:txBody>
          <a:bodyPr/>
          <a:lstStyle>
            <a:lvl1pPr>
              <a:defRPr>
                <a:latin typeface="Proxima Nova" panose="02000506030000020004"/>
              </a:defRPr>
            </a:lvl1pPr>
            <a:lvl2pPr>
              <a:defRPr>
                <a:latin typeface="Proxima Nova" panose="02000506030000020004"/>
              </a:defRPr>
            </a:lvl2pPr>
            <a:lvl3pPr>
              <a:defRPr>
                <a:latin typeface="Proxima Nova" panose="02000506030000020004"/>
              </a:defRPr>
            </a:lvl3pPr>
            <a:lvl4pPr>
              <a:defRPr>
                <a:latin typeface="Proxima Nova" panose="02000506030000020004"/>
              </a:defRPr>
            </a:lvl4pPr>
            <a:lvl5pPr>
              <a:defRPr>
                <a:latin typeface="Proxima Nova" panose="020005060300000200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CF764-C3C7-6CCA-CF3C-F02A47047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438536"/>
            <a:ext cx="5183188" cy="439005"/>
          </a:xfrm>
        </p:spPr>
        <p:txBody>
          <a:bodyPr anchor="b"/>
          <a:lstStyle>
            <a:lvl1pPr marL="0" indent="0">
              <a:buNone/>
              <a:defRPr sz="2400" b="1">
                <a:latin typeface="Proxima Nova" panose="020005060300000200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89A26-6F44-5DA4-C4E0-AB58A6385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77541"/>
            <a:ext cx="5183188" cy="3412423"/>
          </a:xfrm>
        </p:spPr>
        <p:txBody>
          <a:bodyPr/>
          <a:lstStyle>
            <a:lvl1pPr>
              <a:defRPr>
                <a:latin typeface="Proxima Nova" panose="02000506030000020004"/>
              </a:defRPr>
            </a:lvl1pPr>
            <a:lvl2pPr>
              <a:defRPr>
                <a:latin typeface="Proxima Nova" panose="02000506030000020004"/>
              </a:defRPr>
            </a:lvl2pPr>
            <a:lvl3pPr>
              <a:defRPr>
                <a:latin typeface="Proxima Nova" panose="02000506030000020004"/>
              </a:defRPr>
            </a:lvl3pPr>
            <a:lvl4pPr>
              <a:defRPr>
                <a:latin typeface="Proxima Nova" panose="02000506030000020004"/>
              </a:defRPr>
            </a:lvl4pPr>
            <a:lvl5pPr>
              <a:defRPr>
                <a:latin typeface="Proxima Nova" panose="020005060300000200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41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9E81-54FC-F238-F93C-A7759868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937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Proxima Nova" panose="02000506030000020004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73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80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C9C7-C0DB-6421-19FE-9AD3F8EFD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roxima Nova" panose="02000506030000020004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A109B-084A-A27A-8E41-272666CBF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Proxima Nova" panose="02000506030000020004"/>
              </a:defRPr>
            </a:lvl1pPr>
            <a:lvl2pPr>
              <a:defRPr sz="2800">
                <a:latin typeface="Proxima Nova" panose="02000506030000020004"/>
              </a:defRPr>
            </a:lvl2pPr>
            <a:lvl3pPr>
              <a:defRPr sz="2400">
                <a:latin typeface="Proxima Nova" panose="02000506030000020004"/>
              </a:defRPr>
            </a:lvl3pPr>
            <a:lvl4pPr>
              <a:defRPr sz="2000">
                <a:latin typeface="Proxima Nova" panose="02000506030000020004"/>
              </a:defRPr>
            </a:lvl4pPr>
            <a:lvl5pPr>
              <a:defRPr sz="2000">
                <a:latin typeface="Proxima Nova" panose="020005060300000200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E65CD-F3C5-7AE1-9A32-1F0356C46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Proxima Nova" panose="0200050603000002000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98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72D4-419E-5E79-360E-209A9F92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roxima Nova" panose="02000506030000020004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9A21D6-FA4D-32FF-0254-25909B428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Proxima Nova" panose="02000506030000020004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322B5-9184-42E9-E5B2-693ED8F3B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Proxima Nova" panose="0200050603000002000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140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41B3F-ADF1-6780-90F6-8CB6FB94A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8B07B1-3724-532F-D4C9-ECB704E9850B}"/>
              </a:ext>
            </a:extLst>
          </p:cNvPr>
          <p:cNvSpPr/>
          <p:nvPr userDrawn="1"/>
        </p:nvSpPr>
        <p:spPr>
          <a:xfrm>
            <a:off x="304800" y="943897"/>
            <a:ext cx="11572568" cy="5732206"/>
          </a:xfrm>
          <a:prstGeom prst="roundRect">
            <a:avLst>
              <a:gd name="adj" fmla="val 65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9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3B87D7D1-F5C2-72F0-786A-CFC71349143F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774" y="112303"/>
            <a:ext cx="244644" cy="2446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976C48-0304-2201-6ECC-8044E8B10DC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64283" y="392144"/>
            <a:ext cx="423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#</a:t>
            </a:r>
          </a:p>
        </p:txBody>
      </p:sp>
      <p:pic>
        <p:nvPicPr>
          <p:cNvPr id="12" name="Picture 11" descr="A logo with blue and white letters&#10;&#10;AI-generated content may be incorrect.">
            <a:extLst>
              <a:ext uri="{FF2B5EF4-FFF2-40B4-BE49-F238E27FC236}">
                <a16:creationId xmlns:a16="http://schemas.microsoft.com/office/drawing/2014/main" id="{9902FCFC-7901-3944-70C3-654DEFA6A41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6" y="164142"/>
            <a:ext cx="1980560" cy="615294"/>
          </a:xfrm>
          <a:prstGeom prst="rect">
            <a:avLst/>
          </a:prstGeom>
        </p:spPr>
      </p:pic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4419753-57FB-9D74-3C9A-90D7D5B1166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0077690" y="90299"/>
            <a:ext cx="2304377" cy="3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roxima Nova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</a:rPr>
              <a:t>AI Infra Connect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9E67E484-1B9F-1BBE-5505-0D2712DAF1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0068453" y="408536"/>
            <a:ext cx="2304377" cy="3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roxima Nova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1200" b="1" dirty="0" err="1">
                <a:solidFill>
                  <a:schemeClr val="bg1"/>
                </a:solidFill>
              </a:rPr>
              <a:t>AIInfraSummit</a:t>
            </a:r>
            <a:endParaRPr lang="en-GB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1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64246-D969-4E66-F049-428FA23D2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24E03F1-A7C3-93A4-5870-057C5C96A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Designing Multi-Agent Systems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1FECFC3-7AD2-D3DE-77A5-221B2C82F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Challenges and Pitfalls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B66B7-6D38-ECA5-2CC0-4B8727D210C4}"/>
              </a:ext>
            </a:extLst>
          </p:cNvPr>
          <p:cNvSpPr txBox="1"/>
          <p:nvPr/>
        </p:nvSpPr>
        <p:spPr>
          <a:xfrm>
            <a:off x="647206" y="5359546"/>
            <a:ext cx="2512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roxima Nova" panose="02000506030000020004"/>
              </a:rPr>
              <a:t>Donald Thompson</a:t>
            </a:r>
          </a:p>
          <a:p>
            <a:r>
              <a:rPr lang="en-US" dirty="0">
                <a:latin typeface="Proxima Nova" panose="02000506030000020004"/>
              </a:rPr>
              <a:t>Distinguished Engineer</a:t>
            </a:r>
          </a:p>
          <a:p>
            <a:r>
              <a:rPr lang="en-US" dirty="0">
                <a:latin typeface="Proxima Nova" panose="02000506030000020004"/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2601923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A2D1E-0A51-2335-57F1-E89733F32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34D009-1EA4-D169-F082-D7266311F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9810" y="1910166"/>
            <a:ext cx="5672380" cy="303766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327D8F2-61AC-ECD9-45E6-6D0F0D3EB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Spectrum: Local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B7AA9D-DFF1-DCE1-743A-56E5BFFD64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4688237"/>
            <a:ext cx="10515600" cy="1601726"/>
          </a:xfrm>
        </p:spPr>
        <p:txBody>
          <a:bodyPr/>
          <a:lstStyle/>
          <a:p>
            <a:r>
              <a:rPr lang="en-US" b="1" dirty="0"/>
              <a:t>Latency</a:t>
            </a:r>
            <a:r>
              <a:rPr lang="en-US" dirty="0"/>
              <a:t>:~10-100ms</a:t>
            </a:r>
            <a:endParaRPr lang="en-US" b="1" dirty="0"/>
          </a:p>
          <a:p>
            <a:r>
              <a:rPr lang="en-US" b="1" dirty="0"/>
              <a:t>Examples</a:t>
            </a:r>
            <a:r>
              <a:rPr lang="en-US" dirty="0"/>
              <a:t>: </a:t>
            </a:r>
            <a:r>
              <a:rPr lang="en-US" dirty="0" err="1"/>
              <a:t>LangGraph</a:t>
            </a:r>
            <a:r>
              <a:rPr lang="en-US" dirty="0"/>
              <a:t>, </a:t>
            </a:r>
            <a:r>
              <a:rPr lang="en-US" dirty="0" err="1"/>
              <a:t>CrewAI</a:t>
            </a:r>
            <a:r>
              <a:rPr lang="en-US" dirty="0"/>
              <a:t>, </a:t>
            </a:r>
            <a:r>
              <a:rPr lang="en-US" dirty="0" err="1"/>
              <a:t>SmolAgents</a:t>
            </a:r>
            <a:r>
              <a:rPr lang="en-US" dirty="0"/>
              <a:t>, </a:t>
            </a:r>
            <a:r>
              <a:rPr lang="en-US" dirty="0" err="1"/>
              <a:t>LlamaIndex</a:t>
            </a:r>
            <a:endParaRPr lang="en-US" b="1" dirty="0"/>
          </a:p>
          <a:p>
            <a:r>
              <a:rPr lang="en-US" b="1" dirty="0"/>
              <a:t>Use case</a:t>
            </a:r>
            <a:r>
              <a:rPr lang="en-US" dirty="0"/>
              <a:t>: Prototyping, small-scale deployment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95262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B1965-2261-28D4-E102-4A5957A1D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8D75CD-2EA9-2966-282A-159835CD7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5323" y="1757773"/>
            <a:ext cx="5541354" cy="30790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ADF4D30-11A9-26E8-2EFB-55BF75377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Spectrum: Distributed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3C7D99-58E0-8313-7CAC-EDBAD59B0F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4750231"/>
            <a:ext cx="10515600" cy="153973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Latency</a:t>
            </a:r>
            <a:r>
              <a:rPr lang="en-US" dirty="0"/>
              <a:t>:~100ms-1ms per hop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en-US" b="1" dirty="0"/>
              <a:t>Examples</a:t>
            </a:r>
            <a:r>
              <a:rPr lang="en-US" dirty="0"/>
              <a:t>: </a:t>
            </a:r>
            <a:r>
              <a:rPr lang="en-US" dirty="0" err="1"/>
              <a:t>AutoGen</a:t>
            </a:r>
            <a:r>
              <a:rPr lang="en-US" dirty="0"/>
              <a:t> (distributed mode), Ray, Temporal</a:t>
            </a:r>
            <a:endParaRPr lang="en-US" b="1" dirty="0"/>
          </a:p>
          <a:p>
            <a:pPr>
              <a:lnSpc>
                <a:spcPct val="120000"/>
              </a:lnSpc>
            </a:pPr>
            <a:r>
              <a:rPr lang="en-US" b="1" dirty="0"/>
              <a:t>LinkedIn </a:t>
            </a:r>
            <a:r>
              <a:rPr lang="en-US" b="1" dirty="0" err="1"/>
              <a:t>AgentsOS</a:t>
            </a:r>
            <a:r>
              <a:rPr lang="en-US" dirty="0"/>
              <a:t>: Custom messaging infrastructure for agent coordination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262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9A0C9-03D0-3A73-0043-093F6172C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A080F8-3FCD-6171-2C9E-7537701F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Spectrum: Declarative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CE392C-B1C9-8440-6FCB-151CDD3D05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8831" y="2391710"/>
            <a:ext cx="3986049" cy="153973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b="1" dirty="0"/>
              <a:t>Low-Code/No-Code Agent Configuration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Agents defined through drag-and-drop interfaces, YAML/JSON configs, or simple prompt + tool specifications. No programming required.</a:t>
            </a:r>
          </a:p>
        </p:txBody>
      </p:sp>
      <p:pic>
        <p:nvPicPr>
          <p:cNvPr id="2" name="Picture 1" descr="Step-by-Step: Build a Multi-AI Agent System with n8n - YouTube">
            <a:extLst>
              <a:ext uri="{FF2B5EF4-FFF2-40B4-BE49-F238E27FC236}">
                <a16:creationId xmlns:a16="http://schemas.microsoft.com/office/drawing/2014/main" id="{890AD3B9-E179-C55F-2BBC-96DB5CF814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026"/>
          <a:stretch>
            <a:fillRect/>
          </a:stretch>
        </p:blipFill>
        <p:spPr>
          <a:xfrm>
            <a:off x="4855778" y="2107102"/>
            <a:ext cx="6820951" cy="28382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44F085-4CF6-0DD6-3410-7B007C205BFF}"/>
              </a:ext>
            </a:extLst>
          </p:cNvPr>
          <p:cNvSpPr txBox="1"/>
          <p:nvPr/>
        </p:nvSpPr>
        <p:spPr>
          <a:xfrm>
            <a:off x="838200" y="5091344"/>
            <a:ext cx="10046313" cy="809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Examples</a:t>
            </a:r>
            <a:r>
              <a:rPr lang="en-US" sz="2000" dirty="0"/>
              <a:t>: n8n, Copilot Studio, </a:t>
            </a:r>
            <a:r>
              <a:rPr lang="en-US" sz="2000" dirty="0" err="1"/>
              <a:t>Flowise</a:t>
            </a:r>
            <a:r>
              <a:rPr lang="en-US" sz="2000" dirty="0"/>
              <a:t>, </a:t>
            </a:r>
            <a:r>
              <a:rPr lang="en-US" sz="2000" dirty="0" err="1"/>
              <a:t>LangFlow</a:t>
            </a:r>
            <a:endParaRPr lang="en-US" sz="2000" b="1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Trade-offs</a:t>
            </a:r>
            <a:r>
              <a:rPr lang="en-US" sz="2000" dirty="0"/>
              <a:t>: Fast to build, limited flexibility, harder to debug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80072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FE318-6D51-4BF8-831D-63979E12F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257B0-58B3-5E3D-F0A0-B54FF05A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Spectrum: Custom Engine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8962A5-4870-45E7-287E-9A1C92649E0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7749" y="2431553"/>
            <a:ext cx="10758915" cy="37548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Full programmatic control over agent behavior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Agents implemented as code with complete control over reasoning, state management, tool invocation, and orchestration logic.</a:t>
            </a:r>
          </a:p>
          <a:p>
            <a:pPr marL="285750" indent="-285750">
              <a:lnSpc>
                <a:spcPct val="100000"/>
              </a:lnSpc>
            </a:pPr>
            <a:r>
              <a:rPr lang="en-US" b="1" dirty="0"/>
              <a:t>Examples</a:t>
            </a:r>
            <a:r>
              <a:rPr lang="en-US" dirty="0"/>
              <a:t>: </a:t>
            </a:r>
            <a:r>
              <a:rPr lang="en-US" dirty="0" err="1"/>
              <a:t>LangGraph</a:t>
            </a:r>
            <a:r>
              <a:rPr lang="en-US" dirty="0"/>
              <a:t>, </a:t>
            </a:r>
            <a:r>
              <a:rPr lang="en-US" dirty="0" err="1"/>
              <a:t>CrewAI</a:t>
            </a:r>
            <a:r>
              <a:rPr lang="en-US" dirty="0"/>
              <a:t>, </a:t>
            </a:r>
            <a:r>
              <a:rPr lang="en-US" dirty="0" err="1"/>
              <a:t>AutoGen</a:t>
            </a:r>
            <a:r>
              <a:rPr lang="en-US" dirty="0"/>
              <a:t>, OpenAI Agents SDK</a:t>
            </a:r>
            <a:endParaRPr lang="en-US" b="1" dirty="0"/>
          </a:p>
          <a:p>
            <a:pPr marL="285750" indent="-285750">
              <a:lnSpc>
                <a:spcPct val="100000"/>
              </a:lnSpc>
            </a:pPr>
            <a:r>
              <a:rPr lang="en-US" b="1" dirty="0"/>
              <a:t>Trade-offs</a:t>
            </a:r>
            <a:r>
              <a:rPr lang="en-US" dirty="0"/>
              <a:t>: Full control, </a:t>
            </a:r>
            <a:r>
              <a:rPr lang="en-US" dirty="0" err="1"/>
              <a:t>stpeer</a:t>
            </a:r>
            <a:r>
              <a:rPr lang="en-US" dirty="0"/>
              <a:t> learning curve, more maintenance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71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E9B59-3705-C233-0F2D-C001DEF17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3AD5A5-CED9-AA51-8491-AC5E41E2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LinkedIn’s </a:t>
            </a:r>
            <a:r>
              <a:rPr lang="en-US" dirty="0" err="1"/>
              <a:t>AgentsOS</a:t>
            </a:r>
            <a:r>
              <a:rPr lang="en-US" dirty="0"/>
              <a:t> Platform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4B1141-2EF5-895D-D61D-E387B5579B0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87749" y="2431553"/>
            <a:ext cx="10758915" cy="375483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4-Layer Architecture</a:t>
            </a:r>
          </a:p>
          <a:p>
            <a:pPr marL="285750" indent="-285750">
              <a:lnSpc>
                <a:spcPct val="100000"/>
              </a:lnSpc>
            </a:pPr>
            <a:r>
              <a:rPr lang="en-US" b="1" dirty="0"/>
              <a:t>Orchestration Layer</a:t>
            </a:r>
            <a:r>
              <a:rPr lang="en-US" dirty="0"/>
              <a:t>: Distributed execution, retry logic, traffic shifting</a:t>
            </a:r>
            <a:endParaRPr lang="en-US" b="1" dirty="0"/>
          </a:p>
          <a:p>
            <a:pPr marL="285750" indent="-285750">
              <a:lnSpc>
                <a:spcPct val="100000"/>
              </a:lnSpc>
            </a:pPr>
            <a:r>
              <a:rPr lang="en-US" b="1" dirty="0"/>
              <a:t>Prompt Engineering Tools</a:t>
            </a:r>
            <a:r>
              <a:rPr lang="en-US" dirty="0"/>
              <a:t>: Template management, optimization, versioning</a:t>
            </a:r>
          </a:p>
          <a:p>
            <a:pPr marL="285750" indent="-285750">
              <a:lnSpc>
                <a:spcPct val="100000"/>
              </a:lnSpc>
            </a:pPr>
            <a:r>
              <a:rPr lang="en-US" b="1" dirty="0"/>
              <a:t>Skills and Tools Invocation</a:t>
            </a:r>
            <a:r>
              <a:rPr lang="en-US" dirty="0"/>
              <a:t>: Centralized skill registry, API integration</a:t>
            </a:r>
            <a:endParaRPr lang="en-US" b="1" dirty="0"/>
          </a:p>
          <a:p>
            <a:pPr marL="285750" indent="-285750">
              <a:lnSpc>
                <a:spcPct val="100000"/>
              </a:lnSpc>
            </a:pPr>
            <a:r>
              <a:rPr lang="en-US" b="1" dirty="0"/>
              <a:t>Content and Memory Management</a:t>
            </a:r>
            <a:r>
              <a:rPr lang="en-US" dirty="0"/>
              <a:t>: Conversational memory, experiential memory, checkpointing</a:t>
            </a:r>
            <a:endParaRPr lang="en-US" b="1" dirty="0"/>
          </a:p>
          <a:p>
            <a:pPr marL="285750" indent="-285750">
              <a:lnSpc>
                <a:spcPct val="10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3919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98E24-AB49-D924-625F-9DEC510BB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75BB36-EB96-DBEA-6D95-CE0C068F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 Patterns</a:t>
            </a:r>
          </a:p>
        </p:txBody>
      </p:sp>
      <p:pic>
        <p:nvPicPr>
          <p:cNvPr id="3" name="Content Placeholder 2" descr="A diagram of a company&#10;&#10;AI-generated content may be incorrect.">
            <a:extLst>
              <a:ext uri="{FF2B5EF4-FFF2-40B4-BE49-F238E27FC236}">
                <a16:creationId xmlns:a16="http://schemas.microsoft.com/office/drawing/2014/main" id="{796DFF21-F501-A18F-0942-7D3E44B8EAA1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788" y="1142464"/>
            <a:ext cx="3423749" cy="5286555"/>
          </a:xfr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081DC58-C151-8504-FC61-D739E9649190}"/>
              </a:ext>
            </a:extLst>
          </p:cNvPr>
          <p:cNvSpPr txBox="1">
            <a:spLocks/>
          </p:cNvSpPr>
          <p:nvPr/>
        </p:nvSpPr>
        <p:spPr>
          <a:xfrm>
            <a:off x="787749" y="2005889"/>
            <a:ext cx="6900039" cy="4180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</a:pPr>
            <a:r>
              <a:rPr lang="en-US" b="1" dirty="0"/>
              <a:t>Agents as Tools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dirty="0"/>
              <a:t>OpenAI SDK: agents callable like functions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dirty="0"/>
              <a:t>MCP-based agents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dirty="0"/>
              <a:t>Composable, reusable agent components</a:t>
            </a:r>
          </a:p>
          <a:p>
            <a:pPr marL="285750" indent="-285750">
              <a:lnSpc>
                <a:spcPct val="110000"/>
              </a:lnSpc>
            </a:pPr>
            <a:r>
              <a:rPr lang="en-US" b="1" dirty="0"/>
              <a:t>Hybrid Declarative/Code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dirty="0"/>
              <a:t>Start declarative, extend with code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dirty="0"/>
              <a:t>Example: n8n with custom code nodes</a:t>
            </a:r>
          </a:p>
          <a:p>
            <a:pPr marL="285750" indent="-285750">
              <a:lnSpc>
                <a:spcPct val="110000"/>
              </a:lnSpc>
            </a:pPr>
            <a:r>
              <a:rPr lang="en-US" b="1" dirty="0"/>
              <a:t>Model-Driven Orchestration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dirty="0"/>
              <a:t>LLM decides agent routing dynamically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dirty="0"/>
              <a:t>LinkedIn: Supervisor agent pattern</a:t>
            </a:r>
          </a:p>
        </p:txBody>
      </p:sp>
    </p:spTree>
    <p:extLst>
      <p:ext uri="{BB962C8B-B14F-4D97-AF65-F5344CB8AC3E}">
        <p14:creationId xmlns:p14="http://schemas.microsoft.com/office/powerpoint/2010/main" val="3571424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44F60-634C-7972-0FB0-4BEF98D8F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969E2B-990F-E031-1969-3E7D8263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Protocols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16C81A-CCEB-2495-7B11-776E6BC6B1C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lnSpc>
                <a:spcPct val="110000"/>
              </a:lnSpc>
            </a:pPr>
            <a:r>
              <a:rPr lang="en-US" b="1" dirty="0"/>
              <a:t>Agent-to-Tool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dirty="0"/>
              <a:t>Native functions (Python, TypeScript) with OpenAI-compatible schema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dirty="0"/>
              <a:t>Model Context Protocol (MCP): JSON-RPC, STDIO, streaming HTTP, stateful (session)</a:t>
            </a:r>
          </a:p>
          <a:p>
            <a:pPr marL="285750" indent="-285750">
              <a:lnSpc>
                <a:spcPct val="110000"/>
              </a:lnSpc>
            </a:pPr>
            <a:r>
              <a:rPr lang="en-US" b="1" dirty="0"/>
              <a:t>Agent-to-Agent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dirty="0"/>
              <a:t>A2A, ACP, ANP, …: HTTP, </a:t>
            </a:r>
            <a:r>
              <a:rPr lang="en-US" dirty="0" err="1"/>
              <a:t>gRPC</a:t>
            </a:r>
            <a:r>
              <a:rPr lang="en-US" dirty="0"/>
              <a:t>, agent card, task-oriented, stateless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dirty="0"/>
              <a:t>MCP: “agent as tool,” Anthropic + Microsoft + AWS</a:t>
            </a:r>
          </a:p>
          <a:p>
            <a:pPr marL="742950" lvl="1" indent="-285750">
              <a:lnSpc>
                <a:spcPct val="110000"/>
              </a:lnSpc>
            </a:pPr>
            <a:r>
              <a:rPr lang="en-US" dirty="0"/>
              <a:t>Custom: LinkedIn messaging</a:t>
            </a:r>
          </a:p>
        </p:txBody>
      </p:sp>
    </p:spTree>
    <p:extLst>
      <p:ext uri="{BB962C8B-B14F-4D97-AF65-F5344CB8AC3E}">
        <p14:creationId xmlns:p14="http://schemas.microsoft.com/office/powerpoint/2010/main" val="2366319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DE1A5-B040-EF6E-8C53-5B40A4467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866529-C95A-107A-F36A-91AF1FDB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40C954-A3E9-1E0E-AAF1-2CA89E2A44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pPr marL="285750" indent="-285750">
              <a:lnSpc>
                <a:spcPct val="120000"/>
              </a:lnSpc>
            </a:pPr>
            <a:r>
              <a:rPr lang="en-US" b="1" dirty="0"/>
              <a:t>Communication overhead</a:t>
            </a:r>
          </a:p>
          <a:p>
            <a:pPr marL="742950" lvl="1" indent="-285750">
              <a:lnSpc>
                <a:spcPct val="120000"/>
              </a:lnSpc>
            </a:pPr>
            <a:r>
              <a:rPr lang="en-US" dirty="0"/>
              <a:t>3 agents * 5 rounds = 15 messages</a:t>
            </a:r>
          </a:p>
          <a:p>
            <a:pPr marL="285750" indent="-285750">
              <a:lnSpc>
                <a:spcPct val="120000"/>
              </a:lnSpc>
            </a:pPr>
            <a:r>
              <a:rPr lang="en-US" b="1" dirty="0"/>
              <a:t>State consistency</a:t>
            </a:r>
          </a:p>
          <a:p>
            <a:pPr marL="742950" lvl="1" indent="-285750">
              <a:lnSpc>
                <a:spcPct val="120000"/>
              </a:lnSpc>
            </a:pPr>
            <a:r>
              <a:rPr lang="en-US" dirty="0"/>
              <a:t>Shared memory, recovery, checkpointing, race conditions</a:t>
            </a:r>
          </a:p>
          <a:p>
            <a:pPr marL="285750" indent="-285750">
              <a:lnSpc>
                <a:spcPct val="120000"/>
              </a:lnSpc>
            </a:pPr>
            <a:r>
              <a:rPr lang="en-US" b="1" dirty="0"/>
              <a:t>Agent sprawl</a:t>
            </a:r>
          </a:p>
          <a:p>
            <a:pPr marL="742950" lvl="1" indent="-285750">
              <a:lnSpc>
                <a:spcPct val="120000"/>
              </a:lnSpc>
            </a:pPr>
            <a:r>
              <a:rPr lang="en-US" dirty="0"/>
              <a:t>Do we need a Citation Agent?  Format Agent?</a:t>
            </a:r>
          </a:p>
          <a:p>
            <a:pPr marL="742950" lvl="1" indent="-285750">
              <a:lnSpc>
                <a:spcPct val="120000"/>
              </a:lnSpc>
            </a:pPr>
            <a:r>
              <a:rPr lang="en-US" dirty="0"/>
              <a:t>Over-decomposition complexity</a:t>
            </a:r>
          </a:p>
          <a:p>
            <a:pPr marL="285750" indent="-285750">
              <a:lnSpc>
                <a:spcPct val="120000"/>
              </a:lnSpc>
            </a:pPr>
            <a:r>
              <a:rPr lang="en-US" b="1" dirty="0"/>
              <a:t>Skill (Tools)</a:t>
            </a:r>
          </a:p>
          <a:p>
            <a:pPr marL="742950" lvl="1" indent="-285750">
              <a:lnSpc>
                <a:spcPct val="120000"/>
              </a:lnSpc>
            </a:pPr>
            <a:r>
              <a:rPr lang="en-US" dirty="0"/>
              <a:t>Centralized registry, tool finding / narrowing</a:t>
            </a:r>
          </a:p>
          <a:p>
            <a:pPr marL="285750" indent="-285750">
              <a:lnSpc>
                <a:spcPct val="120000"/>
              </a:lnSpc>
            </a:pPr>
            <a:r>
              <a:rPr lang="en-US" b="1" dirty="0"/>
              <a:t>Debugging + Observability</a:t>
            </a:r>
          </a:p>
        </p:txBody>
      </p:sp>
    </p:spTree>
    <p:extLst>
      <p:ext uri="{BB962C8B-B14F-4D97-AF65-F5344CB8AC3E}">
        <p14:creationId xmlns:p14="http://schemas.microsoft.com/office/powerpoint/2010/main" val="739457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896DB-162E-FE71-C070-6581E6CEF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large lm orchestrator&#10;&#10;AI-generated content may be incorrect.">
            <a:extLst>
              <a:ext uri="{FF2B5EF4-FFF2-40B4-BE49-F238E27FC236}">
                <a16:creationId xmlns:a16="http://schemas.microsoft.com/office/drawing/2014/main" id="{AB117AC7-F80F-4B6A-FCB5-AFA1551D9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526" y="4020611"/>
            <a:ext cx="4479440" cy="251968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084F988-CEDF-B95F-0BD4-8FF37165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and Client Deployment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A94729-8FF7-B0BD-9DAC-F071AB9F792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20000"/>
              </a:lnSpc>
            </a:pPr>
            <a:r>
              <a:rPr lang="en-US" b="1" dirty="0"/>
              <a:t>SLMs</a:t>
            </a:r>
            <a:r>
              <a:rPr lang="en-US" dirty="0"/>
              <a:t>: Models that fit on consumer devices with low-latency local inference for single-user agent tasks</a:t>
            </a:r>
          </a:p>
          <a:p>
            <a:pPr marL="742950" lvl="1" indent="-285750">
              <a:lnSpc>
                <a:spcPct val="120000"/>
              </a:lnSpc>
            </a:pPr>
            <a:r>
              <a:rPr lang="en-US" dirty="0"/>
              <a:t>10-30x cost reduction for agent tasks</a:t>
            </a:r>
          </a:p>
          <a:p>
            <a:pPr marL="742950" lvl="1" indent="-285750">
              <a:lnSpc>
                <a:spcPct val="120000"/>
              </a:lnSpc>
            </a:pPr>
            <a:r>
              <a:rPr lang="en-US" dirty="0"/>
              <a:t>No network latency, full privacy</a:t>
            </a:r>
          </a:p>
          <a:p>
            <a:pPr marL="742950" lvl="1" indent="-285750">
              <a:lnSpc>
                <a:spcPct val="120000"/>
              </a:lnSpc>
            </a:pPr>
            <a:r>
              <a:rPr lang="en-US" dirty="0"/>
              <a:t>Most agent tasks need speed over sophistication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6E8585-2409-B417-E16A-A77FA6FD600A}"/>
              </a:ext>
            </a:extLst>
          </p:cNvPr>
          <p:cNvSpPr txBox="1"/>
          <p:nvPr/>
        </p:nvSpPr>
        <p:spPr>
          <a:xfrm>
            <a:off x="838200" y="4926585"/>
            <a:ext cx="6238416" cy="1613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Hybrid</a:t>
            </a:r>
            <a:r>
              <a:rPr lang="en-US" sz="2800" dirty="0"/>
              <a:t>: Combining SLMs and LLMs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Intelligent task routing between specialized models</a:t>
            </a:r>
          </a:p>
        </p:txBody>
      </p:sp>
    </p:spTree>
    <p:extLst>
      <p:ext uri="{BB962C8B-B14F-4D97-AF65-F5344CB8AC3E}">
        <p14:creationId xmlns:p14="http://schemas.microsoft.com/office/powerpoint/2010/main" val="3726105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58481-29FE-FEF7-2965-6FD7BEA0D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46CE07-6167-04B5-9522-CC225792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9A4ED7-F849-6FD4-207C-B710B80877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Architecture Choices</a:t>
            </a:r>
          </a:p>
          <a:p>
            <a:pPr marL="285750" indent="-285750">
              <a:lnSpc>
                <a:spcPct val="120000"/>
              </a:lnSpc>
            </a:pPr>
            <a:r>
              <a:rPr lang="en-US" sz="2400" b="1" dirty="0"/>
              <a:t>Single vs Multi-Agent: </a:t>
            </a:r>
            <a:r>
              <a:rPr lang="en-US" sz="2400" dirty="0"/>
              <a:t>Start single, split only for parallelism/boundaries</a:t>
            </a:r>
          </a:p>
          <a:p>
            <a:pPr marL="285750" indent="-285750">
              <a:lnSpc>
                <a:spcPct val="120000"/>
              </a:lnSpc>
            </a:pPr>
            <a:r>
              <a:rPr lang="en-US" sz="2400" b="1" dirty="0"/>
              <a:t>Local vs Distributed: </a:t>
            </a:r>
            <a:r>
              <a:rPr lang="en-US" sz="2400" dirty="0"/>
              <a:t>Prototype local, distribute when scaling demands</a:t>
            </a:r>
          </a:p>
          <a:p>
            <a:pPr marL="285750" indent="-285750">
              <a:lnSpc>
                <a:spcPct val="120000"/>
              </a:lnSpc>
            </a:pPr>
            <a:r>
              <a:rPr lang="en-US" sz="2400" b="1" dirty="0"/>
              <a:t>Declarative vs Custom: </a:t>
            </a:r>
            <a:r>
              <a:rPr lang="en-US" sz="2400" dirty="0"/>
              <a:t>Begin declarative, do custom for control</a:t>
            </a:r>
          </a:p>
          <a:p>
            <a:pPr marL="285750" indent="-285750">
              <a:lnSpc>
                <a:spcPct val="120000"/>
              </a:lnSpc>
            </a:pPr>
            <a:r>
              <a:rPr lang="en-US" sz="2400" b="1" dirty="0"/>
              <a:t>LLMs vs SLMs:</a:t>
            </a:r>
            <a:r>
              <a:rPr lang="en-US" sz="2400" dirty="0"/>
              <a:t> Use SLMS for speed/cost/privacy, LLMs for complex reasoning or expanded context windows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900" b="1" dirty="0"/>
              <a:t>Production Readiness</a:t>
            </a:r>
          </a:p>
          <a:p>
            <a:pPr marL="285750" indent="-285750">
              <a:lnSpc>
                <a:spcPct val="120000"/>
              </a:lnSpc>
            </a:pPr>
            <a:r>
              <a:rPr lang="en-US" sz="2400" b="1" dirty="0"/>
              <a:t>Protocols: </a:t>
            </a:r>
            <a:r>
              <a:rPr lang="en-US" sz="2400" dirty="0"/>
              <a:t>Adopt standards (MCP, A2A) for interoperability</a:t>
            </a:r>
          </a:p>
          <a:p>
            <a:pPr marL="285750" indent="-285750">
              <a:lnSpc>
                <a:spcPct val="120000"/>
              </a:lnSpc>
            </a:pPr>
            <a:r>
              <a:rPr lang="en-US" sz="2400" b="1" dirty="0"/>
              <a:t>Evals: </a:t>
            </a:r>
            <a:r>
              <a:rPr lang="en-US" sz="2400" dirty="0"/>
              <a:t>Build agent-specific benchmarks before deployment</a:t>
            </a:r>
          </a:p>
          <a:p>
            <a:pPr marL="285750" indent="-285750">
              <a:lnSpc>
                <a:spcPct val="120000"/>
              </a:lnSpc>
            </a:pPr>
            <a:r>
              <a:rPr lang="en-US" sz="2400" b="1" dirty="0"/>
              <a:t>Operations: </a:t>
            </a:r>
            <a:r>
              <a:rPr lang="en-US" sz="2400" dirty="0"/>
              <a:t>Invest in debugging, observability, replay capabilities</a:t>
            </a:r>
          </a:p>
          <a:p>
            <a:pPr marL="285750" indent="-285750">
              <a:lnSpc>
                <a:spcPct val="120000"/>
              </a:lnSpc>
            </a:pPr>
            <a:r>
              <a:rPr lang="en-US" sz="2400" b="1" dirty="0"/>
              <a:t>Cost Controls:</a:t>
            </a:r>
            <a:r>
              <a:rPr lang="en-US" sz="2400" dirty="0"/>
              <a:t> Monitor token usage, implement semantic routing</a:t>
            </a:r>
          </a:p>
        </p:txBody>
      </p:sp>
      <p:pic>
        <p:nvPicPr>
          <p:cNvPr id="3" name="Picture 2" descr="A white rectangular sign with black text&#10;&#10;AI-generated content may be incorrect.">
            <a:extLst>
              <a:ext uri="{FF2B5EF4-FFF2-40B4-BE49-F238E27FC236}">
                <a16:creationId xmlns:a16="http://schemas.microsoft.com/office/drawing/2014/main" id="{671572C6-E978-8E77-2CE4-E42CE71C1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642" y="1190805"/>
            <a:ext cx="7702230" cy="102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27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2312238-0FEE-63AD-1F8A-C2AFE58E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Multi-Agent Landscape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6CFE454-7B6C-D8A9-6781-9A8591BB23A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Framework explosion</a:t>
            </a:r>
            <a:r>
              <a:rPr lang="en-US" dirty="0"/>
              <a:t>: </a:t>
            </a:r>
            <a:r>
              <a:rPr lang="en-US" dirty="0" err="1"/>
              <a:t>LangGraph</a:t>
            </a:r>
            <a:r>
              <a:rPr lang="en-US" dirty="0"/>
              <a:t>, </a:t>
            </a:r>
            <a:r>
              <a:rPr lang="en-US" dirty="0" err="1"/>
              <a:t>CrewAI</a:t>
            </a:r>
            <a:r>
              <a:rPr lang="en-US" dirty="0"/>
              <a:t>, OpenAI Agents SDK, </a:t>
            </a:r>
            <a:r>
              <a:rPr lang="en-US" dirty="0" err="1"/>
              <a:t>AutoGen</a:t>
            </a:r>
            <a:r>
              <a:rPr lang="en-US" dirty="0"/>
              <a:t>, </a:t>
            </a:r>
            <a:r>
              <a:rPr lang="en-US" dirty="0" err="1"/>
              <a:t>Pydantic</a:t>
            </a:r>
            <a:r>
              <a:rPr lang="en-US" dirty="0"/>
              <a:t>, SMOL, SWARM, …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Limited Production</a:t>
            </a:r>
            <a:r>
              <a:rPr lang="en-US" dirty="0"/>
              <a:t>: Most remain in PoC or pilot phase (</a:t>
            </a:r>
            <a:r>
              <a:rPr lang="en-US" dirty="0" err="1"/>
              <a:t>LangChain</a:t>
            </a:r>
            <a:r>
              <a:rPr lang="en-US" dirty="0"/>
              <a:t> State of AI Agents Report, 2024)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Deployment reality</a:t>
            </a:r>
            <a:r>
              <a:rPr lang="en-US" dirty="0"/>
              <a:t>: 67 agentic systems deployed by end of 2024 (MIT AI Agent Index)</a:t>
            </a:r>
          </a:p>
          <a:p>
            <a:pPr marL="0" indent="0" algn="ctr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dirty="0"/>
              <a:t>Two running examples throughout:</a:t>
            </a:r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en-US" sz="2000" b="1" dirty="0"/>
              <a:t>Academic Research Assistant</a:t>
            </a:r>
            <a:endParaRPr lang="en-US" sz="2000" dirty="0"/>
          </a:p>
          <a:p>
            <a:pPr marL="457200" lvl="1" indent="0" algn="ctr">
              <a:lnSpc>
                <a:spcPct val="100000"/>
              </a:lnSpc>
              <a:buNone/>
            </a:pPr>
            <a:r>
              <a:rPr lang="en-US" sz="2000" b="1" dirty="0"/>
              <a:t>LinkedIn Hiring Assistant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895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8F41B-5F34-D611-43AB-A06552B4B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06627FC-6A66-E960-601E-98D875D0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</a:t>
            </a:r>
            <a:r>
              <a:rPr lang="en-US" i="1" dirty="0"/>
              <a:t>agent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8C10E0D-EE97-58AA-AA68-4B98A7EEBD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An AI agent is an </a:t>
            </a:r>
            <a:r>
              <a:rPr lang="en-US" b="1" dirty="0"/>
              <a:t>autonomous</a:t>
            </a:r>
            <a:r>
              <a:rPr lang="en-US" dirty="0"/>
              <a:t> system powered by (language) models that </a:t>
            </a:r>
            <a:r>
              <a:rPr lang="en-US" b="1" dirty="0"/>
              <a:t>achieves goals </a:t>
            </a:r>
            <a:r>
              <a:rPr lang="en-US" dirty="0"/>
              <a:t>by: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Reasoning</a:t>
            </a:r>
            <a:r>
              <a:rPr lang="en-US" sz="2400" dirty="0"/>
              <a:t>: Using LLM capabilities for logical thinking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Planning</a:t>
            </a:r>
            <a:r>
              <a:rPr lang="en-US" sz="2400" dirty="0"/>
              <a:t>: Creating multi-step strategies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Acting</a:t>
            </a:r>
            <a:r>
              <a:rPr lang="en-US" sz="2400" dirty="0"/>
              <a:t>: Executing tools/APIs to effect change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Observing</a:t>
            </a:r>
            <a:r>
              <a:rPr lang="en-US" sz="2400" dirty="0"/>
              <a:t>: Monitoring outcomes and environment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Self-Correcting</a:t>
            </a:r>
            <a:r>
              <a:rPr lang="en-US" sz="2400" dirty="0"/>
              <a:t>: Adapting strategy based on feedback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Key differentiator: </a:t>
            </a:r>
            <a:r>
              <a:rPr lang="en-US" sz="2200" b="1" dirty="0"/>
              <a:t>autonomy</a:t>
            </a:r>
            <a:r>
              <a:rPr lang="en-US" sz="2200" dirty="0"/>
              <a:t> - agents maintain self-directed control over their process, dynamically adjusting their approach rather than following scripted paths.</a:t>
            </a:r>
            <a:endParaRPr lang="en-US" sz="1900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4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DD75A-C8AD-EC14-70DB-82179461B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48CF7ED-15E9-2B36-F3DB-55D8ACDF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i="1" dirty="0"/>
              <a:t>multi-agent system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16868A7-B9E9-4CA4-7B13-CD8580ED04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A multi-agent system consists of two or more autonomous agents that </a:t>
            </a:r>
            <a:r>
              <a:rPr lang="en-US" b="1" dirty="0"/>
              <a:t>collaborate</a:t>
            </a:r>
            <a:r>
              <a:rPr lang="en-US" dirty="0"/>
              <a:t> (cooperative or adversarial) to achieve goals through: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message passing </a:t>
            </a:r>
            <a:r>
              <a:rPr lang="en-US" sz="2400" dirty="0"/>
              <a:t>(distributed)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direct invocation</a:t>
            </a:r>
            <a:r>
              <a:rPr lang="en-US" sz="2400" dirty="0"/>
              <a:t> (local)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shared memory</a:t>
            </a:r>
            <a:r>
              <a:rPr lang="en-US" sz="2400" dirty="0"/>
              <a:t> (blackboard)</a:t>
            </a:r>
            <a:endParaRPr lang="en-US" sz="2400" b="1" dirty="0"/>
          </a:p>
          <a:p>
            <a:pPr>
              <a:lnSpc>
                <a:spcPct val="100000"/>
              </a:lnSpc>
            </a:pPr>
            <a:r>
              <a:rPr lang="en-US" sz="2400" b="1" dirty="0"/>
              <a:t>environment modification</a:t>
            </a:r>
            <a:r>
              <a:rPr lang="en-US" sz="2400" dirty="0"/>
              <a:t> (state)</a:t>
            </a:r>
          </a:p>
        </p:txBody>
      </p:sp>
    </p:spTree>
    <p:extLst>
      <p:ext uri="{BB962C8B-B14F-4D97-AF65-F5344CB8AC3E}">
        <p14:creationId xmlns:p14="http://schemas.microsoft.com/office/powerpoint/2010/main" val="33084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7F284-A8B2-948E-E055-97EE115E7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BAFF73-697C-BA0E-20BA-A9620EED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 single agent?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CF32A2A-2592-FCEB-DBBC-BDF1B508DF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Almost everything marketed as "multi-agent" could be done with a single agent. Multi-agent is primarily a </a:t>
            </a:r>
            <a:r>
              <a:rPr lang="en-US" b="1" dirty="0"/>
              <a:t>software engineering </a:t>
            </a:r>
            <a:r>
              <a:rPr lang="en-US" dirty="0"/>
              <a:t>choice, not an architectural requirement.</a:t>
            </a:r>
          </a:p>
          <a:p>
            <a:pPr marL="0" indent="0">
              <a:buNone/>
            </a:pPr>
            <a:r>
              <a:rPr lang="en-US" sz="2600" b="1" dirty="0"/>
              <a:t>What Single Agents Can Do:</a:t>
            </a:r>
            <a:endParaRPr lang="en-US" sz="2600" dirty="0"/>
          </a:p>
          <a:p>
            <a:r>
              <a:rPr lang="en-US" sz="2600" dirty="0"/>
              <a:t>Switch between different prompts/modes (adversarial validation, different expertise)</a:t>
            </a:r>
          </a:p>
          <a:p>
            <a:r>
              <a:rPr lang="en-US" sz="2600" dirty="0"/>
              <a:t>Call different models via tool use (GPT-5 for reasoning, Claude for coding)</a:t>
            </a:r>
          </a:p>
          <a:p>
            <a:r>
              <a:rPr lang="en-US" sz="2600" dirty="0"/>
              <a:t>Manage complex workflows with state machines</a:t>
            </a:r>
          </a:p>
          <a:p>
            <a:r>
              <a:rPr lang="en-US" sz="2600" dirty="0"/>
              <a:t>Handle "parallel" tasks through async operations</a:t>
            </a:r>
          </a:p>
        </p:txBody>
      </p:sp>
    </p:spTree>
    <p:extLst>
      <p:ext uri="{BB962C8B-B14F-4D97-AF65-F5344CB8AC3E}">
        <p14:creationId xmlns:p14="http://schemas.microsoft.com/office/powerpoint/2010/main" val="1483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process&#10;&#10;AI-generated content may be incorrect.">
            <a:extLst>
              <a:ext uri="{FF2B5EF4-FFF2-40B4-BE49-F238E27FC236}">
                <a16:creationId xmlns:a16="http://schemas.microsoft.com/office/drawing/2014/main" id="{E1089C61-45EB-3C13-AB4C-53F092834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06" y="2159917"/>
            <a:ext cx="9339736" cy="209078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B55A33-1C5D-92CD-5A89-866C9175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Assistant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F591B0-AFAF-DC25-6746-319661C8CB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3556700"/>
            <a:ext cx="10515600" cy="27332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Why split?</a:t>
            </a:r>
          </a:p>
          <a:p>
            <a:r>
              <a:rPr lang="en-US" dirty="0"/>
              <a:t>Specialization of expertise</a:t>
            </a:r>
          </a:p>
          <a:p>
            <a:r>
              <a:rPr lang="en-US" dirty="0"/>
              <a:t>Parallel execution capabilities</a:t>
            </a:r>
          </a:p>
          <a:p>
            <a:r>
              <a:rPr lang="en-US" dirty="0"/>
              <a:t>Independent scaling and updates</a:t>
            </a:r>
          </a:p>
        </p:txBody>
      </p:sp>
    </p:spTree>
    <p:extLst>
      <p:ext uri="{BB962C8B-B14F-4D97-AF65-F5344CB8AC3E}">
        <p14:creationId xmlns:p14="http://schemas.microsoft.com/office/powerpoint/2010/main" val="1629373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1FAEF-289B-CED2-D860-C3DCFE161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D13139-15BF-E52E-7852-55491A0BD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5074" y="1650569"/>
            <a:ext cx="8141853" cy="303766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8E891FA-3133-97B7-E4E4-4A7F7C3E1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Hiring Assistant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B16C16-C56A-083A-512D-814901FC9A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4250697"/>
            <a:ext cx="10515600" cy="203926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 err="1"/>
              <a:t>AgentsOS</a:t>
            </a:r>
            <a:r>
              <a:rPr lang="en-US" dirty="0"/>
              <a:t>: Custom 4-layer platform infrastructure</a:t>
            </a:r>
            <a:endParaRPr lang="en-US" b="1" dirty="0"/>
          </a:p>
          <a:p>
            <a:r>
              <a:rPr lang="en-US" b="1" dirty="0"/>
              <a:t>Ambient agent pattern</a:t>
            </a:r>
            <a:r>
              <a:rPr lang="en-US" dirty="0"/>
              <a:t>: Async, non-blocking execution</a:t>
            </a:r>
            <a:endParaRPr lang="en-US" b="1" dirty="0"/>
          </a:p>
          <a:p>
            <a:r>
              <a:rPr lang="en-US" b="1" dirty="0"/>
              <a:t>Charter customer program</a:t>
            </a:r>
            <a:r>
              <a:rPr lang="en-US" dirty="0"/>
              <a:t>: Enterprise production deployment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932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E3976-5317-7B80-7862-EBD7066AC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054E01A-D925-9F6C-F98C-2536BD5C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multi-agent systems?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43ABE8E-1525-44B0-EB3B-CEAB75288B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Hard Requirements for Multi-Agent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/>
              <a:t>Physical parallelism with latency constraints</a:t>
            </a:r>
            <a:r>
              <a:rPr lang="en-US" dirty="0"/>
              <a:t> - When you MUST process in multiple locations simultaneously (edge computing, geographic distribution)</a:t>
            </a:r>
          </a:p>
          <a:p>
            <a:pPr>
              <a:lnSpc>
                <a:spcPct val="110000"/>
              </a:lnSpc>
            </a:pPr>
            <a:r>
              <a:rPr lang="en-US" b="1" dirty="0"/>
              <a:t>Regulatory/security boundaries</a:t>
            </a:r>
            <a:r>
              <a:rPr lang="en-US" dirty="0"/>
              <a:t> - When different parts of the system need different data access, compliance rules, or security clearances</a:t>
            </a:r>
          </a:p>
          <a:p>
            <a:pPr>
              <a:lnSpc>
                <a:spcPct val="110000"/>
              </a:lnSpc>
            </a:pPr>
            <a:r>
              <a:rPr lang="en-US" b="1" dirty="0"/>
              <a:t>Organizational boundaries</a:t>
            </a:r>
            <a:r>
              <a:rPr lang="en-US" dirty="0"/>
              <a:t> - When different teams/companies need to deploy and manage their agents independently</a:t>
            </a:r>
          </a:p>
        </p:txBody>
      </p:sp>
    </p:spTree>
    <p:extLst>
      <p:ext uri="{BB962C8B-B14F-4D97-AF65-F5344CB8AC3E}">
        <p14:creationId xmlns:p14="http://schemas.microsoft.com/office/powerpoint/2010/main" val="314620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E1202-68CD-5A93-8674-E212E276F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5EBBF0B-2943-4D13-5368-3285CC49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multi-agent systems?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336D09C-60A7-8638-2404-EE54465E318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Why We Choose Multi-Agent Anyway (Engineering Benefits)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Team scalability</a:t>
            </a:r>
            <a:r>
              <a:rPr lang="en-US" dirty="0"/>
              <a:t> - Different teams own different agents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Deployment flexibility</a:t>
            </a:r>
            <a:r>
              <a:rPr lang="en-US" dirty="0"/>
              <a:t> - Update one agent without touching others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Prompt maintainability</a:t>
            </a:r>
            <a:r>
              <a:rPr lang="en-US" dirty="0"/>
              <a:t> - Focused prompts are easier than mega-prompts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Testing isolation</a:t>
            </a:r>
            <a:r>
              <a:rPr lang="en-US" dirty="0"/>
              <a:t> - Test each agent independently</a:t>
            </a:r>
          </a:p>
          <a:p>
            <a:pPr>
              <a:lnSpc>
                <a:spcPct val="120000"/>
              </a:lnSpc>
            </a:pPr>
            <a:r>
              <a:rPr lang="en-US" b="1" dirty="0"/>
              <a:t>Failure boundaries</a:t>
            </a:r>
            <a:r>
              <a:rPr lang="en-US" dirty="0"/>
              <a:t> - Bugs in one agent don't break everything</a:t>
            </a:r>
          </a:p>
          <a:p>
            <a:pPr>
              <a:lnSpc>
                <a:spcPct val="120000"/>
              </a:lnSpc>
            </a:pPr>
            <a:r>
              <a:rPr lang="en-US" b="1" dirty="0"/>
              <a:t>Mental model clarity</a:t>
            </a:r>
            <a:r>
              <a:rPr lang="en-US" dirty="0"/>
              <a:t> - Easier to reason about specialized components</a:t>
            </a:r>
          </a:p>
        </p:txBody>
      </p:sp>
    </p:spTree>
    <p:extLst>
      <p:ext uri="{BB962C8B-B14F-4D97-AF65-F5344CB8AC3E}">
        <p14:creationId xmlns:p14="http://schemas.microsoft.com/office/powerpoint/2010/main" val="248895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77DBDAFB-E92F-4B55-90C1-5DA4196ED22C}" vid="{74E7E3C7-F1FC-4297-A383-CDD9086A48C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601C8B55BA994DA85E063149F6F458" ma:contentTypeVersion="16" ma:contentTypeDescription="Create a new document." ma:contentTypeScope="" ma:versionID="155d404b46b7c6d0e09d21cd772a3f99">
  <xsd:schema xmlns:xsd="http://www.w3.org/2001/XMLSchema" xmlns:xs="http://www.w3.org/2001/XMLSchema" xmlns:p="http://schemas.microsoft.com/office/2006/metadata/properties" xmlns:ns2="97652785-5fa8-4c77-a6e9-9ef5c960a6f4" xmlns:ns3="b03af915-75d6-446e-ab7c-09cc41048e8e" targetNamespace="http://schemas.microsoft.com/office/2006/metadata/properties" ma:root="true" ma:fieldsID="4eb599532e91c2bd55794f9e02f35677" ns2:_="" ns3:_="">
    <xsd:import namespace="97652785-5fa8-4c77-a6e9-9ef5c960a6f4"/>
    <xsd:import namespace="b03af915-75d6-446e-ab7c-09cc41048e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652785-5fa8-4c77-a6e9-9ef5c960a6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55b35f61-e00e-4edc-9889-5b5d668713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3af915-75d6-446e-ab7c-09cc41048e8e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462a42d6-36fc-4e7b-80f5-13df7fc074b6}" ma:internalName="TaxCatchAll" ma:showField="CatchAllData" ma:web="b03af915-75d6-446e-ab7c-09cc41048e8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7652785-5fa8-4c77-a6e9-9ef5c960a6f4">
      <Terms xmlns="http://schemas.microsoft.com/office/infopath/2007/PartnerControls"/>
    </lcf76f155ced4ddcb4097134ff3c332f>
    <TaxCatchAll xmlns="b03af915-75d6-446e-ab7c-09cc41048e8e" xsi:nil="true"/>
  </documentManagement>
</p:properties>
</file>

<file path=customXml/itemProps1.xml><?xml version="1.0" encoding="utf-8"?>
<ds:datastoreItem xmlns:ds="http://schemas.openxmlformats.org/officeDocument/2006/customXml" ds:itemID="{C476C36E-ACD1-4CA9-B6F5-27E2C444F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75180D-AAD8-4B49-ACF2-0C055B1888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652785-5fa8-4c77-a6e9-9ef5c960a6f4"/>
    <ds:schemaRef ds:uri="b03af915-75d6-446e-ab7c-09cc41048e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2FA9D0-94BB-485E-BC01-82D5AE93814F}">
  <ds:schemaRefs>
    <ds:schemaRef ds:uri="http://schemas.microsoft.com/office/2006/metadata/properties"/>
    <ds:schemaRef ds:uri="http://schemas.microsoft.com/office/infopath/2007/PartnerControls"/>
    <ds:schemaRef ds:uri="97652785-5fa8-4c77-a6e9-9ef5c960a6f4"/>
    <ds:schemaRef ds:uri="b03af915-75d6-446e-ab7c-09cc41048e8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aiinfra_2025-speakerpresentation_template</Template>
  <TotalTime>2764</TotalTime>
  <Words>984</Words>
  <Application>Microsoft Office PowerPoint</Application>
  <PresentationFormat>Widescreen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Proxima Nova</vt:lpstr>
      <vt:lpstr>Trebuchet MS</vt:lpstr>
      <vt:lpstr>Office Theme</vt:lpstr>
      <vt:lpstr>Designing Multi-Agent Systems</vt:lpstr>
      <vt:lpstr>The Multi-Agent Landscape</vt:lpstr>
      <vt:lpstr>What is an agent</vt:lpstr>
      <vt:lpstr>What is a multi-agent system</vt:lpstr>
      <vt:lpstr>Why not a single agent?</vt:lpstr>
      <vt:lpstr>Research Assistant</vt:lpstr>
      <vt:lpstr>Hiring Assistant</vt:lpstr>
      <vt:lpstr>When to use multi-agent systems?</vt:lpstr>
      <vt:lpstr>When to use multi-agent systems?</vt:lpstr>
      <vt:lpstr>Architecture Spectrum: Local</vt:lpstr>
      <vt:lpstr>Architecture Spectrum: Distributed</vt:lpstr>
      <vt:lpstr>Architecture Spectrum: Declarative</vt:lpstr>
      <vt:lpstr>Architecture Spectrum: Custom Engine</vt:lpstr>
      <vt:lpstr>LinkedIn’s AgentsOS Platform</vt:lpstr>
      <vt:lpstr>Orchestration Patterns</vt:lpstr>
      <vt:lpstr>Communication Protocols</vt:lpstr>
      <vt:lpstr>Challenges</vt:lpstr>
      <vt:lpstr>Edge and Client Deployment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Donald Thompson</dc:creator>
  <cp:lastModifiedBy>Donald Thompson</cp:lastModifiedBy>
  <cp:revision>8</cp:revision>
  <dcterms:created xsi:type="dcterms:W3CDTF">2025-08-29T14:55:08Z</dcterms:created>
  <dcterms:modified xsi:type="dcterms:W3CDTF">2025-09-08T18:07:10Z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0x010100F4601C8B55BA994DA85E063149F6F458</vt:lpwstr>
  </property>
  <property fmtid="{D5CDD505-2E9C-101B-9397-08002B2CF9AE}" pid="3" name="MediaServiceImageTags">
    <vt:lpwstr/>
  </property>
</Properties>
</file>