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6" r:id="rId2"/>
    <p:sldId id="306" r:id="rId3"/>
    <p:sldId id="315" r:id="rId4"/>
    <p:sldId id="327" r:id="rId5"/>
    <p:sldId id="328" r:id="rId6"/>
    <p:sldId id="329" r:id="rId7"/>
    <p:sldId id="330" r:id="rId8"/>
    <p:sldId id="332" r:id="rId9"/>
    <p:sldId id="336" r:id="rId10"/>
    <p:sldId id="331" r:id="rId11"/>
    <p:sldId id="335" r:id="rId12"/>
    <p:sldId id="333" r:id="rId13"/>
    <p:sldId id="3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3643" autoAdjust="0"/>
  </p:normalViewPr>
  <p:slideViewPr>
    <p:cSldViewPr snapToGrid="0">
      <p:cViewPr varScale="1">
        <p:scale>
          <a:sx n="104" d="100"/>
          <a:sy n="10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9FF19-2EC3-4A9D-8D9C-F16406D087E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55CF-0FF1-4EF0-A408-F2B886A32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1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2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9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6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8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6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1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4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4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5CF-0FF1-4EF0-A408-F2B886A328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2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B9D9-8AE0-44C2-A04D-2BB3E445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CE77E-6D8A-42BF-ACEA-290EAC8F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1BB2D-FC99-47DA-867E-815BDFED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ECA27-0BF3-4F05-BFB7-CE5E700D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B2AF3-480C-4D69-8D2F-C6473A36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7ED2A-02F7-48DB-B2F6-D1110B5A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B498C-FAAB-4E02-AF92-59AD74FF6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2FCE0-4710-42F1-86AE-D6B9B3EB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09CD-A42D-4F68-88D3-80EE65F2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8C46B-478C-4A5D-AB69-F6128DAB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5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A7831-90AE-4696-911B-9C78336B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E4FD9-300F-4827-A671-BF165B99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432A7-A90F-41D7-9C32-34CBBB33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4584C-A080-4A13-B64C-2E8BDEA7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549C0-06CB-41F6-87F5-061CA1C8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7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1B4C1-6689-43CE-A431-3E1DE188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A4AA2-6EB3-4BB9-9EC9-1E96ED46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E77CB-BA8E-4780-9C39-B59D9154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59FD7-AC44-447F-BF38-522693C6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5C43-135F-4043-906D-58EBE17B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8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3307-3B8B-4F1E-B966-F5580484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6BDCA-F18F-4E4E-BFF3-BFD52DCA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1B253-0080-4F01-9BFC-6F874B1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B32BD-DDB4-42C7-A99C-80AA4BD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B8CA7-E85B-49E2-8CEF-3D497B5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2572-183D-49F0-A1BE-857C6135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FF452-E726-46AD-AADA-C4A04FAE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F088F8-ECF8-4412-90AA-4EF0B082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966B-C605-4793-B97D-491EF69E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D8B52-BED7-4476-958A-79EFE08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42C1D-E051-4BAC-BBC6-9372EBFB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69EF6-AED4-45F0-93F1-44334491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C3681-14B3-4EB4-AC04-0C47674B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68A50-DC25-408E-B923-4405588B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F101B-B76E-495A-A68A-42E40F231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2EBA3-CD53-4302-9CDD-D4264A1C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59EF6A-7CE0-4FAE-9D5A-7FF6A92A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71AAB-4CF4-4230-ADBA-B9EE18A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74FEF-009F-4C30-8046-01302A94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22192-B17B-4D05-B6D3-D7F7BC51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B65E9E-F0CB-4122-9949-A59AD82D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5A051E-2F70-4EEA-8D5A-8CBD8251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E538-7EBE-4FD4-AC70-D661490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8835B-73BF-45E7-9CFE-09543B31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F63C1-69ED-4CBE-BF70-725E6224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44CF1-3442-403B-B8F8-F69ED059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2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D0448-0C6A-4E0B-9AD2-9E9E2019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7A984-6501-4997-8760-C226E048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007AC-F884-49DA-94A1-C696AB9FC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0D6D2-F3AC-4F43-B6A1-88EA7AB8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8A220-8EE7-4F09-AD8E-EDBA68E9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81F08-7F09-49EF-8673-388F1F83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F334B-5BA9-4BCA-9A91-69E14EE7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7402F-6CA5-4150-9B86-DD2B14B1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2AA4D-EF55-43DA-B328-490FF9D1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F8750-03DC-4D9F-B4B9-0670AAB5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D268A-E330-4BCD-A287-B2FEE62D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F8EF1-9D48-45E4-A72F-A3DA823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0E5A9-4231-40D0-B9CF-C5889F89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F9DD3-01EB-4BB1-9FCE-28E40CA6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54FE8-7D2E-4BCA-87F0-ED479D58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5848-6E2F-4F92-9A31-F19580C31944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A9B6-E923-4404-AC82-DF1FFD1C5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3CBCA-4715-420B-A583-4F0A909D9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CA5F-865A-4F65-B911-E249ABA6E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65E1AA0-3470-4181-A6FF-F16AABB02916}"/>
              </a:ext>
            </a:extLst>
          </p:cNvPr>
          <p:cNvSpPr/>
          <p:nvPr/>
        </p:nvSpPr>
        <p:spPr>
          <a:xfrm>
            <a:off x="1999167" y="4412202"/>
            <a:ext cx="3188653" cy="621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id="{D809B452-5AD3-4DBA-9010-FEA3D67D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24" y="4443366"/>
            <a:ext cx="3250086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604020202020204" pitchFamily="34" charset="0"/>
              <a:cs typeface="+mn-ea"/>
              <a:sym typeface="+mn-lt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Group 23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604020202020204" pitchFamily="34" charset="0"/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GUO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Yuqi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55202880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WU Yidu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56767955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604020202020204" pitchFamily="34" charset="0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7C7980-D2DE-4F17-A575-DFC267A06007}"/>
              </a:ext>
            </a:extLst>
          </p:cNvPr>
          <p:cNvSpPr/>
          <p:nvPr/>
        </p:nvSpPr>
        <p:spPr>
          <a:xfrm>
            <a:off x="1999167" y="5198582"/>
            <a:ext cx="3781872" cy="79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pic>
        <p:nvPicPr>
          <p:cNvPr id="1026" name="Picture 2" descr="Pets For Adoption - PetFinder.my Mobile">
            <a:extLst>
              <a:ext uri="{FF2B5EF4-FFF2-40B4-BE49-F238E27FC236}">
                <a16:creationId xmlns:a16="http://schemas.microsoft.com/office/drawing/2014/main" id="{E796E08F-43BB-450F-9423-11F629EB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33" y="2345773"/>
            <a:ext cx="5214611" cy="9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0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Methodology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6" y="1382809"/>
            <a:ext cx="85423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Metadata with traditional machine learning regression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Train and calculate the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Pawpularity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score from pure metadata.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7AAC5F99-FD32-468B-B19F-E613ADBD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6" y="3040548"/>
            <a:ext cx="854236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Convolutional Neural Network with images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1. User-defined CNN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 2. Pre-trained ImageNet(EfficientNetB5) + FC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D39DFFDD-5F72-48A2-BA08-0BB53696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5" y="4752068"/>
            <a:ext cx="85423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Images and metadata fusion training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PyTorch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+ EfficientNetB0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213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Methodology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ABB456-98EE-AC47-9DA0-B33CB8FA6A29}"/>
              </a:ext>
            </a:extLst>
          </p:cNvPr>
          <p:cNvGrpSpPr/>
          <p:nvPr/>
        </p:nvGrpSpPr>
        <p:grpSpPr>
          <a:xfrm>
            <a:off x="1819869" y="2735161"/>
            <a:ext cx="6039028" cy="2531153"/>
            <a:chOff x="0" y="0"/>
            <a:chExt cx="5225576" cy="220817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B317EFC-237D-9C41-9DF7-D86CD733EE08}"/>
                </a:ext>
              </a:extLst>
            </p:cNvPr>
            <p:cNvSpPr/>
            <p:nvPr/>
          </p:nvSpPr>
          <p:spPr>
            <a:xfrm>
              <a:off x="0" y="0"/>
              <a:ext cx="1128408" cy="573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MetaData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F3724A2-70A9-C749-A847-53F2BDF12BE0}"/>
                </a:ext>
              </a:extLst>
            </p:cNvPr>
            <p:cNvSpPr/>
            <p:nvPr/>
          </p:nvSpPr>
          <p:spPr>
            <a:xfrm>
              <a:off x="0" y="1050587"/>
              <a:ext cx="1128408" cy="5739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Image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DB197A68-FA42-8847-8A7F-D9D219B9648C}"/>
                </a:ext>
              </a:extLst>
            </p:cNvPr>
            <p:cNvSpPr/>
            <p:nvPr/>
          </p:nvSpPr>
          <p:spPr>
            <a:xfrm rot="5400000">
              <a:off x="3256137" y="804539"/>
              <a:ext cx="728583" cy="101033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upright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6315C081-FD4D-DF41-95B5-AB4DA80DB4DE}"/>
                </a:ext>
              </a:extLst>
            </p:cNvPr>
            <p:cNvSpPr txBox="1"/>
            <p:nvPr/>
          </p:nvSpPr>
          <p:spPr>
            <a:xfrm>
              <a:off x="3054485" y="1167319"/>
              <a:ext cx="962552" cy="3594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b="1" kern="100">
                  <a:ln>
                    <a:noFill/>
                  </a:ln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EfficientNet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FF97356-6D11-E341-AD8C-2A17CB19FD9E}"/>
                </a:ext>
              </a:extLst>
            </p:cNvPr>
            <p:cNvCxnSpPr/>
            <p:nvPr/>
          </p:nvCxnSpPr>
          <p:spPr>
            <a:xfrm>
              <a:off x="1128408" y="1337823"/>
              <a:ext cx="418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F93A0B6-9DAB-044F-83AB-F446073EB584}"/>
                </a:ext>
              </a:extLst>
            </p:cNvPr>
            <p:cNvCxnSpPr/>
            <p:nvPr/>
          </p:nvCxnSpPr>
          <p:spPr>
            <a:xfrm>
              <a:off x="2538919" y="1337823"/>
              <a:ext cx="576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6399D2ED-9BDF-E449-B03C-E05167621706}"/>
                </a:ext>
              </a:extLst>
            </p:cNvPr>
            <p:cNvCxnSpPr/>
            <p:nvPr/>
          </p:nvCxnSpPr>
          <p:spPr>
            <a:xfrm>
              <a:off x="1128408" y="262647"/>
              <a:ext cx="1986759" cy="787940"/>
            </a:xfrm>
            <a:prstGeom prst="bentConnector3">
              <a:avLst>
                <a:gd name="adj1" fmla="val 754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4B5EF5-FC44-6A48-905D-675D3A9C77ED}"/>
                </a:ext>
              </a:extLst>
            </p:cNvPr>
            <p:cNvSpPr/>
            <p:nvPr/>
          </p:nvSpPr>
          <p:spPr>
            <a:xfrm>
              <a:off x="4445540" y="1001949"/>
              <a:ext cx="780036" cy="581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solidFill>
                    <a:srgbClr val="00000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Prediction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4D7498F-F130-A647-A30F-B1449265D430}"/>
                </a:ext>
              </a:extLst>
            </p:cNvPr>
            <p:cNvCxnSpPr/>
            <p:nvPr/>
          </p:nvCxnSpPr>
          <p:spPr>
            <a:xfrm>
              <a:off x="4124527" y="1305668"/>
              <a:ext cx="320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A05003CD-5F69-B245-842A-4B09219AD164}"/>
                </a:ext>
              </a:extLst>
            </p:cNvPr>
            <p:cNvSpPr/>
            <p:nvPr/>
          </p:nvSpPr>
          <p:spPr>
            <a:xfrm rot="5400000">
              <a:off x="1638807" y="867349"/>
              <a:ext cx="807396" cy="992221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upright="1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kern="100">
                  <a:solidFill>
                    <a:srgbClr val="000000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16">
              <a:extLst>
                <a:ext uri="{FF2B5EF4-FFF2-40B4-BE49-F238E27FC236}">
                  <a16:creationId xmlns:a16="http://schemas.microsoft.com/office/drawing/2014/main" id="{8FA41958-AF3B-C943-9426-6164E00C0F87}"/>
                </a:ext>
              </a:extLst>
            </p:cNvPr>
            <p:cNvSpPr txBox="1"/>
            <p:nvPr/>
          </p:nvSpPr>
          <p:spPr>
            <a:xfrm>
              <a:off x="1536970" y="1167319"/>
              <a:ext cx="962552" cy="3594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b="1" kern="100">
                  <a:ln>
                    <a:noFill/>
                  </a:ln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EfficientNet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8">
              <a:extLst>
                <a:ext uri="{FF2B5EF4-FFF2-40B4-BE49-F238E27FC236}">
                  <a16:creationId xmlns:a16="http://schemas.microsoft.com/office/drawing/2014/main" id="{B812725E-6EEB-B343-8360-795B9B7563AB}"/>
                </a:ext>
              </a:extLst>
            </p:cNvPr>
            <p:cNvSpPr txBox="1"/>
            <p:nvPr/>
          </p:nvSpPr>
          <p:spPr>
            <a:xfrm>
              <a:off x="2500008" y="1400783"/>
              <a:ext cx="933856" cy="807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0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Image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0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Embeddings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5B169E3-6D32-F74C-8BCE-C832EFA476A7}"/>
              </a:ext>
            </a:extLst>
          </p:cNvPr>
          <p:cNvSpPr/>
          <p:nvPr/>
        </p:nvSpPr>
        <p:spPr>
          <a:xfrm>
            <a:off x="1819869" y="1352367"/>
            <a:ext cx="6608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We train the image to extract </a:t>
            </a:r>
            <a:r>
              <a:rPr lang="en-US" altLang="zh-CN" dirty="0"/>
              <a:t>image embeddings at</a:t>
            </a:r>
            <a:r>
              <a:rPr lang="zh-CN" altLang="en-US" dirty="0"/>
              <a:t> first, then link the image </a:t>
            </a:r>
            <a:r>
              <a:rPr lang="en-US" altLang="zh-CN" dirty="0"/>
              <a:t>embeddings</a:t>
            </a:r>
            <a:r>
              <a:rPr lang="zh-CN" altLang="en-US" dirty="0"/>
              <a:t> and metadata features in the full connection layer to obtain new feature representation, and finally train the new joint features to produce output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D8863E-587A-2847-B9E9-A721401BA6CE}"/>
              </a:ext>
            </a:extLst>
          </p:cNvPr>
          <p:cNvSpPr/>
          <p:nvPr/>
        </p:nvSpPr>
        <p:spPr>
          <a:xfrm>
            <a:off x="1869596" y="5275262"/>
            <a:ext cx="6511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 shown in the figure:</a:t>
            </a:r>
          </a:p>
          <a:p>
            <a:r>
              <a:rPr lang="zh-CN" altLang="en-US" dirty="0"/>
              <a:t>firstly send an image into a model to extract image </a:t>
            </a:r>
            <a:r>
              <a:rPr lang="en-US" altLang="zh-CN" dirty="0"/>
              <a:t>embeddings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88AA47-3C21-104F-A769-34FDA165FA16}"/>
              </a:ext>
            </a:extLst>
          </p:cNvPr>
          <p:cNvSpPr/>
          <p:nvPr/>
        </p:nvSpPr>
        <p:spPr>
          <a:xfrm>
            <a:off x="1869596" y="5880627"/>
            <a:ext cx="923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Then, </a:t>
            </a:r>
            <a:r>
              <a:rPr lang="zh-CN" altLang="en-US" dirty="0"/>
              <a:t>concatenate image </a:t>
            </a:r>
            <a:r>
              <a:rPr lang="en-US" altLang="zh-CN" dirty="0"/>
              <a:t>embeddings</a:t>
            </a:r>
            <a:r>
              <a:rPr lang="zh-CN" altLang="en-US" dirty="0"/>
              <a:t> &amp; metadata features</a:t>
            </a:r>
            <a:r>
              <a:rPr lang="en-US" altLang="zh-CN" dirty="0"/>
              <a:t> in dense layer for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fusion training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4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Results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6" y="1382809"/>
            <a:ext cx="854236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Metadata with traditional machine learning regression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RMSE = 20.8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7AAC5F99-FD32-468B-B19F-E613ADBD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6" y="3040548"/>
            <a:ext cx="854236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Convolutional Neural Network with images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1. User-defined CNN ----&gt;	RMSE=21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      2. Pre-trained ImageNet(EfficientNetB5) + FC ---&gt; RMSE=20.6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sp>
        <p:nvSpPr>
          <p:cNvPr id="10" name="TextBox 64">
            <a:extLst>
              <a:ext uri="{FF2B5EF4-FFF2-40B4-BE49-F238E27FC236}">
                <a16:creationId xmlns:a16="http://schemas.microsoft.com/office/drawing/2014/main" id="{D39DFFDD-5F72-48A2-BA08-0BB53696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5" y="4752068"/>
            <a:ext cx="85423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We use OOF(Out of fold predictions) to calculate the RMSE.</a:t>
            </a:r>
            <a:b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</a:b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Predict and calculate RMSE for the valid-set data by using models trained by K-fold. The results were not significantly improved.</a:t>
            </a:r>
            <a:endParaRPr lang="en-US" altLang="zh-CN" sz="2400" dirty="0">
              <a:solidFill>
                <a:srgbClr val="000000"/>
              </a:solidFill>
              <a:latin typeface="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12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Conclusion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6" name="TextBox 64">
            <a:extLst>
              <a:ext uri="{FF2B5EF4-FFF2-40B4-BE49-F238E27FC236}">
                <a16:creationId xmlns:a16="http://schemas.microsoft.com/office/drawing/2014/main" id="{248DBD46-8745-48C5-BE77-ABC375A4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382809"/>
            <a:ext cx="523933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Traditional ML algorithms on  pure metadata have similar performance with dummy regression(the baseline)</a:t>
            </a: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Convolutional neural network is more powerful to extract features from raw images, and the prediction results are more reasonable.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We did not do well in model transfer learning and did not make great breakthroughs in results. But using image and metadata fusion training must be the best feature representation method.</a:t>
            </a: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18C0B1-0664-423E-887F-D0970B20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66" y="1461796"/>
            <a:ext cx="3254343" cy="39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Pawpularity</a:t>
              </a:r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 prediction on images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TextBox 64">
            <a:extLst>
              <a:ext uri="{FF2B5EF4-FFF2-40B4-BE49-F238E27FC236}">
                <a16:creationId xmlns:a16="http://schemas.microsoft.com/office/drawing/2014/main" id="{37487CFD-9734-4E54-BFF2-41AAFF10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69" y="1508821"/>
            <a:ext cx="74049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Reflection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Visualization and analysis of datasets and features</a:t>
            </a: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604020202020204" pitchFamily="34" charset="0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Machine learning methods in 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604020202020204" pitchFamily="34" charset="0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  <a:sym typeface="+mn-lt"/>
              </a:rPr>
              <a:t>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34610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Discovery in data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382809"/>
            <a:ext cx="8614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Metadata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7D04E-7296-40D0-9B6B-BC7CD484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69" y="2548144"/>
            <a:ext cx="7774790" cy="3767308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7937F8DF-968B-4B7B-BC91-76A5581A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926569"/>
            <a:ext cx="8614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12 columns metadata to describe features of pet images</a:t>
            </a:r>
          </a:p>
        </p:txBody>
      </p:sp>
    </p:spTree>
    <p:extLst>
      <p:ext uri="{BB962C8B-B14F-4D97-AF65-F5344CB8AC3E}">
        <p14:creationId xmlns:p14="http://schemas.microsoft.com/office/powerpoint/2010/main" val="115645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Discovery in data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382809"/>
            <a:ext cx="8614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Imagedata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604020202020204" pitchFamily="34" charset="0"/>
                <a:cs typeface="+mn-ea"/>
              </a:rPr>
              <a:t>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77DC4D-15AF-4935-A8BA-715480B73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188" y="2357535"/>
            <a:ext cx="8678730" cy="3621340"/>
          </a:xfrm>
          <a:prstGeom prst="rect">
            <a:avLst/>
          </a:prstGeom>
        </p:spPr>
      </p:pic>
      <p:sp>
        <p:nvSpPr>
          <p:cNvPr id="8" name="TextBox 64">
            <a:extLst>
              <a:ext uri="{FF2B5EF4-FFF2-40B4-BE49-F238E27FC236}">
                <a16:creationId xmlns:a16="http://schemas.microsoft.com/office/drawing/2014/main" id="{05E45D3B-81A9-4E77-ADE4-C0B7215E6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926569"/>
            <a:ext cx="8614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Totally 9912 images of different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78461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Discovery in data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382809"/>
            <a:ext cx="86143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Normal distribution of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Pawpularity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Density peak on two sides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85C0F-CB7C-4E96-B677-E675EC2F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69" y="2549823"/>
            <a:ext cx="5405893" cy="35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Discovery in data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B74B00B-BAC7-4D96-9531-24DB3B508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74" y="2046515"/>
            <a:ext cx="6233519" cy="3312890"/>
          </a:xfrm>
          <a:prstGeom prst="rect">
            <a:avLst/>
          </a:prstGeom>
        </p:spPr>
      </p:pic>
      <p:sp>
        <p:nvSpPr>
          <p:cNvPr id="27" name="TextBox 64">
            <a:extLst>
              <a:ext uri="{FF2B5EF4-FFF2-40B4-BE49-F238E27FC236}">
                <a16:creationId xmlns:a16="http://schemas.microsoft.com/office/drawing/2014/main" id="{555BD22A-1576-4D93-95FD-3C1210F4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69" y="1723731"/>
            <a:ext cx="308803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Distribution of metadata: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Almost data of every column follows normal distribution with density peak on 2 sides.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Some values are sparse in a column, for example, only a little part of pet images have actions.</a:t>
            </a:r>
          </a:p>
        </p:txBody>
      </p:sp>
    </p:spTree>
    <p:extLst>
      <p:ext uri="{BB962C8B-B14F-4D97-AF65-F5344CB8AC3E}">
        <p14:creationId xmlns:p14="http://schemas.microsoft.com/office/powerpoint/2010/main" val="24519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Discovery in data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382809"/>
            <a:ext cx="340084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Correlations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1. Face and Eyes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2. Human and Occlusion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3. Collage and Info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4. Blur and Eyes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Since the Eyes-feature is highly correlated with two other features, we might consider dropping it as opposed to dropping the Face- and Blur-features.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2C114C-CF6E-417A-BC90-B242434C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35" y="1382809"/>
            <a:ext cx="5213472" cy="52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Discovery in data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87" y="1382809"/>
            <a:ext cx="3400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rPr>
              <a:t>Calculate VIF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BE11BC-2489-7242-978E-D6616AA7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37" y="2790053"/>
            <a:ext cx="4297126" cy="137674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140B3E8-1FCF-1C4E-A572-E9FE8B51C035}"/>
              </a:ext>
            </a:extLst>
          </p:cNvPr>
          <p:cNvSpPr/>
          <p:nvPr/>
        </p:nvSpPr>
        <p:spPr>
          <a:xfrm>
            <a:off x="1819868" y="2118936"/>
            <a:ext cx="950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VIF is a measure of the severity of complex (multiple) collinearity in multiple linear regression models.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55B530-C77B-0B46-933F-627F76064481}"/>
              </a:ext>
            </a:extLst>
          </p:cNvPr>
          <p:cNvSpPr/>
          <p:nvPr/>
        </p:nvSpPr>
        <p:spPr>
          <a:xfrm>
            <a:off x="1852069" y="4398380"/>
            <a:ext cx="9503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Some metadata features have very high VIF, and we can eliminate these features to achieve the purpose of data dimension reduction.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We eliminate the metadata features of VIF &gt; 6, The remaining features were reduced to 9 dimensions.</a:t>
            </a:r>
          </a:p>
        </p:txBody>
      </p:sp>
    </p:spTree>
    <p:extLst>
      <p:ext uri="{BB962C8B-B14F-4D97-AF65-F5344CB8AC3E}">
        <p14:creationId xmlns:p14="http://schemas.microsoft.com/office/powerpoint/2010/main" val="17761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914225D-6812-4E4C-A59C-82F8E4601485}"/>
              </a:ext>
            </a:extLst>
          </p:cNvPr>
          <p:cNvGrpSpPr/>
          <p:nvPr/>
        </p:nvGrpSpPr>
        <p:grpSpPr>
          <a:xfrm>
            <a:off x="1819869" y="462016"/>
            <a:ext cx="8586089" cy="707886"/>
            <a:chOff x="3986015" y="1711248"/>
            <a:chExt cx="5716785" cy="707886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F584DD6F-2193-4021-8A4C-EF57565A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719" y="1723948"/>
              <a:ext cx="493503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Data process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FD809127-5AFB-4E9E-86F6-0AE68FA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Extra Light" panose="020B0204020104020204" pitchFamily="34" charset="0"/>
                  <a:cs typeface="+mn-ea"/>
                  <a:sym typeface="+mn-lt"/>
                </a:rPr>
                <a:t>-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F9E2A1-B4C1-4210-BADB-BB58111A243F}"/>
                </a:ext>
              </a:extLst>
            </p:cNvPr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TextBox 64">
            <a:extLst>
              <a:ext uri="{FF2B5EF4-FFF2-40B4-BE49-F238E27FC236}">
                <a16:creationId xmlns:a16="http://schemas.microsoft.com/office/drawing/2014/main" id="{39F2FC6E-10B1-46ED-93A2-23C22498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881" y="1377208"/>
            <a:ext cx="8368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b="1" dirty="0"/>
              <a:t>1. About 90 images were duplicated and need to be removed.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badi Extra Light" panose="020B0204020104020204" pitchFamily="34" charset="0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1E2BD4-03B8-5547-A32F-7DE5610D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69" y="1904432"/>
            <a:ext cx="5001092" cy="30491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777B41C-624B-E746-A43B-04DA39335851}"/>
              </a:ext>
            </a:extLst>
          </p:cNvPr>
          <p:cNvSpPr/>
          <p:nvPr/>
        </p:nvSpPr>
        <p:spPr>
          <a:xfrm>
            <a:off x="1772517" y="5157626"/>
            <a:ext cx="677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Kfold cross-validation</a:t>
            </a:r>
            <a:endParaRPr lang="en-US" altLang="zh-CN" b="1" dirty="0"/>
          </a:p>
          <a:p>
            <a:r>
              <a:rPr lang="zh-CN" altLang="en-US" b="1" dirty="0"/>
              <a:t>   </a:t>
            </a:r>
            <a:r>
              <a:rPr lang="en-US" altLang="zh-CN" b="1" dirty="0"/>
              <a:t>-Divide the data into 5 folds for cross-validation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809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558</Words>
  <Application>Microsoft Macintosh PowerPoint</Application>
  <PresentationFormat>宽屏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DengXian</vt:lpstr>
      <vt:lpstr>等线 Light</vt:lpstr>
      <vt:lpstr>Abadi Extra Light</vt:lpstr>
      <vt:lpstr>Arial</vt:lpstr>
      <vt:lpstr>Helvetica Neue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Wu Yidu</cp:lastModifiedBy>
  <cp:revision>155</cp:revision>
  <dcterms:created xsi:type="dcterms:W3CDTF">2020-11-15T12:17:49Z</dcterms:created>
  <dcterms:modified xsi:type="dcterms:W3CDTF">2021-12-03T07:03:38Z</dcterms:modified>
</cp:coreProperties>
</file>