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5"/>
  </p:notesMasterIdLst>
  <p:sldIdLst>
    <p:sldId id="256" r:id="rId2"/>
    <p:sldId id="290" r:id="rId3"/>
    <p:sldId id="281" r:id="rId4"/>
    <p:sldId id="291" r:id="rId5"/>
    <p:sldId id="292" r:id="rId6"/>
    <p:sldId id="295" r:id="rId7"/>
    <p:sldId id="315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10" r:id="rId17"/>
    <p:sldId id="306" r:id="rId18"/>
    <p:sldId id="307" r:id="rId19"/>
    <p:sldId id="309" r:id="rId20"/>
    <p:sldId id="308" r:id="rId21"/>
    <p:sldId id="311" r:id="rId22"/>
    <p:sldId id="312" r:id="rId23"/>
    <p:sldId id="314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E3DF"/>
    <a:srgbClr val="000099"/>
    <a:srgbClr val="3366FF"/>
    <a:srgbClr val="FFFF66"/>
    <a:srgbClr val="0000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5" autoAdjust="0"/>
  </p:normalViewPr>
  <p:slideViewPr>
    <p:cSldViewPr>
      <p:cViewPr>
        <p:scale>
          <a:sx n="100" d="100"/>
          <a:sy n="100" d="100"/>
        </p:scale>
        <p:origin x="-702" y="594"/>
      </p:cViewPr>
      <p:guideLst>
        <p:guide orient="horz" pos="2185"/>
        <p:guide pos="2880"/>
      </p:guideLst>
    </p:cSldViewPr>
  </p:slideViewPr>
  <p:outlineViewPr>
    <p:cViewPr>
      <p:scale>
        <a:sx n="33" d="100"/>
        <a:sy n="33" d="100"/>
      </p:scale>
      <p:origin x="0" y="1464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7780206-E6A4-4541-AD17-608B69D7EF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A5C7-1582-4DF9-A46D-2EF9FE5185A8}" type="datetimeFigureOut">
              <a:rPr lang="zh-CN" altLang="en-US" smtClean="0"/>
              <a:pPr/>
              <a:t>2011/7/4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2EE6-FBF0-46D5-8D62-0DE1830B23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C:\Documents and Settings\darrenfu\桌面\QQMusic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pdf/ws7_replay_linux_technote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de-apps.org/content/show.php/Massif+Visualizer?content=12240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modev.cn/blog/archives/47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副标题 3"/>
          <p:cNvSpPr>
            <a:spLocks noGrp="1"/>
          </p:cNvSpPr>
          <p:nvPr>
            <p:ph type="subTitle" sz="quarter" idx="4294967295"/>
          </p:nvPr>
        </p:nvSpPr>
        <p:spPr>
          <a:xfrm>
            <a:off x="0" y="5486400"/>
            <a:ext cx="4648200" cy="83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音乐开发组：</a:t>
            </a:r>
            <a:r>
              <a:rPr lang="en-US" altLang="zh-CN"/>
              <a:t>piboyeliu</a:t>
            </a:r>
          </a:p>
        </p:txBody>
      </p:sp>
      <p:sp>
        <p:nvSpPr>
          <p:cNvPr id="4101" name="标题 6"/>
          <p:cNvSpPr>
            <a:spLocks noGrp="1"/>
          </p:cNvSpPr>
          <p:nvPr>
            <p:ph type="ctrTitle" sz="quarter" idx="4294967295"/>
          </p:nvPr>
        </p:nvSpPr>
        <p:spPr>
          <a:xfrm>
            <a:off x="0" y="2286000"/>
            <a:ext cx="7067550" cy="1143000"/>
          </a:xfrm>
        </p:spPr>
        <p:txBody>
          <a:bodyPr/>
          <a:lstStyle/>
          <a:p>
            <a:r>
              <a:rPr lang="en-US" altLang="zh-CN" sz="4100" dirty="0"/>
              <a:t>Linux </a:t>
            </a:r>
            <a:r>
              <a:rPr lang="zh-CN" altLang="en-US" sz="4100" dirty="0"/>
              <a:t>调试技巧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228600"/>
            <a:ext cx="21431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3124200" y="6172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201</a:t>
            </a:r>
            <a:r>
              <a:rPr lang="zh-CN" altLang="en-US" sz="2400" dirty="0" smtClean="0">
                <a:latin typeface="Times New Roman" pitchFamily="18" charset="0"/>
              </a:rPr>
              <a:t>1年0</a:t>
            </a:r>
            <a:r>
              <a:rPr lang="en-US" altLang="zh-CN" sz="2400" dirty="0" smtClean="0">
                <a:latin typeface="Times New Roman" pitchFamily="18" charset="0"/>
              </a:rPr>
              <a:t>7</a:t>
            </a:r>
            <a:r>
              <a:rPr lang="zh-CN" altLang="en-US" sz="2400" dirty="0" smtClean="0">
                <a:latin typeface="Times New Roman" pitchFamily="18" charset="0"/>
              </a:rPr>
              <a:t>月1日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pPr algn="l"/>
            <a:r>
              <a:rPr lang="en-US" altLang="zh-CN" dirty="0" smtClean="0"/>
              <a:t>checkpoint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restart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有些程序启动时间比较长，或者说是准备时间比较长，比如静态页面生成程序。如果每次都重新启动来调试，将非常耗时。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下在程序准备好的地方，设个断点，程序运行到那个地方后使用</a:t>
            </a:r>
            <a:r>
              <a:rPr lang="en-US" altLang="zh-CN" sz="1800" dirty="0" smtClean="0"/>
              <a:t>checkpoint </a:t>
            </a:r>
            <a:r>
              <a:rPr lang="zh-CN" altLang="en-US" sz="1800" dirty="0" smtClean="0"/>
              <a:t>命令可以</a:t>
            </a:r>
            <a:r>
              <a:rPr lang="en-US" altLang="zh-CN" sz="1800" dirty="0" smtClean="0"/>
              <a:t>fork</a:t>
            </a:r>
            <a:r>
              <a:rPr lang="zh-CN" altLang="en-US" sz="1800" dirty="0" smtClean="0"/>
              <a:t>出 备份进程，接着你可以继续调试。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当需要重新开始的，使用 </a:t>
            </a:r>
            <a:r>
              <a:rPr lang="en-US" altLang="zh-CN" sz="1800" dirty="0" smtClean="0"/>
              <a:t>restart cid</a:t>
            </a:r>
            <a:r>
              <a:rPr lang="zh-CN" altLang="en-US" sz="1800" dirty="0" smtClean="0"/>
              <a:t>来恢复。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info checkpoints , </a:t>
            </a:r>
            <a:r>
              <a:rPr lang="zh-CN" altLang="en-US" sz="1800" dirty="0" smtClean="0"/>
              <a:t>可以查看</a:t>
            </a:r>
            <a:r>
              <a:rPr lang="en-US" altLang="zh-CN" sz="1800" dirty="0" smtClean="0"/>
              <a:t>checkpoints</a:t>
            </a:r>
            <a:r>
              <a:rPr lang="zh-CN" altLang="en-US" sz="1800" dirty="0" smtClean="0"/>
              <a:t> 列表。</a:t>
            </a:r>
            <a:endParaRPr lang="en-US" altLang="zh-CN" sz="1800" dirty="0" smtClean="0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record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reverse-debug 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 fontScale="92500"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下使用 </a:t>
            </a:r>
            <a:r>
              <a:rPr lang="en-US" altLang="zh-CN" sz="1800" dirty="0" smtClean="0"/>
              <a:t>record </a:t>
            </a:r>
            <a:r>
              <a:rPr lang="zh-CN" altLang="en-US" sz="1800" dirty="0" smtClean="0"/>
              <a:t>可以开启程序记录功能，运行一段距离后，你可以使用</a:t>
            </a:r>
            <a:r>
              <a:rPr lang="en-US" altLang="zh-CN" sz="1800" dirty="0" smtClean="0"/>
              <a:t>reverse-next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reverse-continue </a:t>
            </a:r>
            <a:r>
              <a:rPr lang="zh-CN" altLang="en-US" sz="1800" dirty="0" smtClean="0"/>
              <a:t>来回退到先前的位置，重新执行程序来反复观察你的程序。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因为</a:t>
            </a:r>
            <a:r>
              <a:rPr lang="en-US" altLang="zh-CN" sz="1800" dirty="0" smtClean="0"/>
              <a:t>record </a:t>
            </a:r>
            <a:r>
              <a:rPr lang="zh-CN" altLang="en-US" sz="1800" dirty="0" smtClean="0"/>
              <a:t>使用日志来记录程序行为，对程序的性能影响比较大，建议在程序的小范围内使用。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如果你遇到海森堡</a:t>
            </a:r>
            <a:r>
              <a:rPr lang="en-US" altLang="zh-CN" sz="1800" dirty="0" smtClean="0"/>
              <a:t>bug,  </a:t>
            </a:r>
            <a:r>
              <a:rPr lang="zh-CN" altLang="en-US" sz="1800" dirty="0" smtClean="0"/>
              <a:t>可以在程序开始的地方打断点，再开启记日志。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反复执行程序，直到出现</a:t>
            </a:r>
            <a:r>
              <a:rPr lang="en-US" altLang="zh-CN" sz="1800" dirty="0" smtClean="0"/>
              <a:t>BUG. </a:t>
            </a:r>
            <a:r>
              <a:rPr lang="zh-CN" altLang="en-US" sz="1800" dirty="0" smtClean="0"/>
              <a:t>这时可以用这个日志来重放程序来调试。</a:t>
            </a:r>
            <a:endParaRPr lang="en-US" altLang="zh-CN" sz="1800" dirty="0" smtClean="0"/>
          </a:p>
          <a:p>
            <a:pPr fontAlgn="t">
              <a:lnSpc>
                <a:spcPct val="150000"/>
              </a:lnSpc>
              <a:buNone/>
            </a:pPr>
            <a:r>
              <a:rPr lang="zh-CN" altLang="en-US" sz="2000" b="1" dirty="0" smtClean="0"/>
              <a:t>其它</a:t>
            </a:r>
            <a:r>
              <a:rPr lang="en-US" altLang="zh-CN" sz="2000" b="1" dirty="0" smtClean="0"/>
              <a:t>record –replay </a:t>
            </a:r>
            <a:r>
              <a:rPr lang="zh-CN" altLang="en-US" sz="2000" b="1" dirty="0" smtClean="0"/>
              <a:t>工具</a:t>
            </a:r>
            <a:endParaRPr lang="en-US" altLang="zh-CN" sz="2000" b="1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Jockey, </a:t>
            </a:r>
            <a:r>
              <a:rPr lang="zh-CN" altLang="en-US" sz="1400" dirty="0" smtClean="0"/>
              <a:t>是一个开源的程序记录重复工具，不过好久没维护，并且只支持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位，我编译没有编译通过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Vmware</a:t>
            </a:r>
            <a:r>
              <a:rPr lang="en-US" altLang="zh-CN" sz="1400" dirty="0" smtClean="0"/>
              <a:t> 7.0</a:t>
            </a:r>
            <a:r>
              <a:rPr lang="zh-CN" altLang="en-US" sz="1400" dirty="0" smtClean="0"/>
              <a:t>以后支持 </a:t>
            </a:r>
            <a:r>
              <a:rPr lang="en-US" altLang="zh-CN" sz="1400" dirty="0" smtClean="0"/>
              <a:t>replay debug,  </a:t>
            </a:r>
            <a:r>
              <a:rPr lang="en-US" sz="1400" dirty="0" smtClean="0">
                <a:hlinkClick r:id="rId3"/>
              </a:rPr>
              <a:t>http://www.vmware.com/pdf/ws7_replay_linux_technote.pdf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Undo </a:t>
            </a:r>
            <a:r>
              <a:rPr lang="zh-CN" altLang="en-US" sz="1400" dirty="0" smtClean="0"/>
              <a:t>也是也商业软件，支持逆向调试。</a:t>
            </a:r>
            <a:endParaRPr lang="en-US" altLang="zh-CN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pstack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占用高问题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 fontScale="25000" lnSpcReduction="20000"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4800" dirty="0" err="1" smtClean="0"/>
              <a:t>pstack</a:t>
            </a:r>
            <a:r>
              <a:rPr lang="en-US" altLang="zh-CN" sz="4800" dirty="0" smtClean="0"/>
              <a:t>  </a:t>
            </a:r>
            <a:r>
              <a:rPr lang="en-US" altLang="zh-CN" sz="4800" dirty="0" err="1" smtClean="0"/>
              <a:t>pid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可以查看进程的所有线程的堆栈。如果一个程序的</a:t>
            </a:r>
            <a:r>
              <a:rPr lang="en-US" altLang="zh-CN" sz="4800" dirty="0" err="1" smtClean="0"/>
              <a:t>cpu</a:t>
            </a:r>
            <a:r>
              <a:rPr lang="zh-CN" altLang="en-US" sz="4800" dirty="0" smtClean="0"/>
              <a:t>占用高，可以通过打印几次堆栈，分析堆栈中常出现的地方就可以发现瓶颈。</a:t>
            </a:r>
            <a:endParaRPr lang="en-US" altLang="zh-CN" sz="4800" dirty="0" smtClean="0"/>
          </a:p>
          <a:p>
            <a:pPr algn="just" fontAlgn="t">
              <a:lnSpc>
                <a:spcPct val="150000"/>
              </a:lnSpc>
            </a:pPr>
            <a:r>
              <a:rPr lang="zh-CN" altLang="en-US" sz="4800" dirty="0" smtClean="0"/>
              <a:t>使用 </a:t>
            </a:r>
            <a:r>
              <a:rPr lang="en-US" altLang="zh-CN" sz="4800" dirty="0" err="1" smtClean="0"/>
              <a:t>gdb</a:t>
            </a:r>
            <a:r>
              <a:rPr lang="en-US" altLang="zh-CN" sz="4800" dirty="0" smtClean="0"/>
              <a:t> -quiet -batch -p 28525 -ex=“thread apply all </a:t>
            </a:r>
            <a:r>
              <a:rPr lang="en-US" altLang="zh-CN" sz="4800" dirty="0" err="1" smtClean="0"/>
              <a:t>bt</a:t>
            </a:r>
            <a:r>
              <a:rPr lang="en-US" altLang="zh-CN" sz="4800" dirty="0" smtClean="0"/>
              <a:t>“  </a:t>
            </a:r>
            <a:r>
              <a:rPr lang="zh-CN" altLang="en-US" sz="4800" dirty="0" smtClean="0"/>
              <a:t>可以查看堆栈，</a:t>
            </a:r>
            <a:endParaRPr lang="en-US" altLang="zh-CN" sz="4800" dirty="0" smtClean="0"/>
          </a:p>
          <a:p>
            <a:pPr algn="just" fontAlgn="t">
              <a:lnSpc>
                <a:spcPct val="150000"/>
              </a:lnSpc>
            </a:pPr>
            <a:r>
              <a:rPr lang="zh-CN" altLang="en-US" sz="4800" dirty="0" smtClean="0"/>
              <a:t>使用 </a:t>
            </a:r>
            <a:r>
              <a:rPr lang="en-US" altLang="zh-CN" sz="4800" dirty="0" err="1" smtClean="0"/>
              <a:t>gdb</a:t>
            </a:r>
            <a:r>
              <a:rPr lang="en-US" altLang="zh-CN" sz="4800" dirty="0" smtClean="0"/>
              <a:t> -quiet -batch -p 28525 -ex=‘thread apply all x $pc’ </a:t>
            </a:r>
            <a:r>
              <a:rPr lang="zh-CN" altLang="en-US" sz="4800" dirty="0" smtClean="0"/>
              <a:t>可以查看进程当前位置</a:t>
            </a:r>
            <a:endParaRPr lang="en-US" altLang="zh-CN" sz="4800" dirty="0" smtClean="0"/>
          </a:p>
          <a:p>
            <a:pPr algn="just" fontAlgn="t">
              <a:lnSpc>
                <a:spcPct val="150000"/>
              </a:lnSpc>
            </a:pPr>
            <a:r>
              <a:rPr lang="zh-CN" altLang="en-US" sz="4800" dirty="0" smtClean="0"/>
              <a:t>自己写个</a:t>
            </a:r>
            <a:r>
              <a:rPr lang="en-US" altLang="zh-CN" sz="4800" dirty="0" smtClean="0"/>
              <a:t>bash</a:t>
            </a:r>
            <a:r>
              <a:rPr lang="zh-CN" altLang="en-US" sz="4800" dirty="0" smtClean="0"/>
              <a:t>脚本调用</a:t>
            </a:r>
            <a:r>
              <a:rPr lang="en-US" altLang="zh-CN" sz="4800" dirty="0" err="1" smtClean="0"/>
              <a:t>gdb</a:t>
            </a:r>
            <a:r>
              <a:rPr lang="zh-CN" altLang="en-US" sz="4800" dirty="0" smtClean="0"/>
              <a:t>来实现</a:t>
            </a:r>
            <a:r>
              <a:rPr lang="en-US" altLang="zh-CN" sz="4800" dirty="0" smtClean="0"/>
              <a:t>,  pstack.sh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#!/bin/bash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if (( $# &lt; 1 )) ; then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    echo "usage: `</a:t>
            </a:r>
            <a:r>
              <a:rPr lang="en-US" altLang="zh-CN" sz="4000" dirty="0" err="1" smtClean="0"/>
              <a:t>basename</a:t>
            </a:r>
            <a:r>
              <a:rPr lang="en-US" altLang="zh-CN" sz="4000" dirty="0" smtClean="0"/>
              <a:t> $0` </a:t>
            </a:r>
            <a:r>
              <a:rPr lang="en-US" altLang="zh-CN" sz="4000" dirty="0" err="1" smtClean="0"/>
              <a:t>pid</a:t>
            </a:r>
            <a:r>
              <a:rPr lang="en-US" altLang="zh-CN" sz="4000" dirty="0" smtClean="0"/>
              <a:t>" 1&gt;&amp;2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    exit 1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err="1" smtClean="0"/>
              <a:t>fi</a:t>
            </a:r>
            <a:r>
              <a:rPr lang="en-US" altLang="zh-CN" sz="4000" dirty="0" smtClean="0"/>
              <a:t>  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if [[ ! -r /proc/$1 ]] ;  then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    echo "Process $1 not found." 1&gt;&amp;2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    exit 1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err="1" smtClean="0"/>
              <a:t>fi</a:t>
            </a:r>
            <a:r>
              <a:rPr lang="en-US" altLang="zh-CN" sz="4000" dirty="0" smtClean="0"/>
              <a:t>  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gdb</a:t>
            </a:r>
            <a:r>
              <a:rPr lang="en-US" altLang="zh-CN" sz="4000" dirty="0" smtClean="0"/>
              <a:t> -quiet -</a:t>
            </a:r>
            <a:r>
              <a:rPr lang="en-US" altLang="zh-CN" sz="4000" dirty="0" err="1" smtClean="0"/>
              <a:t>nx</a:t>
            </a:r>
            <a:r>
              <a:rPr lang="en-US" altLang="zh-CN" sz="4000" dirty="0" smtClean="0"/>
              <a:t> /proc/$1/exe -p $1 &lt;&lt;EOF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define </a:t>
            </a:r>
            <a:r>
              <a:rPr lang="en-US" altLang="zh-CN" sz="4000" dirty="0" err="1" smtClean="0"/>
              <a:t>my_dump_all_stack</a:t>
            </a:r>
            <a:endParaRPr lang="en-US" altLang="zh-CN" sz="4000" dirty="0" smtClean="0"/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x \$pc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err="1" smtClean="0"/>
              <a:t>bt</a:t>
            </a:r>
            <a:endParaRPr lang="en-US" altLang="zh-CN" sz="4000" dirty="0" smtClean="0"/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end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thread apply all </a:t>
            </a:r>
            <a:r>
              <a:rPr lang="en-US" altLang="zh-CN" sz="4000" dirty="0" err="1" smtClean="0"/>
              <a:t>my_dump_all_stack</a:t>
            </a:r>
            <a:endParaRPr lang="en-US" altLang="zh-CN" sz="4000" dirty="0" smtClean="0"/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EOF</a:t>
            </a:r>
          </a:p>
          <a:p>
            <a:pPr lvl="1" algn="just" fontAlgn="t">
              <a:lnSpc>
                <a:spcPct val="120000"/>
              </a:lnSpc>
              <a:buNone/>
            </a:pPr>
            <a:r>
              <a:rPr lang="en-US" altLang="zh-CN" sz="4000" dirty="0" smtClean="0"/>
              <a:t>) | </a:t>
            </a:r>
            <a:r>
              <a:rPr lang="en-US" altLang="zh-CN" sz="4000" dirty="0" err="1" smtClean="0"/>
              <a:t>sed</a:t>
            </a:r>
            <a:r>
              <a:rPr lang="en-US" altLang="zh-CN" sz="4000" dirty="0" smtClean="0"/>
              <a:t> -n -e 's/^(</a:t>
            </a:r>
            <a:r>
              <a:rPr lang="en-US" altLang="zh-CN" sz="4000" dirty="0" err="1" smtClean="0"/>
              <a:t>gdb</a:t>
            </a:r>
            <a:r>
              <a:rPr lang="en-US" altLang="zh-CN" sz="4000" dirty="0" smtClean="0"/>
              <a:t>) //' -e '/^#/p' -e '/^Thread/p' -</a:t>
            </a:r>
            <a:r>
              <a:rPr lang="en-US" altLang="zh-CN" sz="4000" dirty="0" err="1" smtClean="0"/>
              <a:t>e's</a:t>
            </a:r>
            <a:r>
              <a:rPr lang="en-US" altLang="zh-CN" sz="4000" dirty="0" smtClean="0"/>
              <a:t>/^0x/#*  0x/p'</a:t>
            </a:r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高效使用</a:t>
            </a:r>
            <a:r>
              <a:rPr lang="en-US" altLang="zh-CN" dirty="0" err="1" smtClean="0"/>
              <a:t>gdb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首先尽量少关闭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,  </a:t>
            </a:r>
            <a:r>
              <a:rPr lang="zh-CN" altLang="en-US" sz="1400" dirty="0" smtClean="0"/>
              <a:t> 如果要离开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 请使用 </a:t>
            </a:r>
            <a:r>
              <a:rPr lang="en-US" altLang="zh-CN" sz="1400" dirty="0" err="1" smtClean="0"/>
              <a:t>Ctr+Z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挂起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事后用 </a:t>
            </a:r>
            <a:r>
              <a:rPr lang="en-US" altLang="zh-CN" sz="1400" dirty="0" err="1" smtClean="0"/>
              <a:t>fg</a:t>
            </a:r>
            <a:r>
              <a:rPr lang="en-US" altLang="zh-CN" sz="1400" dirty="0" smtClean="0"/>
              <a:t> %1 </a:t>
            </a:r>
            <a:r>
              <a:rPr lang="zh-CN" altLang="en-US" sz="1400" dirty="0" smtClean="0"/>
              <a:t>来恢复，这样可以减少你设置断点和程序参数的时间。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save breakpoints filename </a:t>
            </a:r>
            <a:r>
              <a:rPr lang="zh-CN" altLang="en-US" sz="1400" dirty="0" smtClean="0"/>
              <a:t>来保存断点，如果你必须离开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或需要在另一台机器调试，那么保存断点是个好选择。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开启</a:t>
            </a:r>
            <a:r>
              <a:rPr lang="en-US" altLang="zh-CN" sz="1400" dirty="0" smtClean="0"/>
              <a:t>history</a:t>
            </a:r>
            <a:r>
              <a:rPr lang="zh-CN" altLang="en-US" sz="1400" dirty="0" smtClean="0"/>
              <a:t>。  在 </a:t>
            </a:r>
            <a:r>
              <a:rPr lang="en-US" altLang="zh-CN" sz="1400" dirty="0" smtClean="0"/>
              <a:t>~/.</a:t>
            </a:r>
            <a:r>
              <a:rPr lang="en-US" altLang="zh-CN" sz="1400" dirty="0" err="1" smtClean="0"/>
              <a:t>gdbinit</a:t>
            </a:r>
            <a:r>
              <a:rPr lang="zh-CN" altLang="en-US" sz="1400" dirty="0" smtClean="0"/>
              <a:t>中添加 </a:t>
            </a:r>
            <a:r>
              <a:rPr lang="en-US" altLang="zh-CN" sz="1400" dirty="0" smtClean="0"/>
              <a:t>set history save  </a:t>
            </a:r>
            <a:r>
              <a:rPr lang="zh-CN" altLang="en-US" sz="1400" dirty="0" smtClean="0"/>
              <a:t>这样，可以保存你使用过的历史命令，方便日后使用。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设置环境变量 </a:t>
            </a:r>
            <a:r>
              <a:rPr lang="en-US" altLang="zh-CN" sz="1400" dirty="0" smtClean="0"/>
              <a:t>EDITOR=vim </a:t>
            </a:r>
            <a:r>
              <a:rPr lang="zh-CN" altLang="en-US" sz="1400" dirty="0" smtClean="0"/>
              <a:t>这样你就可以在调试的时候 使用 </a:t>
            </a:r>
            <a:r>
              <a:rPr lang="en-US" altLang="zh-CN" sz="1400" dirty="0" smtClean="0"/>
              <a:t>edit </a:t>
            </a:r>
            <a:r>
              <a:rPr lang="zh-CN" altLang="en-US" sz="1400" dirty="0" smtClean="0"/>
              <a:t>命令来编辑可疑代码。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编辑完程序后，可以直接在</a:t>
            </a:r>
            <a:r>
              <a:rPr lang="en-US" altLang="zh-CN" sz="1400" dirty="0" err="1" smtClean="0"/>
              <a:t>gdb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make</a:t>
            </a:r>
            <a:r>
              <a:rPr lang="zh-CN" altLang="en-US" sz="1400" dirty="0" smtClean="0"/>
              <a:t>命令</a:t>
            </a:r>
            <a:endParaRPr lang="en-US" altLang="zh-CN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mtrace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查找内存泄漏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内存泄漏可以通过 </a:t>
            </a:r>
            <a:r>
              <a:rPr lang="en-US" altLang="zh-CN" sz="1400" dirty="0" smtClean="0"/>
              <a:t>top </a:t>
            </a:r>
            <a:r>
              <a:rPr lang="zh-CN" altLang="en-US" sz="1400" dirty="0" smtClean="0"/>
              <a:t>观察进程内存增长来发现。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识别程序中的内存泄漏，可以通过替换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free</a:t>
            </a:r>
            <a:r>
              <a:rPr lang="zh-CN" altLang="en-US" sz="1400" dirty="0" smtClean="0"/>
              <a:t>的调用来实现， </a:t>
            </a:r>
            <a:r>
              <a:rPr lang="en-US" altLang="zh-CN" sz="1400" dirty="0" err="1" smtClean="0"/>
              <a:t>glibc</a:t>
            </a:r>
            <a:r>
              <a:rPr lang="zh-CN" altLang="en-US" sz="1400" dirty="0" smtClean="0"/>
              <a:t>提供的这样的钩子函数，而且提供了</a:t>
            </a:r>
            <a:r>
              <a:rPr lang="en-US" altLang="zh-CN" sz="1400" dirty="0" err="1" smtClean="0"/>
              <a:t>mtrace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unmtrace</a:t>
            </a:r>
            <a:r>
              <a:rPr lang="zh-CN" altLang="en-US" sz="1400" dirty="0" smtClean="0"/>
              <a:t>函数了检测。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我写了个</a:t>
            </a:r>
            <a:r>
              <a:rPr lang="en-US" altLang="zh-CN" sz="1400" dirty="0" err="1" smtClean="0"/>
              <a:t>mtrace.so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动态库，可以很方便的查找内存泄漏问题</a:t>
            </a:r>
            <a:endParaRPr lang="en-US" altLang="zh-CN" sz="1400" dirty="0" smtClean="0"/>
          </a:p>
          <a:p>
            <a:pPr lvl="1" fontAlgn="t">
              <a:lnSpc>
                <a:spcPct val="150000"/>
              </a:lnSpc>
            </a:pPr>
            <a:r>
              <a:rPr lang="en-US" sz="1000" dirty="0" smtClean="0"/>
              <a:t>#include &lt;</a:t>
            </a:r>
            <a:r>
              <a:rPr lang="en-US" sz="1000" dirty="0" err="1" smtClean="0"/>
              <a:t>mcheck.h</a:t>
            </a:r>
            <a:r>
              <a:rPr lang="en-US" sz="1000" dirty="0" smtClean="0"/>
              <a:t>&gt; </a:t>
            </a:r>
            <a:br>
              <a:rPr lang="en-US" sz="1000" dirty="0" smtClean="0"/>
            </a:br>
            <a:r>
              <a:rPr lang="en-US" sz="1000" dirty="0" smtClean="0"/>
              <a:t>#include &lt;</a:t>
            </a:r>
            <a:r>
              <a:rPr lang="en-US" sz="1000" dirty="0" err="1" smtClean="0"/>
              <a:t>stdlib.h</a:t>
            </a:r>
            <a:r>
              <a:rPr lang="en-US" sz="1000" dirty="0" smtClean="0"/>
              <a:t>&gt; </a:t>
            </a:r>
            <a:br>
              <a:rPr lang="en-US" sz="1000" dirty="0" smtClean="0"/>
            </a:br>
            <a:r>
              <a:rPr lang="en-US" sz="1000" dirty="0" smtClean="0"/>
              <a:t>static void init() __attribute__((constructor)); </a:t>
            </a:r>
            <a:br>
              <a:rPr lang="en-US" sz="1000" dirty="0" smtClean="0"/>
            </a:br>
            <a:r>
              <a:rPr lang="en-US" sz="1000" dirty="0" smtClean="0"/>
              <a:t>void init() { </a:t>
            </a:r>
            <a:br>
              <a:rPr lang="en-US" sz="1000" dirty="0" smtClean="0"/>
            </a:br>
            <a:r>
              <a:rPr lang="en-US" sz="1000" dirty="0" smtClean="0"/>
              <a:t>	char * p = </a:t>
            </a:r>
            <a:r>
              <a:rPr lang="en-US" sz="1000" dirty="0" err="1" smtClean="0"/>
              <a:t>getenv</a:t>
            </a:r>
            <a:r>
              <a:rPr lang="en-US" sz="1000" dirty="0" smtClean="0"/>
              <a:t>("MALLOC_TRACE"); </a:t>
            </a:r>
            <a:br>
              <a:rPr lang="en-US" sz="1000" dirty="0" smtClean="0"/>
            </a:br>
            <a:r>
              <a:rPr lang="en-US" sz="1000" dirty="0" smtClean="0"/>
              <a:t>	if (!p) {  </a:t>
            </a:r>
            <a:r>
              <a:rPr lang="en-US" sz="1000" dirty="0" err="1" smtClean="0"/>
              <a:t>putenv</a:t>
            </a:r>
            <a:r>
              <a:rPr lang="en-US" sz="1000" dirty="0" smtClean="0"/>
              <a:t>("MALLOC_TRACE=mtrace.log"); } </a:t>
            </a:r>
            <a:br>
              <a:rPr lang="en-US" sz="1000" dirty="0" smtClean="0"/>
            </a:br>
            <a:r>
              <a:rPr lang="en-US" sz="1000" dirty="0" smtClean="0"/>
              <a:t>	</a:t>
            </a:r>
            <a:r>
              <a:rPr lang="en-US" sz="1000" dirty="0" err="1" smtClean="0"/>
              <a:t>mtrace</a:t>
            </a:r>
            <a:r>
              <a:rPr lang="en-US" sz="1000" dirty="0" smtClean="0"/>
              <a:t>(); </a:t>
            </a:r>
            <a:br>
              <a:rPr lang="en-US" sz="1000" dirty="0" smtClean="0"/>
            </a:br>
            <a:r>
              <a:rPr lang="en-US" sz="1000" dirty="0" smtClean="0"/>
              <a:t>}</a:t>
            </a:r>
            <a:endParaRPr lang="en-US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编译	</a:t>
            </a:r>
            <a:r>
              <a:rPr lang="en-US" altLang="zh-CN" sz="1400" dirty="0" smtClean="0"/>
              <a:t>g++ </a:t>
            </a:r>
            <a:r>
              <a:rPr lang="en-US" altLang="zh-CN" sz="1400" dirty="0" err="1" smtClean="0"/>
              <a:t>mtrace.so.cpp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fPIC</a:t>
            </a:r>
            <a:r>
              <a:rPr lang="en-US" altLang="zh-CN" sz="1400" dirty="0" smtClean="0"/>
              <a:t> -shared -</a:t>
            </a:r>
            <a:r>
              <a:rPr lang="en-US" altLang="zh-CN" sz="1400" dirty="0" err="1" smtClean="0"/>
              <a:t>ggdb</a:t>
            </a:r>
            <a:r>
              <a:rPr lang="en-US" altLang="zh-CN" sz="1400" dirty="0" smtClean="0"/>
              <a:t> -o </a:t>
            </a:r>
            <a:r>
              <a:rPr lang="en-US" altLang="zh-CN" sz="1400" dirty="0" err="1" smtClean="0"/>
              <a:t>mtrace.so</a:t>
            </a:r>
            <a:r>
              <a:rPr lang="en-US" altLang="zh-CN" sz="1400" dirty="0" smtClean="0"/>
              <a:t>   </a:t>
            </a:r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运行	</a:t>
            </a:r>
            <a:r>
              <a:rPr lang="en-US" altLang="zh-CN" sz="1400" dirty="0" smtClean="0"/>
              <a:t>LD_PRELOAD=~/bin/</a:t>
            </a:r>
            <a:r>
              <a:rPr lang="en-US" altLang="zh-CN" sz="1400" dirty="0" err="1" smtClean="0"/>
              <a:t>mtrace.so</a:t>
            </a:r>
            <a:r>
              <a:rPr lang="en-US" altLang="zh-CN" sz="1400" dirty="0" smtClean="0"/>
              <a:t> ./</a:t>
            </a:r>
            <a:r>
              <a:rPr lang="en-US" altLang="zh-CN" sz="1400" dirty="0" err="1" smtClean="0"/>
              <a:t>your_prg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分析	</a:t>
            </a:r>
            <a:r>
              <a:rPr lang="en-US" altLang="zh-CN" sz="1400" dirty="0" err="1" smtClean="0"/>
              <a:t>mtrace</a:t>
            </a:r>
            <a:r>
              <a:rPr lang="en-US" altLang="zh-CN" sz="1400" dirty="0" smtClean="0"/>
              <a:t> ./</a:t>
            </a:r>
            <a:r>
              <a:rPr lang="en-US" altLang="zh-CN" sz="1400" dirty="0" err="1" smtClean="0"/>
              <a:t>your_prg</a:t>
            </a:r>
            <a:r>
              <a:rPr lang="en-US" altLang="zh-CN" sz="1400" dirty="0" smtClean="0"/>
              <a:t> ./mtrace.log</a:t>
            </a:r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elect-fence </a:t>
            </a:r>
            <a:r>
              <a:rPr lang="zh-CN" altLang="en-US" sz="1400" dirty="0" smtClean="0"/>
              <a:t>也可以查找内存泄漏</a:t>
            </a: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valgrind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memcheck</a:t>
            </a:r>
            <a:r>
              <a:rPr lang="zh-CN" altLang="en-US" dirty="0" smtClean="0"/>
              <a:t>查找内存错误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US" sz="1400" dirty="0" err="1" smtClean="0"/>
              <a:t>Valgrind</a:t>
            </a:r>
            <a:r>
              <a:rPr lang="en-US" sz="1400" dirty="0" smtClean="0"/>
              <a:t> –tool=</a:t>
            </a:r>
            <a:r>
              <a:rPr lang="en-US" sz="1400" dirty="0" err="1" smtClean="0"/>
              <a:t>memcheck</a:t>
            </a:r>
            <a:r>
              <a:rPr lang="en-US" sz="1400" dirty="0" smtClean="0"/>
              <a:t>  ./</a:t>
            </a:r>
            <a:r>
              <a:rPr lang="en-US" sz="1400" dirty="0" err="1" smtClean="0"/>
              <a:t>you_prj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可以查找内存泄漏和内存访问错误。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sz="1400" dirty="0" err="1" smtClean="0"/>
              <a:t>Valgrind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可以查找 内存多次释放， 释放后再次访问，堆中的指针和数组的越界访问，还有访问未初始的内存。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  <a:buNone/>
            </a:pPr>
            <a:r>
              <a:rPr lang="en-US" sz="2000" b="1" dirty="0" err="1" smtClean="0">
                <a:latin typeface="+mn-ea"/>
              </a:rPr>
              <a:t>Valgrind</a:t>
            </a:r>
            <a:r>
              <a:rPr lang="en-US" sz="2000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的局限</a:t>
            </a:r>
            <a:endParaRPr lang="en-US" altLang="zh-CN" sz="2000" b="1" dirty="0" smtClean="0">
              <a:latin typeface="+mn-ea"/>
            </a:endParaRPr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只能查找堆内存的访问错误，对栈上的对象和静态对象没办法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运行速度影响很大，大概慢个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倍左右，如果内存泄漏需要长时间运行，建议还是使用</a:t>
            </a:r>
            <a:r>
              <a:rPr lang="en-US" altLang="zh-CN" sz="1400" dirty="0" err="1" smtClean="0"/>
              <a:t>mtrace,elect</a:t>
            </a:r>
            <a:r>
              <a:rPr lang="en-US" altLang="zh-CN" sz="1400" dirty="0" smtClean="0"/>
              <a:t>-fence</a:t>
            </a:r>
            <a:r>
              <a:rPr lang="zh-CN" altLang="en-US" sz="1400" dirty="0" smtClean="0"/>
              <a:t>这些轻量的方法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  <a:buNone/>
            </a:pPr>
            <a:r>
              <a:rPr lang="zh-CN" altLang="en-US" sz="2000" b="1" dirty="0" smtClean="0"/>
              <a:t>其它商业 内存检测工具</a:t>
            </a:r>
            <a:endParaRPr lang="en-US" altLang="zh-CN" sz="2000" b="1" dirty="0" smtClean="0"/>
          </a:p>
          <a:p>
            <a:pPr fontAlgn="t">
              <a:lnSpc>
                <a:spcPct val="150000"/>
              </a:lnSpc>
              <a:buNone/>
            </a:pPr>
            <a:r>
              <a:rPr lang="en-US" sz="2000" b="1" dirty="0" smtClean="0"/>
              <a:t>	</a:t>
            </a:r>
            <a:r>
              <a:rPr lang="en-US" sz="1400" dirty="0" smtClean="0"/>
              <a:t>IBM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purify </a:t>
            </a:r>
            <a:r>
              <a:rPr lang="zh-CN" altLang="en-US" sz="1400" dirty="0" smtClean="0"/>
              <a:t>提供了更为强大的内存检测功能。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  <a:buNone/>
            </a:pPr>
            <a:r>
              <a:rPr lang="en-US" altLang="zh-CN" sz="1400" dirty="0" smtClean="0"/>
              <a:t>	 Window</a:t>
            </a:r>
            <a:r>
              <a:rPr lang="zh-CN" altLang="en-US" sz="1400" dirty="0" smtClean="0"/>
              <a:t>程序员比较熟悉的</a:t>
            </a:r>
            <a:r>
              <a:rPr lang="en-US" altLang="zh-CN" sz="1400" dirty="0" err="1" smtClean="0"/>
              <a:t>Boundcheck</a:t>
            </a:r>
            <a:r>
              <a:rPr lang="zh-CN" altLang="en-US" sz="1400" dirty="0" smtClean="0"/>
              <a:t>，也有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valgrind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callgrind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massif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US" sz="1400" dirty="0" err="1" smtClean="0"/>
              <a:t>Callgrind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可以生成程序的每一个函数和每一行代码的调用次数和消耗时间， 使用</a:t>
            </a:r>
            <a:r>
              <a:rPr lang="en-US" altLang="zh-CN" sz="1400" dirty="0" err="1" smtClean="0"/>
              <a:t>kcachegrind</a:t>
            </a:r>
            <a:r>
              <a:rPr lang="zh-CN" altLang="en-US" sz="1400" dirty="0" smtClean="0"/>
              <a:t>可以图像化的查看。这对于了解你程序的性能和执行路径很有帮助。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gprof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也可以剖析程序的性能，但需要重新编译和链接，</a:t>
            </a:r>
            <a:r>
              <a:rPr lang="en-US" altLang="zh-CN" sz="1400" dirty="0" err="1" smtClean="0"/>
              <a:t>gcov</a:t>
            </a:r>
            <a:r>
              <a:rPr lang="zh-CN" altLang="en-US" sz="1400" dirty="0" smtClean="0"/>
              <a:t>可以生成代码覆盖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也需要重新编译。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Massif</a:t>
            </a:r>
            <a:r>
              <a:rPr lang="zh-CN" altLang="en-US" sz="1400" dirty="0" smtClean="0"/>
              <a:t>插件，可以分析程序的栈空间的使用情况，可以知道哪些时候和哪些结构使用了比较多的内存。</a:t>
            </a:r>
            <a:r>
              <a:rPr lang="en-US" sz="1400" u="sng" dirty="0" smtClean="0">
                <a:hlinkClick r:id="rId3"/>
              </a:rPr>
              <a:t> Massif</a:t>
            </a:r>
            <a:r>
              <a:rPr lang="en-US" sz="1400" dirty="0" smtClean="0">
                <a:hlinkClick r:id="rId3"/>
              </a:rPr>
              <a:t> </a:t>
            </a:r>
            <a:r>
              <a:rPr lang="en-US" sz="1400" dirty="0" err="1" smtClean="0">
                <a:hlinkClick r:id="rId3"/>
              </a:rPr>
              <a:t>Visualizer</a:t>
            </a:r>
            <a:r>
              <a:rPr lang="zh-CN" altLang="en-US" sz="1400" dirty="0" smtClean="0"/>
              <a:t>提供了图像化工具。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Visual studio</a:t>
            </a:r>
            <a:r>
              <a:rPr lang="zh-CN" altLang="en-US" sz="1400" dirty="0" smtClean="0"/>
              <a:t>企业版也提供了上面的性能剖析功能，</a:t>
            </a:r>
            <a:r>
              <a:rPr lang="en-US" altLang="zh-CN" sz="1400" dirty="0" smtClean="0"/>
              <a:t>Intel </a:t>
            </a:r>
            <a:r>
              <a:rPr lang="zh-CN" altLang="en-US" sz="1400" dirty="0" smtClean="0"/>
              <a:t>提供的</a:t>
            </a:r>
            <a:r>
              <a:rPr lang="en-US" sz="1400" dirty="0" err="1" smtClean="0"/>
              <a:t>VTune</a:t>
            </a:r>
            <a:r>
              <a:rPr lang="zh-CN" altLang="en-US" sz="1400" dirty="0" smtClean="0"/>
              <a:t>提供了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版本的性能分析工具。</a:t>
            </a:r>
            <a:endParaRPr lang="en-US" altLang="zh-CN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查找栈溢出和其它内存错误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如果你的程序生成的</a:t>
            </a:r>
            <a:r>
              <a:rPr lang="en-US" altLang="zh-CN" sz="1400" dirty="0" smtClean="0"/>
              <a:t>core</a:t>
            </a:r>
            <a:r>
              <a:rPr lang="zh-CN" altLang="en-US" sz="1400" dirty="0" smtClean="0"/>
              <a:t>的堆栈是错乱的，那么基本上是 </a:t>
            </a:r>
            <a:r>
              <a:rPr lang="en-US" altLang="zh-CN" sz="1400" dirty="0" err="1" smtClean="0"/>
              <a:t>stackoverflow</a:t>
            </a:r>
            <a:r>
              <a:rPr lang="zh-CN" altLang="en-US" sz="1400" dirty="0" smtClean="0"/>
              <a:t>了。这中情况，你可以通过在编译的时候，加上 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fstack</a:t>
            </a:r>
            <a:r>
              <a:rPr lang="en-US" altLang="zh-CN" sz="1400" dirty="0" smtClean="0"/>
              <a:t>-protector-all  </a:t>
            </a:r>
            <a:r>
              <a:rPr lang="zh-CN" altLang="en-US" sz="1400" dirty="0" smtClean="0"/>
              <a:t>和 </a:t>
            </a:r>
            <a:r>
              <a:rPr lang="en-US" sz="1400" dirty="0" smtClean="0"/>
              <a:t>-D_FORTIFY_SOURCE=2 </a:t>
            </a:r>
            <a:r>
              <a:rPr lang="zh-CN" altLang="en-US" sz="1400" dirty="0" smtClean="0"/>
              <a:t>来检测。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Stack-protector-all </a:t>
            </a:r>
            <a:r>
              <a:rPr lang="zh-CN" altLang="en-US" sz="1400" dirty="0" smtClean="0"/>
              <a:t>会在每个函数里加上堆栈保护的代码，并在堆栈上留上指纹。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  <a:buNone/>
            </a:pP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因为</a:t>
            </a:r>
            <a:r>
              <a:rPr lang="en-US" altLang="zh-CN" sz="1400" dirty="0" err="1" smtClean="0"/>
              <a:t>valgrind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查不了 </a:t>
            </a:r>
            <a:r>
              <a:rPr lang="en-US" altLang="zh-CN" sz="1400" dirty="0" smtClean="0"/>
              <a:t>stack</a:t>
            </a:r>
            <a:r>
              <a:rPr lang="zh-CN" altLang="en-US" sz="1400" dirty="0" smtClean="0"/>
              <a:t>和静态对象的 内存访问越界，这类问题，可以通过使用</a:t>
            </a:r>
            <a:r>
              <a:rPr lang="en-US" altLang="zh-CN" sz="1400" dirty="0" err="1" smtClean="0"/>
              <a:t>gcc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fmudflap</a:t>
            </a:r>
            <a:r>
              <a:rPr lang="en-US" altLang="zh-CN" sz="1400" dirty="0" smtClean="0"/>
              <a:t> –</a:t>
            </a:r>
            <a:r>
              <a:rPr lang="en-US" altLang="zh-CN" sz="1400" dirty="0" err="1" smtClean="0"/>
              <a:t>lmudflap</a:t>
            </a:r>
            <a:r>
              <a:rPr lang="zh-CN" altLang="en-US" sz="1400" dirty="0" smtClean="0"/>
              <a:t>来检测。 </a:t>
            </a:r>
            <a:r>
              <a:rPr lang="en-US" altLang="zh-CN" sz="1400" dirty="0" err="1" smtClean="0"/>
              <a:t>Mudflap</a:t>
            </a:r>
            <a:r>
              <a:rPr lang="zh-CN" altLang="en-US" sz="1400" dirty="0" smtClean="0"/>
              <a:t>的信息量比较大。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  <a:buNone/>
            </a:pP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全局变量的类型不一直的问题，现在还找到比较好的方法，这从另一个方面说明全局对象不是个好的设计，这给调试带来了麻烦。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strace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检测系统调用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 -p </a:t>
            </a:r>
            <a:r>
              <a:rPr lang="en-US" altLang="zh-CN" sz="1400" dirty="0" err="1" smtClean="0"/>
              <a:t>pid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或  </a:t>
            </a: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./</a:t>
            </a:r>
            <a:r>
              <a:rPr lang="en-US" altLang="zh-CN" sz="1400" dirty="0" err="1" smtClean="0"/>
              <a:t>you_prg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可以查看你程序的系统调用。使用的也是</a:t>
            </a:r>
            <a:r>
              <a:rPr lang="en-US" altLang="zh-CN" sz="1400" dirty="0" err="1" smtClean="0"/>
              <a:t>ptrace</a:t>
            </a:r>
            <a:r>
              <a:rPr lang="zh-CN" altLang="en-US" sz="1400" dirty="0" smtClean="0"/>
              <a:t>机制。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–e </a:t>
            </a:r>
            <a:r>
              <a:rPr lang="zh-CN" altLang="en-US" sz="1400" dirty="0" smtClean="0"/>
              <a:t>函数 可以过滤 具体的调用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–e trace=</a:t>
            </a:r>
            <a:r>
              <a:rPr lang="zh-CN" altLang="en-US" sz="1400" dirty="0" smtClean="0"/>
              <a:t>系统模块</a:t>
            </a:r>
            <a:r>
              <a:rPr lang="en-US" altLang="zh-CN" sz="1400" dirty="0" smtClean="0"/>
              <a:t>;  </a:t>
            </a:r>
            <a:r>
              <a:rPr lang="zh-CN" altLang="en-US" sz="1400" dirty="0" smtClean="0"/>
              <a:t>可以是 </a:t>
            </a:r>
            <a:r>
              <a:rPr lang="en-US" altLang="zh-CN" sz="1400" dirty="0" smtClean="0"/>
              <a:t>process, </a:t>
            </a:r>
            <a:r>
              <a:rPr lang="en-US" altLang="zh-CN" sz="1400" dirty="0" err="1" smtClean="0"/>
              <a:t>file,network,signal,ipc,desc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也可以打印出系统调用的时间，可以了解你程序的效率。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使用 </a:t>
            </a:r>
            <a:r>
              <a:rPr lang="en-US" altLang="zh-CN" sz="1400" dirty="0" err="1" smtClean="0"/>
              <a:t>strace</a:t>
            </a:r>
            <a:r>
              <a:rPr lang="en-US" altLang="zh-CN" sz="1400" dirty="0" smtClean="0"/>
              <a:t> –e open ./</a:t>
            </a:r>
            <a:r>
              <a:rPr lang="en-US" altLang="zh-CN" sz="1400" dirty="0" err="1" smtClean="0"/>
              <a:t>prg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来看程序使用了哪些配置文件或日志文件，很方便。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err="1" smtClean="0"/>
              <a:t>ltrace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可以跟踪你程序调用</a:t>
            </a:r>
            <a:r>
              <a:rPr lang="en-US" altLang="zh-CN" sz="1400" dirty="0" smtClean="0"/>
              <a:t>so(</a:t>
            </a:r>
            <a:r>
              <a:rPr lang="zh-CN" altLang="en-US" sz="1400" dirty="0" smtClean="0"/>
              <a:t>动态库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的函数情况。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反汇编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对于没有调试符号的代码，可以通过反汇编来查找。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以前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下因为丢失了程序对应的 </a:t>
            </a:r>
            <a:r>
              <a:rPr lang="en-US" altLang="zh-CN" sz="1400" dirty="0" err="1" smtClean="0"/>
              <a:t>svn</a:t>
            </a:r>
            <a:r>
              <a:rPr lang="zh-CN" altLang="en-US" sz="1400" dirty="0" smtClean="0"/>
              <a:t>版本， 所以没有调试符号。 生成的</a:t>
            </a:r>
            <a:r>
              <a:rPr lang="en-US" altLang="zh-CN" sz="1400" dirty="0" smtClean="0"/>
              <a:t>core</a:t>
            </a:r>
            <a:r>
              <a:rPr lang="zh-CN" altLang="en-US" sz="1400" dirty="0" smtClean="0"/>
              <a:t>的地址不能直接找函数。 这个时候使用 </a:t>
            </a:r>
            <a:r>
              <a:rPr lang="en-US" altLang="zh-CN" sz="1400" dirty="0" err="1" smtClean="0"/>
              <a:t>windbg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 查看汇编代码，手动解析出程序的结构，并查看堆栈上其它几个函数的系统调用，最后通过代码走读来找出问题。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sz="1400" dirty="0" smtClean="0"/>
              <a:t>Linux  </a:t>
            </a:r>
            <a:r>
              <a:rPr lang="zh-CN" altLang="en-US" sz="1400" dirty="0" smtClean="0"/>
              <a:t>的 </a:t>
            </a:r>
            <a:r>
              <a:rPr lang="en-US" sz="1400" dirty="0" err="1" smtClean="0"/>
              <a:t>obdump</a:t>
            </a:r>
            <a:r>
              <a:rPr lang="en-US" sz="1400" dirty="0" smtClean="0"/>
              <a:t> </a:t>
            </a:r>
            <a:r>
              <a:rPr lang="en-US" altLang="zh-CN" sz="1400" dirty="0" smtClean="0"/>
              <a:t>–d </a:t>
            </a:r>
            <a:r>
              <a:rPr lang="zh-CN" altLang="en-US" sz="1400" dirty="0" smtClean="0"/>
              <a:t>可以用来生成反汇编代码， 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disassemble</a:t>
            </a:r>
            <a:r>
              <a:rPr lang="zh-CN" altLang="en-US" sz="1400" dirty="0" smtClean="0"/>
              <a:t>也查看对应地址的汇编代码。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如果你有</a:t>
            </a:r>
            <a:r>
              <a:rPr lang="en-US" altLang="zh-CN" sz="1400" dirty="0" smtClean="0"/>
              <a:t>IDA pro(</a:t>
            </a:r>
            <a:r>
              <a:rPr lang="zh-CN" altLang="en-US" sz="1400" dirty="0" smtClean="0"/>
              <a:t>商业软件</a:t>
            </a:r>
            <a:r>
              <a:rPr lang="en-US" altLang="zh-CN" sz="1400" dirty="0" smtClean="0"/>
              <a:t>), </a:t>
            </a:r>
            <a:r>
              <a:rPr lang="zh-CN" altLang="en-US" sz="1400" dirty="0" smtClean="0"/>
              <a:t>可以更方便的反汇编，还可以使用</a:t>
            </a:r>
            <a:r>
              <a:rPr lang="en-US" altLang="zh-CN" sz="1400" dirty="0" smtClean="0"/>
              <a:t>Hex Ray </a:t>
            </a:r>
            <a:r>
              <a:rPr lang="zh-CN" altLang="en-US" sz="1400" dirty="0" smtClean="0"/>
              <a:t>插件反编译出对应的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代码，这对调试来说更方便了。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对于有些不想生成 调试符号的程序，建议生成对于的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文件，这对以后调试很有帮助。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sz="1400" dirty="0" err="1" smtClean="0"/>
              <a:t>gcc</a:t>
            </a:r>
            <a:r>
              <a:rPr lang="en-US" sz="1400" dirty="0" smtClean="0"/>
              <a:t> -</a:t>
            </a:r>
            <a:r>
              <a:rPr lang="en-US" sz="1400" dirty="0" err="1" smtClean="0"/>
              <a:t>Wl,-Map,you.map</a:t>
            </a:r>
            <a:r>
              <a:rPr lang="en-US" sz="1400" dirty="0" smtClean="0"/>
              <a:t> -</a:t>
            </a:r>
            <a:r>
              <a:rPr lang="en-US" sz="1400" dirty="0" err="1" smtClean="0"/>
              <a:t>Wl</a:t>
            </a:r>
            <a:r>
              <a:rPr lang="en-US" sz="1400" dirty="0" smtClean="0"/>
              <a:t>,--</a:t>
            </a:r>
            <a:r>
              <a:rPr lang="en-US" sz="1400" dirty="0" err="1" smtClean="0"/>
              <a:t>cref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生成</a:t>
            </a:r>
            <a:r>
              <a:rPr lang="en-US" sz="1400" dirty="0" smtClean="0"/>
              <a:t>map</a:t>
            </a:r>
            <a:r>
              <a:rPr lang="zh-CN" altLang="en-US" sz="1400" dirty="0" smtClean="0"/>
              <a:t>文件</a:t>
            </a:r>
            <a:endParaRPr lang="en-US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r>
              <a:rPr lang="zh-CN" altLang="en-US" dirty="0"/>
              <a:t>序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1371600" y="914400"/>
            <a:ext cx="70866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500" dirty="0" err="1" smtClean="0"/>
              <a:t>gdb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准备工作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gdb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基本操作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gdb</a:t>
            </a:r>
            <a:r>
              <a:rPr lang="en-US" altLang="zh-CN" sz="2500" dirty="0" smtClean="0"/>
              <a:t> </a:t>
            </a:r>
            <a:r>
              <a:rPr lang="en-US" altLang="zh-CN" sz="2500" dirty="0" err="1" smtClean="0"/>
              <a:t>tui</a:t>
            </a:r>
            <a:r>
              <a:rPr lang="zh-CN" altLang="en-US" sz="2500" dirty="0" smtClean="0"/>
              <a:t>模式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查看</a:t>
            </a:r>
            <a:r>
              <a:rPr lang="en-US" altLang="zh-CN" sz="2500" dirty="0" smtClean="0"/>
              <a:t>STL</a:t>
            </a:r>
            <a:r>
              <a:rPr lang="zh-CN" altLang="en-US" sz="2500" dirty="0" smtClean="0"/>
              <a:t>容器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调试共享库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远程调试</a:t>
            </a:r>
          </a:p>
          <a:p>
            <a:pPr>
              <a:lnSpc>
                <a:spcPct val="120000"/>
              </a:lnSpc>
            </a:pPr>
            <a:r>
              <a:rPr lang="en-US" altLang="zh-CN" sz="2500" dirty="0" smtClean="0"/>
              <a:t>checkpoint </a:t>
            </a:r>
            <a:r>
              <a:rPr lang="zh-CN" altLang="en-US" sz="2500" dirty="0" smtClean="0"/>
              <a:t>和 </a:t>
            </a:r>
            <a:r>
              <a:rPr lang="en-US" altLang="zh-CN" sz="2500" dirty="0" smtClean="0"/>
              <a:t>restart</a:t>
            </a:r>
          </a:p>
          <a:p>
            <a:pPr>
              <a:lnSpc>
                <a:spcPct val="120000"/>
              </a:lnSpc>
            </a:pPr>
            <a:r>
              <a:rPr lang="en-US" altLang="zh-CN" sz="2500" dirty="0" smtClean="0"/>
              <a:t>record </a:t>
            </a:r>
            <a:r>
              <a:rPr lang="zh-CN" altLang="en-US" sz="2500" dirty="0" smtClean="0"/>
              <a:t>和 </a:t>
            </a:r>
            <a:r>
              <a:rPr lang="en-US" altLang="zh-CN" sz="2500" dirty="0" smtClean="0"/>
              <a:t>reverse-debug 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pstack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查找</a:t>
            </a:r>
            <a:r>
              <a:rPr lang="en-US" altLang="zh-CN" sz="2500" dirty="0" err="1" smtClean="0"/>
              <a:t>cpu</a:t>
            </a:r>
            <a:r>
              <a:rPr lang="zh-CN" altLang="en-US" sz="2500" dirty="0" smtClean="0"/>
              <a:t>占用高问题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高效使用</a:t>
            </a:r>
            <a:r>
              <a:rPr lang="en-US" altLang="zh-CN" sz="2500" dirty="0" err="1" smtClean="0"/>
              <a:t>gdb</a:t>
            </a:r>
            <a:endParaRPr lang="en-US" altLang="zh-CN" sz="2500" dirty="0" smtClean="0"/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mtrace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查找内存泄漏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valgrind</a:t>
            </a:r>
            <a:r>
              <a:rPr lang="en-US" altLang="zh-CN" sz="2500" dirty="0" smtClean="0"/>
              <a:t>  </a:t>
            </a:r>
            <a:r>
              <a:rPr lang="en-US" altLang="zh-CN" sz="2500" dirty="0" err="1" smtClean="0"/>
              <a:t>memcheck</a:t>
            </a:r>
            <a:r>
              <a:rPr lang="zh-CN" altLang="en-US" sz="2500" dirty="0" smtClean="0"/>
              <a:t>查找内存错误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valgrind</a:t>
            </a:r>
            <a:r>
              <a:rPr lang="en-US" altLang="zh-CN" sz="2500" dirty="0" smtClean="0"/>
              <a:t>  </a:t>
            </a:r>
            <a:r>
              <a:rPr lang="en-US" altLang="zh-CN" sz="2500" dirty="0" err="1" smtClean="0"/>
              <a:t>callgrind</a:t>
            </a:r>
            <a:r>
              <a:rPr lang="zh-CN" altLang="en-US" sz="2500" dirty="0" smtClean="0"/>
              <a:t>和</a:t>
            </a:r>
            <a:r>
              <a:rPr lang="en-US" altLang="zh-CN" sz="2500" dirty="0" smtClean="0"/>
              <a:t>massif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Gcc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查找栈溢出和其它内存错误</a:t>
            </a:r>
          </a:p>
          <a:p>
            <a:pPr>
              <a:lnSpc>
                <a:spcPct val="120000"/>
              </a:lnSpc>
            </a:pPr>
            <a:r>
              <a:rPr lang="en-US" altLang="zh-CN" sz="2500" dirty="0" err="1" smtClean="0"/>
              <a:t>strace</a:t>
            </a:r>
            <a:r>
              <a:rPr lang="en-US" altLang="zh-CN" sz="2500" dirty="0" smtClean="0"/>
              <a:t> </a:t>
            </a:r>
            <a:r>
              <a:rPr lang="zh-CN" altLang="en-US" sz="2500" dirty="0" smtClean="0"/>
              <a:t>检测系统调用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反汇编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让程序更可调试</a:t>
            </a:r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不调试</a:t>
            </a:r>
            <a:endParaRPr lang="en-US" altLang="zh-CN" sz="2500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让程序更可调试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 fontScale="92500"/>
          </a:bodyPr>
          <a:lstStyle/>
          <a:p>
            <a:pPr fontAlgn="t">
              <a:lnSpc>
                <a:spcPct val="150000"/>
              </a:lnSpc>
            </a:pPr>
            <a:r>
              <a:rPr lang="en-US" sz="1400" dirty="0" err="1" smtClean="0"/>
              <a:t>Cgi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在发现参数不对的时候，可以返回 所需的参数列表。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sz="1400" dirty="0" err="1" smtClean="0"/>
              <a:t>Cgi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在出错的时候，不光要返回错误编号，应该额外返回一些字符串来描述错误。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函数尽量使用整数来表示成功和失败，如果使用</a:t>
            </a:r>
            <a:r>
              <a:rPr lang="en-US" altLang="zh-CN" sz="1400" dirty="0" err="1" smtClean="0"/>
              <a:t>bool</a:t>
            </a:r>
            <a:r>
              <a:rPr lang="zh-CN" altLang="en-US" sz="1400" dirty="0" smtClean="0"/>
              <a:t>会丢失失败信息。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sz="1400" dirty="0" err="1" smtClean="0"/>
              <a:t>int</a:t>
            </a:r>
            <a:r>
              <a:rPr lang="en-US" sz="1400" dirty="0" smtClean="0"/>
              <a:t>  f() {  </a:t>
            </a:r>
            <a:br>
              <a:rPr lang="en-US" sz="1400" dirty="0" smtClean="0"/>
            </a:br>
            <a:r>
              <a:rPr lang="en-US" sz="1400" dirty="0" smtClean="0"/>
              <a:t>     ….</a:t>
            </a:r>
            <a:br>
              <a:rPr lang="en-US" sz="1400" dirty="0" smtClean="0"/>
            </a:br>
            <a:r>
              <a:rPr lang="en-US" sz="1400" dirty="0" smtClean="0"/>
              <a:t>     failed :  return -__LINE__;</a:t>
            </a:r>
            <a:br>
              <a:rPr lang="en-US" sz="1400" dirty="0" smtClean="0"/>
            </a:br>
            <a:r>
              <a:rPr lang="en-US" sz="1400" dirty="0" smtClean="0"/>
              <a:t>     ….</a:t>
            </a:r>
            <a:br>
              <a:rPr lang="en-US" sz="1400" dirty="0" smtClean="0"/>
            </a:br>
            <a:r>
              <a:rPr lang="en-US" sz="1400" dirty="0" smtClean="0"/>
              <a:t>     success:  return 0;</a:t>
            </a:r>
            <a:br>
              <a:rPr lang="en-US" sz="1400" dirty="0" smtClean="0"/>
            </a:br>
            <a:r>
              <a:rPr lang="en-US" sz="1400" dirty="0" smtClean="0"/>
              <a:t>}</a:t>
            </a:r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日志输出，应该把失败函数的参数和返回值都打印出来，有错误描述文字的，也打印出来。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对于重要的数据结构，建议在结构中，附加描述性的字符串，这样你可以通过</a:t>
            </a:r>
            <a:r>
              <a:rPr lang="en-US" altLang="zh-CN" sz="1400" dirty="0" err="1" smtClean="0"/>
              <a:t>gdb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search</a:t>
            </a:r>
            <a:r>
              <a:rPr lang="zh-CN" altLang="en-US" sz="1400" dirty="0" smtClean="0"/>
              <a:t>命令查找的你的数据结构。 在</a:t>
            </a:r>
            <a:r>
              <a:rPr lang="en-US" altLang="zh-CN" sz="1400" dirty="0" err="1" smtClean="0"/>
              <a:t>mmap</a:t>
            </a:r>
            <a:r>
              <a:rPr lang="zh-CN" altLang="en-US" sz="1400" dirty="0" smtClean="0"/>
              <a:t>文件中，有描述性字符的结构也比紧凑的二进制结构更可读。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对于一些类，提供 </a:t>
            </a:r>
            <a:r>
              <a:rPr lang="en-US" altLang="zh-CN" sz="1400" dirty="0" err="1" smtClean="0"/>
              <a:t>to_str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函数，这样方便在日志输出，和调试的时候观察你的结构。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对于程序的中使用的协议和储存方案，应优先考虑文本格式，只有效率成为问题时才考虑二进制协议</a:t>
            </a:r>
            <a:endParaRPr lang="en-US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不调试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  <a:buNone/>
            </a:pPr>
            <a:r>
              <a:rPr lang="zh-CN" altLang="en-US" sz="2000" b="1" smtClean="0"/>
              <a:t>于其</a:t>
            </a:r>
            <a:r>
              <a:rPr lang="zh-CN" altLang="en-US" sz="2000" b="1" smtClean="0"/>
              <a:t>亡羊补牢</a:t>
            </a:r>
            <a:r>
              <a:rPr lang="zh-CN" altLang="en-US" sz="2000" b="1" dirty="0" smtClean="0"/>
              <a:t>，不如防患于未然</a:t>
            </a:r>
            <a:endParaRPr lang="en-US" altLang="zh-CN" sz="2000" b="1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让编译器帮你找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gcc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-Wall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Werror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使用源代码检查工具：</a:t>
            </a:r>
            <a:r>
              <a:rPr lang="en-US" altLang="zh-CN" sz="1400" dirty="0" smtClean="0"/>
              <a:t>splint</a:t>
            </a:r>
            <a:r>
              <a:rPr lang="zh-CN" altLang="en-US" sz="1400" dirty="0" smtClean="0"/>
              <a:t>， </a:t>
            </a:r>
            <a:r>
              <a:rPr lang="en-US" altLang="zh-CN" sz="1400" dirty="0" err="1" smtClean="0"/>
              <a:t>pclint</a:t>
            </a:r>
            <a:r>
              <a:rPr lang="en-US" altLang="zh-CN" sz="1400" dirty="0" smtClean="0"/>
              <a:t> &amp; </a:t>
            </a:r>
            <a:r>
              <a:rPr lang="en-US" altLang="zh-CN" sz="1400" dirty="0" err="1" smtClean="0"/>
              <a:t>flexlint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商业</a:t>
            </a:r>
            <a:r>
              <a:rPr lang="en-US" altLang="zh-CN" sz="1400" dirty="0" smtClean="0"/>
              <a:t>),    java</a:t>
            </a:r>
            <a:r>
              <a:rPr lang="zh-CN" altLang="en-US" sz="1400" dirty="0" smtClean="0"/>
              <a:t>有</a:t>
            </a:r>
            <a:r>
              <a:rPr lang="en-US" altLang="zh-CN" sz="1400" dirty="0" err="1" smtClean="0"/>
              <a:t>findbug</a:t>
            </a:r>
            <a:r>
              <a:rPr lang="zh-CN" altLang="en-US" sz="1400" dirty="0" smtClean="0"/>
              <a:t>（羡慕）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使用代码复杂度和圈复杂度检测工具：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sourcemonitor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simon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编写单元测试 ：</a:t>
            </a:r>
            <a:r>
              <a:rPr lang="en-US" altLang="zh-CN" sz="1400" dirty="0" err="1" smtClean="0"/>
              <a:t>cuint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不建议使用</a:t>
            </a:r>
            <a:r>
              <a:rPr lang="en-US" altLang="zh-CN" sz="1400" dirty="0" err="1" smtClean="0"/>
              <a:t>cppuint</a:t>
            </a:r>
            <a:r>
              <a:rPr lang="en-US" altLang="zh-CN" sz="1400" dirty="0" smtClean="0"/>
              <a:t>),  </a:t>
            </a:r>
            <a:r>
              <a:rPr lang="en-US" altLang="zh-CN" sz="1400" dirty="0" err="1" smtClean="0"/>
              <a:t>gtest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写更短的函数，更紧凑的模块，更小的程序（多进程</a:t>
            </a:r>
            <a:r>
              <a:rPr lang="en-US" altLang="zh-CN" sz="1400" dirty="0" smtClean="0"/>
              <a:t>).</a:t>
            </a:r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对自己的程序，多写些小工具，和自动测试脚本来验证。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zh-CN" altLang="en-US" sz="1400" dirty="0" smtClean="0"/>
              <a:t>设计方案多讨论和简化，</a:t>
            </a:r>
            <a:r>
              <a:rPr lang="en-US" altLang="zh-CN" sz="1400" dirty="0" smtClean="0"/>
              <a:t>code   review</a:t>
            </a:r>
            <a:r>
              <a:rPr lang="zh-CN" altLang="en-US" sz="1400" dirty="0" smtClean="0"/>
              <a:t>和结对编程。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《</a:t>
            </a:r>
            <a:r>
              <a:rPr lang="zh-CN" altLang="en-US" sz="1400" dirty="0" smtClean="0"/>
              <a:t>软件调试的艺术</a:t>
            </a:r>
            <a:r>
              <a:rPr lang="en-US" altLang="zh-CN" sz="1400" dirty="0" smtClean="0"/>
              <a:t>》</a:t>
            </a:r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GDB </a:t>
            </a:r>
            <a:r>
              <a:rPr lang="zh-CN" altLang="en-US" sz="1400" dirty="0" smtClean="0"/>
              <a:t>手册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GCC </a:t>
            </a:r>
            <a:r>
              <a:rPr lang="zh-CN" altLang="en-US" sz="1400" dirty="0" smtClean="0"/>
              <a:t>手册</a:t>
            </a:r>
            <a:endParaRPr lang="en-US" altLang="zh-CN" sz="1400" dirty="0" smtClean="0"/>
          </a:p>
          <a:p>
            <a:pPr fontAlgn="t">
              <a:lnSpc>
                <a:spcPct val="150000"/>
              </a:lnSpc>
            </a:pPr>
            <a:r>
              <a:rPr lang="en-US" altLang="zh-CN" sz="1400" dirty="0" smtClean="0"/>
              <a:t>《</a:t>
            </a:r>
            <a:r>
              <a:rPr lang="en-US" sz="1400" dirty="0" smtClean="0"/>
              <a:t> Why Programs Fail——</a:t>
            </a:r>
            <a:r>
              <a:rPr lang="zh-CN" altLang="en-US" sz="1400" dirty="0" smtClean="0"/>
              <a:t>系统化调试指南</a:t>
            </a:r>
            <a:r>
              <a:rPr lang="en-US" altLang="zh-CN" sz="1400" dirty="0" smtClean="0"/>
              <a:t>》</a:t>
            </a:r>
            <a:endParaRPr lang="en-US" sz="14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algn="ctr" fontAlgn="t">
              <a:lnSpc>
                <a:spcPct val="250000"/>
              </a:lnSpc>
              <a:buNone/>
            </a:pPr>
            <a:r>
              <a:rPr lang="zh-CN" altLang="en-US" sz="6600" dirty="0" smtClean="0"/>
              <a:t>谢谢</a:t>
            </a:r>
            <a:endParaRPr lang="en-US" sz="6600" dirty="0" smtClean="0"/>
          </a:p>
          <a:p>
            <a:pPr fontAlgn="t">
              <a:lnSpc>
                <a:spcPct val="150000"/>
              </a:lnSpc>
            </a:pPr>
            <a:endParaRPr lang="en-US" sz="1400" dirty="0" smtClean="0"/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准备工作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zh-CN" altLang="en-US" dirty="0" smtClean="0"/>
              <a:t>要想调试程序，编译的时候加上 </a:t>
            </a:r>
            <a:r>
              <a:rPr lang="en-US" altLang="zh-CN" dirty="0" smtClean="0"/>
              <a:t>–g</a:t>
            </a:r>
            <a:r>
              <a:rPr lang="zh-CN" altLang="en-US" dirty="0" smtClean="0"/>
              <a:t>选项，不过如果还需要调试宏，建议使用</a:t>
            </a:r>
            <a:r>
              <a:rPr lang="en-US" altLang="zh-CN" dirty="0" smtClean="0"/>
              <a:t>-g3, </a:t>
            </a:r>
            <a:r>
              <a:rPr lang="zh-CN" altLang="en-US" dirty="0" smtClean="0"/>
              <a:t>本人比较喜欢的是 </a:t>
            </a:r>
            <a:r>
              <a:rPr lang="en-US" altLang="zh-CN" dirty="0" smtClean="0"/>
              <a:t>–ggdb3.</a:t>
            </a:r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为了调试的时候，不会出现行号错乱的问题，建议关闭优化选项（</a:t>
            </a:r>
            <a:r>
              <a:rPr lang="en-US" altLang="zh-CN" dirty="0" smtClean="0"/>
              <a:t>-O2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-O3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)</a:t>
            </a:r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最后一定要注意，你生成的文件一定不要</a:t>
            </a:r>
            <a:r>
              <a:rPr lang="en-US" altLang="zh-CN" dirty="0" smtClean="0"/>
              <a:t>strip,  strip</a:t>
            </a:r>
            <a:r>
              <a:rPr lang="zh-CN" altLang="en-US" dirty="0" smtClean="0"/>
              <a:t>就是为了去掉调试符号，如果你这么干了，那上面的功夫都白费了。</a:t>
            </a:r>
          </a:p>
          <a:p>
            <a:pPr lvl="1" algn="just"/>
            <a:endParaRPr lang="zh-CN" altLang="en-US" dirty="0" smtClean="0"/>
          </a:p>
          <a:p>
            <a:pPr lvl="1" algn="just"/>
            <a:r>
              <a:rPr lang="zh-CN" altLang="en-US" dirty="0" smtClean="0"/>
              <a:t>我们还经常犯的一个错误是， 使用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a.fcg </a:t>
            </a:r>
            <a:r>
              <a:rPr lang="zh-CN" altLang="en-US" dirty="0" smtClean="0"/>
              <a:t>后 </a:t>
            </a:r>
            <a:r>
              <a:rPr lang="en-US" altLang="zh-CN" dirty="0" smtClean="0"/>
              <a:t>run </a:t>
            </a:r>
            <a:r>
              <a:rPr lang="zh-CN" altLang="en-US" dirty="0" smtClean="0"/>
              <a:t>就提示出错，而且堆栈显示地址在</a:t>
            </a:r>
            <a:r>
              <a:rPr lang="en-US" altLang="zh-CN" dirty="0" smtClean="0"/>
              <a:t>0x0000</a:t>
            </a:r>
            <a:r>
              <a:rPr lang="zh-CN" altLang="en-US" dirty="0" smtClean="0"/>
              <a:t>上。 这是因为 </a:t>
            </a:r>
            <a:r>
              <a:rPr lang="en-US" altLang="zh-CN" dirty="0" smtClean="0"/>
              <a:t>a.fcg </a:t>
            </a:r>
            <a:r>
              <a:rPr lang="zh-CN" altLang="en-US" dirty="0" smtClean="0"/>
              <a:t>是 动态库</a:t>
            </a:r>
            <a:r>
              <a:rPr lang="en-US" altLang="zh-CN" dirty="0" smtClean="0"/>
              <a:t>(so), </a:t>
            </a:r>
            <a:r>
              <a:rPr lang="zh-CN" altLang="en-US" dirty="0" smtClean="0"/>
              <a:t>不能直接运行。</a:t>
            </a:r>
          </a:p>
          <a:p>
            <a:pPr lvl="1" algn="just"/>
            <a:endParaRPr lang="zh-CN" altLang="en-US" dirty="0" smtClean="0"/>
          </a:p>
          <a:p>
            <a:pPr lvl="1" algn="just"/>
            <a:r>
              <a:rPr lang="zh-CN" altLang="en-US" dirty="0" smtClean="0"/>
              <a:t>我们的</a:t>
            </a:r>
            <a:r>
              <a:rPr lang="en-US" altLang="zh-CN" dirty="0" smtClean="0"/>
              <a:t>CGI</a:t>
            </a:r>
            <a:r>
              <a:rPr lang="zh-CN" altLang="en-US" dirty="0" smtClean="0"/>
              <a:t>编译成了动态库，这给调试带来了麻烦。 这可以通过编译一个等价的可执行程序来调试，或使用</a:t>
            </a:r>
            <a:r>
              <a:rPr lang="en-US" altLang="zh-CN" dirty="0" err="1" smtClean="0"/>
              <a:t>socall</a:t>
            </a:r>
            <a:r>
              <a:rPr lang="zh-CN" altLang="en-US" dirty="0" smtClean="0"/>
              <a:t>来调试。</a:t>
            </a:r>
            <a:endParaRPr lang="zh-CN" altLang="en-US" dirty="0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5105400"/>
          </a:xfrm>
        </p:spPr>
        <p:txBody>
          <a:bodyPr>
            <a:normAutofit/>
          </a:bodyPr>
          <a:lstStyle/>
          <a:p>
            <a:pPr fontAlgn="t">
              <a:lnSpc>
                <a:spcPct val="80000"/>
              </a:lnSpc>
            </a:pPr>
            <a:r>
              <a:rPr lang="zh-CN" altLang="en-US" sz="1800" b="0" dirty="0" smtClean="0"/>
              <a:t>运行程序 ：</a:t>
            </a:r>
            <a:r>
              <a:rPr lang="en-US" altLang="zh-CN" sz="1800" b="0" dirty="0" smtClean="0"/>
              <a:t>run  </a:t>
            </a:r>
            <a:r>
              <a:rPr lang="en-US" altLang="zh-CN" sz="1800" b="0" dirty="0" err="1" smtClean="0"/>
              <a:t>arglist</a:t>
            </a:r>
            <a:endParaRPr lang="en-US" altLang="zh-CN" sz="1800" b="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设置断点： </a:t>
            </a:r>
            <a:r>
              <a:rPr lang="en-US" altLang="zh-CN" sz="1800" dirty="0" smtClean="0"/>
              <a:t>break [</a:t>
            </a:r>
            <a:r>
              <a:rPr lang="en-US" altLang="zh-CN" sz="1800" dirty="0" err="1" smtClean="0"/>
              <a:t>line|function|filename:line|class</a:t>
            </a:r>
            <a:r>
              <a:rPr lang="en-US" altLang="zh-CN" sz="1800" dirty="0" smtClean="0"/>
              <a:t>::function]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b="0" dirty="0" smtClean="0"/>
              <a:t>查看值：</a:t>
            </a:r>
            <a:r>
              <a:rPr lang="en-US" altLang="zh-CN" sz="1800" b="0" dirty="0" smtClean="0"/>
              <a:t>print value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查看类型：</a:t>
            </a:r>
            <a:r>
              <a:rPr lang="en-US" altLang="zh-CN" sz="1800" dirty="0" err="1" smtClean="0"/>
              <a:t>ptype</a:t>
            </a:r>
            <a:r>
              <a:rPr lang="en-US" altLang="zh-CN" sz="1800" dirty="0" smtClean="0"/>
              <a:t> value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查看堆栈：</a:t>
            </a:r>
            <a:r>
              <a:rPr lang="en-US" altLang="zh-CN" sz="1800" dirty="0" err="1" smtClean="0"/>
              <a:t>bt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b="0" dirty="0" smtClean="0"/>
              <a:t>这里有个小技巧，</a:t>
            </a:r>
            <a:r>
              <a:rPr lang="zh-CN" altLang="en-US" sz="1800" dirty="0" smtClean="0"/>
              <a:t>程序如果出现死递归，就出现堆栈超大，</a:t>
            </a:r>
            <a:r>
              <a:rPr lang="zh-CN" altLang="en-US" sz="1800" b="0" dirty="0" smtClean="0"/>
              <a:t>堆栈有</a:t>
            </a:r>
            <a:r>
              <a:rPr lang="en-US" altLang="zh-CN" sz="1800" b="0" dirty="0" smtClean="0"/>
              <a:t>13</a:t>
            </a:r>
            <a:r>
              <a:rPr lang="zh-CN" altLang="en-US" sz="1800" b="0" dirty="0" smtClean="0"/>
              <a:t>万</a:t>
            </a:r>
            <a:r>
              <a:rPr lang="zh-CN" altLang="en-US" sz="1800" dirty="0" smtClean="0"/>
              <a:t>个，那你怎么查看最低下的堆栈呢？如果你使用</a:t>
            </a:r>
            <a:r>
              <a:rPr lang="en-US" altLang="zh-CN" sz="1800" dirty="0" err="1" smtClean="0"/>
              <a:t>bt</a:t>
            </a:r>
            <a:r>
              <a:rPr lang="zh-CN" altLang="en-US" sz="1800" dirty="0" smtClean="0"/>
              <a:t>； 那你将会崩溃，而且取消不了。 你可以使用 </a:t>
            </a:r>
            <a:r>
              <a:rPr lang="en-US" altLang="zh-CN" sz="1800" dirty="0" err="1" smtClean="0"/>
              <a:t>bt</a:t>
            </a:r>
            <a:r>
              <a:rPr lang="en-US" altLang="zh-CN" sz="1800" dirty="0" smtClean="0"/>
              <a:t> -10 </a:t>
            </a:r>
            <a:r>
              <a:rPr lang="zh-CN" altLang="en-US" sz="1800" dirty="0" smtClean="0"/>
              <a:t>这种方式直接从倒数第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个堆栈开始查看。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查看地址对应的符号：  </a:t>
            </a:r>
            <a:r>
              <a:rPr lang="en-US" altLang="zh-CN" sz="1800" dirty="0" smtClean="0"/>
              <a:t>x *address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下一行：</a:t>
            </a:r>
            <a:r>
              <a:rPr lang="en-US" altLang="zh-CN" sz="1800" dirty="0" smtClean="0"/>
              <a:t>next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下一个指令：</a:t>
            </a:r>
            <a:r>
              <a:rPr lang="en-US" altLang="zh-CN" sz="1800" dirty="0" err="1" smtClean="0"/>
              <a:t>nexti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进入函数调用</a:t>
            </a:r>
            <a:r>
              <a:rPr lang="en-US" altLang="zh-CN" sz="1800" dirty="0" smtClean="0"/>
              <a:t>: step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执行完函数：</a:t>
            </a:r>
            <a:r>
              <a:rPr lang="en-US" altLang="zh-CN" sz="1800" dirty="0" smtClean="0"/>
              <a:t>finish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执行玩循环</a:t>
            </a:r>
            <a:r>
              <a:rPr lang="en-US" altLang="zh-CN" sz="1800" dirty="0" smtClean="0"/>
              <a:t>: until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跳转到一个位置</a:t>
            </a:r>
            <a:r>
              <a:rPr lang="en-US" altLang="zh-CN" sz="1800" dirty="0" smtClean="0"/>
              <a:t>: jump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修改变量</a:t>
            </a:r>
            <a:r>
              <a:rPr lang="en-US" altLang="zh-CN" sz="1800" dirty="0" smtClean="0"/>
              <a:t>:  set 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name=value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查看代码</a:t>
            </a:r>
            <a:r>
              <a:rPr lang="en-US" altLang="zh-CN" sz="1800" dirty="0" smtClean="0"/>
              <a:t>: list</a:t>
            </a:r>
          </a:p>
          <a:p>
            <a:pPr fontAlgn="t">
              <a:lnSpc>
                <a:spcPct val="80000"/>
              </a:lnSpc>
              <a:buFontTx/>
              <a:buNone/>
            </a:pPr>
            <a:endParaRPr lang="en-US" altLang="zh-CN" sz="1800" b="0" dirty="0" smtClean="0"/>
          </a:p>
          <a:p>
            <a:pPr fontAlgn="t">
              <a:lnSpc>
                <a:spcPct val="80000"/>
              </a:lnSpc>
              <a:buFontTx/>
              <a:buNone/>
            </a:pPr>
            <a:endParaRPr lang="zh-CN" altLang="en-US" sz="1800" b="0" dirty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 b="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800" b="0" dirty="0"/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查看代码很不方便，</a:t>
            </a:r>
            <a:r>
              <a:rPr lang="en-US" altLang="zh-CN" sz="1800" dirty="0" err="1" smtClean="0"/>
              <a:t>emacs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的集成让人羡慕。现在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提供了</a:t>
            </a:r>
            <a:r>
              <a:rPr lang="en-US" altLang="zh-CN" sz="1800" dirty="0" err="1" smtClean="0"/>
              <a:t>tui</a:t>
            </a:r>
            <a:r>
              <a:rPr lang="zh-CN" altLang="en-US" sz="1800" dirty="0" smtClean="0"/>
              <a:t>模式，一切都好了。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启动方法 </a:t>
            </a: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 –</a:t>
            </a:r>
            <a:r>
              <a:rPr lang="en-US" altLang="zh-CN" sz="1800" dirty="0" err="1" smtClean="0"/>
              <a:t>tui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或 在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下使用</a:t>
            </a:r>
            <a:r>
              <a:rPr lang="en-US" altLang="zh-CN" sz="1800" dirty="0" smtClean="0"/>
              <a:t>( </a:t>
            </a:r>
            <a:r>
              <a:rPr lang="en-US" altLang="zh-CN" sz="1800" dirty="0" err="1" smtClean="0"/>
              <a:t>Ctr+x</a:t>
            </a:r>
            <a:r>
              <a:rPr lang="en-US" altLang="zh-CN" sz="1800" dirty="0" smtClean="0"/>
              <a:t>  a). </a:t>
            </a:r>
            <a:r>
              <a:rPr lang="zh-CN" altLang="en-US" sz="1800" dirty="0" smtClean="0"/>
              <a:t> 关闭也是使用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Ctr+x</a:t>
            </a:r>
            <a:r>
              <a:rPr lang="en-US" altLang="zh-CN" sz="1800" dirty="0" smtClean="0"/>
              <a:t> a)</a:t>
            </a:r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有的时候屏幕会被搞乱，可以使用</a:t>
            </a:r>
            <a:r>
              <a:rPr lang="en-US" altLang="zh-CN" sz="1800" dirty="0" err="1" smtClean="0"/>
              <a:t>Ctrl+L</a:t>
            </a:r>
            <a:r>
              <a:rPr lang="zh-CN" altLang="en-US" sz="1800" dirty="0" smtClean="0"/>
              <a:t>来刷新。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单键模式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启动了</a:t>
            </a:r>
            <a:r>
              <a:rPr lang="en-US" altLang="zh-CN" sz="1800" dirty="0" err="1" smtClean="0"/>
              <a:t>tui</a:t>
            </a:r>
            <a:r>
              <a:rPr lang="zh-CN" altLang="en-US" sz="1800" dirty="0" smtClean="0"/>
              <a:t>后使用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Ctr+x</a:t>
            </a:r>
            <a:r>
              <a:rPr lang="en-US" altLang="zh-CN" sz="1800" dirty="0" smtClean="0"/>
              <a:t> s), </a:t>
            </a:r>
            <a:r>
              <a:rPr lang="zh-CN" altLang="en-US" sz="1800" dirty="0" smtClean="0"/>
              <a:t>记住是先同时按住</a:t>
            </a:r>
            <a:r>
              <a:rPr lang="en-US" altLang="zh-CN" sz="1800" dirty="0" err="1" smtClean="0"/>
              <a:t>Ctr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X, </a:t>
            </a:r>
            <a:r>
              <a:rPr lang="zh-CN" altLang="en-US" sz="1800" dirty="0" smtClean="0"/>
              <a:t>松开后再按</a:t>
            </a:r>
            <a:r>
              <a:rPr lang="en-US" altLang="zh-CN" sz="1800" dirty="0" smtClean="0"/>
              <a:t>s, </a:t>
            </a:r>
            <a:r>
              <a:rPr lang="zh-CN" altLang="en-US" sz="1800" dirty="0" smtClean="0"/>
              <a:t>不然就锁住屏幕了。单键模式下可以按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来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step in.</a:t>
            </a:r>
          </a:p>
        </p:txBody>
      </p:sp>
      <p:pic>
        <p:nvPicPr>
          <p:cNvPr id="1027" name="Picture 3" descr="C:\Users\piboyeliu.TENCENT\Desktop\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743200"/>
            <a:ext cx="7199313" cy="34099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pPr algn="l"/>
            <a:r>
              <a:rPr lang="zh-CN" altLang="en-US" dirty="0" smtClean="0"/>
              <a:t>查看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 lnSpcReduction="10000"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因为</a:t>
            </a:r>
            <a:r>
              <a:rPr lang="en-US" altLang="zh-CN" sz="1800" dirty="0" err="1" smtClean="0"/>
              <a:t>stl</a:t>
            </a:r>
            <a:r>
              <a:rPr lang="zh-CN" altLang="en-US" sz="1800" dirty="0" smtClean="0"/>
              <a:t>的实现是模板机制，没有使用的代码不会编译到进程序里。所以</a:t>
            </a:r>
            <a:r>
              <a:rPr lang="en-US" altLang="zh-CN" sz="1800" dirty="0" err="1" smtClean="0"/>
              <a:t>stl</a:t>
            </a:r>
            <a:r>
              <a:rPr lang="zh-CN" altLang="en-US" sz="1800" dirty="0" smtClean="0"/>
              <a:t>容器的很多成员函数在 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都不能直接使用。</a:t>
            </a:r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因为类的结构在程序中是固定的，可以直接读取结构体的变量来输出容器信息。有个高手写了个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脚本，可以方便我们查看</a:t>
            </a:r>
            <a:r>
              <a:rPr lang="en-US" altLang="zh-CN" sz="1800" dirty="0" err="1" smtClean="0"/>
              <a:t>stl</a:t>
            </a:r>
            <a:r>
              <a:rPr lang="zh-CN" altLang="en-US" sz="1800" dirty="0" smtClean="0"/>
              <a:t>容器。</a:t>
            </a:r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到</a:t>
            </a:r>
            <a:r>
              <a:rPr lang="en-US" altLang="zh-CN" sz="1800" dirty="0" smtClean="0"/>
              <a:t>http://www.yolinux.com/TUTORIALS/src/dbinit_stl_views-1.03.txt  </a:t>
            </a:r>
            <a:r>
              <a:rPr lang="zh-CN" altLang="en-US" sz="1800" dirty="0" smtClean="0"/>
              <a:t>上下载并保存到 </a:t>
            </a:r>
            <a:r>
              <a:rPr lang="en-US" altLang="zh-CN" sz="1800" dirty="0" smtClean="0"/>
              <a:t>~/stl_view.gdb</a:t>
            </a:r>
            <a:r>
              <a:rPr lang="zh-CN" altLang="en-US" sz="1800" dirty="0" smtClean="0"/>
              <a:t>中，</a:t>
            </a:r>
            <a:br>
              <a:rPr lang="zh-CN" altLang="en-US" sz="1800" dirty="0" smtClean="0"/>
            </a:br>
            <a:r>
              <a:rPr lang="zh-CN" altLang="en-US" sz="1800" dirty="0" smtClean="0"/>
              <a:t>在</a:t>
            </a:r>
            <a:r>
              <a:rPr lang="en-US" altLang="zh-CN" sz="1800" dirty="0" smtClean="0"/>
              <a:t>~/.</a:t>
            </a:r>
            <a:r>
              <a:rPr lang="en-US" altLang="zh-CN" sz="1800" dirty="0" err="1" smtClean="0"/>
              <a:t>gdbinit</a:t>
            </a:r>
            <a:r>
              <a:rPr lang="zh-CN" altLang="en-US" sz="1800" dirty="0" smtClean="0"/>
              <a:t>中添加一行 </a:t>
            </a:r>
            <a:r>
              <a:rPr lang="en-US" altLang="zh-CN" sz="1800" dirty="0" smtClean="0"/>
              <a:t>source ~/stl_view.gdb</a:t>
            </a:r>
          </a:p>
          <a:p>
            <a:pPr fontAlgn="t">
              <a:lnSpc>
                <a:spcPct val="150000"/>
              </a:lnSpc>
            </a:pPr>
            <a:r>
              <a:rPr lang="zh-CN" altLang="en-US" sz="1800" dirty="0" smtClean="0"/>
              <a:t>查看 </a:t>
            </a:r>
            <a:r>
              <a:rPr lang="en-US" altLang="zh-CN" sz="1800" dirty="0" smtClean="0"/>
              <a:t>string, vector, map, set, list</a:t>
            </a:r>
            <a:r>
              <a:rPr lang="zh-CN" altLang="en-US" sz="1800" dirty="0" smtClean="0"/>
              <a:t>容器</a:t>
            </a:r>
          </a:p>
          <a:p>
            <a:pPr lvl="1" fontAlgn="t">
              <a:buNone/>
            </a:pPr>
            <a:r>
              <a:rPr lang="zh-CN" altLang="en-US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pvector</a:t>
            </a:r>
            <a:r>
              <a:rPr lang="en-US" altLang="zh-CN" sz="1600" dirty="0" smtClean="0">
                <a:latin typeface="+mn-ea"/>
              </a:rPr>
              <a:t> &lt;vector&gt; &lt;idx1&gt; &lt;idx2&gt;</a:t>
            </a:r>
          </a:p>
          <a:p>
            <a:pPr lvl="1" fontAlgn="t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pstring</a:t>
            </a:r>
            <a:r>
              <a:rPr lang="en-US" altLang="zh-CN" sz="1600" dirty="0" smtClean="0">
                <a:latin typeface="+mn-ea"/>
              </a:rPr>
              <a:t> &lt;string&gt;</a:t>
            </a:r>
          </a:p>
          <a:p>
            <a:pPr lvl="1" fontAlgn="t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pmap</a:t>
            </a:r>
            <a:r>
              <a:rPr lang="en-US" altLang="zh-CN" sz="1600" dirty="0" smtClean="0">
                <a:latin typeface="+mn-ea"/>
              </a:rPr>
              <a:t> &lt;map&gt; &lt;</a:t>
            </a:r>
            <a:r>
              <a:rPr lang="en-US" altLang="zh-CN" sz="1600" dirty="0" err="1" smtClean="0">
                <a:latin typeface="+mn-ea"/>
              </a:rPr>
              <a:t>TtypeLeft</a:t>
            </a:r>
            <a:r>
              <a:rPr lang="en-US" altLang="zh-CN" sz="1600" dirty="0" smtClean="0">
                <a:latin typeface="+mn-ea"/>
              </a:rPr>
              <a:t>&gt; &lt;</a:t>
            </a:r>
            <a:r>
              <a:rPr lang="en-US" altLang="zh-CN" sz="1600" dirty="0" err="1" smtClean="0">
                <a:latin typeface="+mn-ea"/>
              </a:rPr>
              <a:t>TypeRight</a:t>
            </a:r>
            <a:r>
              <a:rPr lang="en-US" altLang="zh-CN" sz="1600" dirty="0" smtClean="0">
                <a:latin typeface="+mn-ea"/>
              </a:rPr>
              <a:t>&gt; &lt;</a:t>
            </a:r>
            <a:r>
              <a:rPr lang="en-US" altLang="zh-CN" sz="1600" dirty="0" err="1" smtClean="0">
                <a:latin typeface="+mn-ea"/>
              </a:rPr>
              <a:t>valLeft</a:t>
            </a:r>
            <a:r>
              <a:rPr lang="en-US" altLang="zh-CN" sz="1600" dirty="0" smtClean="0">
                <a:latin typeface="+mn-ea"/>
              </a:rPr>
              <a:t>&gt; &lt;</a:t>
            </a:r>
            <a:r>
              <a:rPr lang="en-US" altLang="zh-CN" sz="1600" dirty="0" err="1" smtClean="0">
                <a:latin typeface="+mn-ea"/>
              </a:rPr>
              <a:t>valRight</a:t>
            </a:r>
            <a:r>
              <a:rPr lang="en-US" altLang="zh-CN" sz="1600" dirty="0" smtClean="0">
                <a:latin typeface="+mn-ea"/>
              </a:rPr>
              <a:t>&gt;</a:t>
            </a:r>
          </a:p>
          <a:p>
            <a:pPr lvl="1" fontAlgn="t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plist</a:t>
            </a:r>
            <a:r>
              <a:rPr lang="en-US" altLang="zh-CN" sz="1600" dirty="0" smtClean="0">
                <a:latin typeface="+mn-ea"/>
              </a:rPr>
              <a:t> &lt;list&gt; &lt;T&gt; &lt;</a:t>
            </a:r>
            <a:r>
              <a:rPr lang="en-US" altLang="zh-CN" sz="1600" dirty="0" err="1" smtClean="0">
                <a:latin typeface="+mn-ea"/>
              </a:rPr>
              <a:t>idx</a:t>
            </a:r>
            <a:r>
              <a:rPr lang="en-US" altLang="zh-CN" sz="1600" dirty="0" smtClean="0">
                <a:latin typeface="+mn-ea"/>
              </a:rPr>
              <a:t>&gt;</a:t>
            </a:r>
          </a:p>
          <a:p>
            <a:pPr lvl="1" fontAlgn="t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pset</a:t>
            </a:r>
            <a:r>
              <a:rPr lang="en-US" altLang="zh-CN" sz="1600" dirty="0" smtClean="0">
                <a:latin typeface="+mn-ea"/>
              </a:rPr>
              <a:t> &lt;set&gt; &lt;T&gt; &lt;</a:t>
            </a:r>
            <a:r>
              <a:rPr lang="en-US" altLang="zh-CN" sz="1600" dirty="0" err="1" smtClean="0">
                <a:latin typeface="+mn-ea"/>
              </a:rPr>
              <a:t>val</a:t>
            </a:r>
            <a:r>
              <a:rPr lang="en-US" altLang="zh-CN" sz="1600" dirty="0" smtClean="0">
                <a:latin typeface="+mn-ea"/>
              </a:rPr>
              <a:t>&gt;</a:t>
            </a:r>
          </a:p>
          <a:p>
            <a:pPr fontAlgn="t">
              <a:lnSpc>
                <a:spcPct val="80000"/>
              </a:lnSpc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pPr algn="l"/>
            <a:r>
              <a:rPr lang="zh-CN" altLang="en-US" dirty="0" smtClean="0"/>
              <a:t>调试共享库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 fontScale="92500" lnSpcReduction="10000"/>
          </a:bodyPr>
          <a:lstStyle/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我们的</a:t>
            </a:r>
            <a:r>
              <a:rPr lang="en-US" altLang="zh-CN" sz="1800" dirty="0" smtClean="0"/>
              <a:t>CGI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SPP</a:t>
            </a:r>
            <a:r>
              <a:rPr lang="zh-CN" altLang="en-US" sz="1800" dirty="0" smtClean="0"/>
              <a:t>的业务都是通过</a:t>
            </a:r>
            <a:r>
              <a:rPr lang="en-US" altLang="zh-CN" sz="1800" dirty="0" smtClean="0"/>
              <a:t>so</a:t>
            </a:r>
            <a:r>
              <a:rPr lang="zh-CN" altLang="en-US" sz="1800" dirty="0" smtClean="0"/>
              <a:t>的方式提供。框架代码是更灵活了，但给调试带来很大的不便。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加载的</a:t>
            </a:r>
            <a:r>
              <a:rPr lang="en-US" altLang="zh-CN" sz="1800" dirty="0" smtClean="0"/>
              <a:t>so</a:t>
            </a:r>
            <a:r>
              <a:rPr lang="zh-CN" altLang="en-US" sz="1800" dirty="0" smtClean="0"/>
              <a:t>被</a:t>
            </a:r>
            <a:r>
              <a:rPr lang="en-US" altLang="zh-CN" sz="1800" dirty="0" smtClean="0"/>
              <a:t>strip</a:t>
            </a:r>
            <a:r>
              <a:rPr lang="zh-CN" altLang="en-US" sz="1800" dirty="0" smtClean="0"/>
              <a:t>了，如果需要调试，需要提供符号文件。因为</a:t>
            </a:r>
            <a:r>
              <a:rPr lang="en-US" altLang="zh-CN" sz="1800" dirty="0" smtClean="0"/>
              <a:t> so </a:t>
            </a:r>
            <a:r>
              <a:rPr lang="zh-CN" altLang="en-US" sz="1800" dirty="0" smtClean="0"/>
              <a:t>加载时地址有变化，所以需要重新计算符号的地址。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我写了 </a:t>
            </a:r>
            <a:r>
              <a:rPr lang="en-US" altLang="zh-CN" sz="1800" dirty="0" smtClean="0"/>
              <a:t>text_addr_by_pid_so.sh </a:t>
            </a:r>
            <a:r>
              <a:rPr lang="zh-CN" altLang="en-US" sz="1800" dirty="0" smtClean="0"/>
              <a:t>脚本来计算</a:t>
            </a:r>
            <a:r>
              <a:rPr lang="en-US" altLang="zh-CN" sz="1800" dirty="0" smtClean="0"/>
              <a:t>.text</a:t>
            </a:r>
            <a:r>
              <a:rPr lang="zh-CN" altLang="en-US" sz="1800" dirty="0" smtClean="0"/>
              <a:t>的地址</a:t>
            </a:r>
            <a:endParaRPr lang="en-US" altLang="zh-CN" sz="1800" dirty="0" smtClean="0"/>
          </a:p>
          <a:p>
            <a:pPr lvl="1" fontAlgn="t">
              <a:buNone/>
            </a:pPr>
            <a:r>
              <a:rPr lang="en-US" altLang="zh-CN" sz="1400" dirty="0" smtClean="0"/>
              <a:t>#!/bin/bash</a:t>
            </a:r>
          </a:p>
          <a:p>
            <a:pPr lvl="1" fontAlgn="t">
              <a:buNone/>
            </a:pPr>
            <a:r>
              <a:rPr lang="en-US" altLang="zh-CN" sz="1400" dirty="0" smtClean="0"/>
              <a:t>if (( $# &lt; 2 ))</a:t>
            </a:r>
          </a:p>
          <a:p>
            <a:pPr lvl="1" fontAlgn="t">
              <a:buNone/>
            </a:pPr>
            <a:r>
              <a:rPr lang="en-US" altLang="zh-CN" sz="1400" dirty="0" smtClean="0"/>
              <a:t>then</a:t>
            </a:r>
          </a:p>
          <a:p>
            <a:pPr lvl="1" fontAlgn="t">
              <a:buNone/>
            </a:pPr>
            <a:r>
              <a:rPr lang="en-US" altLang="zh-CN" sz="1400" dirty="0" smtClean="0"/>
              <a:t>	echo "usage $0 </a:t>
            </a:r>
            <a:r>
              <a:rPr lang="en-US" altLang="zh-CN" sz="1400" dirty="0" err="1" smtClean="0"/>
              <a:t>pid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name.so</a:t>
            </a:r>
            <a:r>
              <a:rPr lang="en-US" altLang="zh-CN" sz="1400" dirty="0" smtClean="0"/>
              <a:t>" 1&gt;2&amp;;</a:t>
            </a:r>
          </a:p>
          <a:p>
            <a:pPr lvl="1" fontAlgn="t">
              <a:buNone/>
            </a:pPr>
            <a:r>
              <a:rPr lang="en-US" altLang="zh-CN" sz="1400" dirty="0" smtClean="0"/>
              <a:t>	exit 0;</a:t>
            </a:r>
          </a:p>
          <a:p>
            <a:pPr lvl="1" fontAlgn="t">
              <a:buNone/>
            </a:pPr>
            <a:r>
              <a:rPr lang="en-US" altLang="zh-CN" sz="1400" dirty="0" err="1" smtClean="0"/>
              <a:t>fi</a:t>
            </a:r>
            <a:endParaRPr lang="en-US" altLang="zh-CN" sz="1400" dirty="0" smtClean="0"/>
          </a:p>
          <a:p>
            <a:pPr lvl="1" fontAlgn="t">
              <a:buNone/>
            </a:pPr>
            <a:r>
              <a:rPr lang="en-US" altLang="zh-CN" sz="1400" dirty="0" err="1" smtClean="0"/>
              <a:t>pid</a:t>
            </a:r>
            <a:r>
              <a:rPr lang="en-US" altLang="zh-CN" sz="1400" dirty="0" smtClean="0"/>
              <a:t>=$1</a:t>
            </a:r>
          </a:p>
          <a:p>
            <a:pPr lvl="1" fontAlgn="t">
              <a:buNone/>
            </a:pPr>
            <a:r>
              <a:rPr lang="en-US" altLang="zh-CN" sz="1400" dirty="0" err="1" smtClean="0"/>
              <a:t>so_name</a:t>
            </a:r>
            <a:r>
              <a:rPr lang="en-US" altLang="zh-CN" sz="1400" dirty="0" smtClean="0"/>
              <a:t>=$2</a:t>
            </a:r>
          </a:p>
          <a:p>
            <a:pPr lvl="1" fontAlgn="t">
              <a:buNone/>
            </a:pPr>
            <a:r>
              <a:rPr lang="en-US" altLang="zh-CN" sz="1400" dirty="0" smtClean="0"/>
              <a:t>start=$(cat /proc/$</a:t>
            </a:r>
            <a:r>
              <a:rPr lang="en-US" altLang="zh-CN" sz="1400" dirty="0" err="1" smtClean="0"/>
              <a:t>pid</a:t>
            </a:r>
            <a:r>
              <a:rPr lang="en-US" altLang="zh-CN" sz="1400" dirty="0" smtClean="0"/>
              <a:t>/maps | </a:t>
            </a:r>
            <a:r>
              <a:rPr lang="en-US" altLang="zh-CN" sz="1400" dirty="0" err="1" smtClean="0"/>
              <a:t>grep</a:t>
            </a:r>
            <a:r>
              <a:rPr lang="en-US" altLang="zh-CN" sz="1400" dirty="0" smtClean="0"/>
              <a:t> $</a:t>
            </a:r>
            <a:r>
              <a:rPr lang="en-US" altLang="zh-CN" sz="1400" dirty="0" err="1" smtClean="0"/>
              <a:t>soname</a:t>
            </a:r>
            <a:r>
              <a:rPr lang="en-US" altLang="zh-CN" sz="1400" dirty="0" smtClean="0"/>
              <a:t> | </a:t>
            </a:r>
            <a:r>
              <a:rPr lang="en-US" altLang="zh-CN" sz="1400" dirty="0" err="1" smtClean="0"/>
              <a:t>grep</a:t>
            </a:r>
            <a:r>
              <a:rPr lang="en-US" altLang="zh-CN" sz="1400" dirty="0" smtClean="0"/>
              <a:t> "r-</a:t>
            </a:r>
            <a:r>
              <a:rPr lang="en-US" altLang="zh-CN" sz="1400" dirty="0" err="1" smtClean="0"/>
              <a:t>xp</a:t>
            </a:r>
            <a:r>
              <a:rPr lang="en-US" altLang="zh-CN" sz="1400" dirty="0" smtClean="0"/>
              <a:t>" | </a:t>
            </a:r>
            <a:r>
              <a:rPr lang="en-US" altLang="zh-CN" sz="1400" dirty="0" err="1" smtClean="0"/>
              <a:t>awk</a:t>
            </a:r>
            <a:r>
              <a:rPr lang="en-US" altLang="zh-CN" sz="1400" dirty="0" smtClean="0"/>
              <a:t> -F- '{print $1;}')</a:t>
            </a:r>
          </a:p>
          <a:p>
            <a:pPr lvl="1" fontAlgn="t">
              <a:buNone/>
            </a:pPr>
            <a:r>
              <a:rPr lang="en-US" altLang="zh-CN" sz="1400" dirty="0" smtClean="0"/>
              <a:t>offset=$(</a:t>
            </a:r>
            <a:r>
              <a:rPr lang="en-US" altLang="zh-CN" sz="1400" dirty="0" err="1" smtClean="0"/>
              <a:t>readelf</a:t>
            </a:r>
            <a:r>
              <a:rPr lang="en-US" altLang="zh-CN" sz="1400" dirty="0" smtClean="0"/>
              <a:t> -S $</a:t>
            </a:r>
            <a:r>
              <a:rPr lang="en-US" altLang="zh-CN" sz="1400" dirty="0" err="1" smtClean="0"/>
              <a:t>so_name</a:t>
            </a:r>
            <a:r>
              <a:rPr lang="en-US" altLang="zh-CN" sz="1400" dirty="0" smtClean="0"/>
              <a:t> | </a:t>
            </a:r>
            <a:r>
              <a:rPr lang="en-US" altLang="zh-CN" sz="1400" dirty="0" err="1" smtClean="0"/>
              <a:t>grep</a:t>
            </a:r>
            <a:r>
              <a:rPr lang="en-US" altLang="zh-CN" sz="1400" dirty="0" smtClean="0"/>
              <a:t> ".text" | </a:t>
            </a:r>
            <a:r>
              <a:rPr lang="en-US" altLang="zh-CN" sz="1400" dirty="0" err="1" smtClean="0"/>
              <a:t>awk</a:t>
            </a:r>
            <a:r>
              <a:rPr lang="en-US" altLang="zh-CN" sz="1400" dirty="0" smtClean="0"/>
              <a:t> '{print $5;}')</a:t>
            </a:r>
          </a:p>
          <a:p>
            <a:pPr lvl="1" fontAlgn="t">
              <a:buNone/>
            </a:pPr>
            <a:endParaRPr lang="en-US" altLang="zh-CN" sz="1400" dirty="0" smtClean="0"/>
          </a:p>
          <a:p>
            <a:pPr lvl="1" fontAlgn="t">
              <a:buNone/>
            </a:pPr>
            <a:r>
              <a:rPr lang="en-US" altLang="zh-CN" sz="1400" dirty="0" smtClean="0"/>
              <a:t>address=$(( "0x$start" + "0x$offset))</a:t>
            </a:r>
          </a:p>
          <a:p>
            <a:pPr lvl="1" fontAlgn="t">
              <a:buNone/>
            </a:pPr>
            <a:r>
              <a:rPr lang="en-US" altLang="zh-CN" sz="1400" dirty="0" smtClean="0"/>
              <a:t>echo "start:\t 0x$start"</a:t>
            </a:r>
          </a:p>
          <a:p>
            <a:pPr lvl="1" fontAlgn="t">
              <a:buNone/>
            </a:pPr>
            <a:r>
              <a:rPr lang="en-US" altLang="zh-CN" sz="1400" dirty="0" smtClean="0"/>
              <a:t>echo "offset:\t 0x$offset"</a:t>
            </a:r>
          </a:p>
          <a:p>
            <a:pPr lvl="1" fontAlgn="t">
              <a:buNone/>
            </a:pPr>
            <a:r>
              <a:rPr lang="en-US" altLang="zh-CN" sz="1400" dirty="0" smtClean="0"/>
              <a:t>print "address:\t 0x%x" $offset</a:t>
            </a:r>
          </a:p>
          <a:p>
            <a:pPr fontAlgn="t">
              <a:lnSpc>
                <a:spcPct val="80000"/>
              </a:lnSpc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pPr algn="l"/>
            <a:r>
              <a:rPr lang="zh-CN" altLang="en-US" dirty="0" smtClean="0"/>
              <a:t>调试共享库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80000"/>
              </a:lnSpc>
            </a:pP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中你可以使用 </a:t>
            </a:r>
            <a:r>
              <a:rPr lang="en-US" altLang="zh-CN" sz="1800" dirty="0" smtClean="0"/>
              <a:t>shell text_addr_by_pid_so.sh  </a:t>
            </a:r>
            <a:r>
              <a:rPr lang="en-US" altLang="zh-CN" sz="1800" dirty="0" err="1" smtClean="0"/>
              <a:t>pid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name.so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来计算</a:t>
            </a:r>
            <a:r>
              <a:rPr lang="en-US" altLang="zh-CN" sz="1800" dirty="0" smtClean="0"/>
              <a:t> so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.text</a:t>
            </a:r>
            <a:r>
              <a:rPr lang="zh-CN" altLang="en-US" sz="1800" dirty="0" smtClean="0"/>
              <a:t>地址。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得到地址后，使用 </a:t>
            </a:r>
            <a:r>
              <a:rPr lang="en-US" altLang="zh-CN" sz="1800" dirty="0" err="1" smtClean="0"/>
              <a:t>add_symbol_file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name.so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来加载符号信息，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你可以使用 </a:t>
            </a:r>
            <a:r>
              <a:rPr lang="en-US" altLang="zh-CN" sz="1800" dirty="0" smtClean="0"/>
              <a:t>info </a:t>
            </a:r>
            <a:r>
              <a:rPr lang="en-US" altLang="zh-CN" sz="1800" dirty="0" err="1" smtClean="0"/>
              <a:t>sharelibray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name.so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来看是否加载符号成功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上面的方法对于加载一个</a:t>
            </a:r>
            <a:r>
              <a:rPr lang="en-US" altLang="zh-CN" sz="1800" dirty="0" smtClean="0"/>
              <a:t>so</a:t>
            </a:r>
            <a:r>
              <a:rPr lang="zh-CN" altLang="en-US" sz="1800" dirty="0" smtClean="0"/>
              <a:t>来说还是可以接受的，如果需要加载很多</a:t>
            </a:r>
            <a:r>
              <a:rPr lang="en-US" altLang="zh-CN" sz="1800" dirty="0" smtClean="0"/>
              <a:t>so</a:t>
            </a:r>
            <a:r>
              <a:rPr lang="zh-CN" altLang="en-US" sz="1800" dirty="0" smtClean="0"/>
              <a:t>就很麻烦。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的文档中曾经说过可以使用 </a:t>
            </a:r>
            <a:r>
              <a:rPr lang="en-US" sz="1800" dirty="0" smtClean="0"/>
              <a:t>add-shared-symbol-files </a:t>
            </a:r>
            <a:r>
              <a:rPr lang="zh-CN" altLang="en-US" sz="1800" dirty="0" smtClean="0"/>
              <a:t>来加载动态库的符号，但实际使用中发现不行。</a:t>
            </a:r>
            <a:endParaRPr lang="en-US" altLang="zh-CN" sz="1800" smtClean="0"/>
          </a:p>
          <a:p>
            <a:pPr fontAlgn="t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国内的一个高手，通过修改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源码，从而支持 </a:t>
            </a:r>
            <a:r>
              <a:rPr lang="en-US" sz="1800" dirty="0" smtClean="0"/>
              <a:t>add-shared-symbol-files</a:t>
            </a:r>
            <a:r>
              <a:rPr lang="zh-CN" altLang="en-US" sz="1800" dirty="0" smtClean="0"/>
              <a:t>命令，文章在这</a:t>
            </a:r>
            <a:r>
              <a:rPr lang="en-US" sz="1800" dirty="0" smtClean="0">
                <a:hlinkClick r:id="rId3"/>
              </a:rPr>
              <a:t>http://www.limodev.cn/blog/archives/477</a:t>
            </a:r>
            <a:endParaRPr lang="en-US" altLang="zh-CN" sz="1800" dirty="0" smtClean="0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6011863" cy="838200"/>
          </a:xfrm>
        </p:spPr>
        <p:txBody>
          <a:bodyPr/>
          <a:lstStyle/>
          <a:p>
            <a:pPr algn="l"/>
            <a:r>
              <a:rPr lang="zh-CN" altLang="en-US" dirty="0" smtClean="0"/>
              <a:t>远程调试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7543800" cy="4800600"/>
          </a:xfrm>
        </p:spPr>
        <p:txBody>
          <a:bodyPr>
            <a:normAutofit/>
          </a:bodyPr>
          <a:lstStyle/>
          <a:p>
            <a:pPr fontAlgn="t">
              <a:lnSpc>
                <a:spcPct val="80000"/>
              </a:lnSpc>
            </a:pP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支持远程调试。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现在</a:t>
            </a:r>
            <a:r>
              <a:rPr lang="en-US" altLang="zh-CN" sz="1800" dirty="0" err="1" smtClean="0"/>
              <a:t>HostA</a:t>
            </a:r>
            <a:r>
              <a:rPr lang="zh-CN" altLang="en-US" sz="1800" dirty="0" smtClean="0"/>
              <a:t>上使用 </a:t>
            </a:r>
            <a:r>
              <a:rPr lang="en-US" altLang="zh-CN" sz="1800" dirty="0" err="1" smtClean="0"/>
              <a:t>gdbserver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ip:port</a:t>
            </a:r>
            <a:r>
              <a:rPr lang="en-US" altLang="zh-CN" sz="1800" dirty="0" smtClean="0"/>
              <a:t> –attach </a:t>
            </a:r>
            <a:r>
              <a:rPr lang="en-US" altLang="zh-CN" sz="1800" dirty="0" err="1" smtClean="0"/>
              <a:t>pid</a:t>
            </a:r>
            <a:r>
              <a:rPr lang="zh-CN" altLang="en-US" sz="1800" dirty="0" smtClean="0"/>
              <a:t>或 </a:t>
            </a:r>
            <a:r>
              <a:rPr lang="en-US" altLang="zh-CN" sz="1800" dirty="0" err="1" smtClean="0"/>
              <a:t>gdbserver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ip:port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prog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来启动调试桩。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HostB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上启动</a:t>
            </a: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使用 </a:t>
            </a:r>
            <a:r>
              <a:rPr lang="en-US" altLang="zh-CN" sz="1800" dirty="0" smtClean="0"/>
              <a:t> target extended-remote </a:t>
            </a:r>
            <a:r>
              <a:rPr lang="en-US" altLang="zh-CN" sz="1800" dirty="0" err="1" smtClean="0"/>
              <a:t>ip:port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来连接远程机器。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调试时，如果是动态库缺少符号，需要使用上一节介绍的方法来加载符号。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zh-CN" altLang="en-US" sz="1800" dirty="0" smtClean="0"/>
              <a:t>对于不能直接相连的机器，使用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隧道转发来实现。</a:t>
            </a: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endParaRPr lang="en-US" altLang="zh-CN" sz="1800" dirty="0" smtClean="0"/>
          </a:p>
          <a:p>
            <a:pPr fontAlgn="t">
              <a:lnSpc>
                <a:spcPct val="80000"/>
              </a:lnSpc>
            </a:pPr>
            <a:r>
              <a:rPr lang="en-US" altLang="zh-CN" sz="1800" dirty="0" smtClean="0"/>
              <a:t>SSH –L </a:t>
            </a:r>
            <a:r>
              <a:rPr lang="en-US" altLang="zh-CN" sz="1800" dirty="0" err="1" smtClean="0"/>
              <a:t>localport:debug_ip:debug_port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user@ip</a:t>
            </a:r>
            <a:r>
              <a:rPr lang="en-US" altLang="zh-CN" sz="1800" dirty="0" smtClean="0"/>
              <a:t>  -p36000</a:t>
            </a:r>
          </a:p>
          <a:p>
            <a:pPr fontAlgn="t">
              <a:lnSpc>
                <a:spcPct val="80000"/>
              </a:lnSpc>
            </a:pPr>
            <a:endParaRPr lang="en-US" altLang="zh-CN" sz="1800" dirty="0" smtClean="0"/>
          </a:p>
        </p:txBody>
      </p:sp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Pages>0</Pages>
  <Words>2071</Words>
  <Characters>0</Characters>
  <Application>Microsoft Office PowerPoint</Application>
  <DocSecurity>0</DocSecurity>
  <PresentationFormat>全屏显示(4:3)</PresentationFormat>
  <Lines>0</Lines>
  <Paragraphs>210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Linux 调试技巧</vt:lpstr>
      <vt:lpstr>序</vt:lpstr>
      <vt:lpstr>gdb 准备工作</vt:lpstr>
      <vt:lpstr>gdb 基本操作</vt:lpstr>
      <vt:lpstr>gdb tui模式</vt:lpstr>
      <vt:lpstr>查看STL容器</vt:lpstr>
      <vt:lpstr>调试共享库</vt:lpstr>
      <vt:lpstr>调试共享库</vt:lpstr>
      <vt:lpstr>远程调试</vt:lpstr>
      <vt:lpstr>checkpoint 和 restart</vt:lpstr>
      <vt:lpstr>record 和 reverse-debug </vt:lpstr>
      <vt:lpstr>pstack 查找cpu占用高问题</vt:lpstr>
      <vt:lpstr>高效使用gdb</vt:lpstr>
      <vt:lpstr>mtrace 查找内存泄漏</vt:lpstr>
      <vt:lpstr>valgrind  memcheck查找内存错误</vt:lpstr>
      <vt:lpstr>valgrind  callgrind和massif</vt:lpstr>
      <vt:lpstr>Gcc 查找栈溢出和其它内存错误</vt:lpstr>
      <vt:lpstr>strace 检测系统调用</vt:lpstr>
      <vt:lpstr>反汇编</vt:lpstr>
      <vt:lpstr>让程序更可调试</vt:lpstr>
      <vt:lpstr>不调试</vt:lpstr>
      <vt:lpstr>参考资料</vt:lpstr>
      <vt:lpstr>谢谢</vt:lpstr>
    </vt:vector>
  </TitlesOfParts>
  <Company>TENCENT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WPO</dc:title>
  <dc:subject>音乐miniportal V4开发架构设想</dc:subject>
  <dc:creator>darrenfu（傅鸿城）</dc:creator>
  <cp:lastModifiedBy>piboyeliu</cp:lastModifiedBy>
  <cp:revision>945</cp:revision>
  <cp:lastPrinted>1899-12-30T00:00:00Z</cp:lastPrinted>
  <dcterms:created xsi:type="dcterms:W3CDTF">2006-03-09T11:35:13Z</dcterms:created>
  <dcterms:modified xsi:type="dcterms:W3CDTF">2011-07-04T05:17:08Z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2052-6.6.0.2373</vt:lpwstr>
  </property>
</Properties>
</file>