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2" r:id="rId5"/>
    <p:sldId id="258" r:id="rId6"/>
    <p:sldId id="270" r:id="rId7"/>
    <p:sldId id="263" r:id="rId8"/>
    <p:sldId id="259" r:id="rId9"/>
    <p:sldId id="271" r:id="rId10"/>
    <p:sldId id="272" r:id="rId11"/>
    <p:sldId id="264" r:id="rId12"/>
    <p:sldId id="260" r:id="rId13"/>
    <p:sldId id="273" r:id="rId14"/>
    <p:sldId id="274" r:id="rId15"/>
    <p:sldId id="265" r:id="rId16"/>
    <p:sldId id="261" r:id="rId17"/>
    <p:sldId id="275" r:id="rId18"/>
    <p:sldId id="276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338"/>
    <a:srgbClr val="F0A131"/>
    <a:srgbClr val="A3BE68"/>
    <a:srgbClr val="2DA78E"/>
    <a:srgbClr val="97D1F1"/>
    <a:srgbClr val="41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8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7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4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9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9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6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6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5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A874-65A4-4ED9-B54C-41F9ACA3CB4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4E04-DF35-425B-BAE8-A31D02171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5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banner_bg">
            <a:extLst>
              <a:ext uri="{FF2B5EF4-FFF2-40B4-BE49-F238E27FC236}">
                <a16:creationId xmlns:a16="http://schemas.microsoft.com/office/drawing/2014/main" id="{8A097FC1-52A1-4119-8BF6-61EFD0BF0DC0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5" r="19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20DDCE-75A2-4A7F-B919-291A4FBC9FB1}"/>
              </a:ext>
            </a:extLst>
          </p:cNvPr>
          <p:cNvSpPr txBox="1"/>
          <p:nvPr/>
        </p:nvSpPr>
        <p:spPr>
          <a:xfrm>
            <a:off x="1932113" y="1411069"/>
            <a:ext cx="83277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+mn-ea"/>
              </a:rPr>
              <a:t>SEMI;</a:t>
            </a:r>
          </a:p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+mn-ea"/>
              </a:rPr>
              <a:t>LEISURE SPORTS</a:t>
            </a:r>
            <a:endParaRPr lang="ko-KR" altLang="en-US" sz="8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889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DEDA20-4598-4A36-A65B-008DC413E6F9}"/>
              </a:ext>
            </a:extLst>
          </p:cNvPr>
          <p:cNvSpPr/>
          <p:nvPr/>
        </p:nvSpPr>
        <p:spPr>
          <a:xfrm>
            <a:off x="0" y="1"/>
            <a:ext cx="12192000" cy="521491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EDFF65-866D-4A2F-9DD9-4CF97D1A1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68" y="1875962"/>
            <a:ext cx="8874464" cy="3677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D3D603-0D5C-4329-8D1E-E0D9028569DD}"/>
              </a:ext>
            </a:extLst>
          </p:cNvPr>
          <p:cNvSpPr txBox="1"/>
          <p:nvPr/>
        </p:nvSpPr>
        <p:spPr>
          <a:xfrm>
            <a:off x="8544" y="42735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8BE74-A489-4208-9008-AB106EDB4D61}"/>
              </a:ext>
            </a:extLst>
          </p:cNvPr>
          <p:cNvSpPr txBox="1"/>
          <p:nvPr/>
        </p:nvSpPr>
        <p:spPr>
          <a:xfrm>
            <a:off x="509118" y="7691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스토리보드</a:t>
            </a:r>
            <a:endParaRPr lang="en-US" altLang="ko-KR" sz="2000" dirty="0">
              <a:solidFill>
                <a:schemeClr val="bg1"/>
              </a:solidFill>
              <a:latin typeface="Sandoll 고딕 02 Medium" panose="020B0600000101010101" pitchFamily="34" charset="-127"/>
              <a:ea typeface="Sandoll 고딕 02 Medium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31052-7DEF-413D-9F2F-9AEAC83028D4}"/>
              </a:ext>
            </a:extLst>
          </p:cNvPr>
          <p:cNvSpPr txBox="1"/>
          <p:nvPr/>
        </p:nvSpPr>
        <p:spPr>
          <a:xfrm>
            <a:off x="2243914" y="160707"/>
            <a:ext cx="23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순서도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-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게시판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15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9243" y="0"/>
            <a:ext cx="6092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23887" y="2434728"/>
            <a:ext cx="505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03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396525" y="4233513"/>
            <a:ext cx="2365887" cy="923331"/>
            <a:chOff x="1320966" y="3720768"/>
            <a:chExt cx="2365887" cy="923331"/>
          </a:xfrm>
        </p:grpSpPr>
        <p:sp>
          <p:nvSpPr>
            <p:cNvPr id="14" name="TextBox 13"/>
            <p:cNvSpPr txBox="1"/>
            <p:nvPr/>
          </p:nvSpPr>
          <p:spPr>
            <a:xfrm>
              <a:off x="1320966" y="3720768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예약기능</a:t>
              </a:r>
              <a:endParaRPr lang="en-US" altLang="ko-KR" sz="1400" dirty="0">
                <a:solidFill>
                  <a:srgbClr val="41ABE5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0966" y="4028545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마이페이지</a:t>
              </a:r>
              <a:endParaRPr lang="en-US" altLang="ko-KR" sz="1400" dirty="0">
                <a:solidFill>
                  <a:srgbClr val="41ABE5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20966" y="4336322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커뮤니티</a:t>
              </a:r>
              <a:endParaRPr lang="en-US" altLang="ko-KR" sz="1400" dirty="0">
                <a:solidFill>
                  <a:srgbClr val="41ABE5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23887" y="3272407"/>
            <a:ext cx="505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Client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5E6061-0B03-4740-9DCE-B0E38B1C1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7" y="211683"/>
            <a:ext cx="2278819" cy="9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521491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44" y="42735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118" y="7691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3914" y="160707"/>
            <a:ext cx="23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예약 기능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92" name="그림 91" descr="스크린샷이(가) 표시된 사진&#10;&#10;자동 생성된 설명">
            <a:extLst>
              <a:ext uri="{FF2B5EF4-FFF2-40B4-BE49-F238E27FC236}">
                <a16:creationId xmlns:a16="http://schemas.microsoft.com/office/drawing/2014/main" id="{D8CFB7C0-55BE-4643-BD26-DBD7B864B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" y="682197"/>
            <a:ext cx="6348417" cy="2382729"/>
          </a:xfrm>
          <a:prstGeom prst="rect">
            <a:avLst/>
          </a:prstGeom>
        </p:spPr>
      </p:pic>
      <p:pic>
        <p:nvPicPr>
          <p:cNvPr id="94" name="그림 93" descr="표지판이(가) 표시된 사진&#10;&#10;자동 생성된 설명">
            <a:extLst>
              <a:ext uri="{FF2B5EF4-FFF2-40B4-BE49-F238E27FC236}">
                <a16:creationId xmlns:a16="http://schemas.microsoft.com/office/drawing/2014/main" id="{1EFEA2D0-AB28-4697-B4C6-2E8E359270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" y="3064268"/>
            <a:ext cx="6340183" cy="2921532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8F81EDB-5FB3-4CD0-942B-DD019D0FDC02}"/>
              </a:ext>
            </a:extLst>
          </p:cNvPr>
          <p:cNvSpPr txBox="1"/>
          <p:nvPr/>
        </p:nvSpPr>
        <p:spPr>
          <a:xfrm>
            <a:off x="6778304" y="1423548"/>
            <a:ext cx="53431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업체 상품 날짜 이용시간 인원수 설정하여 예약을</a:t>
            </a:r>
            <a:endParaRPr lang="en-US" altLang="ko-KR" dirty="0"/>
          </a:p>
          <a:p>
            <a:r>
              <a:rPr lang="ko-KR" altLang="en-US" dirty="0"/>
              <a:t>진행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달력은 현재 날짜 이후만 선택이 가능하도록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예약 날짜를 </a:t>
            </a:r>
            <a:r>
              <a:rPr lang="ko-KR" altLang="en-US" dirty="0" err="1"/>
              <a:t>선택시</a:t>
            </a:r>
            <a:r>
              <a:rPr lang="ko-KR" altLang="en-US" dirty="0"/>
              <a:t> 자동으로 </a:t>
            </a:r>
            <a:r>
              <a:rPr lang="en-US" altLang="ko-KR" dirty="0"/>
              <a:t>input Form</a:t>
            </a:r>
            <a:r>
              <a:rPr lang="ko-KR" altLang="en-US" dirty="0"/>
              <a:t>으로 </a:t>
            </a:r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를 사용하여 전달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를 사용하여 이용시간을 설정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EB523FA5-A7E4-47D2-B723-B7187CEE3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365" y="4191875"/>
            <a:ext cx="3664585" cy="24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3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521491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44" y="42735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118" y="7691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3914" y="160707"/>
            <a:ext cx="23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마이페이지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97CA633-6B65-43D8-B3A4-9C18B4E9D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8" y="553947"/>
            <a:ext cx="11107024" cy="4506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0D9557-260E-46EB-87C2-E3D6A8260378}"/>
              </a:ext>
            </a:extLst>
          </p:cNvPr>
          <p:cNvSpPr txBox="1"/>
          <p:nvPr/>
        </p:nvSpPr>
        <p:spPr>
          <a:xfrm>
            <a:off x="2843868" y="5445806"/>
            <a:ext cx="848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예약을 한 뒤 마이페이지에서 자신의 예약 내역을 확인 가능</a:t>
            </a:r>
          </a:p>
        </p:txBody>
      </p:sp>
    </p:spTree>
    <p:extLst>
      <p:ext uri="{BB962C8B-B14F-4D97-AF65-F5344CB8AC3E}">
        <p14:creationId xmlns:p14="http://schemas.microsoft.com/office/powerpoint/2010/main" val="56771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521491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44" y="42735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118" y="7691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3914" y="160707"/>
            <a:ext cx="23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커뮤니티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60FDFB3-CDAA-4B08-ADC7-CE3605101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8" y="581318"/>
            <a:ext cx="9905439" cy="5551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F2D628-E418-4693-B7DB-FF76BF06CD31}"/>
              </a:ext>
            </a:extLst>
          </p:cNvPr>
          <p:cNvSpPr txBox="1"/>
          <p:nvPr/>
        </p:nvSpPr>
        <p:spPr>
          <a:xfrm>
            <a:off x="2001969" y="5842173"/>
            <a:ext cx="715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고객은 문의사항만 작성 가능하며 답변은 관리자만 달 수 있게 구현</a:t>
            </a:r>
            <a:endParaRPr lang="en-US" altLang="ko-KR" dirty="0"/>
          </a:p>
          <a:p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이벤트는 게시글 확인만 가능하며 관리자가 작성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6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9243" y="0"/>
            <a:ext cx="6092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23887" y="2434728"/>
            <a:ext cx="505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04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396525" y="4233513"/>
            <a:ext cx="2365887" cy="923331"/>
            <a:chOff x="1320966" y="3720768"/>
            <a:chExt cx="2365887" cy="923331"/>
          </a:xfrm>
        </p:grpSpPr>
        <p:sp>
          <p:nvSpPr>
            <p:cNvPr id="14" name="TextBox 13"/>
            <p:cNvSpPr txBox="1"/>
            <p:nvPr/>
          </p:nvSpPr>
          <p:spPr>
            <a:xfrm>
              <a:off x="1320966" y="3720768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예약현황확인</a:t>
              </a:r>
              <a:endParaRPr lang="en-US" altLang="ko-KR" sz="1400" dirty="0">
                <a:solidFill>
                  <a:srgbClr val="41ABE5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0966" y="4028545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업체상품등록</a:t>
              </a:r>
              <a:endParaRPr lang="en-US" altLang="ko-KR" sz="1400" dirty="0">
                <a:solidFill>
                  <a:srgbClr val="41ABE5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20966" y="4336322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커뮤니티관리</a:t>
              </a:r>
              <a:endParaRPr lang="en-US" altLang="ko-KR" sz="1400" dirty="0">
                <a:solidFill>
                  <a:srgbClr val="41ABE5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23887" y="3272407"/>
            <a:ext cx="505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1ABE5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Admin</a:t>
            </a:r>
            <a:endParaRPr lang="en-US" altLang="ko-KR" sz="6000" dirty="0">
              <a:solidFill>
                <a:srgbClr val="41ABE5"/>
              </a:solidFill>
              <a:latin typeface="Sandoll 고딕 03 Bold" panose="020B0600000101010101" pitchFamily="34" charset="-127"/>
              <a:ea typeface="Sandoll 고딕 03 Bold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1B6F3E-19B5-4827-8AA4-7773357C5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7" y="211683"/>
            <a:ext cx="2278819" cy="9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521491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44" y="42735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118" y="7691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Admin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3914" y="160707"/>
            <a:ext cx="23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예약현황확인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0A2CD34-DBF6-41AD-BA05-9C70A9287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8" y="511213"/>
            <a:ext cx="10360404" cy="47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0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521491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44" y="42735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118" y="7691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Admin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3914" y="160707"/>
            <a:ext cx="23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업체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상품 등록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A0F23D2-BD94-4B89-AC60-A3523E0A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493"/>
            <a:ext cx="6096000" cy="420944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17213B4E-98B1-4A2B-B542-69B245B84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60" y="521492"/>
            <a:ext cx="6193940" cy="4573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3A1F4B-8157-49BA-8B9A-4ECD64B335CC}"/>
              </a:ext>
            </a:extLst>
          </p:cNvPr>
          <p:cNvSpPr txBox="1"/>
          <p:nvPr/>
        </p:nvSpPr>
        <p:spPr>
          <a:xfrm>
            <a:off x="3426857" y="5486400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페이지를 통하여 업체등록 상품등록이 가능하도록 구현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17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521491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44" y="42735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118" y="7691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Admin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3914" y="160707"/>
            <a:ext cx="23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커뮤니티관리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188BC29F-C228-417A-9594-B79FF220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78" y="629190"/>
            <a:ext cx="5012222" cy="400034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12B9044D-3534-439D-81EA-18E40DD65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9190"/>
            <a:ext cx="4822166" cy="3930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24657B-D844-4BFE-9BF6-C17BFDE8EBF7}"/>
              </a:ext>
            </a:extLst>
          </p:cNvPr>
          <p:cNvSpPr txBox="1"/>
          <p:nvPr/>
        </p:nvSpPr>
        <p:spPr>
          <a:xfrm>
            <a:off x="2877424" y="5553512"/>
            <a:ext cx="6742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관리자는 공지사항 및 이벤트 게시판에서 글을 작성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문의게시판에서 답변을 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49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rot="10800000" flipV="1">
            <a:off x="1" y="-9134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12191997 w 12191999"/>
              <a:gd name="connsiteY1" fmla="*/ 0 h 6858000"/>
              <a:gd name="connsiteX2" fmla="*/ 10414472 w 12191999"/>
              <a:gd name="connsiteY2" fmla="*/ 0 h 6858000"/>
              <a:gd name="connsiteX3" fmla="*/ 0 w 12191999"/>
              <a:gd name="connsiteY3" fmla="*/ 0 h 6858000"/>
              <a:gd name="connsiteX4" fmla="*/ 0 w 12191999"/>
              <a:gd name="connsiteY4" fmla="*/ 1264778 h 6858000"/>
              <a:gd name="connsiteX5" fmla="*/ 10414472 w 12191999"/>
              <a:gd name="connsiteY5" fmla="*/ 1264778 h 6858000"/>
              <a:gd name="connsiteX6" fmla="*/ 10414472 w 12191999"/>
              <a:gd name="connsiteY6" fmla="*/ 6858000 h 6858000"/>
              <a:gd name="connsiteX7" fmla="*/ 12191997 w 12191999"/>
              <a:gd name="connsiteY7" fmla="*/ 6858000 h 6858000"/>
              <a:gd name="connsiteX8" fmla="*/ 12191997 w 12191999"/>
              <a:gd name="connsiteY8" fmla="*/ 1264778 h 6858000"/>
              <a:gd name="connsiteX9" fmla="*/ 12191999 w 12191999"/>
              <a:gd name="connsiteY9" fmla="*/ 12647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12191997" y="0"/>
                </a:lnTo>
                <a:lnTo>
                  <a:pt x="10414472" y="0"/>
                </a:lnTo>
                <a:lnTo>
                  <a:pt x="0" y="0"/>
                </a:lnTo>
                <a:lnTo>
                  <a:pt x="0" y="1264778"/>
                </a:lnTo>
                <a:lnTo>
                  <a:pt x="10414472" y="1264778"/>
                </a:lnTo>
                <a:lnTo>
                  <a:pt x="10414472" y="6858000"/>
                </a:lnTo>
                <a:lnTo>
                  <a:pt x="12191997" y="6858000"/>
                </a:lnTo>
                <a:lnTo>
                  <a:pt x="12191997" y="1264778"/>
                </a:lnTo>
                <a:lnTo>
                  <a:pt x="12191999" y="1264778"/>
                </a:lnTo>
                <a:close/>
              </a:path>
            </a:pathLst>
          </a:cu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03919" y="3102134"/>
            <a:ext cx="67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Thank you!</a:t>
            </a:r>
            <a:endParaRPr lang="ko-KR" altLang="en-US" sz="3600" dirty="0">
              <a:solidFill>
                <a:srgbClr val="41ABE5"/>
              </a:solidFill>
              <a:latin typeface="Sandoll 고딕 03 Bold" panose="020B0600000101010101" pitchFamily="34" charset="-127"/>
              <a:ea typeface="Sandoll 고딕 03 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77B57-5FF6-4DC9-B4B7-2AFAC821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7" y="211683"/>
            <a:ext cx="2278819" cy="9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8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rot="10800000" flipV="1">
            <a:off x="-2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12191997 w 12191999"/>
              <a:gd name="connsiteY1" fmla="*/ 0 h 6858000"/>
              <a:gd name="connsiteX2" fmla="*/ 10414472 w 12191999"/>
              <a:gd name="connsiteY2" fmla="*/ 0 h 6858000"/>
              <a:gd name="connsiteX3" fmla="*/ 0 w 12191999"/>
              <a:gd name="connsiteY3" fmla="*/ 0 h 6858000"/>
              <a:gd name="connsiteX4" fmla="*/ 0 w 12191999"/>
              <a:gd name="connsiteY4" fmla="*/ 1264778 h 6858000"/>
              <a:gd name="connsiteX5" fmla="*/ 10414472 w 12191999"/>
              <a:gd name="connsiteY5" fmla="*/ 1264778 h 6858000"/>
              <a:gd name="connsiteX6" fmla="*/ 10414472 w 12191999"/>
              <a:gd name="connsiteY6" fmla="*/ 6858000 h 6858000"/>
              <a:gd name="connsiteX7" fmla="*/ 12191997 w 12191999"/>
              <a:gd name="connsiteY7" fmla="*/ 6858000 h 6858000"/>
              <a:gd name="connsiteX8" fmla="*/ 12191997 w 12191999"/>
              <a:gd name="connsiteY8" fmla="*/ 1264778 h 6858000"/>
              <a:gd name="connsiteX9" fmla="*/ 12191999 w 12191999"/>
              <a:gd name="connsiteY9" fmla="*/ 12647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12191997" y="0"/>
                </a:lnTo>
                <a:lnTo>
                  <a:pt x="10414472" y="0"/>
                </a:lnTo>
                <a:lnTo>
                  <a:pt x="0" y="0"/>
                </a:lnTo>
                <a:lnTo>
                  <a:pt x="0" y="1264778"/>
                </a:lnTo>
                <a:lnTo>
                  <a:pt x="10414472" y="1264778"/>
                </a:lnTo>
                <a:lnTo>
                  <a:pt x="10414472" y="6858000"/>
                </a:lnTo>
                <a:lnTo>
                  <a:pt x="12191997" y="6858000"/>
                </a:lnTo>
                <a:lnTo>
                  <a:pt x="12191997" y="1264778"/>
                </a:lnTo>
                <a:lnTo>
                  <a:pt x="12191999" y="1264778"/>
                </a:lnTo>
                <a:close/>
              </a:path>
            </a:pathLst>
          </a:cu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2F7A9-B685-4DF7-ACE8-23FE8292E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7" y="211683"/>
            <a:ext cx="2278819" cy="948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16758-B0ED-4E59-9388-0AD5F4D36EC2}"/>
              </a:ext>
            </a:extLst>
          </p:cNvPr>
          <p:cNvSpPr txBox="1"/>
          <p:nvPr/>
        </p:nvSpPr>
        <p:spPr>
          <a:xfrm>
            <a:off x="2220455" y="609617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김태훈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신혜림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김대현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이수연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안성수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852C2-E34D-41D7-92BB-845755099DD0}"/>
              </a:ext>
            </a:extLst>
          </p:cNvPr>
          <p:cNvSpPr txBox="1"/>
          <p:nvPr/>
        </p:nvSpPr>
        <p:spPr>
          <a:xfrm>
            <a:off x="4328720" y="3196205"/>
            <a:ext cx="5495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레저스포츠 예매사이트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F39CE-8F99-4432-9114-372498CAE4E4}"/>
              </a:ext>
            </a:extLst>
          </p:cNvPr>
          <p:cNvSpPr txBox="1"/>
          <p:nvPr/>
        </p:nvSpPr>
        <p:spPr>
          <a:xfrm>
            <a:off x="6207853" y="4228051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62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90415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9417" y="2700485"/>
            <a:ext cx="2365887" cy="2105987"/>
            <a:chOff x="1320966" y="2538112"/>
            <a:chExt cx="2365887" cy="2105987"/>
          </a:xfrm>
        </p:grpSpPr>
        <p:sp>
          <p:nvSpPr>
            <p:cNvPr id="9" name="TextBox 8"/>
            <p:cNvSpPr txBox="1"/>
            <p:nvPr/>
          </p:nvSpPr>
          <p:spPr>
            <a:xfrm>
              <a:off x="1803160" y="2538112"/>
              <a:ext cx="1401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 w="19050">
                    <a:solidFill>
                      <a:srgbClr val="41ABE5"/>
                    </a:solidFill>
                  </a:ln>
                  <a:noFill/>
                  <a:latin typeface="Sandoll 고딕 03 Bold" panose="020B0600000101010101" pitchFamily="34" charset="-127"/>
                  <a:ea typeface="Sandoll 고딕 03 Bold" panose="020B0600000101010101" pitchFamily="34" charset="-127"/>
                </a:rPr>
                <a:t>01</a:t>
              </a:r>
              <a:endParaRPr lang="ko-KR" altLang="en-US" sz="3600" dirty="0">
                <a:ln w="19050">
                  <a:solidFill>
                    <a:srgbClr val="41ABE5"/>
                  </a:solidFill>
                </a:ln>
                <a:noFill/>
                <a:latin typeface="Sandoll 고딕 03 Bold" panose="020B0600000101010101" pitchFamily="34" charset="-127"/>
                <a:ea typeface="Sandoll 고딕 03 Bold" panose="020B0600000101010101" pitchFamily="34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0966" y="3213227"/>
              <a:ext cx="236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41ABE5"/>
                  </a:solidFill>
                  <a:latin typeface="Sandoll 고딕 02 Medium" panose="020B0600000101010101" pitchFamily="34" charset="-127"/>
                  <a:ea typeface="Sandoll 고딕 02 Medium" panose="020B0600000101010101" pitchFamily="34" charset="-127"/>
                </a:rPr>
                <a:t>웹 소개</a:t>
              </a:r>
              <a:endParaRPr lang="en-US" altLang="ko-KR" sz="2400" dirty="0">
                <a:solidFill>
                  <a:srgbClr val="41ABE5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20966" y="3720768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제작동기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0966" y="4028545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개발기간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20966" y="4336322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285580" y="2700485"/>
            <a:ext cx="2406390" cy="1798210"/>
            <a:chOff x="1280463" y="2538112"/>
            <a:chExt cx="2406390" cy="1798210"/>
          </a:xfrm>
        </p:grpSpPr>
        <p:sp>
          <p:nvSpPr>
            <p:cNvPr id="18" name="TextBox 17"/>
            <p:cNvSpPr txBox="1"/>
            <p:nvPr/>
          </p:nvSpPr>
          <p:spPr>
            <a:xfrm>
              <a:off x="1803160" y="2538112"/>
              <a:ext cx="1401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 w="19050">
                    <a:solidFill>
                      <a:srgbClr val="41ABE5"/>
                    </a:solidFill>
                  </a:ln>
                  <a:noFill/>
                  <a:latin typeface="Sandoll 고딕 03 Bold" panose="020B0600000101010101" pitchFamily="34" charset="-127"/>
                  <a:ea typeface="Sandoll 고딕 03 Bold" panose="020B0600000101010101" pitchFamily="34" charset="-127"/>
                </a:rPr>
                <a:t>02</a:t>
              </a:r>
              <a:endParaRPr lang="ko-KR" altLang="en-US" sz="3600" dirty="0">
                <a:ln w="19050">
                  <a:solidFill>
                    <a:srgbClr val="41ABE5"/>
                  </a:solidFill>
                </a:ln>
                <a:noFill/>
                <a:latin typeface="Sandoll 고딕 03 Bold" panose="020B0600000101010101" pitchFamily="34" charset="-127"/>
                <a:ea typeface="Sandoll 고딕 03 Bold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0463" y="3166029"/>
              <a:ext cx="236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41ABE5"/>
                  </a:solidFill>
                  <a:latin typeface="Sandoll 고딕 02 Medium" panose="020B0600000101010101" pitchFamily="34" charset="-127"/>
                  <a:ea typeface="Sandoll 고딕 02 Medium" panose="020B0600000101010101" pitchFamily="34" charset="-127"/>
                </a:rPr>
                <a:t>스토리 보드</a:t>
              </a:r>
              <a:endParaRPr lang="en-US" altLang="ko-KR" sz="2400" dirty="0">
                <a:solidFill>
                  <a:srgbClr val="41ABE5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20966" y="3720768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순서도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20966" y="4028545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DB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모델링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416696" y="2700485"/>
            <a:ext cx="2365887" cy="2105987"/>
            <a:chOff x="1320966" y="2538112"/>
            <a:chExt cx="2365887" cy="2105987"/>
          </a:xfrm>
        </p:grpSpPr>
        <p:sp>
          <p:nvSpPr>
            <p:cNvPr id="24" name="TextBox 23"/>
            <p:cNvSpPr txBox="1"/>
            <p:nvPr/>
          </p:nvSpPr>
          <p:spPr>
            <a:xfrm>
              <a:off x="1803160" y="2538112"/>
              <a:ext cx="1401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 w="19050">
                    <a:solidFill>
                      <a:srgbClr val="41ABE5"/>
                    </a:solidFill>
                  </a:ln>
                  <a:noFill/>
                  <a:latin typeface="Sandoll 고딕 03 Bold" panose="020B0600000101010101" pitchFamily="34" charset="-127"/>
                  <a:ea typeface="Sandoll 고딕 03 Bold" panose="020B0600000101010101" pitchFamily="34" charset="-127"/>
                </a:rPr>
                <a:t>04</a:t>
              </a:r>
              <a:endParaRPr lang="ko-KR" altLang="en-US" sz="3600" dirty="0">
                <a:ln w="19050">
                  <a:solidFill>
                    <a:srgbClr val="41ABE5"/>
                  </a:solidFill>
                </a:ln>
                <a:noFill/>
                <a:latin typeface="Sandoll 고딕 03 Bold" panose="020B0600000101010101" pitchFamily="34" charset="-127"/>
                <a:ea typeface="Sandoll 고딕 03 Bold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0966" y="3213227"/>
              <a:ext cx="236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41ABE5"/>
                  </a:solidFill>
                  <a:latin typeface="Sandoll 고딕 02 Medium" panose="020B0600000101010101" pitchFamily="34" charset="-127"/>
                  <a:ea typeface="Sandoll 고딕 02 Medium" panose="020B0600000101010101" pitchFamily="34" charset="-127"/>
                </a:rPr>
                <a:t>Admin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0966" y="3720768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예약현황확인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20966" y="4028545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업체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,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상품등록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20966" y="4336322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커뮤니티관리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413319" y="2700485"/>
            <a:ext cx="2365887" cy="2105987"/>
            <a:chOff x="1320966" y="2538112"/>
            <a:chExt cx="2365887" cy="2105987"/>
          </a:xfrm>
        </p:grpSpPr>
        <p:sp>
          <p:nvSpPr>
            <p:cNvPr id="30" name="TextBox 29"/>
            <p:cNvSpPr txBox="1"/>
            <p:nvPr/>
          </p:nvSpPr>
          <p:spPr>
            <a:xfrm>
              <a:off x="1803160" y="2538112"/>
              <a:ext cx="1401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 w="19050">
                    <a:solidFill>
                      <a:srgbClr val="41ABE5"/>
                    </a:solidFill>
                  </a:ln>
                  <a:noFill/>
                  <a:latin typeface="Sandoll 고딕 03 Bold" panose="020B0600000101010101" pitchFamily="34" charset="-127"/>
                  <a:ea typeface="Sandoll 고딕 03 Bold" panose="020B0600000101010101" pitchFamily="34" charset="-127"/>
                </a:rPr>
                <a:t>03</a:t>
              </a:r>
              <a:endParaRPr lang="ko-KR" altLang="en-US" sz="3600" dirty="0">
                <a:ln w="19050">
                  <a:solidFill>
                    <a:srgbClr val="41ABE5"/>
                  </a:solidFill>
                </a:ln>
                <a:noFill/>
                <a:latin typeface="Sandoll 고딕 03 Bold" panose="020B0600000101010101" pitchFamily="34" charset="-127"/>
                <a:ea typeface="Sandoll 고딕 03 Bold" panose="020B0600000101010101" pitchFamily="34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20966" y="3213227"/>
              <a:ext cx="236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41ABE5"/>
                  </a:solidFill>
                  <a:latin typeface="Sandoll 고딕 02 Medium" panose="020B0600000101010101" pitchFamily="34" charset="-127"/>
                  <a:ea typeface="Sandoll 고딕 02 Medium" panose="020B0600000101010101" pitchFamily="34" charset="-127"/>
                </a:rPr>
                <a:t>Client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20966" y="3720768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예약기능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20966" y="4028545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마이페이지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20966" y="4336322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커뮤니티</a:t>
              </a:r>
              <a:endPara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6093151" y="2700485"/>
            <a:ext cx="0" cy="2179164"/>
          </a:xfrm>
          <a:prstGeom prst="line">
            <a:avLst/>
          </a:prstGeom>
          <a:ln w="19050">
            <a:solidFill>
              <a:srgbClr val="41ABE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119215" y="2700485"/>
            <a:ext cx="0" cy="2179164"/>
          </a:xfrm>
          <a:prstGeom prst="line">
            <a:avLst/>
          </a:prstGeom>
          <a:ln w="19050">
            <a:solidFill>
              <a:srgbClr val="41ABE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075634" y="2700485"/>
            <a:ext cx="0" cy="2179164"/>
          </a:xfrm>
          <a:prstGeom prst="line">
            <a:avLst/>
          </a:prstGeom>
          <a:ln w="19050">
            <a:solidFill>
              <a:srgbClr val="41ABE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455576C-BB72-4113-94FA-B6E98A6F4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7" y="211683"/>
            <a:ext cx="2278819" cy="9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1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9243" y="0"/>
            <a:ext cx="6092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23887" y="2434728"/>
            <a:ext cx="505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01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396525" y="4233513"/>
            <a:ext cx="2365887" cy="923331"/>
            <a:chOff x="1320966" y="3720768"/>
            <a:chExt cx="2365887" cy="923331"/>
          </a:xfrm>
        </p:grpSpPr>
        <p:sp>
          <p:nvSpPr>
            <p:cNvPr id="14" name="TextBox 13"/>
            <p:cNvSpPr txBox="1"/>
            <p:nvPr/>
          </p:nvSpPr>
          <p:spPr>
            <a:xfrm>
              <a:off x="1320966" y="3720768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제작동기</a:t>
              </a:r>
              <a:endParaRPr lang="en-US" altLang="ko-KR" sz="1400" dirty="0">
                <a:solidFill>
                  <a:srgbClr val="41ABE5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0966" y="4028545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개발기간</a:t>
              </a:r>
              <a:endParaRPr lang="en-US" altLang="ko-KR" sz="1400" dirty="0">
                <a:solidFill>
                  <a:srgbClr val="41ABE5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20966" y="4336322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상세정보</a:t>
              </a:r>
              <a:endParaRPr lang="en-US" altLang="ko-KR" sz="1400" dirty="0">
                <a:solidFill>
                  <a:srgbClr val="41ABE5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23887" y="3272407"/>
            <a:ext cx="505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웹 소개</a:t>
            </a:r>
            <a:endParaRPr lang="en-US" altLang="ko-KR" sz="6000" dirty="0">
              <a:solidFill>
                <a:srgbClr val="41ABE5"/>
              </a:solidFill>
              <a:latin typeface="Sandoll 고딕 03 Bold" panose="020B0600000101010101" pitchFamily="34" charset="-127"/>
              <a:ea typeface="Sandoll 고딕 03 Bold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B41BD6-7B8D-475D-9AEE-ADBB4B94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7" y="211683"/>
            <a:ext cx="2278819" cy="9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8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521491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44" y="42735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118" y="7691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웹 소개</a:t>
            </a:r>
            <a:endParaRPr lang="en-US" altLang="ko-KR" sz="2000" dirty="0">
              <a:solidFill>
                <a:schemeClr val="bg1"/>
              </a:solidFill>
              <a:latin typeface="Sandoll 고딕 02 Medium" panose="020B0600000101010101" pitchFamily="34" charset="-127"/>
              <a:ea typeface="Sandoll 고딕 02 Medium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3914" y="160707"/>
            <a:ext cx="23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제작동기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8" name="눈물 방울 7"/>
          <p:cNvSpPr/>
          <p:nvPr/>
        </p:nvSpPr>
        <p:spPr>
          <a:xfrm rot="5400000">
            <a:off x="4586373" y="2185007"/>
            <a:ext cx="1483861" cy="1483861"/>
          </a:xfrm>
          <a:prstGeom prst="teardrop">
            <a:avLst/>
          </a:prstGeom>
          <a:solidFill>
            <a:srgbClr val="2DA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눈물 방울 8"/>
          <p:cNvSpPr/>
          <p:nvPr/>
        </p:nvSpPr>
        <p:spPr>
          <a:xfrm>
            <a:off x="4586373" y="3723249"/>
            <a:ext cx="1483861" cy="1483861"/>
          </a:xfrm>
          <a:prstGeom prst="teardrop">
            <a:avLst/>
          </a:prstGeom>
          <a:solidFill>
            <a:srgbClr val="F0A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눈물 방울 9"/>
          <p:cNvSpPr/>
          <p:nvPr/>
        </p:nvSpPr>
        <p:spPr>
          <a:xfrm rot="16200000">
            <a:off x="6133158" y="3723249"/>
            <a:ext cx="1483861" cy="1483861"/>
          </a:xfrm>
          <a:prstGeom prst="teardrop">
            <a:avLst/>
          </a:prstGeom>
          <a:solidFill>
            <a:srgbClr val="C04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눈물 방울 10"/>
          <p:cNvSpPr/>
          <p:nvPr/>
        </p:nvSpPr>
        <p:spPr>
          <a:xfrm rot="10800000">
            <a:off x="6133158" y="2185007"/>
            <a:ext cx="1483861" cy="1483861"/>
          </a:xfrm>
          <a:prstGeom prst="teardrop">
            <a:avLst/>
          </a:prstGeom>
          <a:solidFill>
            <a:srgbClr val="A3B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13968" y="1326911"/>
            <a:ext cx="176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SWOT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59865" y="1916340"/>
            <a:ext cx="649481" cy="642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25863" y="2372939"/>
            <a:ext cx="1204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2648" y="2372939"/>
            <a:ext cx="1204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72648" y="3911181"/>
            <a:ext cx="1204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5863" y="3911181"/>
            <a:ext cx="1204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O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51133" y="2408520"/>
            <a:ext cx="111095" cy="1036833"/>
          </a:xfrm>
          <a:prstGeom prst="rect">
            <a:avLst/>
          </a:prstGeom>
          <a:solidFill>
            <a:srgbClr val="2DA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0774" y="2312781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Strength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25152" y="2712891"/>
            <a:ext cx="27059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현재 국내에 레저스포츠 스포츠 모음 사이트가 없기 때문에 최초로 개발 하기 때문에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경쟁 업체가 없으므로 시장을 독점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1133" y="3980978"/>
            <a:ext cx="111095" cy="1036833"/>
          </a:xfrm>
          <a:prstGeom prst="rect">
            <a:avLst/>
          </a:prstGeom>
          <a:solidFill>
            <a:srgbClr val="F0A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70774" y="388523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Opportunity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5152" y="4285349"/>
            <a:ext cx="27059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사이트 마케팅과 홍보로 유명해지면 차후에는 업체들이 스스로 몰려 올 것으로 예상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72329" y="3980978"/>
            <a:ext cx="111095" cy="1036833"/>
          </a:xfrm>
          <a:prstGeom prst="rect">
            <a:avLst/>
          </a:prstGeom>
          <a:solidFill>
            <a:srgbClr val="C04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391970" y="388523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Threat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46348" y="4285349"/>
            <a:ext cx="27059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 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현재는 경쟁업체가 없으나 차후에 유사업체들이 생길 가능성이 매우 크기 때문에 운영하면서 자금을 축적해야 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72329" y="2507056"/>
            <a:ext cx="111095" cy="1036833"/>
          </a:xfrm>
          <a:prstGeom prst="rect">
            <a:avLst/>
          </a:prstGeom>
          <a:solidFill>
            <a:srgbClr val="A3B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391970" y="2411317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Weakness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46348" y="2811427"/>
            <a:ext cx="27059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최초이기 때문에 현재는 업체를 직접 찾아서 등록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해야 함으로 인프라 구축에 시간이 많이 소요 될 것으로 예상</a:t>
            </a: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31063" y="3980978"/>
            <a:ext cx="111095" cy="1036833"/>
          </a:xfrm>
          <a:prstGeom prst="rect">
            <a:avLst/>
          </a:prstGeom>
          <a:solidFill>
            <a:srgbClr val="F0A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31063" y="2408520"/>
            <a:ext cx="111095" cy="1036833"/>
          </a:xfrm>
          <a:prstGeom prst="rect">
            <a:avLst/>
          </a:prstGeom>
          <a:solidFill>
            <a:srgbClr val="2DA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306086" y="3980978"/>
            <a:ext cx="111095" cy="1036833"/>
          </a:xfrm>
          <a:prstGeom prst="rect">
            <a:avLst/>
          </a:prstGeom>
          <a:solidFill>
            <a:srgbClr val="C04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306086" y="2507056"/>
            <a:ext cx="111095" cy="1036833"/>
          </a:xfrm>
          <a:prstGeom prst="rect">
            <a:avLst/>
          </a:prstGeom>
          <a:solidFill>
            <a:srgbClr val="A3B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90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434724" y="3026048"/>
            <a:ext cx="1495406" cy="1495406"/>
            <a:chOff x="773387" y="2426235"/>
            <a:chExt cx="1809442" cy="1809442"/>
          </a:xfrm>
        </p:grpSpPr>
        <p:sp>
          <p:nvSpPr>
            <p:cNvPr id="10" name="원형 9"/>
            <p:cNvSpPr/>
            <p:nvPr/>
          </p:nvSpPr>
          <p:spPr>
            <a:xfrm>
              <a:off x="773387" y="2426235"/>
              <a:ext cx="1809442" cy="1809442"/>
            </a:xfrm>
            <a:prstGeom prst="pie">
              <a:avLst>
                <a:gd name="adj1" fmla="val 17879173"/>
                <a:gd name="adj2" fmla="val 16200000"/>
              </a:avLst>
            </a:prstGeom>
            <a:solidFill>
              <a:srgbClr val="2DA7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62455" y="2615303"/>
              <a:ext cx="1442103" cy="1442103"/>
            </a:xfrm>
            <a:prstGeom prst="ellipse">
              <a:avLst/>
            </a:prstGeom>
            <a:solidFill>
              <a:srgbClr val="FCF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81697" y="3026510"/>
            <a:ext cx="1495406" cy="1495406"/>
            <a:chOff x="3652666" y="2426235"/>
            <a:chExt cx="1809442" cy="1809442"/>
          </a:xfrm>
        </p:grpSpPr>
        <p:sp>
          <p:nvSpPr>
            <p:cNvPr id="13" name="원형 12"/>
            <p:cNvSpPr/>
            <p:nvPr/>
          </p:nvSpPr>
          <p:spPr>
            <a:xfrm>
              <a:off x="3652666" y="2426235"/>
              <a:ext cx="1809442" cy="1809442"/>
            </a:xfrm>
            <a:prstGeom prst="pie">
              <a:avLst>
                <a:gd name="adj1" fmla="val 6592"/>
                <a:gd name="adj2" fmla="val 16200000"/>
              </a:avLst>
            </a:prstGeom>
            <a:solidFill>
              <a:srgbClr val="A3BE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3846969" y="2621816"/>
              <a:ext cx="1442103" cy="1442103"/>
            </a:xfrm>
            <a:prstGeom prst="ellipse">
              <a:avLst/>
            </a:prstGeom>
            <a:solidFill>
              <a:srgbClr val="FCF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799047" y="3026048"/>
            <a:ext cx="1495406" cy="1495406"/>
            <a:chOff x="6540841" y="2426235"/>
            <a:chExt cx="1809442" cy="1809442"/>
          </a:xfrm>
        </p:grpSpPr>
        <p:sp>
          <p:nvSpPr>
            <p:cNvPr id="16" name="원형 15"/>
            <p:cNvSpPr/>
            <p:nvPr/>
          </p:nvSpPr>
          <p:spPr>
            <a:xfrm>
              <a:off x="6540841" y="2426235"/>
              <a:ext cx="1809442" cy="1809442"/>
            </a:xfrm>
            <a:prstGeom prst="pie">
              <a:avLst>
                <a:gd name="adj1" fmla="val 5280931"/>
                <a:gd name="adj2" fmla="val 16200000"/>
              </a:avLst>
            </a:prstGeom>
            <a:solidFill>
              <a:srgbClr val="F0A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724511" y="2610952"/>
              <a:ext cx="1442103" cy="1442103"/>
            </a:xfrm>
            <a:prstGeom prst="ellipse">
              <a:avLst/>
            </a:prstGeom>
            <a:solidFill>
              <a:srgbClr val="FCF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694720" y="3583763"/>
            <a:ext cx="97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Sandoll 늦봄 02 Medium" panose="020B0600000101010101" pitchFamily="34" charset="-127"/>
                <a:ea typeface="Sandoll 늦봄 02 Medium" panose="020B0600000101010101" pitchFamily="34" charset="-127"/>
                <a:cs typeface="Arial" pitchFamily="34" charset="0"/>
              </a:rPr>
              <a:t>90%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Sandoll 늦봄 02 Medium" panose="020B0600000101010101" pitchFamily="34" charset="-127"/>
              <a:ea typeface="Sandoll 늦봄 02 Medium" panose="020B0600000101010101" pitchFamily="34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9418" y="3584225"/>
            <a:ext cx="97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Sandoll 늦봄 02 Medium" panose="020B0600000101010101" pitchFamily="34" charset="-127"/>
                <a:ea typeface="Sandoll 늦봄 02 Medium" panose="020B0600000101010101" pitchFamily="34" charset="-127"/>
                <a:cs typeface="Arial" pitchFamily="34" charset="0"/>
              </a:rPr>
              <a:t>75%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Sandoll 늦봄 02 Medium" panose="020B0600000101010101" pitchFamily="34" charset="-127"/>
              <a:ea typeface="Sandoll 늦봄 02 Medium" panose="020B0600000101010101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6768" y="3583763"/>
            <a:ext cx="97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Sandoll 늦봄 02 Medium" panose="020B0600000101010101" pitchFamily="34" charset="-127"/>
                <a:ea typeface="Sandoll 늦봄 02 Medium" panose="020B0600000101010101" pitchFamily="34" charset="-127"/>
                <a:cs typeface="Arial" pitchFamily="34" charset="0"/>
              </a:rPr>
              <a:t>50%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Sandoll 늦봄 02 Medium" panose="020B0600000101010101" pitchFamily="34" charset="-127"/>
              <a:ea typeface="Sandoll 늦봄 02 Medium" panose="020B0600000101010101" pitchFamily="34" charset="-127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38920" y="2491746"/>
            <a:ext cx="187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  <a:cs typeface="Arial" pitchFamily="34" charset="0"/>
              </a:rPr>
              <a:t>소스합치기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8785" y="2492208"/>
            <a:ext cx="1879537" cy="46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  <a:cs typeface="Arial" pitchFamily="34" charset="0"/>
              </a:rPr>
              <a:t>Admin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  <a:cs typeface="Arial" pitchFamily="34" charset="0"/>
              </a:rPr>
              <a:t>부분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94047" y="2491746"/>
            <a:ext cx="170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  <a:cs typeface="Arial" pitchFamily="34" charset="0"/>
              </a:rPr>
              <a:t>Client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  <a:cs typeface="Arial" pitchFamily="34" charset="0"/>
              </a:rPr>
              <a:t>부분 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11897" y="3026048"/>
            <a:ext cx="1495406" cy="1495406"/>
            <a:chOff x="6540841" y="2426235"/>
            <a:chExt cx="1809442" cy="1809442"/>
          </a:xfrm>
        </p:grpSpPr>
        <p:sp>
          <p:nvSpPr>
            <p:cNvPr id="25" name="원형 24"/>
            <p:cNvSpPr/>
            <p:nvPr/>
          </p:nvSpPr>
          <p:spPr>
            <a:xfrm>
              <a:off x="6540841" y="2426235"/>
              <a:ext cx="1809442" cy="1809442"/>
            </a:xfrm>
            <a:prstGeom prst="pie">
              <a:avLst>
                <a:gd name="adj1" fmla="val 10817310"/>
                <a:gd name="adj2" fmla="val 16200000"/>
              </a:avLst>
            </a:prstGeom>
            <a:solidFill>
              <a:srgbClr val="C043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6724511" y="2610952"/>
              <a:ext cx="1442103" cy="1442103"/>
            </a:xfrm>
            <a:prstGeom prst="ellipse">
              <a:avLst/>
            </a:prstGeom>
            <a:solidFill>
              <a:srgbClr val="FCF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69618" y="3583763"/>
            <a:ext cx="97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Sandoll 늦봄 02 Medium" panose="020B0600000101010101" pitchFamily="34" charset="-127"/>
                <a:ea typeface="Sandoll 늦봄 02 Medium" panose="020B0600000101010101" pitchFamily="34" charset="-127"/>
                <a:cs typeface="Arial" pitchFamily="34" charset="0"/>
              </a:rPr>
              <a:t>25%</a:t>
            </a:r>
            <a:endParaRPr lang="ko-KR" altLang="en-US" sz="2000" dirty="0">
              <a:solidFill>
                <a:schemeClr val="bg2">
                  <a:lumMod val="10000"/>
                </a:schemeClr>
              </a:solidFill>
              <a:latin typeface="Sandoll 늦봄 02 Medium" panose="020B0600000101010101" pitchFamily="34" charset="-127"/>
              <a:ea typeface="Sandoll 늦봄 02 Medium" panose="020B0600000101010101" pitchFamily="34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7434" y="2491746"/>
            <a:ext cx="130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  <a:cs typeface="Arial" pitchFamily="34" charset="0"/>
              </a:rPr>
              <a:t>디자인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DEDA20-4598-4A36-A65B-008DC413E6F9}"/>
              </a:ext>
            </a:extLst>
          </p:cNvPr>
          <p:cNvSpPr/>
          <p:nvPr/>
        </p:nvSpPr>
        <p:spPr>
          <a:xfrm>
            <a:off x="0" y="1"/>
            <a:ext cx="12192000" cy="521491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B02E3-80E7-48C2-AEC6-EA5D1707ACB4}"/>
              </a:ext>
            </a:extLst>
          </p:cNvPr>
          <p:cNvSpPr txBox="1"/>
          <p:nvPr/>
        </p:nvSpPr>
        <p:spPr>
          <a:xfrm>
            <a:off x="8544" y="42735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F9B284-0160-43F5-881F-B954DB3E3B4C}"/>
              </a:ext>
            </a:extLst>
          </p:cNvPr>
          <p:cNvSpPr txBox="1"/>
          <p:nvPr/>
        </p:nvSpPr>
        <p:spPr>
          <a:xfrm>
            <a:off x="509118" y="7691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웹 소개</a:t>
            </a:r>
            <a:endParaRPr lang="en-US" altLang="ko-KR" sz="2000" dirty="0">
              <a:solidFill>
                <a:schemeClr val="bg1"/>
              </a:solidFill>
              <a:latin typeface="Sandoll 고딕 02 Medium" panose="020B0600000101010101" pitchFamily="34" charset="-127"/>
              <a:ea typeface="Sandoll 고딕 02 Medium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7E3B30-A7A7-4078-9787-D0DE44759CAC}"/>
              </a:ext>
            </a:extLst>
          </p:cNvPr>
          <p:cNvSpPr txBox="1"/>
          <p:nvPr/>
        </p:nvSpPr>
        <p:spPr>
          <a:xfrm>
            <a:off x="2243914" y="160707"/>
            <a:ext cx="23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개발기간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F9A2F-9A6B-4ECD-B6E5-9512AF0854AB}"/>
              </a:ext>
            </a:extLst>
          </p:cNvPr>
          <p:cNvSpPr txBox="1"/>
          <p:nvPr/>
        </p:nvSpPr>
        <p:spPr>
          <a:xfrm>
            <a:off x="689435" y="520956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2020/05/01~05/07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259C3-8E30-40E8-85B3-F01B1787248A}"/>
              </a:ext>
            </a:extLst>
          </p:cNvPr>
          <p:cNvSpPr txBox="1"/>
          <p:nvPr/>
        </p:nvSpPr>
        <p:spPr>
          <a:xfrm>
            <a:off x="3254590" y="520956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2020/05/08~05/14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92A69-3AC4-4AD1-8762-65043E3BB2F0}"/>
              </a:ext>
            </a:extLst>
          </p:cNvPr>
          <p:cNvSpPr txBox="1"/>
          <p:nvPr/>
        </p:nvSpPr>
        <p:spPr>
          <a:xfrm>
            <a:off x="6259235" y="520956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2020/05/15~05/21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D51BBB-C30C-4F0D-BC4C-69A2CD7B2013}"/>
              </a:ext>
            </a:extLst>
          </p:cNvPr>
          <p:cNvSpPr txBox="1"/>
          <p:nvPr/>
        </p:nvSpPr>
        <p:spPr>
          <a:xfrm>
            <a:off x="9108523" y="520956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2020/05/21~05/29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9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9243" y="0"/>
            <a:ext cx="6092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23887" y="2434728"/>
            <a:ext cx="505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02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396525" y="4233513"/>
            <a:ext cx="2365887" cy="615554"/>
            <a:chOff x="1320966" y="3720768"/>
            <a:chExt cx="2365887" cy="615554"/>
          </a:xfrm>
        </p:grpSpPr>
        <p:sp>
          <p:nvSpPr>
            <p:cNvPr id="14" name="TextBox 13"/>
            <p:cNvSpPr txBox="1"/>
            <p:nvPr/>
          </p:nvSpPr>
          <p:spPr>
            <a:xfrm>
              <a:off x="1320966" y="3720768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DB</a:t>
              </a:r>
              <a:r>
                <a:rPr lang="ko-KR" altLang="en-US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모델링</a:t>
              </a:r>
              <a:endParaRPr lang="en-US" altLang="ko-KR" sz="1400" dirty="0">
                <a:solidFill>
                  <a:srgbClr val="41ABE5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0966" y="4028545"/>
              <a:ext cx="236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1ABE5"/>
                  </a:solidFill>
                  <a:latin typeface="Sandoll 고딕 01 Light" panose="020B0600000101010101" pitchFamily="34" charset="-127"/>
                  <a:ea typeface="Sandoll 고딕 01 Light" panose="020B0600000101010101" pitchFamily="34" charset="-127"/>
                </a:rPr>
                <a:t>순서도</a:t>
              </a:r>
              <a:endParaRPr lang="en-US" altLang="ko-KR" sz="1400" dirty="0">
                <a:solidFill>
                  <a:srgbClr val="41ABE5"/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23887" y="3272407"/>
            <a:ext cx="5050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1ABE5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스토리보드</a:t>
            </a:r>
            <a:endParaRPr lang="en-US" altLang="ko-KR" sz="6000" dirty="0">
              <a:solidFill>
                <a:srgbClr val="41ABE5"/>
              </a:solidFill>
              <a:latin typeface="Sandoll 고딕 03 Bold" panose="020B0600000101010101" pitchFamily="34" charset="-127"/>
              <a:ea typeface="Sandoll 고딕 03 Bold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97E0AF-95E9-448B-A273-451DDBCB0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7" y="211683"/>
            <a:ext cx="2278819" cy="9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9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521491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44" y="42735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118" y="7691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스토리보드</a:t>
            </a:r>
            <a:endParaRPr lang="en-US" altLang="ko-KR" sz="2000" dirty="0">
              <a:solidFill>
                <a:schemeClr val="bg1"/>
              </a:solidFill>
              <a:latin typeface="Sandoll 고딕 02 Medium" panose="020B0600000101010101" pitchFamily="34" charset="-127"/>
              <a:ea typeface="Sandoll 고딕 02 Medium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3914" y="160707"/>
            <a:ext cx="23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DB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모델링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C773D8A-252A-48BA-B47E-0B14C0A5B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08" y="585073"/>
            <a:ext cx="8055543" cy="62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2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2206" y="6602645"/>
            <a:ext cx="245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DEDA20-4598-4A36-A65B-008DC413E6F9}"/>
              </a:ext>
            </a:extLst>
          </p:cNvPr>
          <p:cNvSpPr/>
          <p:nvPr/>
        </p:nvSpPr>
        <p:spPr>
          <a:xfrm>
            <a:off x="0" y="1"/>
            <a:ext cx="12192000" cy="521491"/>
          </a:xfrm>
          <a:prstGeom prst="rect">
            <a:avLst/>
          </a:prstGeom>
          <a:solidFill>
            <a:srgbClr val="41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B02E3-80E7-48C2-AEC6-EA5D1707ACB4}"/>
              </a:ext>
            </a:extLst>
          </p:cNvPr>
          <p:cNvSpPr txBox="1"/>
          <p:nvPr/>
        </p:nvSpPr>
        <p:spPr>
          <a:xfrm>
            <a:off x="8544" y="42735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ndoll 고딕 03 Bold" panose="020B0600000101010101" pitchFamily="34" charset="-127"/>
                <a:ea typeface="Sandoll 고딕 03 Bold" panose="020B0600000101010101" pitchFamily="34" charset="-127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F9B284-0160-43F5-881F-B954DB3E3B4C}"/>
              </a:ext>
            </a:extLst>
          </p:cNvPr>
          <p:cNvSpPr txBox="1"/>
          <p:nvPr/>
        </p:nvSpPr>
        <p:spPr>
          <a:xfrm>
            <a:off x="509118" y="76919"/>
            <a:ext cx="1764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Sandoll 고딕 02 Medium" panose="020B0600000101010101" pitchFamily="34" charset="-127"/>
                <a:ea typeface="Sandoll 고딕 02 Medium" panose="020B0600000101010101" pitchFamily="34" charset="-127"/>
              </a:rPr>
              <a:t>스토리보드</a:t>
            </a:r>
            <a:endParaRPr lang="en-US" altLang="ko-KR" sz="2000" dirty="0">
              <a:solidFill>
                <a:schemeClr val="bg1"/>
              </a:solidFill>
              <a:latin typeface="Sandoll 고딕 02 Medium" panose="020B0600000101010101" pitchFamily="34" charset="-127"/>
              <a:ea typeface="Sandoll 고딕 02 Medium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7E3B30-A7A7-4078-9787-D0DE44759CAC}"/>
              </a:ext>
            </a:extLst>
          </p:cNvPr>
          <p:cNvSpPr txBox="1"/>
          <p:nvPr/>
        </p:nvSpPr>
        <p:spPr>
          <a:xfrm>
            <a:off x="2243914" y="160707"/>
            <a:ext cx="236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순서도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-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Sandoll 고딕 01 Light" panose="020B0600000101010101" pitchFamily="34" charset="-127"/>
                <a:ea typeface="Sandoll 고딕 01 Light" panose="020B0600000101010101" pitchFamily="34" charset="-127"/>
              </a:rPr>
              <a:t>상세페이지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Sandoll 고딕 01 Light" panose="020B0600000101010101" pitchFamily="34" charset="-127"/>
              <a:ea typeface="Sandoll 고딕 01 Light" panose="020B0600000101010101" pitchFamily="34" charset="-127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0EDFF65-866D-4A2F-9DD9-4CF97D1A1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61" y="876043"/>
            <a:ext cx="7861445" cy="55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429</Words>
  <Application>Microsoft Office PowerPoint</Application>
  <PresentationFormat>와이드스크린</PresentationFormat>
  <Paragraphs>136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Sandoll 고딕 01 Light</vt:lpstr>
      <vt:lpstr>Sandoll 고딕 02 Medium</vt:lpstr>
      <vt:lpstr>Sandoll 고딕 03 Bold</vt:lpstr>
      <vt:lpstr>Sandoll 늦봄 02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SIST</dc:creator>
  <cp:lastModifiedBy>SIST109</cp:lastModifiedBy>
  <cp:revision>16</cp:revision>
  <dcterms:created xsi:type="dcterms:W3CDTF">2020-05-29T06:10:35Z</dcterms:created>
  <dcterms:modified xsi:type="dcterms:W3CDTF">2020-05-29T07:30:25Z</dcterms:modified>
</cp:coreProperties>
</file>