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6" r:id="rId1"/>
  </p:sldMasterIdLst>
  <p:notesMasterIdLst>
    <p:notesMasterId r:id="rId10"/>
  </p:notesMasterIdLst>
  <p:handoutMasterIdLst>
    <p:handoutMasterId r:id="rId11"/>
  </p:handoutMasterIdLst>
  <p:sldIdLst>
    <p:sldId id="404" r:id="rId2"/>
    <p:sldId id="409" r:id="rId3"/>
    <p:sldId id="410" r:id="rId4"/>
    <p:sldId id="411" r:id="rId5"/>
    <p:sldId id="412" r:id="rId6"/>
    <p:sldId id="413" r:id="rId7"/>
    <p:sldId id="415" r:id="rId8"/>
    <p:sldId id="416" r:id="rId9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D99"/>
    <a:srgbClr val="336699"/>
    <a:srgbClr val="99FF99"/>
    <a:srgbClr val="99FFCC"/>
    <a:srgbClr val="66FF99"/>
    <a:srgbClr val="99CCFF"/>
    <a:srgbClr val="CCECFF"/>
    <a:srgbClr val="3333FF"/>
    <a:srgbClr val="C0C0C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55" autoAdjust="0"/>
    <p:restoredTop sz="94629" autoAdjust="0"/>
  </p:normalViewPr>
  <p:slideViewPr>
    <p:cSldViewPr>
      <p:cViewPr>
        <p:scale>
          <a:sx n="121" d="100"/>
          <a:sy n="121" d="100"/>
        </p:scale>
        <p:origin x="-2528" y="-4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81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4C5D407B-94A1-4078-966C-1FDFC276DD26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7870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AE1E7C06-F0E1-4178-8FC1-E770BA3F2D4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4462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D70E2D6-4EBF-4FEC-91D6-3B74E3FB8567}" type="datetimeFigureOut">
              <a:rPr lang="nl-NL"/>
              <a:pPr>
                <a:defRPr/>
              </a:pPr>
              <a:t>13-12-16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GB" dirty="0" smtClean="0"/>
              <a:t>Management of engineering projects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>
                <a:latin typeface="Calibri" pitchFamily="34" charset="0"/>
              </a:defRPr>
            </a:lvl1pPr>
          </a:lstStyle>
          <a:p>
            <a:fld id="{944D483B-C881-4F3A-B34F-4CC153255E3E}" type="slidenum">
              <a:rPr lang="nl-NL" altLang="nl-NL" smtClean="0"/>
              <a:pPr/>
              <a:t>‹nr.›</a:t>
            </a:fld>
            <a:endParaRPr lang="nl-NL" alt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28231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08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21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237312"/>
            <a:ext cx="166652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72EB4BCB-EA93-412C-BD6A-CED78A3BBD7D}" type="datetime1">
              <a:rPr lang="nl-NL" smtClean="0">
                <a:solidFill>
                  <a:srgbClr val="0064B1">
                    <a:tint val="75000"/>
                  </a:srgb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13-12-16</a:t>
            </a:fld>
            <a:endParaRPr lang="nl-NL">
              <a:solidFill>
                <a:srgbClr val="0064B1">
                  <a:tint val="75000"/>
                </a:srgbClr>
              </a:solidFill>
              <a:latin typeface="Calibri"/>
              <a:cs typeface="+mn-cs"/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267744" y="6237312"/>
            <a:ext cx="4608512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nl-NL" smtClean="0">
                <a:solidFill>
                  <a:srgbClr val="0064B1">
                    <a:tint val="75000"/>
                  </a:srgbClr>
                </a:solidFill>
                <a:latin typeface="Calibri"/>
                <a:cs typeface="+mn-cs"/>
              </a:rPr>
              <a:t>HUISSTIJL DACE</a:t>
            </a:r>
            <a:endParaRPr lang="nl-NL" dirty="0">
              <a:solidFill>
                <a:srgbClr val="0064B1">
                  <a:tint val="75000"/>
                </a:srgbClr>
              </a:solidFill>
              <a:latin typeface="Calibri"/>
              <a:cs typeface="+mn-cs"/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948264" y="6237312"/>
            <a:ext cx="576064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872B38E-552F-4BB5-8580-02A01A68DFC3}" type="slidenum">
              <a:rPr lang="nl-NL" smtClean="0">
                <a:solidFill>
                  <a:srgbClr val="0064B1">
                    <a:tint val="75000"/>
                  </a:srgb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‹nr.›</a:t>
            </a:fld>
            <a:endParaRPr lang="nl-NL">
              <a:solidFill>
                <a:srgbClr val="0064B1">
                  <a:tint val="75000"/>
                </a:srgbClr>
              </a:solidFill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618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ts val="36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B5_DFNXnCc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607218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80E9A6-1AF0-4E13-9B53-BB1B602B34A1}" type="datetime1">
              <a:rPr lang="nl-NL" smtClean="0"/>
              <a:t>13-12-16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Management of engineering projects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81328"/>
            <a:ext cx="2133600" cy="365125"/>
          </a:xfrm>
        </p:spPr>
        <p:txBody>
          <a:bodyPr/>
          <a:lstStyle/>
          <a:p>
            <a:fld id="{944D483B-C881-4F3A-B34F-4CC153255E3E}" type="slidenum">
              <a:rPr lang="nl-NL" altLang="nl-NL" smtClean="0"/>
              <a:pPr/>
              <a:t>1</a:t>
            </a:fld>
            <a:endParaRPr lang="nl-NL" altLang="nl-NL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71488" y="2108002"/>
            <a:ext cx="7307262" cy="189706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lnSpc>
                <a:spcPts val="2500"/>
              </a:lnSpc>
              <a:buClr>
                <a:srgbClr val="00A6D6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algn="l" eaLnBrk="0" hangingPunct="0">
              <a:lnSpc>
                <a:spcPts val="2500"/>
              </a:lnSpc>
              <a:buClr>
                <a:srgbClr val="00A6D6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algn="l" eaLnBrk="0" hangingPunct="0">
              <a:lnSpc>
                <a:spcPts val="2500"/>
              </a:lnSpc>
              <a:buClr>
                <a:srgbClr val="00A6D6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algn="l" eaLnBrk="0" hangingPunct="0">
              <a:lnSpc>
                <a:spcPts val="2500"/>
              </a:lnSpc>
              <a:buClr>
                <a:schemeClr val="bg2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algn="l" eaLnBrk="0" hangingPunct="0">
              <a:lnSpc>
                <a:spcPts val="2500"/>
              </a:lnSpc>
              <a:buClr>
                <a:schemeClr val="bg2"/>
              </a:buClr>
              <a:buFont typeface="Times" charset="0"/>
              <a:buChar char="•"/>
              <a:defRPr sz="12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•"/>
              <a:defRPr sz="12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•"/>
              <a:defRPr sz="12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•"/>
              <a:defRPr sz="12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•"/>
              <a:defRPr sz="12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endParaRPr lang="nl-NL" altLang="nl-NL" sz="2400">
              <a:latin typeface="Arial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85800" y="2155825"/>
            <a:ext cx="6799263" cy="6461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nl-NL" sz="2900" smtClean="0"/>
              <a:t>Management of Engineering Projects</a:t>
            </a:r>
            <a:endParaRPr lang="en-US" altLang="nl-NL" sz="2900" dirty="0" smtClean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693738" y="2996952"/>
            <a:ext cx="6781800" cy="8286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</a:pPr>
            <a:r>
              <a:rPr lang="en-US" altLang="nl-NL" dirty="0" smtClean="0">
                <a:latin typeface="Calibri" panose="020F0502020204030204" pitchFamily="34" charset="0"/>
              </a:rPr>
              <a:t>Prof. Dr. Hans L.M. Bakker</a:t>
            </a:r>
          </a:p>
          <a:p>
            <a:pPr algn="l" fontAlgn="auto">
              <a:spcAft>
                <a:spcPts val="0"/>
              </a:spcAft>
            </a:pPr>
            <a:r>
              <a:rPr lang="en-US" altLang="nl-NL" dirty="0" smtClean="0">
                <a:latin typeface="Calibri" panose="020F0502020204030204" pitchFamily="34" charset="0"/>
              </a:rPr>
              <a:t>DACE Course – Spring 2017 – Lecture 8</a:t>
            </a:r>
          </a:p>
        </p:txBody>
      </p:sp>
    </p:spTree>
    <p:extLst>
      <p:ext uri="{BB962C8B-B14F-4D97-AF65-F5344CB8AC3E}">
        <p14:creationId xmlns:p14="http://schemas.microsoft.com/office/powerpoint/2010/main" val="2380795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cs typeface="+mj-cs"/>
              </a:rPr>
              <a:t>Health, Safety and Environment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4" y="1828801"/>
            <a:ext cx="7989886" cy="3506788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endParaRPr lang="en-GB" altLang="nl-NL" dirty="0" smtClean="0">
              <a:ea typeface="ＭＳ Ｐゴシック" pitchFamily="34" charset="-128"/>
            </a:endParaRPr>
          </a:p>
          <a:p>
            <a:pPr algn="ctr" eaLnBrk="1" hangingPunct="1">
              <a:buFontTx/>
              <a:buNone/>
            </a:pPr>
            <a:r>
              <a:rPr lang="en-GB" altLang="nl-NL" sz="2800" dirty="0" smtClean="0">
                <a:ea typeface="ＭＳ Ｐゴシック" pitchFamily="34" charset="-128"/>
              </a:rPr>
              <a:t>Safety in construction: </a:t>
            </a:r>
            <a:r>
              <a:rPr lang="en-GB" altLang="en-GB" sz="2800" dirty="0" smtClean="0">
                <a:ea typeface="ＭＳ Ｐゴシック" pitchFamily="34" charset="-128"/>
              </a:rPr>
              <a:t>“</a:t>
            </a:r>
            <a:r>
              <a:rPr lang="en-GB" altLang="nl-NL" sz="2800" dirty="0" smtClean="0">
                <a:ea typeface="ＭＳ Ｐゴシック" pitchFamily="34" charset="-128"/>
              </a:rPr>
              <a:t>Rolling the dice</a:t>
            </a:r>
            <a:r>
              <a:rPr lang="en-GB" altLang="en-GB" sz="2800" dirty="0" smtClean="0">
                <a:ea typeface="ＭＳ Ｐゴシック" pitchFamily="34" charset="-128"/>
              </a:rPr>
              <a:t>”</a:t>
            </a:r>
          </a:p>
          <a:p>
            <a:pPr algn="ctr" eaLnBrk="1" hangingPunct="1">
              <a:buFontTx/>
              <a:buNone/>
            </a:pPr>
            <a:endParaRPr lang="en-GB" altLang="nl-NL" sz="2800" b="1" dirty="0" smtClean="0">
              <a:ea typeface="ＭＳ Ｐゴシック" pitchFamily="34" charset="-128"/>
            </a:endParaRPr>
          </a:p>
          <a:p>
            <a:pPr algn="ctr" eaLnBrk="1" hangingPunct="1">
              <a:buFontTx/>
              <a:buNone/>
            </a:pPr>
            <a:r>
              <a:rPr lang="en-GB" altLang="nl-NL" sz="2000" b="1" dirty="0" smtClean="0">
                <a:ea typeface="ＭＳ Ｐゴシック" pitchFamily="34" charset="-128"/>
                <a:hlinkClick r:id="rId2"/>
              </a:rPr>
              <a:t>https://www.youtube.com/watch?v=B5_DFNXnCcE</a:t>
            </a:r>
            <a:endParaRPr lang="en-GB" altLang="nl-NL" sz="2000" b="1" dirty="0" smtClean="0">
              <a:ea typeface="ＭＳ Ｐゴシック" pitchFamily="34" charset="-128"/>
            </a:endParaRPr>
          </a:p>
          <a:p>
            <a:pPr algn="ctr" eaLnBrk="1" hangingPunct="1">
              <a:buFontTx/>
              <a:buNone/>
            </a:pPr>
            <a:endParaRPr lang="en-GB" altLang="nl-NL" dirty="0" smtClean="0">
              <a:ea typeface="ＭＳ Ｐゴシック" pitchFamily="34" charset="-128"/>
            </a:endParaRPr>
          </a:p>
          <a:p>
            <a:pPr algn="ctr" eaLnBrk="1" hangingPunct="1">
              <a:buFontTx/>
              <a:buNone/>
            </a:pPr>
            <a:r>
              <a:rPr lang="en-GB" altLang="nl-NL" dirty="0" smtClean="0">
                <a:ea typeface="ＭＳ Ｐゴシック" pitchFamily="34" charset="-128"/>
              </a:rPr>
              <a:t>Video plus discussion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cs typeface="+mj-cs"/>
              </a:rPr>
              <a:t>Golden Rules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16315" y="1566863"/>
            <a:ext cx="3430587" cy="4525963"/>
          </a:xfrm>
        </p:spPr>
        <p:txBody>
          <a:bodyPr/>
          <a:lstStyle/>
          <a:p>
            <a:pPr eaLnBrk="1" hangingPunct="1">
              <a:lnSpc>
                <a:spcPct val="200000"/>
              </a:lnSpc>
              <a:defRPr/>
            </a:pPr>
            <a:r>
              <a:rPr lang="en-GB" sz="3200" b="1" i="1">
                <a:solidFill>
                  <a:srgbClr val="FF0000"/>
                </a:solidFill>
                <a:cs typeface="+mn-cs"/>
              </a:rPr>
              <a:t>Comply</a:t>
            </a:r>
          </a:p>
          <a:p>
            <a:pPr eaLnBrk="1" hangingPunct="1">
              <a:lnSpc>
                <a:spcPct val="200000"/>
              </a:lnSpc>
              <a:defRPr/>
            </a:pPr>
            <a:r>
              <a:rPr lang="en-GB" sz="3200" b="1" i="1">
                <a:solidFill>
                  <a:srgbClr val="FF0000"/>
                </a:solidFill>
                <a:cs typeface="+mn-cs"/>
              </a:rPr>
              <a:t>Intervene</a:t>
            </a:r>
          </a:p>
          <a:p>
            <a:pPr eaLnBrk="1" hangingPunct="1">
              <a:lnSpc>
                <a:spcPct val="200000"/>
              </a:lnSpc>
              <a:defRPr/>
            </a:pPr>
            <a:r>
              <a:rPr lang="en-GB" sz="3200" b="1" i="1">
                <a:solidFill>
                  <a:srgbClr val="FF0000"/>
                </a:solidFill>
                <a:cs typeface="+mn-cs"/>
              </a:rPr>
              <a:t>Respect</a:t>
            </a:r>
          </a:p>
          <a:p>
            <a:pPr eaLnBrk="1" hangingPunct="1">
              <a:lnSpc>
                <a:spcPct val="200000"/>
              </a:lnSpc>
              <a:buFontTx/>
              <a:buNone/>
              <a:defRPr/>
            </a:pPr>
            <a:endParaRPr lang="en-GB" sz="3200" b="1" i="1">
              <a:solidFill>
                <a:srgbClr val="FF0000"/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cs typeface="+mj-cs"/>
              </a:rPr>
              <a:t>Intervene</a:t>
            </a:r>
            <a:endParaRPr lang="nl-NL" dirty="0"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2316165"/>
            <a:ext cx="8229600" cy="2471737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GB" altLang="nl-NL" sz="2800" smtClean="0">
                <a:ea typeface="ＭＳ Ｐゴシック" pitchFamily="34" charset="-128"/>
              </a:rPr>
              <a:t>Video </a:t>
            </a:r>
          </a:p>
          <a:p>
            <a:pPr marL="0" indent="0" algn="ctr">
              <a:buFontTx/>
              <a:buNone/>
            </a:pPr>
            <a:r>
              <a:rPr lang="en-GB" altLang="en-GB" sz="2800" b="1" smtClean="0">
                <a:ea typeface="ＭＳ Ｐゴシック" pitchFamily="34" charset="-128"/>
              </a:rPr>
              <a:t>“</a:t>
            </a:r>
            <a:r>
              <a:rPr lang="en-GB" altLang="nl-NL" sz="2800" b="1" smtClean="0">
                <a:ea typeface="ＭＳ Ｐゴシック" pitchFamily="34" charset="-128"/>
              </a:rPr>
              <a:t>I choose to look the other way</a:t>
            </a:r>
            <a:r>
              <a:rPr lang="en-GB" altLang="en-GB" sz="2800" b="1" smtClean="0">
                <a:ea typeface="ＭＳ Ｐゴシック" pitchFamily="34" charset="-128"/>
              </a:rPr>
              <a:t>”</a:t>
            </a:r>
            <a:r>
              <a:rPr lang="en-GB" altLang="nl-NL" sz="2800" b="1" smtClean="0">
                <a:ea typeface="ＭＳ Ｐゴシック" pitchFamily="34" charset="-128"/>
              </a:rPr>
              <a:t> </a:t>
            </a:r>
          </a:p>
          <a:p>
            <a:pPr marL="0" indent="0" algn="ctr">
              <a:buFontTx/>
              <a:buNone/>
            </a:pPr>
            <a:r>
              <a:rPr lang="en-GB" altLang="nl-NL" sz="2800" smtClean="0">
                <a:ea typeface="ＭＳ Ｐゴシック" pitchFamily="34" charset="-128"/>
              </a:rPr>
              <a:t>from 8:40 onwards (100 sec)</a:t>
            </a:r>
            <a:endParaRPr lang="nl-NL" altLang="nl-NL" sz="2800" smtClean="0">
              <a:ea typeface="ＭＳ Ｐゴシック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nl-NL">
              <a:cs typeface="+mj-cs"/>
            </a:endParaRPr>
          </a:p>
        </p:txBody>
      </p:sp>
      <p:pic>
        <p:nvPicPr>
          <p:cNvPr id="7" name="Tijdelijke aanduiding voor inhoud 6" descr="Life saving rules.jpg"/>
          <p:cNvPicPr>
            <a:picLocks noGrp="1" noChangeAspect="1"/>
          </p:cNvPicPr>
          <p:nvPr>
            <p:ph idx="1"/>
          </p:nvPr>
        </p:nvPicPr>
        <p:blipFill>
          <a:blip r:embed="rId2"/>
          <a:srcRect t="14333" b="14333"/>
          <a:stretch>
            <a:fillRect/>
          </a:stretch>
        </p:blipFill>
        <p:spPr>
          <a:xfrm>
            <a:off x="33340" y="212725"/>
            <a:ext cx="9128125" cy="5019675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1913" y="6337300"/>
            <a:ext cx="2133600" cy="476251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3351316-B247-46AB-98F0-BF47BFDD5A7D}" type="datetime1">
              <a:rPr lang="en-GB" altLang="nl-NL" sz="1000"/>
              <a:pPr eaLnBrk="1" hangingPunct="1"/>
              <a:t>13-12-16</a:t>
            </a:fld>
            <a:endParaRPr lang="en-US" altLang="nl-NL" sz="1000" dirty="0"/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75475" y="6337300"/>
            <a:ext cx="2133600" cy="476251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D4CEF1A-EB56-4AE7-AF16-19D3CF0F43A4}" type="slidenum">
              <a:rPr lang="en-US" altLang="nl-NL" sz="1000"/>
              <a:pPr eaLnBrk="1" hangingPunct="1"/>
              <a:t>6</a:t>
            </a:fld>
            <a:endParaRPr lang="en-US" altLang="nl-NL" sz="1000" dirty="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cs typeface="+mj-cs"/>
              </a:rPr>
              <a:t>How to manage safety ?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GB" dirty="0">
                <a:cs typeface="+mn-cs"/>
              </a:rPr>
              <a:t>Lead by example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GB" dirty="0">
                <a:cs typeface="+mn-cs"/>
              </a:rPr>
              <a:t>Say what you do and do what you say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GB" dirty="0">
                <a:cs typeface="+mn-cs"/>
              </a:rPr>
              <a:t>Risk assessment / Job hazard analysis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GB" dirty="0">
                <a:cs typeface="+mn-cs"/>
              </a:rPr>
              <a:t>No harm to people: it is possible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Goal Zero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GB" dirty="0" smtClean="0"/>
              <a:t>Examples process industry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Example civil construction industry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ARBO law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Costs of safety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864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Plenary discussion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51520" y="3040361"/>
            <a:ext cx="8686800" cy="748679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Projects can be delivered without harming people?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9647356"/>
      </p:ext>
    </p:extLst>
  </p:cSld>
  <p:clrMapOvr>
    <a:masterClrMapping/>
  </p:clrMapOvr>
</p:sld>
</file>

<file path=ppt/theme/theme1.xml><?xml version="1.0" encoding="utf-8"?>
<a:theme xmlns:a="http://schemas.openxmlformats.org/drawingml/2006/main" name="dace-template-v08-leeg">
  <a:themeElements>
    <a:clrScheme name="DACE 2014">
      <a:dk1>
        <a:srgbClr val="0064B1"/>
      </a:dk1>
      <a:lt1>
        <a:sysClr val="window" lastClr="FFFFFF"/>
      </a:lt1>
      <a:dk2>
        <a:srgbClr val="0064B1"/>
      </a:dk2>
      <a:lt2>
        <a:srgbClr val="FFFFFF"/>
      </a:lt2>
      <a:accent1>
        <a:srgbClr val="0079C1"/>
      </a:accent1>
      <a:accent2>
        <a:srgbClr val="009A55"/>
      </a:accent2>
      <a:accent3>
        <a:srgbClr val="71C063"/>
      </a:accent3>
      <a:accent4>
        <a:srgbClr val="0064B1"/>
      </a:accent4>
      <a:accent5>
        <a:srgbClr val="0079C6"/>
      </a:accent5>
      <a:accent6>
        <a:srgbClr val="00B258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b="1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5411</TotalTime>
  <Words>136</Words>
  <Application>Microsoft Macintosh PowerPoint</Application>
  <PresentationFormat>Diavoorstelling (4:3)</PresentationFormat>
  <Paragraphs>35</Paragraphs>
  <Slides>8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9" baseType="lpstr">
      <vt:lpstr>dace-template-v08-leeg</vt:lpstr>
      <vt:lpstr>PowerPoint-presentatie</vt:lpstr>
      <vt:lpstr>Health, Safety and Environment</vt:lpstr>
      <vt:lpstr>Golden Rules</vt:lpstr>
      <vt:lpstr>Intervene</vt:lpstr>
      <vt:lpstr>PowerPoint-presentatie</vt:lpstr>
      <vt:lpstr>How to manage safety ?</vt:lpstr>
      <vt:lpstr>Goal Zero</vt:lpstr>
      <vt:lpstr>Plenary discussion</vt:lpstr>
    </vt:vector>
  </TitlesOfParts>
  <Company>Siemens Nederland N.V.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nl108306</dc:creator>
  <cp:lastModifiedBy>Hans Bakker</cp:lastModifiedBy>
  <cp:revision>521</cp:revision>
  <dcterms:created xsi:type="dcterms:W3CDTF">2003-06-20T14:18:49Z</dcterms:created>
  <dcterms:modified xsi:type="dcterms:W3CDTF">2016-12-13T11:42:04Z</dcterms:modified>
</cp:coreProperties>
</file>