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CF3B160-CD85-4E0F-8293-F241D9DADF2D}">
  <a:tblStyle styleId="{3CF3B160-CD85-4E0F-8293-F241D9DADF2D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alBlack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-N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228600" y="4724399"/>
            <a:ext cx="8686800" cy="1828800"/>
          </a:xfrm>
          <a:prstGeom prst="round2SameRect">
            <a:avLst>
              <a:gd fmla="val 10784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228600" y="228600"/>
            <a:ext cx="8686800" cy="4419599"/>
          </a:xfrm>
          <a:prstGeom prst="round2SameRect">
            <a:avLst>
              <a:gd fmla="val 2821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609600" y="533400"/>
            <a:ext cx="7924799" cy="3886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304800" y="4800600"/>
            <a:ext cx="85343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31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228600" y="6553200"/>
            <a:ext cx="2133599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2895600" y="6553200"/>
            <a:ext cx="34290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858000" y="6553200"/>
            <a:ext cx="20574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en verticale teks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04800" y="274637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171699" y="-266699"/>
            <a:ext cx="4800600" cy="85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305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0647" lvl="1" marL="547688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150" lvl="2" marL="7302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7787" lvl="3" marL="1004888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3025" lvl="4" marL="1279525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1439" lvl="5" marL="14630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6360" lvl="6" marL="173736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1439" lvl="7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6360" lvl="8" marL="2194560" marR="0" rtl="0" algn="l">
              <a:spcBef>
                <a:spcPts val="31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2286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2895600" y="6521450"/>
            <a:ext cx="3429000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7818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-NL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e titel en teks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rot="5400000">
            <a:off x="4862513" y="2300287"/>
            <a:ext cx="6096000" cy="1952624"/>
          </a:xfrm>
          <a:prstGeom prst="round2SameRect">
            <a:avLst>
              <a:gd fmla="val 4902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Shape 94"/>
          <p:cNvCxnSpPr/>
          <p:nvPr/>
        </p:nvCxnSpPr>
        <p:spPr>
          <a:xfrm>
            <a:off x="228600" y="6529387"/>
            <a:ext cx="8686800" cy="1587"/>
          </a:xfrm>
          <a:prstGeom prst="straightConnector1">
            <a:avLst/>
          </a:prstGeom>
          <a:noFill/>
          <a:ln cap="rnd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632618" y="99219"/>
            <a:ext cx="6049962" cy="640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305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0647" lvl="1" marL="547688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150" lvl="2" marL="7302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7787" lvl="3" marL="1004888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3025" lvl="4" marL="1279525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1439" lvl="5" marL="14630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6360" lvl="6" marL="173736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1439" lvl="7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6360" lvl="8" marL="2194560" marR="0" rtl="0" algn="l">
              <a:spcBef>
                <a:spcPts val="31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type="title"/>
          </p:nvPr>
        </p:nvSpPr>
        <p:spPr>
          <a:xfrm rot="5400000">
            <a:off x="4918869" y="2385218"/>
            <a:ext cx="597376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2286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2895600" y="6521450"/>
            <a:ext cx="3429000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7818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-NL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en 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04800" y="274637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04800" y="1600200"/>
            <a:ext cx="85343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305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0647" lvl="1" marL="547688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150" lvl="2" marL="7302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7787" lvl="3" marL="1004888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3025" lvl="4" marL="1279525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1439" lvl="5" marL="14630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6360" lvl="6" marL="173736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1439" lvl="7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6360" lvl="8" marL="2194560" marR="0" rtl="0" algn="l">
              <a:spcBef>
                <a:spcPts val="31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2286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895600" y="6521450"/>
            <a:ext cx="3429000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7818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elijking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04800" y="274637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01752" y="1535112"/>
            <a:ext cx="4160519" cy="827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1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301752" y="2373311"/>
            <a:ext cx="416051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351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2237" lvl="1" marL="547688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9850" lvl="2" marL="73025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87" lvl="3" marL="1004888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lvl="4" marL="1279525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1439" lvl="5" marL="14630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6360" lvl="6" marL="173736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1439" lvl="7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6360" lvl="8" marL="2194560" marR="0" rtl="0" algn="l">
              <a:spcBef>
                <a:spcPts val="31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4645023" y="1535112"/>
            <a:ext cx="4160519" cy="827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1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4" type="body"/>
          </p:nvPr>
        </p:nvSpPr>
        <p:spPr>
          <a:xfrm>
            <a:off x="4645023" y="2373311"/>
            <a:ext cx="416051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351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2237" lvl="1" marL="547688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9850" lvl="2" marL="73025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87" lvl="3" marL="1004888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lvl="4" marL="1279525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1439" lvl="5" marL="14630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6360" lvl="6" marL="173736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1439" lvl="7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6360" lvl="8" marL="2194560" marR="0" rtl="0" algn="l">
              <a:spcBef>
                <a:spcPts val="31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2286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2895600" y="6521450"/>
            <a:ext cx="3429000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7818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Inhoud van twe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04800" y="274637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01752" y="1600200"/>
            <a:ext cx="4160519" cy="4754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305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0647" lvl="1" marL="547688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150" lvl="2" marL="7302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7787" lvl="3" marL="1004888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3025" lvl="4" marL="1279525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8739" lvl="5" marL="14630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3660" lvl="6" marL="173736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8739" lvl="7" marL="19202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3660" lvl="8" marL="2194560" marR="0" rtl="0" algn="l">
              <a:spcBef>
                <a:spcPts val="31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648200" y="1600200"/>
            <a:ext cx="4160519" cy="4754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305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0647" lvl="1" marL="547688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150" lvl="2" marL="7302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7787" lvl="3" marL="1004888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3025" lvl="4" marL="1279525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8739" lvl="5" marL="14630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3660" lvl="6" marL="173736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8739" lvl="7" marL="19202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3660" lvl="8" marL="2194560" marR="0" rtl="0" algn="l">
              <a:spcBef>
                <a:spcPts val="31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2286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2895600" y="6521450"/>
            <a:ext cx="3429000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7818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-NL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ekop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fmla="val 282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 flipH="1" rot="10800000">
            <a:off x="228600" y="5257799"/>
            <a:ext cx="8686800" cy="1295400"/>
          </a:xfrm>
          <a:prstGeom prst="round2SameRect">
            <a:avLst>
              <a:gd fmla="val 10784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685800" y="838200"/>
            <a:ext cx="77724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722312" y="5410200"/>
            <a:ext cx="7772400" cy="104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1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2286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895600" y="6521450"/>
            <a:ext cx="3429000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7818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-NL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Alleen titel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04800" y="274637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2286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2895600" y="6521450"/>
            <a:ext cx="3429000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7818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-NL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g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2286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2895600" y="6521450"/>
            <a:ext cx="3429000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7818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-NL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oud met bijschrif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fmla="val 4902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Shape 66"/>
          <p:cNvCxnSpPr/>
          <p:nvPr/>
        </p:nvCxnSpPr>
        <p:spPr>
          <a:xfrm>
            <a:off x="228600" y="6529387"/>
            <a:ext cx="8686800" cy="1587"/>
          </a:xfrm>
          <a:prstGeom prst="straightConnector1">
            <a:avLst/>
          </a:prstGeom>
          <a:noFill/>
          <a:ln cap="rnd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Shape 67"/>
          <p:cNvSpPr/>
          <p:nvPr/>
        </p:nvSpPr>
        <p:spPr>
          <a:xfrm>
            <a:off x="4876800" y="152400"/>
            <a:ext cx="3581399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4967287" y="152400"/>
            <a:ext cx="3400424" cy="129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04800" y="228600"/>
            <a:ext cx="449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28600" y="16002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0329" lvl="0" marL="27305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057" lvl="1" marL="547688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" lvl="2" marL="7302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5087" lvl="3" marL="1004888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325" lvl="4" marL="1279525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6039" lvl="5" marL="146304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" lvl="6" marL="173736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6039" lvl="7" marL="192024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" lvl="8" marL="2194560" marR="0" rtl="0" algn="l">
              <a:spcBef>
                <a:spcPts val="31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5105400" y="228600"/>
            <a:ext cx="3200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1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2286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895600" y="6521450"/>
            <a:ext cx="3429000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7818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-NL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Afbeelding met bijschrif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fmla="val 4902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4876800" y="152400"/>
            <a:ext cx="3581399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4967287" y="152400"/>
            <a:ext cx="3400424" cy="129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228600" y="6529387"/>
            <a:ext cx="8686800" cy="1587"/>
          </a:xfrm>
          <a:prstGeom prst="straightConnector1">
            <a:avLst/>
          </a:prstGeom>
          <a:noFill/>
          <a:ln cap="rnd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Shape 80"/>
          <p:cNvSpPr/>
          <p:nvPr>
            <p:ph idx="2" type="pic"/>
          </p:nvPr>
        </p:nvSpPr>
        <p:spPr>
          <a:xfrm>
            <a:off x="228600" y="1524000"/>
            <a:ext cx="8686800" cy="491032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1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04800" y="228600"/>
            <a:ext cx="449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5105400" y="228600"/>
            <a:ext cx="3200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1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2286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2895600" y="6521450"/>
            <a:ext cx="3429000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7818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-NL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fmla="val 4902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304800" y="274637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304800" y="1600200"/>
            <a:ext cx="85343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305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0647" lvl="1" marL="547688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150" lvl="2" marL="7302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7787" lvl="3" marL="1004888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3025" lvl="4" marL="1279525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1439" lvl="5" marL="14630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6360" lvl="6" marL="173736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1439" lvl="7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6360" lvl="8" marL="2194560" marR="0" rtl="0" algn="l">
              <a:spcBef>
                <a:spcPts val="31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2286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2895600" y="6521450"/>
            <a:ext cx="3429000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781800" y="6521450"/>
            <a:ext cx="2133599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6" name="Shape 16"/>
          <p:cNvCxnSpPr/>
          <p:nvPr/>
        </p:nvCxnSpPr>
        <p:spPr>
          <a:xfrm>
            <a:off x="228600" y="6524625"/>
            <a:ext cx="8686800" cy="1587"/>
          </a:xfrm>
          <a:prstGeom prst="straightConnector1">
            <a:avLst/>
          </a:prstGeom>
          <a:noFill/>
          <a:ln cap="rnd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gif"/><Relationship Id="rId4" Type="http://schemas.openxmlformats.org/officeDocument/2006/relationships/image" Target="../media/image04.gif"/><Relationship Id="rId5" Type="http://schemas.openxmlformats.org/officeDocument/2006/relationships/image" Target="../media/image01.gif"/><Relationship Id="rId6" Type="http://schemas.openxmlformats.org/officeDocument/2006/relationships/image" Target="../media/image02.gif"/><Relationship Id="rId7" Type="http://schemas.openxmlformats.org/officeDocument/2006/relationships/image" Target="../media/image09.gif"/><Relationship Id="rId8" Type="http://schemas.openxmlformats.org/officeDocument/2006/relationships/image" Target="../media/image08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609600" y="5334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-NL" sz="4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witek.tenhove@han.nl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304800" y="4800600"/>
            <a:ext cx="85343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04800" y="274637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-NL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Simulatie met 1 dobbelsteen per variabele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01752" y="1535112"/>
            <a:ext cx="4160519" cy="827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nl-NL" sz="2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Variabele x (Omzet)</a:t>
            </a:r>
          </a:p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301752" y="2373311"/>
            <a:ext cx="416051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b="0" i="0" lang="nl-N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80 als </a:t>
            </a: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b="0" i="0" lang="nl-N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100 als </a:t>
            </a: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b="0" i="0" lang="nl-N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120 als </a:t>
            </a: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>
            <p:ph idx="3" type="body"/>
          </p:nvPr>
        </p:nvSpPr>
        <p:spPr>
          <a:xfrm>
            <a:off x="4645023" y="1535112"/>
            <a:ext cx="4160519" cy="827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nl-NL" sz="2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Variabele y (Kosten)</a:t>
            </a:r>
          </a:p>
        </p:txBody>
      </p:sp>
      <p:sp>
        <p:nvSpPr>
          <p:cNvPr id="191" name="Shape 191"/>
          <p:cNvSpPr txBox="1"/>
          <p:nvPr>
            <p:ph idx="4" type="body"/>
          </p:nvPr>
        </p:nvSpPr>
        <p:spPr>
          <a:xfrm>
            <a:off x="4645023" y="2373311"/>
            <a:ext cx="416051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b="0" i="0" lang="nl-N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60 als</a:t>
            </a: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b="0" i="0" lang="nl-N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80 als</a:t>
            </a: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b="0" i="0" lang="nl-N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90 als</a:t>
            </a: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ce1.gif"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209800"/>
            <a:ext cx="952499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ce2.gif" id="198" name="Shape 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0" y="2209800"/>
            <a:ext cx="952499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ce3.gif" id="199" name="Shape 1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600" y="3505200"/>
            <a:ext cx="952499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ce4.gif" id="200" name="Shape 2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38500" y="3505200"/>
            <a:ext cx="952499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ce5.gif" id="201" name="Shape 2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33600" y="4800600"/>
            <a:ext cx="952499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ce6.gif" id="202" name="Shape 20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38500" y="4800600"/>
            <a:ext cx="952499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ce1.gif"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2209800"/>
            <a:ext cx="952499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ce2.gif" id="204" name="Shape 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3467100"/>
            <a:ext cx="952499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ce3.gif" id="205" name="Shape 2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77100" y="3467100"/>
            <a:ext cx="952499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ce4.gif" id="206" name="Shape 2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67700" y="3467100"/>
            <a:ext cx="952499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ce5.gif" id="207" name="Shape 2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81800" y="4800600"/>
            <a:ext cx="952499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ce6.gif" id="208" name="Shape 20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86700" y="4800600"/>
            <a:ext cx="952499" cy="9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2971800" y="2526267"/>
            <a:ext cx="304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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971800" y="3821667"/>
            <a:ext cx="304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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2971800" y="5040867"/>
            <a:ext cx="304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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7086600" y="3733800"/>
            <a:ext cx="304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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20000" y="5105400"/>
            <a:ext cx="304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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8077200" y="3733800"/>
            <a:ext cx="304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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04800" y="274637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-NL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Simulatieresultaat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600200"/>
            <a:ext cx="4160837" cy="47545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Shape 221"/>
          <p:cNvGraphicFramePr/>
          <p:nvPr/>
        </p:nvGraphicFramePr>
        <p:xfrm>
          <a:off x="565943" y="1752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{3CF3B160-CD85-4E0F-8293-F241D9DADF2D}</a:tableStyleId>
              </a:tblPr>
              <a:tblGrid>
                <a:gridCol w="608525"/>
                <a:gridCol w="599025"/>
                <a:gridCol w="599025"/>
                <a:gridCol w="608525"/>
                <a:gridCol w="608525"/>
                <a:gridCol w="608525"/>
              </a:tblGrid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1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Simulatie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Dice 1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Dice 2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nl-NL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x-y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1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nl-NL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1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nl-NL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1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nl-NL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1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nl-NL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1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nl-NL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1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nl-NL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1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nl-NL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1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nl-NL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1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nl-NL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1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nl-NL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-10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1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nl-NL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Gem.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nl-NL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609600" y="5334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-NL" sz="4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EIM-BEC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304800" y="4800600"/>
            <a:ext cx="85343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nl-NL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WK2 –</a:t>
            </a:r>
            <a:r>
              <a:rPr b="0" i="0" lang="nl-NL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Simulati</a:t>
            </a:r>
            <a:r>
              <a:rPr b="0" i="0" lang="nl-NL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04800" y="274637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-NL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Ruis</a:t>
            </a:r>
            <a:r>
              <a:rPr b="0" i="0" lang="nl-NL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04800" y="1600200"/>
            <a:ext cx="85343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600200"/>
            <a:ext cx="4814888" cy="4852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04800" y="274637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-NL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Signaal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04800" y="1600200"/>
            <a:ext cx="85343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600200"/>
            <a:ext cx="4724400" cy="4760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04800" y="274637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-NL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Stochastische modellen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04800" y="1600200"/>
            <a:ext cx="85343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19200"/>
            <a:ext cx="5521548" cy="539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04800" y="274637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-NL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Deterministisch model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04800" y="1600200"/>
            <a:ext cx="85343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19200"/>
            <a:ext cx="5554558" cy="5423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04800" y="274637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-NL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Deterministisch model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04800" y="1600200"/>
            <a:ext cx="85343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19200"/>
            <a:ext cx="5554558" cy="542338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3048000" y="3505200"/>
            <a:ext cx="3276600" cy="381000"/>
          </a:xfrm>
          <a:prstGeom prst="rect">
            <a:avLst/>
          </a:prstGeom>
          <a:solidFill>
            <a:srgbClr val="595959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-N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Lijn: y = (1-x</a:t>
            </a:r>
            <a:r>
              <a:rPr b="0" baseline="30000" i="0" lang="nl-N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nl-N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baseline="30000" i="0" lang="nl-N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1/2</a:t>
            </a:r>
            <a:r>
              <a:rPr b="0" i="0" lang="nl-N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+ Norm(0, 0,03)</a:t>
            </a:r>
          </a:p>
        </p:txBody>
      </p:sp>
      <p:cxnSp>
        <p:nvCxnSpPr>
          <p:cNvPr id="150" name="Shape 150"/>
          <p:cNvCxnSpPr>
            <a:stCxn id="149" idx="0"/>
          </p:cNvCxnSpPr>
          <p:nvPr/>
        </p:nvCxnSpPr>
        <p:spPr>
          <a:xfrm flipH="1" rot="5400000">
            <a:off x="3752850" y="2571750"/>
            <a:ext cx="1600200" cy="26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04800" y="274637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-NL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Deterministisch model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04800" y="1600200"/>
            <a:ext cx="85343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19200"/>
            <a:ext cx="5554558" cy="542338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3048000" y="3505200"/>
            <a:ext cx="3276600" cy="381000"/>
          </a:xfrm>
          <a:prstGeom prst="rect">
            <a:avLst/>
          </a:prstGeom>
          <a:solidFill>
            <a:srgbClr val="595959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-N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Lijn: y = (1-x</a:t>
            </a:r>
            <a:r>
              <a:rPr b="0" baseline="30000" i="0" lang="nl-N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nl-N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baseline="30000" i="0" lang="nl-N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1/2</a:t>
            </a:r>
            <a:r>
              <a:rPr b="0" i="0" lang="nl-N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+ Norm(0, 0,03)</a:t>
            </a:r>
          </a:p>
        </p:txBody>
      </p:sp>
      <p:cxnSp>
        <p:nvCxnSpPr>
          <p:cNvPr id="160" name="Shape 160"/>
          <p:cNvCxnSpPr>
            <a:stCxn id="159" idx="0"/>
          </p:cNvCxnSpPr>
          <p:nvPr/>
        </p:nvCxnSpPr>
        <p:spPr>
          <a:xfrm flipH="1" rot="5400000">
            <a:off x="3752850" y="2571750"/>
            <a:ext cx="1600200" cy="26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1" name="Shape 161"/>
          <p:cNvSpPr/>
          <p:nvPr/>
        </p:nvSpPr>
        <p:spPr>
          <a:xfrm>
            <a:off x="2590800" y="4648200"/>
            <a:ext cx="990599" cy="381000"/>
          </a:xfrm>
          <a:prstGeom prst="rect">
            <a:avLst/>
          </a:prstGeom>
          <a:solidFill>
            <a:srgbClr val="00B050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-N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Signaal</a:t>
            </a:r>
          </a:p>
        </p:txBody>
      </p:sp>
      <p:sp>
        <p:nvSpPr>
          <p:cNvPr id="162" name="Shape 162"/>
          <p:cNvSpPr/>
          <p:nvPr/>
        </p:nvSpPr>
        <p:spPr>
          <a:xfrm>
            <a:off x="5486400" y="4648200"/>
            <a:ext cx="990599" cy="381000"/>
          </a:xfrm>
          <a:prstGeom prst="rect">
            <a:avLst/>
          </a:prstGeom>
          <a:solidFill>
            <a:srgbClr val="009999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-NL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Ruis</a:t>
            </a:r>
          </a:p>
        </p:txBody>
      </p:sp>
      <p:sp>
        <p:nvSpPr>
          <p:cNvPr id="163" name="Shape 163"/>
          <p:cNvSpPr/>
          <p:nvPr/>
        </p:nvSpPr>
        <p:spPr>
          <a:xfrm>
            <a:off x="3962400" y="3352800"/>
            <a:ext cx="685799" cy="685799"/>
          </a:xfrm>
          <a:prstGeom prst="ellipse">
            <a:avLst/>
          </a:prstGeom>
          <a:solidFill>
            <a:srgbClr val="00B050">
              <a:alpha val="2196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876800" y="3352800"/>
            <a:ext cx="1295400" cy="685799"/>
          </a:xfrm>
          <a:prstGeom prst="ellipse">
            <a:avLst/>
          </a:prstGeom>
          <a:solidFill>
            <a:srgbClr val="009999">
              <a:alpha val="17647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Shape 165"/>
          <p:cNvCxnSpPr>
            <a:stCxn id="161" idx="0"/>
            <a:endCxn id="163" idx="3"/>
          </p:cNvCxnSpPr>
          <p:nvPr/>
        </p:nvCxnSpPr>
        <p:spPr>
          <a:xfrm flipH="1" rot="10800000">
            <a:off x="3086099" y="3938100"/>
            <a:ext cx="976800" cy="71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66" name="Shape 166"/>
          <p:cNvCxnSpPr>
            <a:stCxn id="162" idx="0"/>
            <a:endCxn id="164" idx="4"/>
          </p:cNvCxnSpPr>
          <p:nvPr/>
        </p:nvCxnSpPr>
        <p:spPr>
          <a:xfrm rot="10800000">
            <a:off x="5524499" y="4038600"/>
            <a:ext cx="457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04800" y="274637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-NL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Model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01752" y="1535112"/>
            <a:ext cx="4160519" cy="827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nl-NL" sz="2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Variabele x (Omzet)</a:t>
            </a:r>
          </a:p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301752" y="2373311"/>
            <a:ext cx="416051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b="0" i="0" lang="nl-N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P(80) = 1/3</a:t>
            </a: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b="0" i="0" lang="nl-N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P(100) = 1/3</a:t>
            </a: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b="0" i="0" lang="nl-N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P(120) = 1/3</a:t>
            </a: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b="0" i="0" lang="nl-N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Gemiddelde = 100</a:t>
            </a: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>
            <p:ph idx="3" type="body"/>
          </p:nvPr>
        </p:nvSpPr>
        <p:spPr>
          <a:xfrm>
            <a:off x="4645023" y="1535112"/>
            <a:ext cx="4160519" cy="827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nl-NL" sz="2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Variabele y (Kosten)</a:t>
            </a:r>
          </a:p>
        </p:txBody>
      </p:sp>
      <p:sp>
        <p:nvSpPr>
          <p:cNvPr id="175" name="Shape 175"/>
          <p:cNvSpPr txBox="1"/>
          <p:nvPr>
            <p:ph idx="4" type="body"/>
          </p:nvPr>
        </p:nvSpPr>
        <p:spPr>
          <a:xfrm>
            <a:off x="4645023" y="2373311"/>
            <a:ext cx="416051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b="0" i="0" lang="nl-N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P(60) = 1/6</a:t>
            </a: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b="0" i="0" lang="nl-N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P(80) = 1/2</a:t>
            </a: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b="0" i="0" lang="nl-N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P(90) = 1/3</a:t>
            </a: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b="0" i="0" lang="nl-N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Gemiddelde = 80</a:t>
            </a: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609600" y="5257800"/>
            <a:ext cx="8001000" cy="106679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-N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Gemiddeld resultaat = gem. x – gem. y = 100 – 80 = 20</a:t>
            </a:r>
          </a:p>
        </p:txBody>
      </p:sp>
      <p:sp>
        <p:nvSpPr>
          <p:cNvPr id="177" name="Shape 17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fab">
  <a:themeElements>
    <a:clrScheme name="Prefab">
      <a:dk1>
        <a:srgbClr val="000000"/>
      </a:dk1>
      <a:lt1>
        <a:srgbClr val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