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319" r:id="rId3"/>
    <p:sldId id="289" r:id="rId4"/>
    <p:sldId id="321" r:id="rId5"/>
    <p:sldId id="322" r:id="rId6"/>
    <p:sldId id="323" r:id="rId7"/>
    <p:sldId id="324" r:id="rId8"/>
    <p:sldId id="297" r:id="rId9"/>
    <p:sldId id="328" r:id="rId10"/>
    <p:sldId id="299" r:id="rId11"/>
    <p:sldId id="325" r:id="rId12"/>
    <p:sldId id="303" r:id="rId13"/>
    <p:sldId id="326" r:id="rId14"/>
    <p:sldId id="306" r:id="rId15"/>
    <p:sldId id="329" r:id="rId16"/>
    <p:sldId id="308" r:id="rId17"/>
    <p:sldId id="330" r:id="rId18"/>
    <p:sldId id="311" r:id="rId19"/>
    <p:sldId id="331" r:id="rId20"/>
    <p:sldId id="332" r:id="rId21"/>
    <p:sldId id="314" r:id="rId22"/>
    <p:sldId id="315" r:id="rId23"/>
    <p:sldId id="333" r:id="rId24"/>
    <p:sldId id="317" r:id="rId25"/>
    <p:sldId id="31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9/19/2017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br>
              <a:rPr lang="en-US" dirty="0" smtClean="0"/>
            </a:br>
            <a:r>
              <a:rPr lang="en-US" dirty="0" smtClean="0"/>
              <a:t>Part Two</a:t>
            </a:r>
            <a:endParaRPr lang="en-US" dirty="0"/>
          </a:p>
        </p:txBody>
      </p:sp>
      <p:sp>
        <p:nvSpPr>
          <p:cNvPr id="3" name="Subtitle 2"/>
          <p:cNvSpPr>
            <a:spLocks noGrp="1"/>
          </p:cNvSpPr>
          <p:nvPr>
            <p:ph type="subTitle" idx="1"/>
          </p:nvPr>
        </p:nvSpPr>
        <p:spPr/>
        <p:txBody>
          <a:bodyPr/>
          <a:lstStyle/>
          <a:p>
            <a:r>
              <a:rPr lang="en-US" smtClean="0"/>
              <a:t>Website development 1</a:t>
            </a:r>
            <a:endParaRPr lang="en-US"/>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a:t>
            </a:r>
            <a:endParaRPr lang="en-US" dirty="0" smtClean="0"/>
          </a:p>
          <a:p>
            <a:r>
              <a:rPr lang="en-US" dirty="0" smtClean="0"/>
              <a:t>A</a:t>
            </a:r>
            <a:r>
              <a:rPr lang="en-US" dirty="0"/>
              <a:t> </a:t>
            </a:r>
            <a:r>
              <a:rPr lang="en-US" b="1" dirty="0"/>
              <a:t>Descendant selector</a:t>
            </a:r>
            <a:r>
              <a:rPr lang="en-US" dirty="0" smtClean="0"/>
              <a:t>, allows </a:t>
            </a:r>
            <a:r>
              <a:rPr lang="en-US" dirty="0"/>
              <a:t>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5" y="2286000"/>
            <a:ext cx="2943225" cy="3619500"/>
          </a:xfrm>
        </p:spPr>
        <p:txBody>
          <a:bodyPr>
            <a:normAutofit/>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b {</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0" indent="0">
              <a:buNone/>
            </a:pPr>
            <a:endParaRPr lang="en-US" dirty="0"/>
          </a:p>
        </p:txBody>
      </p:sp>
      <p:sp>
        <p:nvSpPr>
          <p:cNvPr id="4" name="Content Placeholder 3"/>
          <p:cNvSpPr>
            <a:spLocks noGrp="1"/>
          </p:cNvSpPr>
          <p:nvPr>
            <p:ph sz="half" idx="2"/>
          </p:nvPr>
        </p:nvSpPr>
        <p:spPr>
          <a:xfrm>
            <a:off x="3733800" y="2209800"/>
            <a:ext cx="4845638" cy="3695700"/>
          </a:xfrm>
        </p:spPr>
        <p:txBody>
          <a:bodyPr>
            <a:normAutofit/>
          </a:bodyPr>
          <a:lstStyle/>
          <a:p>
            <a:r>
              <a:rPr lang="en-US" dirty="0"/>
              <a:t>In this example, I want all bold elements to be blue, but only if they are inside a paragraph tag. </a:t>
            </a:r>
          </a:p>
          <a:p>
            <a:r>
              <a:rPr lang="en-US" dirty="0" smtClean="0"/>
              <a:t>Using a descendant selector </a:t>
            </a:r>
            <a:r>
              <a:rPr lang="en-US" dirty="0"/>
              <a:t>would easily allow you to change the </a:t>
            </a:r>
            <a:r>
              <a:rPr lang="en-US" dirty="0" err="1"/>
              <a:t>colour</a:t>
            </a:r>
            <a:r>
              <a:rPr lang="en-US" dirty="0"/>
              <a:t> of all links inside your main menu, without having to tag them all with a specific class!</a:t>
            </a:r>
          </a:p>
          <a:p>
            <a:endParaRPr lang="en-US" dirty="0"/>
          </a:p>
        </p:txBody>
      </p:sp>
    </p:spTree>
    <p:extLst>
      <p:ext uri="{BB962C8B-B14F-4D97-AF65-F5344CB8AC3E}">
        <p14:creationId xmlns:p14="http://schemas.microsoft.com/office/powerpoint/2010/main" val="357488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4" y="2286000"/>
            <a:ext cx="4924426" cy="3619500"/>
          </a:xfrm>
        </p:spPr>
        <p:txBody>
          <a:bodyPr>
            <a:normAutofit fontScale="47500" lnSpcReduction="20000"/>
          </a:bodyPr>
          <a:lstStyle/>
          <a:p>
            <a:pPr marL="114300" indent="0">
              <a:buNone/>
            </a:pPr>
            <a:r>
              <a:rPr lang="en-US" sz="2900" dirty="0">
                <a:latin typeface="Courier New" panose="02070309020205020404" pitchFamily="49" charset="0"/>
                <a:cs typeface="Courier New" panose="02070309020205020404" pitchFamily="49" charset="0"/>
              </a:rPr>
              <a:t>&lt;div class="highlighted"&gt;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0...&lt;/b&gt;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1...&lt;/b&gt;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2...&lt;/b&gt;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&lt;/div&gt;</a:t>
            </a:r>
          </a:p>
          <a:p>
            <a:pPr marL="114300" indent="0">
              <a:buNone/>
            </a:pPr>
            <a:endParaRPr lang="en-US" sz="2900" dirty="0">
              <a:latin typeface="Courier New" panose="02070309020205020404" pitchFamily="49" charset="0"/>
              <a:cs typeface="Courier New" panose="02070309020205020404" pitchFamily="49" charset="0"/>
            </a:endParaRPr>
          </a:p>
          <a:p>
            <a:pPr marL="114300" indent="0">
              <a:buNone/>
            </a:pPr>
            <a:r>
              <a:rPr lang="en-US" sz="3300" dirty="0"/>
              <a:t>Here, we target bold elements which are descendants of a div tag with the class "highlighted". </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2133599"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4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sz="half" idx="1"/>
          </p:nvPr>
        </p:nvSpPr>
        <p:spPr>
          <a:xfrm>
            <a:off x="942974" y="2286000"/>
            <a:ext cx="4848225" cy="3619500"/>
          </a:xfrm>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43600" y="3352801"/>
            <a:ext cx="12533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44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p>
        </p:txBody>
      </p:sp>
      <p:sp>
        <p:nvSpPr>
          <p:cNvPr id="3" name="Content Placeholder 2"/>
          <p:cNvSpPr>
            <a:spLocks noGrp="1"/>
          </p:cNvSpPr>
          <p:nvPr>
            <p:ph idx="1"/>
          </p:nvPr>
        </p:nvSpPr>
        <p:spPr/>
        <p:txBody>
          <a:bodyPr>
            <a:normAutofit lnSpcReduction="10000"/>
          </a:bodyPr>
          <a:lstStyle/>
          <a:p>
            <a:r>
              <a:rPr lang="en-US" dirty="0"/>
              <a:t>What if you want to target siblings instead? CSS has a couple of selector types for that as </a:t>
            </a:r>
            <a:r>
              <a:rPr lang="en-US" dirty="0" smtClean="0"/>
              <a:t>well.</a:t>
            </a:r>
          </a:p>
          <a:p>
            <a:r>
              <a:rPr lang="en-US" dirty="0"/>
              <a:t>The general sibling selector selects all elements that are siblings of a specified element.</a:t>
            </a:r>
            <a:endParaRPr lang="en-US" dirty="0" smtClean="0"/>
          </a:p>
          <a:p>
            <a:r>
              <a:rPr lang="en-US" dirty="0" smtClean="0"/>
              <a:t>The general </a:t>
            </a:r>
            <a:r>
              <a:rPr lang="en-US" dirty="0"/>
              <a:t>sibling CSS selector, </a:t>
            </a:r>
            <a:r>
              <a:rPr lang="en-US" dirty="0" smtClean="0"/>
              <a:t>takes </a:t>
            </a:r>
            <a:r>
              <a:rPr lang="en-US" dirty="0"/>
              <a:t>a selector, followed by a tilde character (~) and then the selector you wish to </a:t>
            </a:r>
            <a:r>
              <a:rPr lang="en-US" dirty="0" smtClean="0"/>
              <a:t>target. </a:t>
            </a:r>
          </a:p>
          <a:p>
            <a:r>
              <a:rPr lang="en-US" dirty="0" smtClean="0"/>
              <a:t>You </a:t>
            </a:r>
            <a:r>
              <a:rPr lang="en-US" dirty="0"/>
              <a:t>can target elements by requiring the presence of another element within the same parent </a:t>
            </a:r>
            <a:r>
              <a:rPr lang="en-US" dirty="0" smtClean="0"/>
              <a:t>element. The </a:t>
            </a:r>
            <a:r>
              <a:rPr lang="en-US" dirty="0"/>
              <a:t>first </a:t>
            </a:r>
            <a:r>
              <a:rPr lang="en-US" dirty="0" smtClean="0"/>
              <a:t>selector </a:t>
            </a:r>
            <a:r>
              <a:rPr lang="en-US" dirty="0"/>
              <a:t>needs to be present in the markup BEFORE the targeted element, even though they are all children of the same parent.</a:t>
            </a:r>
          </a:p>
        </p:txBody>
      </p:sp>
    </p:spTree>
    <p:extLst>
      <p:ext uri="{BB962C8B-B14F-4D97-AF65-F5344CB8AC3E}">
        <p14:creationId xmlns:p14="http://schemas.microsoft.com/office/powerpoint/2010/main" val="2996481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sz="half" idx="1"/>
          </p:nvPr>
        </p:nvSpPr>
        <p:spPr>
          <a:xfrm>
            <a:off x="914400" y="2057400"/>
            <a:ext cx="3593592" cy="3619500"/>
          </a:xfrm>
        </p:spPr>
        <p:txBody>
          <a:bodyPr>
            <a:normAutofit/>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 span </a:t>
            </a:r>
            <a:r>
              <a:rPr lang="en-US" dirty="0" smtClean="0">
                <a:latin typeface="Courier New" panose="02070309020205020404" pitchFamily="49" charset="0"/>
                <a:cs typeface="Courier New" panose="02070309020205020404" pitchFamily="49" charset="0"/>
              </a:rPr>
              <a:t>{</a:t>
            </a:r>
          </a:p>
          <a:p>
            <a:pPr marL="11430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red</a:t>
            </a:r>
            <a:r>
              <a:rPr lang="en-US" dirty="0" smtClean="0">
                <a:latin typeface="Courier New" panose="02070309020205020404" pitchFamily="49" charset="0"/>
                <a:cs typeface="Courier New" panose="02070309020205020404" pitchFamily="49" charset="0"/>
              </a:rPr>
              <a:t>;</a:t>
            </a:r>
          </a:p>
          <a:p>
            <a:pPr marL="114300" indent="0">
              <a:buNone/>
            </a:pPr>
            <a:r>
              <a:rPr lang="en-US" dirty="0" smtClean="0">
                <a:latin typeface="Courier New" panose="02070309020205020404" pitchFamily="49" charset="0"/>
                <a:cs typeface="Courier New" panose="02070309020205020404" pitchFamily="49" charset="0"/>
              </a:rPr>
              <a:t>}</a:t>
            </a:r>
            <a:r>
              <a:rPr lang="en-US" dirty="0"/>
              <a:t/>
            </a:r>
            <a:br>
              <a:rPr lang="en-US" dirty="0"/>
            </a:br>
            <a:r>
              <a:rPr lang="en-US" dirty="0" smtClean="0">
                <a:latin typeface="Courier New" panose="02070309020205020404" pitchFamily="49" charset="0"/>
                <a:cs typeface="Courier New" panose="02070309020205020404" pitchFamily="49" charset="0"/>
              </a:rPr>
              <a:t>&lt;/style&gt;</a:t>
            </a:r>
          </a:p>
          <a:p>
            <a:endParaRPr lang="en-US" dirty="0" smtClean="0"/>
          </a:p>
          <a:p>
            <a:r>
              <a:rPr lang="en-US" dirty="0" smtClean="0"/>
              <a:t>The style only applies to the span elements after the paragraph.</a:t>
            </a:r>
            <a:endParaRPr lang="en-US" dirty="0"/>
          </a:p>
        </p:txBody>
      </p:sp>
      <p:sp>
        <p:nvSpPr>
          <p:cNvPr id="4" name="Content Placeholder 3"/>
          <p:cNvSpPr>
            <a:spLocks noGrp="1"/>
          </p:cNvSpPr>
          <p:nvPr>
            <p:ph sz="half" idx="2"/>
          </p:nvPr>
        </p:nvSpPr>
        <p:spPr>
          <a:xfrm>
            <a:off x="4495800" y="2057400"/>
            <a:ext cx="4007438" cy="3619500"/>
          </a:xfrm>
        </p:spPr>
        <p:txBody>
          <a:bodyPr>
            <a:normAutofit/>
          </a:bodyPr>
          <a:lstStyle/>
          <a:p>
            <a:pPr marL="0" indent="0">
              <a:lnSpc>
                <a:spcPct val="100000"/>
              </a:lnSpc>
              <a:buNone/>
            </a:pP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This is not red.</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&lt;p&gt;</a:t>
            </a:r>
            <a:r>
              <a:rPr lang="en-US" sz="1800" dirty="0">
                <a:latin typeface="Courier New" panose="02070309020205020404" pitchFamily="49" charset="0"/>
                <a:cs typeface="Courier New" panose="02070309020205020404" pitchFamily="49" charset="0"/>
              </a:rPr>
              <a:t>Here is a paragraph.</a:t>
            </a:r>
            <a:r>
              <a:rPr lang="en-US" sz="1800" dirty="0">
                <a:latin typeface="Courier New" panose="02070309020205020404" pitchFamily="49" charset="0"/>
                <a:cs typeface="Courier New" panose="02070309020205020404" pitchFamily="49" charset="0"/>
              </a:rPr>
              <a:t>&lt;/p&gt;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Here is some code.</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And here is a red span!</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lnSpc>
                <a:spcPct val="100000"/>
              </a:lnSpc>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code&gt;</a:t>
            </a:r>
            <a:r>
              <a:rPr lang="en-US" sz="1800" dirty="0">
                <a:latin typeface="Courier New" panose="02070309020205020404" pitchFamily="49" charset="0"/>
                <a:cs typeface="Courier New" panose="02070309020205020404" pitchFamily="49" charset="0"/>
              </a:rPr>
              <a:t>More code...</a:t>
            </a:r>
            <a:r>
              <a:rPr lang="en-US" sz="1800" dirty="0">
                <a:latin typeface="Courier New" panose="02070309020205020404" pitchFamily="49" charset="0"/>
                <a:cs typeface="Courier New" panose="02070309020205020404" pitchFamily="49" charset="0"/>
              </a:rPr>
              <a:t>&lt;/code&gt;</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&lt;span&gt;</a:t>
            </a:r>
            <a:r>
              <a:rPr lang="en-US" sz="1800" dirty="0">
                <a:latin typeface="Courier New" panose="02070309020205020404" pitchFamily="49" charset="0"/>
                <a:cs typeface="Courier New" panose="02070309020205020404" pitchFamily="49" charset="0"/>
              </a:rPr>
              <a:t>And this is a red span!</a:t>
            </a:r>
            <a:r>
              <a:rPr lang="en-US" sz="1800" dirty="0">
                <a:latin typeface="Courier New" panose="02070309020205020404" pitchFamily="49" charset="0"/>
                <a:cs typeface="Courier New" panose="02070309020205020404" pitchFamily="49" charset="0"/>
              </a:rPr>
              <a:t>&lt;/span</a:t>
            </a:r>
            <a:r>
              <a:rPr lang="en-US" sz="1800" dirty="0" smtClean="0">
                <a:latin typeface="Courier New" panose="02070309020205020404" pitchFamily="49" charset="0"/>
                <a:cs typeface="Courier New" panose="02070309020205020404" pitchFamily="49" charset="0"/>
              </a:rPr>
              <a:t>&gt;</a:t>
            </a:r>
          </a:p>
          <a:p>
            <a:pPr marL="0" indent="0">
              <a:buNone/>
            </a:pPr>
            <a:endParaRPr lang="en-US" dirty="0"/>
          </a:p>
          <a:p>
            <a:pPr marL="0" indent="0">
              <a:buNone/>
            </a:pPr>
            <a:endParaRPr lang="en-US" dirty="0" smtClean="0"/>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724400"/>
            <a:ext cx="24574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719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We have just looked at the sibling selector, which allows us to select all elements which follows another element within the same </a:t>
            </a:r>
            <a:r>
              <a:rPr lang="en-US" dirty="0" smtClean="0"/>
              <a:t>parent.</a:t>
            </a:r>
          </a:p>
          <a:p>
            <a:r>
              <a:rPr lang="en-US" dirty="0"/>
              <a:t>T</a:t>
            </a:r>
            <a:r>
              <a:rPr lang="en-US" dirty="0" smtClean="0"/>
              <a:t>he </a:t>
            </a:r>
            <a:r>
              <a:rPr lang="en-US" dirty="0"/>
              <a:t>adjacent sibling selector selects all elements that are the adjacent siblings of a specified element.</a:t>
            </a:r>
          </a:p>
          <a:p>
            <a:r>
              <a:rPr lang="en-US" dirty="0"/>
              <a:t>Sibling elements must have the same parent element, and "adjacent" means "immediately </a:t>
            </a:r>
            <a:r>
              <a:rPr lang="en-US" dirty="0" smtClean="0"/>
              <a:t>following“.</a:t>
            </a:r>
            <a:endParaRPr lang="en-US" dirty="0"/>
          </a:p>
          <a:p>
            <a:pPr marL="17145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9843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Adjacent Sibling Selector</a:t>
            </a:r>
            <a:endParaRPr lang="en-US" sz="4800" dirty="0"/>
          </a:p>
        </p:txBody>
      </p:sp>
      <p:sp>
        <p:nvSpPr>
          <p:cNvPr id="3" name="Content Placeholder 2"/>
          <p:cNvSpPr>
            <a:spLocks noGrp="1"/>
          </p:cNvSpPr>
          <p:nvPr>
            <p:ph sz="half" idx="1"/>
          </p:nvPr>
        </p:nvSpPr>
        <p:spPr/>
        <p:txBody>
          <a:bodyPr>
            <a:normAutofit/>
          </a:bodyPr>
          <a:lstStyle/>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h2 </a:t>
            </a:r>
            <a:r>
              <a:rPr lang="pl-PL" dirty="0">
                <a:latin typeface="Courier New" panose="02070309020205020404" pitchFamily="49" charset="0"/>
                <a:cs typeface="Courier New" panose="02070309020205020404" pitchFamily="49" charset="0"/>
              </a:rPr>
              <a:t>+ p {</a:t>
            </a:r>
          </a:p>
          <a:p>
            <a:pPr marL="171450" indent="0">
              <a:buNone/>
            </a:pP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font-style</a:t>
            </a:r>
            <a:r>
              <a:rPr lang="pl-PL" dirty="0">
                <a:latin typeface="Courier New" panose="02070309020205020404" pitchFamily="49" charset="0"/>
                <a:cs typeface="Courier New" panose="02070309020205020404" pitchFamily="49" charset="0"/>
              </a:rPr>
              <a:t>: italic;</a:t>
            </a:r>
          </a:p>
          <a:p>
            <a:pPr marL="171450" indent="0">
              <a:buNone/>
            </a:pPr>
            <a:r>
              <a:rPr lang="en-US" dirty="0" smtClean="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a:p>
            <a:pPr marL="171450" indent="0">
              <a:buNone/>
            </a:pPr>
            <a:r>
              <a:rPr lang="pl-PL" dirty="0">
                <a:latin typeface="Courier New" panose="02070309020205020404" pitchFamily="49" charset="0"/>
                <a:cs typeface="Courier New" panose="02070309020205020404" pitchFamily="49" charset="0"/>
              </a:rPr>
              <a:t>&lt;/style&gt;</a:t>
            </a:r>
          </a:p>
          <a:p>
            <a:endParaRPr lang="en-US" dirty="0"/>
          </a:p>
        </p:txBody>
      </p:sp>
      <p:sp>
        <p:nvSpPr>
          <p:cNvPr id="4" name="Content Placeholder 3"/>
          <p:cNvSpPr>
            <a:spLocks noGrp="1"/>
          </p:cNvSpPr>
          <p:nvPr>
            <p:ph sz="half" idx="2"/>
          </p:nvPr>
        </p:nvSpPr>
        <p:spPr>
          <a:xfrm>
            <a:off x="4267200" y="2286000"/>
            <a:ext cx="4572000" cy="3619500"/>
          </a:xfrm>
        </p:spPr>
        <p:txBody>
          <a:bodyPr>
            <a:normAutofit/>
          </a:bodyPr>
          <a:lstStyle/>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h1&gt;Hello, world!&lt;/h1&gt;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p&gt;Some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h2&gt;Hello, world!&lt;/h2&gt;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p&gt;Some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p&gt;More text here&lt;/p&gt;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h2&gt;Hello, world!&lt;/h2&gt;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p&gt;Text here </a:t>
            </a:r>
            <a:r>
              <a:rPr lang="en-US" dirty="0" smtClean="0">
                <a:latin typeface="Courier New" panose="02070309020205020404" pitchFamily="49" charset="0"/>
                <a:cs typeface="Courier New" panose="02070309020205020404" pitchFamily="49" charset="0"/>
              </a:rPr>
              <a:t>as well</a:t>
            </a:r>
            <a:r>
              <a:rPr lang="en-US" dirty="0">
                <a:latin typeface="Courier New" panose="02070309020205020404" pitchFamily="49" charset="0"/>
                <a:cs typeface="Courier New" panose="02070309020205020404" pitchFamily="49" charset="0"/>
              </a:rPr>
              <a:t>...&lt;/p&gt;</a:t>
            </a:r>
          </a:p>
          <a:p>
            <a:pPr marL="11430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p&gt;But no more!&lt;/p&gt;</a:t>
            </a:r>
          </a:p>
          <a:p>
            <a:endParaRPr lang="en-US" dirty="0"/>
          </a:p>
        </p:txBody>
      </p:sp>
    </p:spTree>
    <p:extLst>
      <p:ext uri="{BB962C8B-B14F-4D97-AF65-F5344CB8AC3E}">
        <p14:creationId xmlns:p14="http://schemas.microsoft.com/office/powerpoint/2010/main" val="322253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Problem</a:t>
            </a:r>
          </a:p>
        </p:txBody>
      </p:sp>
      <p:sp>
        <p:nvSpPr>
          <p:cNvPr id="48132" name="Rectangle 2"/>
          <p:cNvSpPr>
            <a:spLocks noGrp="1" noChangeArrowheads="1"/>
          </p:cNvSpPr>
          <p:nvPr>
            <p:ph type="body" idx="1"/>
          </p:nvPr>
        </p:nvSpPr>
        <p:spPr>
          <a:xfrm>
            <a:off x="369391" y="5024984"/>
            <a:ext cx="5491758" cy="1259086"/>
          </a:xfrm>
        </p:spPr>
        <p:txBody>
          <a:bodyPr>
            <a:normAutofit fontScale="92500" lnSpcReduction="10000"/>
          </a:bodyPr>
          <a:lstStyle/>
          <a:p>
            <a:pPr eaLnBrk="1" hangingPunct="1"/>
            <a:r>
              <a:rPr lang="en-US" altLang="en-US" dirty="0" smtClean="0"/>
              <a:t>How to style these paragraphs differently?</a:t>
            </a:r>
          </a:p>
          <a:p>
            <a:pPr>
              <a:spcBef>
                <a:spcPts val="1828"/>
              </a:spcBef>
            </a:pPr>
            <a:r>
              <a:rPr lang="en-US" altLang="en-US" dirty="0" smtClean="0"/>
              <a:t>Just using p as the selector will set the style for them all.</a:t>
            </a:r>
          </a:p>
        </p:txBody>
      </p:sp>
      <p:sp>
        <p:nvSpPr>
          <p:cNvPr id="33797" name="Rectangle 3"/>
          <p:cNvSpPr>
            <a:spLocks/>
          </p:cNvSpPr>
          <p:nvPr/>
        </p:nvSpPr>
        <p:spPr bwMode="auto">
          <a:xfrm>
            <a:off x="937376" y="196454"/>
            <a:ext cx="7867650" cy="4491633"/>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33798" name="Rectangle 4"/>
          <p:cNvSpPr>
            <a:spLocks/>
          </p:cNvSpPr>
          <p:nvPr/>
        </p:nvSpPr>
        <p:spPr bwMode="auto">
          <a:xfrm>
            <a:off x="5940152" y="5096422"/>
            <a:ext cx="2857500" cy="118764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p>
        </p:txBody>
      </p:sp>
    </p:spTree>
    <p:extLst>
      <p:ext uri="{BB962C8B-B14F-4D97-AF65-F5344CB8AC3E}">
        <p14:creationId xmlns:p14="http://schemas.microsoft.com/office/powerpoint/2010/main" val="397677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Adjacent Sibling Selector</a:t>
            </a:r>
            <a:br>
              <a:rPr lang="en-US" b="1" dirty="0"/>
            </a:br>
            <a:endParaRPr lang="en-US" dirty="0"/>
          </a:p>
        </p:txBody>
      </p:sp>
      <p:sp>
        <p:nvSpPr>
          <p:cNvPr id="4" name="Content Placeholder 3"/>
          <p:cNvSpPr>
            <a:spLocks noGrp="1"/>
          </p:cNvSpPr>
          <p:nvPr>
            <p:ph sz="half" idx="2"/>
          </p:nvPr>
        </p:nvSpPr>
        <p:spPr>
          <a:xfrm>
            <a:off x="3581400" y="2286000"/>
            <a:ext cx="4998038" cy="3619500"/>
          </a:xfrm>
        </p:spPr>
        <p:txBody>
          <a:bodyPr/>
          <a:lstStyle/>
          <a:p>
            <a:r>
              <a:rPr lang="en-US" dirty="0"/>
              <a:t>With the adjacent sibling selector, we have just specified that the first paragraph element after all H2 elements should use italic text.</a:t>
            </a:r>
          </a:p>
          <a:p>
            <a:r>
              <a:rPr lang="en-US" dirty="0"/>
              <a:t>The syntax for the adjacent sibling selector is - the two selector parts are simply joined by a plus character </a:t>
            </a:r>
            <a:r>
              <a:rPr lang="en-US" dirty="0" smtClean="0"/>
              <a:t>(+).</a:t>
            </a:r>
            <a:endParaRPr lang="en-US" dirty="0"/>
          </a:p>
        </p:txBody>
      </p:sp>
      <p:sp>
        <p:nvSpPr>
          <p:cNvPr id="5" name="Content Placeholder 4"/>
          <p:cNvSpPr>
            <a:spLocks noGrp="1"/>
          </p:cNvSpPr>
          <p:nvPr>
            <p:ph sz="half" idx="1"/>
          </p:nvPr>
        </p:nvSpPr>
        <p:spPr>
          <a:xfrm>
            <a:off x="942975" y="2286000"/>
            <a:ext cx="2409825" cy="3619500"/>
          </a:xfrm>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18764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42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fontScale="92500"/>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lnSpcReduction="10000"/>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22860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09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sz="half" idx="1"/>
          </p:nvPr>
        </p:nvSpPr>
        <p:spPr>
          <a:xfrm>
            <a:off x="914400" y="2209800"/>
            <a:ext cx="4953000" cy="3619500"/>
          </a:xfrm>
        </p:spPr>
        <p:txBody>
          <a:bodyPr>
            <a:normAutofit lnSpcReduction="10000"/>
          </a:bodyPr>
          <a:lstStyle/>
          <a:p>
            <a:r>
              <a:rPr lang="en-US" dirty="0"/>
              <a:t>For an ordered list you can change from the default numbering system to alphabetic characters or roman numerals, for example:</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18764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187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36815"/>
          </a:xfrm>
        </p:spPr>
        <p:txBody>
          <a:bodyPr>
            <a:noAutofit/>
          </a:bodyPr>
          <a:lstStyle/>
          <a:p>
            <a:r>
              <a:rPr lang="en-US" b="1" dirty="0"/>
              <a:t>Class selector</a:t>
            </a:r>
            <a:br>
              <a:rPr lang="en-US" b="1" dirty="0"/>
            </a:br>
            <a:r>
              <a:rPr lang="en-US" dirty="0"/>
              <a:t/>
            </a:r>
            <a:br>
              <a:rPr lang="en-US" dirty="0"/>
            </a:br>
            <a:endParaRPr lang="en-US" dirty="0"/>
          </a:p>
        </p:txBody>
      </p:sp>
      <p:sp>
        <p:nvSpPr>
          <p:cNvPr id="3" name="Content Placeholder 2"/>
          <p:cNvSpPr>
            <a:spLocks noGrp="1"/>
          </p:cNvSpPr>
          <p:nvPr>
            <p:ph idx="1"/>
          </p:nvPr>
        </p:nvSpPr>
        <p:spPr>
          <a:xfrm>
            <a:off x="914400" y="1447800"/>
            <a:ext cx="7633742" cy="4724400"/>
          </a:xfrm>
        </p:spPr>
        <p:txBody>
          <a:bodyPr>
            <a:normAutofit/>
          </a:bodyPr>
          <a:lstStyle/>
          <a:p>
            <a:r>
              <a:rPr lang="en-US" sz="2400" dirty="0"/>
              <a:t>We previously looked at </a:t>
            </a:r>
            <a:r>
              <a:rPr lang="en-US" sz="2400" dirty="0" smtClean="0"/>
              <a:t>elements </a:t>
            </a:r>
            <a:r>
              <a:rPr lang="en-US" sz="2400" dirty="0"/>
              <a:t>selectors, which targets all elements (which translates to HTML tags) on a page. If we want to be more specific, class selectors is the next step. </a:t>
            </a:r>
            <a:endParaRPr lang="en-US" sz="2400" dirty="0" smtClean="0"/>
          </a:p>
          <a:p>
            <a:r>
              <a:rPr lang="en-US" sz="2400" dirty="0" smtClean="0"/>
              <a:t>Instead </a:t>
            </a:r>
            <a:r>
              <a:rPr lang="en-US" sz="2400" dirty="0"/>
              <a:t>of targeting all elements with a specific name, they target all elements that </a:t>
            </a:r>
            <a:r>
              <a:rPr lang="en-US" sz="2400" dirty="0" smtClean="0"/>
              <a:t>have </a:t>
            </a:r>
            <a:r>
              <a:rPr lang="en-US" sz="2400" dirty="0"/>
              <a:t>a specific </a:t>
            </a:r>
            <a:r>
              <a:rPr lang="en-US" sz="2400" b="1" dirty="0"/>
              <a:t>class</a:t>
            </a:r>
            <a:r>
              <a:rPr lang="en-US" sz="2400" dirty="0"/>
              <a:t> name specified.</a:t>
            </a:r>
          </a:p>
          <a:p>
            <a:r>
              <a:rPr lang="en-US" sz="2400" dirty="0"/>
              <a:t>A class selector looks just like an element selector, but instead of using names that are tied to the names of HTML elements, you make up the name and then you prefix it with a dot </a:t>
            </a:r>
            <a:r>
              <a:rPr lang="en-US" sz="2400" dirty="0" smtClean="0"/>
              <a:t>(.).</a:t>
            </a:r>
            <a:endParaRPr lang="en-US" dirty="0"/>
          </a:p>
        </p:txBody>
      </p:sp>
    </p:spTree>
    <p:extLst>
      <p:ext uri="{BB962C8B-B14F-4D97-AF65-F5344CB8AC3E}">
        <p14:creationId xmlns:p14="http://schemas.microsoft.com/office/powerpoint/2010/main" val="73375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body" idx="1"/>
          </p:nvPr>
        </p:nvSpPr>
        <p:spPr>
          <a:xfrm>
            <a:off x="665769" y="4876800"/>
            <a:ext cx="7986588" cy="1501678"/>
          </a:xfrm>
        </p:spPr>
        <p:txBody>
          <a:bodyPr>
            <a:normAutofit lnSpcReduction="10000"/>
          </a:bodyPr>
          <a:lstStyle/>
          <a:p>
            <a:pPr eaLnBrk="1" hangingPunct="1"/>
            <a:r>
              <a:rPr lang="en-US" altLang="en-US" dirty="0" smtClean="0"/>
              <a:t>To indicate that an element is a member of a class we use the </a:t>
            </a:r>
            <a:r>
              <a:rPr lang="en-US" altLang="en-US" b="1" dirty="0" smtClean="0"/>
              <a:t>class</a:t>
            </a:r>
            <a:r>
              <a:rPr lang="en-US" altLang="en-US" dirty="0" smtClean="0"/>
              <a:t> attribute. </a:t>
            </a:r>
          </a:p>
          <a:p>
            <a:pPr eaLnBrk="1" hangingPunct="1"/>
            <a:r>
              <a:rPr lang="en-US" altLang="en-US" dirty="0" smtClean="0"/>
              <a:t>While the name of an element specifies its </a:t>
            </a:r>
            <a:r>
              <a:rPr lang="en-US" altLang="en-US" i="1" dirty="0" smtClean="0"/>
              <a:t>type</a:t>
            </a:r>
            <a:r>
              <a:rPr lang="en-US" altLang="en-US" dirty="0" smtClean="0"/>
              <a:t>, the class attribute lets you assign to it one or more </a:t>
            </a:r>
            <a:r>
              <a:rPr lang="en-US" altLang="en-US" i="1" dirty="0" smtClean="0"/>
              <a:t>subtypes</a:t>
            </a:r>
            <a:r>
              <a:rPr lang="en-US" altLang="en-US" dirty="0" smtClean="0"/>
              <a:t>. </a:t>
            </a:r>
          </a:p>
        </p:txBody>
      </p:sp>
      <p:sp>
        <p:nvSpPr>
          <p:cNvPr id="51204" name="Slide Number Placeholder 3"/>
          <p:cNvSpPr txBox="1">
            <a:spLocks/>
          </p:cNvSpPr>
          <p:nvPr/>
        </p:nvSpPr>
        <p:spPr bwMode="auto">
          <a:xfrm>
            <a:off x="8626078" y="6465096"/>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284" tIns="32142" rIns="64284" bIns="32142"/>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r" eaLnBrk="1" hangingPunct="1">
              <a:spcBef>
                <a:spcPct val="0"/>
              </a:spcBef>
              <a:buClrTx/>
              <a:buSzTx/>
              <a:buFontTx/>
              <a:buNone/>
            </a:pPr>
            <a:fld id="{EC0FF187-7E5D-4CB1-B75B-A02E4F63413E}" type="slidenum">
              <a:rPr lang="en-US" altLang="en-US" sz="1000"/>
              <a:pPr algn="r" eaLnBrk="1" hangingPunct="1">
                <a:spcBef>
                  <a:spcPct val="0"/>
                </a:spcBef>
                <a:buClrTx/>
                <a:buSzTx/>
                <a:buFontTx/>
                <a:buNone/>
              </a:pPr>
              <a:t>4</a:t>
            </a:fld>
            <a:endParaRPr lang="en-US" altLang="en-US" sz="1000"/>
          </a:p>
        </p:txBody>
      </p:sp>
      <p:sp>
        <p:nvSpPr>
          <p:cNvPr id="6" name="Rectangle 1"/>
          <p:cNvSpPr txBox="1">
            <a:spLocks noChangeArrowheads="1"/>
          </p:cNvSpPr>
          <p:nvPr/>
        </p:nvSpPr>
        <p:spPr bwMode="auto">
          <a:xfrm>
            <a:off x="582661" y="44624"/>
            <a:ext cx="815280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3" tIns="35713" rIns="35713" bIns="35713" anchor="b"/>
          <a:lstStyle>
            <a:lvl1pPr algn="l" rtl="0" eaLnBrk="0" fontAlgn="base" hangingPunct="0">
              <a:spcBef>
                <a:spcPct val="0"/>
              </a:spcBef>
              <a:spcAft>
                <a:spcPct val="0"/>
              </a:spcAft>
              <a:defRPr sz="42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kern="0" smtClean="0"/>
              <a:t>Using </a:t>
            </a:r>
            <a:r>
              <a:rPr lang="en-US" altLang="en-US" b="1" kern="0" smtClean="0">
                <a:latin typeface="Helvetica Neue" charset="0"/>
                <a:sym typeface="Helvetica Neue" charset="0"/>
              </a:rPr>
              <a:t>class</a:t>
            </a:r>
            <a:r>
              <a:rPr lang="en-US" altLang="en-US" kern="0" smtClean="0"/>
              <a:t> to identify elements</a:t>
            </a:r>
          </a:p>
        </p:txBody>
      </p:sp>
      <p:sp>
        <p:nvSpPr>
          <p:cNvPr id="7" name="Rectangle 2"/>
          <p:cNvSpPr>
            <a:spLocks/>
          </p:cNvSpPr>
          <p:nvPr/>
        </p:nvSpPr>
        <p:spPr bwMode="auto">
          <a:xfrm>
            <a:off x="738109" y="908720"/>
            <a:ext cx="7841908" cy="360040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smtClean="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a:t>
            </a:r>
            <a:r>
              <a:rPr lang="en-US" altLang="en-US" sz="1100" dirty="0" err="1">
                <a:solidFill>
                  <a:srgbClr val="2A00FF"/>
                </a:solidFill>
                <a:latin typeface="Monaco" charset="0"/>
                <a:sym typeface="Monaco" charset="0"/>
              </a:rPr>
              <a:t>withstyle</a:t>
            </a:r>
            <a:r>
              <a:rPr lang="en-US" altLang="en-US" sz="1100" dirty="0">
                <a:solidFill>
                  <a:srgbClr val="2A00FF"/>
                </a:solidFill>
                <a:latin typeface="Monaco" charset="0"/>
                <a:sym typeface="Monaco" charset="0"/>
              </a:rPr>
              <a:t>"</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adipiscing</a:t>
            </a:r>
            <a:r>
              <a:rPr lang="en-US" altLang="en-US" sz="1100" dirty="0" smtClean="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2" name="TextBox 1"/>
          <p:cNvSpPr txBox="1"/>
          <p:nvPr/>
        </p:nvSpPr>
        <p:spPr>
          <a:xfrm>
            <a:off x="6477000" y="1828800"/>
            <a:ext cx="1828800" cy="369332"/>
          </a:xfrm>
          <a:prstGeom prst="rect">
            <a:avLst/>
          </a:prstGeom>
          <a:noFill/>
        </p:spPr>
        <p:txBody>
          <a:bodyPr wrap="square" rtlCol="0">
            <a:spAutoFit/>
          </a:bodyPr>
          <a:lstStyle/>
          <a:p>
            <a:r>
              <a:rPr lang="en-US" dirty="0" smtClean="0"/>
              <a:t>Classes</a:t>
            </a:r>
            <a:endParaRPr lang="en-US" dirty="0"/>
          </a:p>
        </p:txBody>
      </p:sp>
      <p:cxnSp>
        <p:nvCxnSpPr>
          <p:cNvPr id="4" name="Straight Arrow Connector 3"/>
          <p:cNvCxnSpPr>
            <a:stCxn id="2" idx="1"/>
          </p:cNvCxnSpPr>
          <p:nvPr/>
        </p:nvCxnSpPr>
        <p:spPr>
          <a:xfrm flipH="1" flipV="1">
            <a:off x="2362200" y="1828800"/>
            <a:ext cx="41148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1"/>
          </p:cNvCxnSpPr>
          <p:nvPr/>
        </p:nvCxnSpPr>
        <p:spPr>
          <a:xfrm flipH="1">
            <a:off x="2209800" y="2013466"/>
            <a:ext cx="4267200" cy="695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7600" y="2013466"/>
            <a:ext cx="2819400" cy="156793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63292" y="4343151"/>
            <a:ext cx="5872386" cy="227818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
        <p:nvSpPr>
          <p:cNvPr id="52227" name="Title 1"/>
          <p:cNvSpPr>
            <a:spLocks noGrp="1"/>
          </p:cNvSpPr>
          <p:nvPr>
            <p:ph type="title"/>
          </p:nvPr>
        </p:nvSpPr>
        <p:spPr/>
        <p:txBody>
          <a:bodyPr/>
          <a:lstStyle/>
          <a:p>
            <a:endParaRPr lang="en-GB" altLang="en-US" smtClean="0"/>
          </a:p>
        </p:txBody>
      </p:sp>
      <p:sp>
        <p:nvSpPr>
          <p:cNvPr id="5" name="Rectangle 2"/>
          <p:cNvSpPr>
            <a:spLocks/>
          </p:cNvSpPr>
          <p:nvPr/>
        </p:nvSpPr>
        <p:spPr bwMode="auto">
          <a:xfrm>
            <a:off x="762000" y="457200"/>
            <a:ext cx="7984304" cy="3244652"/>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a:t>
            </a:r>
            <a:r>
              <a:rPr lang="en-US" altLang="en-US" sz="1000" dirty="0" err="1">
                <a:solidFill>
                  <a:srgbClr val="2A00FF"/>
                </a:solidFill>
                <a:latin typeface="Monaco" charset="0"/>
                <a:sym typeface="Monaco" charset="0"/>
              </a:rPr>
              <a:t>withstyle</a:t>
            </a:r>
            <a:r>
              <a:rPr lang="en-US" altLang="en-US" sz="1000" dirty="0">
                <a:solidFill>
                  <a:srgbClr val="2A00FF"/>
                </a:solidFill>
                <a:latin typeface="Monaco" charset="0"/>
                <a:sym typeface="Monaco" charset="0"/>
              </a:rPr>
              <a:t>"</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Fusce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Integer </a:t>
            </a:r>
            <a:r>
              <a:rPr lang="en-US" altLang="en-US" sz="1000" dirty="0" err="1">
                <a:solidFill>
                  <a:schemeClr val="tx1"/>
                </a:solidFill>
                <a:latin typeface="Monaco" charset="0"/>
                <a:sym typeface="Monaco" charset="0"/>
              </a:rPr>
              <a:t>sapien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rhoncus</a:t>
            </a:r>
            <a:r>
              <a:rPr lang="en-US" altLang="en-US" sz="1000" dirty="0">
                <a:solidFill>
                  <a:schemeClr val="tx1"/>
                </a:solidFill>
                <a:latin typeface="Monaco" charset="0"/>
                <a:sym typeface="Monaco" charset="0"/>
              </a:rPr>
              <a:t> vitae, cursus non,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commodo</a:t>
            </a:r>
            <a:r>
              <a:rPr lang="en-US" altLang="en-US" sz="1000" dirty="0">
                <a:solidFill>
                  <a:schemeClr val="tx1"/>
                </a:solidFill>
                <a:latin typeface="Monaco" charset="0"/>
                <a:sym typeface="Monaco" charset="0"/>
              </a:rPr>
              <a:t> vitae, </a:t>
            </a:r>
            <a:r>
              <a:rPr lang="en-US" altLang="en-US" sz="1000" dirty="0" err="1">
                <a:solidFill>
                  <a:schemeClr val="tx1"/>
                </a:solidFill>
                <a:latin typeface="Monaco" charset="0"/>
                <a:sym typeface="Monaco" charset="0"/>
              </a:rPr>
              <a:t>felis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Nulla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convallis</a:t>
            </a:r>
            <a:r>
              <a:rPr lang="en-US" altLang="en-US" sz="1000" dirty="0">
                <a:solidFill>
                  <a:schemeClr val="tx1"/>
                </a:solidFill>
                <a:latin typeface="Monaco" charset="0"/>
                <a:sym typeface="Monaco" charset="0"/>
              </a:rPr>
              <a:t> ante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Maecenas </a:t>
            </a:r>
            <a:r>
              <a:rPr lang="en-US" altLang="en-US" sz="1000" dirty="0" err="1">
                <a:solidFill>
                  <a:schemeClr val="tx1"/>
                </a:solidFill>
                <a:latin typeface="Monaco" charset="0"/>
                <a:sym typeface="Monaco" charset="0"/>
              </a:rPr>
              <a:t>condimentum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hendrerit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turpis</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p>
        </p:txBody>
      </p:sp>
      <p:pic>
        <p:nvPicPr>
          <p:cNvPr id="522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67" y="454297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22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64" y="6162602"/>
            <a:ext cx="5545336" cy="428625"/>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40904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
          <p:cNvSpPr>
            <a:spLocks noGrp="1" noChangeArrowheads="1"/>
          </p:cNvSpPr>
          <p:nvPr>
            <p:ph type="title"/>
          </p:nvPr>
        </p:nvSpPr>
        <p:spPr>
          <a:xfrm>
            <a:off x="457200" y="342940"/>
            <a:ext cx="8229600" cy="1143000"/>
          </a:xfrm>
        </p:spPr>
        <p:txBody>
          <a:bodyPr/>
          <a:lstStyle/>
          <a:p>
            <a:pPr eaLnBrk="1" hangingPunct="1"/>
            <a:r>
              <a:rPr lang="en-US" altLang="en-US" smtClean="0"/>
              <a:t>Using Classes in CSS</a:t>
            </a:r>
          </a:p>
        </p:txBody>
      </p:sp>
      <p:sp>
        <p:nvSpPr>
          <p:cNvPr id="53252" name="Rectangle 2"/>
          <p:cNvSpPr>
            <a:spLocks noGrp="1" noChangeArrowheads="1"/>
          </p:cNvSpPr>
          <p:nvPr>
            <p:ph type="body" idx="1"/>
          </p:nvPr>
        </p:nvSpPr>
        <p:spPr>
          <a:xfrm>
            <a:off x="685800" y="1447800"/>
            <a:ext cx="5322094" cy="2312789"/>
          </a:xfrm>
        </p:spPr>
        <p:txBody>
          <a:bodyPr/>
          <a:lstStyle/>
          <a:p>
            <a:pPr eaLnBrk="1" hangingPunct="1"/>
            <a:r>
              <a:rPr lang="en-US" altLang="en-US" dirty="0" smtClean="0"/>
              <a:t>Class names are referenced in CSS stylesheet as </a:t>
            </a:r>
          </a:p>
          <a:p>
            <a:pPr marL="499993" lvl="1">
              <a:spcBef>
                <a:spcPts val="1969"/>
              </a:spcBef>
            </a:pPr>
            <a:r>
              <a:rPr lang="en-US" altLang="en-US" dirty="0" err="1" smtClean="0"/>
              <a:t>element.classname</a:t>
            </a:r>
            <a:endParaRPr lang="en-US" altLang="en-US" dirty="0" smtClean="0"/>
          </a:p>
        </p:txBody>
      </p:sp>
      <p:pic>
        <p:nvPicPr>
          <p:cNvPr id="532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012" y="387766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1989" name="Rectangle 3"/>
          <p:cNvSpPr>
            <a:spLocks/>
          </p:cNvSpPr>
          <p:nvPr/>
        </p:nvSpPr>
        <p:spPr bwMode="auto">
          <a:xfrm>
            <a:off x="5877100" y="2252186"/>
            <a:ext cx="3159396" cy="420115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smtClean="0">
                <a:solidFill>
                  <a:srgbClr val="3F7F7F"/>
                </a:solidFill>
                <a:latin typeface="Monaco" charset="0"/>
                <a:sym typeface="Monaco" charset="0"/>
              </a:rPr>
              <a:t>p.warning</a:t>
            </a:r>
            <a:r>
              <a:rPr lang="en-US" altLang="en-US" sz="1300" dirty="0" smtClean="0">
                <a:solidFill>
                  <a:schemeClr val="tx1"/>
                </a:solidFill>
                <a:latin typeface="Monaco" charset="0"/>
                <a:sym typeface="Monaco" charset="0"/>
              </a:rPr>
              <a:t> {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
        <p:nvSpPr>
          <p:cNvPr id="2" name="Rounded Rectangle 1"/>
          <p:cNvSpPr/>
          <p:nvPr/>
        </p:nvSpPr>
        <p:spPr bwMode="auto">
          <a:xfrm>
            <a:off x="127091" y="3444579"/>
            <a:ext cx="5750010" cy="2379762"/>
          </a:xfrm>
          <a:prstGeom prst="roundRect">
            <a:avLst/>
          </a:prstGeom>
          <a:noFill/>
          <a:ln w="12700">
            <a:solidFill>
              <a:schemeClr val="tx1"/>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Tree>
    <p:extLst>
      <p:ext uri="{BB962C8B-B14F-4D97-AF65-F5344CB8AC3E}">
        <p14:creationId xmlns:p14="http://schemas.microsoft.com/office/powerpoint/2010/main" val="3380766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p:cNvSpPr>
            <a:spLocks noGrp="1" noChangeArrowheads="1"/>
          </p:cNvSpPr>
          <p:nvPr>
            <p:ph type="title"/>
          </p:nvPr>
        </p:nvSpPr>
        <p:spPr>
          <a:xfrm>
            <a:off x="533400" y="51607"/>
            <a:ext cx="8229600" cy="1143000"/>
          </a:xfrm>
        </p:spPr>
        <p:txBody>
          <a:bodyPr>
            <a:normAutofit fontScale="90000"/>
          </a:bodyPr>
          <a:lstStyle/>
          <a:p>
            <a:pPr eaLnBrk="1" hangingPunct="1"/>
            <a:r>
              <a:rPr lang="en-US" altLang="en-US" dirty="0" smtClean="0"/>
              <a:t>Classes Independent of Elements</a:t>
            </a:r>
          </a:p>
        </p:txBody>
      </p:sp>
      <p:sp>
        <p:nvSpPr>
          <p:cNvPr id="54276" name="Rectangle 2"/>
          <p:cNvSpPr>
            <a:spLocks noGrp="1" noChangeArrowheads="1"/>
          </p:cNvSpPr>
          <p:nvPr>
            <p:ph type="body" idx="1"/>
          </p:nvPr>
        </p:nvSpPr>
        <p:spPr>
          <a:xfrm>
            <a:off x="685800" y="1295400"/>
            <a:ext cx="5527477" cy="1982391"/>
          </a:xfrm>
        </p:spPr>
        <p:txBody>
          <a:bodyPr>
            <a:normAutofit fontScale="92500" lnSpcReduction="20000"/>
          </a:bodyPr>
          <a:lstStyle/>
          <a:p>
            <a:pPr eaLnBrk="1" hangingPunct="1"/>
            <a:r>
              <a:rPr lang="en-US" altLang="en-US" dirty="0" smtClean="0"/>
              <a:t>May not have an element name preceding the </a:t>
            </a:r>
            <a:r>
              <a:rPr lang="en-US" altLang="en-US" dirty="0" smtClean="0"/>
              <a:t>period (anonymous):</a:t>
            </a:r>
            <a:endParaRPr lang="en-US" altLang="en-US" dirty="0" smtClean="0"/>
          </a:p>
          <a:p>
            <a:pPr marL="624992" lvl="2" indent="0">
              <a:spcBef>
                <a:spcPts val="1969"/>
              </a:spcBef>
              <a:buNone/>
            </a:pPr>
            <a:r>
              <a:rPr lang="en-US" altLang="en-US" dirty="0" smtClean="0"/>
              <a:t>.</a:t>
            </a:r>
            <a:r>
              <a:rPr lang="en-US" altLang="en-US" dirty="0" err="1" smtClean="0"/>
              <a:t>classname</a:t>
            </a:r>
            <a:r>
              <a:rPr lang="en-US" altLang="en-US" dirty="0" smtClean="0"/>
              <a:t> </a:t>
            </a:r>
          </a:p>
          <a:p>
            <a:pPr>
              <a:spcBef>
                <a:spcPts val="1969"/>
              </a:spcBef>
            </a:pPr>
            <a:r>
              <a:rPr lang="en-US" altLang="en-US" dirty="0" smtClean="0"/>
              <a:t>Selector now matches </a:t>
            </a:r>
            <a:r>
              <a:rPr lang="en-US" altLang="en-US" i="1" dirty="0" smtClean="0"/>
              <a:t>any </a:t>
            </a:r>
            <a:r>
              <a:rPr lang="en-US" altLang="en-US" dirty="0" smtClean="0"/>
              <a:t>element of the given </a:t>
            </a:r>
            <a:r>
              <a:rPr lang="en-US" altLang="en-US" dirty="0" smtClean="0"/>
              <a:t>class.</a:t>
            </a:r>
            <a:endParaRPr lang="en-US" altLang="en-US" dirty="0" smtClean="0"/>
          </a:p>
        </p:txBody>
      </p:sp>
      <p:sp>
        <p:nvSpPr>
          <p:cNvPr id="43013" name="Rectangle 3"/>
          <p:cNvSpPr>
            <a:spLocks/>
          </p:cNvSpPr>
          <p:nvPr/>
        </p:nvSpPr>
        <p:spPr bwMode="auto">
          <a:xfrm>
            <a:off x="5940152" y="1179859"/>
            <a:ext cx="3070696" cy="520146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.warning</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pic>
        <p:nvPicPr>
          <p:cNvPr id="542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63" y="3689080"/>
            <a:ext cx="5578822" cy="2029271"/>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05945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Now we will look at the most specific selector type: The </a:t>
            </a:r>
            <a:r>
              <a:rPr lang="en-US" b="1" dirty="0"/>
              <a:t>id</a:t>
            </a:r>
            <a:r>
              <a:rPr lang="en-US" dirty="0"/>
              <a:t> selector. </a:t>
            </a:r>
            <a:endParaRPr lang="en-US" dirty="0" smtClean="0"/>
          </a:p>
          <a:p>
            <a:r>
              <a:rPr lang="en-US" dirty="0" smtClean="0"/>
              <a:t>The </a:t>
            </a:r>
            <a:r>
              <a:rPr lang="en-US" dirty="0"/>
              <a:t>id selector is actually so specific that it only targets a single element on the page.</a:t>
            </a:r>
          </a:p>
          <a:p>
            <a:r>
              <a:rPr lang="en-US" dirty="0"/>
              <a:t>An id selector looks just like a class selector, but instead of having a dot as the prefix, it uses the hash sign (#). </a:t>
            </a:r>
          </a:p>
          <a:p>
            <a:r>
              <a:rPr lang="en-US" dirty="0"/>
              <a:t>It works just like classes, but instead of using a dot, we use a hash character, and instead of using the </a:t>
            </a:r>
            <a:r>
              <a:rPr lang="en-US" b="1" dirty="0"/>
              <a:t>class</a:t>
            </a:r>
            <a:r>
              <a:rPr lang="en-US" dirty="0"/>
              <a:t> attribute, we use the </a:t>
            </a:r>
            <a:r>
              <a:rPr lang="en-US" b="1" dirty="0"/>
              <a:t>id</a:t>
            </a:r>
            <a:r>
              <a:rPr lang="en-US" dirty="0"/>
              <a:t> attribute - </a:t>
            </a:r>
            <a:r>
              <a:rPr lang="en-US" b="1" dirty="0"/>
              <a:t>the difference lies in the fact that the id should be unique</a:t>
            </a:r>
            <a:r>
              <a:rPr lang="en-US" dirty="0"/>
              <a:t>. The value of the id attribute should be unique, according to the HTML specification, meaning that it can only be used on a single element per page</a:t>
            </a:r>
            <a:r>
              <a:rPr lang="en-US" dirty="0" smtClean="0"/>
              <a:t>.</a:t>
            </a:r>
            <a:endParaRPr lang="en-US" dirty="0"/>
          </a:p>
        </p:txBody>
      </p:sp>
    </p:spTree>
    <p:extLst>
      <p:ext uri="{BB962C8B-B14F-4D97-AF65-F5344CB8AC3E}">
        <p14:creationId xmlns:p14="http://schemas.microsoft.com/office/powerpoint/2010/main" val="1105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sz="half" idx="1"/>
          </p:nvPr>
        </p:nvSpPr>
        <p:spPr>
          <a:xfrm>
            <a:off x="942974" y="2286000"/>
            <a:ext cx="3933825" cy="3619500"/>
          </a:xfrm>
        </p:spPr>
        <p:txBody>
          <a:bodyPr>
            <a:normAutofit fontScale="92500" lnSpcReduction="20000"/>
          </a:bodyPr>
          <a:lstStyle/>
          <a:p>
            <a:r>
              <a:rPr lang="en-US" dirty="0"/>
              <a:t>Just like the class selector, you may limit an id selector to a specific element type by putting the name in front of the selector name, like this:</a:t>
            </a:r>
          </a:p>
          <a:p>
            <a:pPr indent="0">
              <a:buNone/>
            </a:pPr>
            <a:r>
              <a:rPr lang="en-US" dirty="0">
                <a:latin typeface="Courier New" panose="02070309020205020404" pitchFamily="49" charset="0"/>
                <a:cs typeface="Courier New" panose="02070309020205020404" pitchFamily="49" charset="0"/>
              </a:rPr>
              <a:t>h1#main-header {</a:t>
            </a:r>
          </a:p>
          <a:p>
            <a:pPr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greenyellow</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a:p>
            <a:pPr indent="0">
              <a:buNone/>
            </a:pPr>
            <a:r>
              <a:rPr lang="en-US" dirty="0"/>
              <a:t>With this rule, this specific id selector will only apply to a header (h1) tag.</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0621" y="2286000"/>
            <a:ext cx="3403946"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9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1176</TotalTime>
  <Words>1933</Words>
  <Application>Microsoft Office PowerPoint</Application>
  <PresentationFormat>On-screen Show (4:3)</PresentationFormat>
  <Paragraphs>255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Badge</vt:lpstr>
      <vt:lpstr>CSS Part Two</vt:lpstr>
      <vt:lpstr>Problem</vt:lpstr>
      <vt:lpstr>Class selector  </vt:lpstr>
      <vt:lpstr>PowerPoint Presentation</vt:lpstr>
      <vt:lpstr>PowerPoint Presentation</vt:lpstr>
      <vt:lpstr>Using Classes in CSS</vt:lpstr>
      <vt:lpstr>Classes Independent of Elements</vt:lpstr>
      <vt:lpstr>ID selector </vt:lpstr>
      <vt:lpstr>ID selector </vt:lpstr>
      <vt:lpstr>Descendant Selector </vt:lpstr>
      <vt:lpstr>Descendant Selector </vt:lpstr>
      <vt:lpstr>Descendant Selector </vt:lpstr>
      <vt:lpstr>Descendant Selector </vt:lpstr>
      <vt:lpstr>Child Selector </vt:lpstr>
      <vt:lpstr>Child Selector </vt:lpstr>
      <vt:lpstr>Sibling Selector</vt:lpstr>
      <vt:lpstr>Sibling Selector</vt:lpstr>
      <vt:lpstr>Adjacent Sibling Selector </vt:lpstr>
      <vt:lpstr>Adjacent Sibling Selector</vt:lpstr>
      <vt:lpstr>Adjacent Sibling Selector </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Two</dc:title>
  <dc:creator>mary</dc:creator>
  <cp:lastModifiedBy>mary</cp:lastModifiedBy>
  <cp:revision>126</cp:revision>
  <dcterms:created xsi:type="dcterms:W3CDTF">2015-11-09T10:51:36Z</dcterms:created>
  <dcterms:modified xsi:type="dcterms:W3CDTF">2017-09-19T14:30:05Z</dcterms:modified>
</cp:coreProperties>
</file>