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notesMasterIdLst>
    <p:notesMasterId r:id="rId24"/>
  </p:notesMasterIdLst>
  <p:sldIdLst>
    <p:sldId id="256" r:id="rId2"/>
    <p:sldId id="339" r:id="rId3"/>
    <p:sldId id="340" r:id="rId4"/>
    <p:sldId id="341" r:id="rId5"/>
    <p:sldId id="342" r:id="rId6"/>
    <p:sldId id="343" r:id="rId7"/>
    <p:sldId id="344" r:id="rId8"/>
    <p:sldId id="345" r:id="rId9"/>
    <p:sldId id="378" r:id="rId10"/>
    <p:sldId id="361" r:id="rId11"/>
    <p:sldId id="364" r:id="rId12"/>
    <p:sldId id="362" r:id="rId13"/>
    <p:sldId id="363" r:id="rId14"/>
    <p:sldId id="365" r:id="rId15"/>
    <p:sldId id="371" r:id="rId16"/>
    <p:sldId id="366" r:id="rId17"/>
    <p:sldId id="375" r:id="rId18"/>
    <p:sldId id="372" r:id="rId19"/>
    <p:sldId id="377" r:id="rId20"/>
    <p:sldId id="373" r:id="rId21"/>
    <p:sldId id="374" r:id="rId22"/>
    <p:sldId id="3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sorterViewPr>
    <p:cViewPr>
      <p:scale>
        <a:sx n="100" d="100"/>
        <a:sy n="100" d="100"/>
      </p:scale>
      <p:origin x="0" y="31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67979-B798-40DB-B440-5D87E6EC6EEF}" type="datetimeFigureOut">
              <a:rPr lang="en-US" smtClean="0"/>
              <a:t>9/26/2017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4F902-6E5B-4D43-BC9D-B2954F06BDA5}" type="slidenum">
              <a:rPr lang="en-US" smtClean="0"/>
              <a:t>‹#›</a:t>
            </a:fld>
            <a:endParaRPr lang="en-US"/>
          </a:p>
        </p:txBody>
      </p:sp>
    </p:spTree>
    <p:extLst>
      <p:ext uri="{BB962C8B-B14F-4D97-AF65-F5344CB8AC3E}">
        <p14:creationId xmlns:p14="http://schemas.microsoft.com/office/powerpoint/2010/main" val="296606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4F902-6E5B-4D43-BC9D-B2954F06BDA5}" type="slidenum">
              <a:rPr lang="en-US" smtClean="0"/>
              <a:t>21</a:t>
            </a:fld>
            <a:endParaRPr lang="en-US"/>
          </a:p>
        </p:txBody>
      </p:sp>
    </p:spTree>
    <p:extLst>
      <p:ext uri="{BB962C8B-B14F-4D97-AF65-F5344CB8AC3E}">
        <p14:creationId xmlns:p14="http://schemas.microsoft.com/office/powerpoint/2010/main" val="1341120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t>9/26/2017</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45182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43122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94853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9/26/2017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5372039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t>9/26/2017</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52674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t>9/26/2017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710977737"/>
      </p:ext>
    </p:extLst>
  </p:cSld>
  <p:clrMapOvr>
    <a:masterClrMapping/>
  </p:clrMapOvr>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t>9/26/2017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660283083"/>
      </p:ext>
    </p:extLst>
  </p:cSld>
  <p:clrMapOvr>
    <a:masterClrMapping/>
  </p:clrMapOvr>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t>9/26/2017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3380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t>9/26/2017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42179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t>9/26/2017</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5425964"/>
      </p:ext>
    </p:extLst>
  </p:cSld>
  <p:clrMapOvr>
    <a:masterClrMapping/>
  </p:clrMapOvr>
  <p:extLst mod="1">
    <p:ext uri="{DCECCB84-F9BA-43D5-87BE-67443E8EF086}">
      <p15:sldGuideLst xmlns=""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t>9/26/2017</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943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t>9/26/2017</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01350907"/>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tables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8383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 HTML tables</a:t>
            </a:r>
            <a:endParaRPr lang="en-US" dirty="0"/>
          </a:p>
        </p:txBody>
      </p:sp>
      <p:sp>
        <p:nvSpPr>
          <p:cNvPr id="3" name="Content Placeholder 2"/>
          <p:cNvSpPr>
            <a:spLocks noGrp="1"/>
          </p:cNvSpPr>
          <p:nvPr>
            <p:ph idx="1"/>
          </p:nvPr>
        </p:nvSpPr>
        <p:spPr/>
        <p:txBody>
          <a:bodyPr/>
          <a:lstStyle/>
          <a:p>
            <a:r>
              <a:rPr lang="en-US" dirty="0" smtClean="0"/>
              <a:t>To add a border, use:</a:t>
            </a:r>
          </a:p>
          <a:p>
            <a:endParaRPr lang="en-US" dirty="0"/>
          </a:p>
          <a:p>
            <a:r>
              <a:rPr lang="en-US" dirty="0" smtClean="0"/>
              <a:t>To move the caption use:  </a:t>
            </a:r>
          </a:p>
          <a:p>
            <a:endParaRPr lang="en-US" dirty="0"/>
          </a:p>
          <a:p>
            <a:r>
              <a:rPr lang="en-US" dirty="0" smtClean="0"/>
              <a:t>To specify a single or double border around cells, use             </a:t>
            </a:r>
            <a:r>
              <a:rPr lang="en-US" b="1" dirty="0" smtClean="0"/>
              <a:t>border-collapse</a:t>
            </a:r>
            <a:r>
              <a:rPr lang="en-US" dirty="0" smtClean="0"/>
              <a:t>.</a:t>
            </a:r>
          </a:p>
          <a:p>
            <a:r>
              <a:rPr lang="en-US" dirty="0" smtClean="0"/>
              <a:t>When you have a double border , you can increase or decrease the space between each cell using </a:t>
            </a:r>
            <a:r>
              <a:rPr lang="en-US" b="1" dirty="0" smtClean="0"/>
              <a:t>border-spacing</a:t>
            </a:r>
            <a:r>
              <a:rPr lang="en-US" dirty="0" smtClean="0"/>
              <a:t>. </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057400"/>
            <a:ext cx="2209800"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2424" y="2971800"/>
            <a:ext cx="2009775" cy="722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87977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HTML tables</a:t>
            </a:r>
          </a:p>
        </p:txBody>
      </p:sp>
      <p:sp>
        <p:nvSpPr>
          <p:cNvPr id="5" name="Content Placeholder 4"/>
          <p:cNvSpPr>
            <a:spLocks noGrp="1"/>
          </p:cNvSpPr>
          <p:nvPr>
            <p:ph idx="1"/>
          </p:nvPr>
        </p:nvSpPr>
        <p:spPr/>
        <p:txBody>
          <a:bodyPr/>
          <a:lstStyle/>
          <a:p>
            <a:r>
              <a:rPr lang="en-US" dirty="0" smtClean="0"/>
              <a:t>By default each cell has a double border with some space between the borders:</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211" y="3200400"/>
            <a:ext cx="4219575"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16595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HTML tables</a:t>
            </a:r>
          </a:p>
        </p:txBody>
      </p:sp>
      <p:sp>
        <p:nvSpPr>
          <p:cNvPr id="3" name="Content Placeholder 2"/>
          <p:cNvSpPr>
            <a:spLocks noGrp="1"/>
          </p:cNvSpPr>
          <p:nvPr>
            <p:ph idx="1"/>
          </p:nvPr>
        </p:nvSpPr>
        <p:spPr>
          <a:xfrm>
            <a:off x="938758" y="2286002"/>
            <a:ext cx="7633742" cy="3809998"/>
          </a:xfrm>
        </p:spPr>
        <p:txBody>
          <a:bodyPr/>
          <a:lstStyle/>
          <a:p>
            <a:r>
              <a:rPr lang="en-US" dirty="0" smtClean="0"/>
              <a:t>The </a:t>
            </a:r>
            <a:r>
              <a:rPr lang="en-US" b="1" dirty="0" smtClean="0"/>
              <a:t>border-collapse</a:t>
            </a:r>
            <a:r>
              <a:rPr lang="en-US" dirty="0" smtClean="0"/>
              <a:t> property is set to </a:t>
            </a:r>
            <a:r>
              <a:rPr lang="en-US" b="1" dirty="0"/>
              <a:t>separate</a:t>
            </a:r>
            <a:r>
              <a:rPr lang="en-US" dirty="0"/>
              <a:t> </a:t>
            </a:r>
            <a:r>
              <a:rPr lang="en-US" dirty="0" smtClean="0"/>
              <a:t>by default (</a:t>
            </a:r>
            <a:r>
              <a:rPr lang="en-US" dirty="0"/>
              <a:t>double border </a:t>
            </a:r>
            <a:r>
              <a:rPr lang="en-US" dirty="0" smtClean="0"/>
              <a:t>).  We can collapse the borders and have a single border:</a:t>
            </a:r>
          </a:p>
          <a:p>
            <a:endParaRPr lang="en-US" dirty="0"/>
          </a:p>
          <a:p>
            <a:endParaRPr lang="en-US"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797" y="3419319"/>
            <a:ext cx="2489405" cy="738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41394" y="4495800"/>
            <a:ext cx="2672209" cy="1741289"/>
          </a:xfrm>
          <a:prstGeom prst="rect">
            <a:avLst/>
          </a:prstGeom>
          <a:noFill/>
          <a:ln>
            <a:noFill/>
          </a:ln>
          <a:effectLst>
            <a:outerShdw blurRad="292100" dist="139700" dir="2700000" algn="tl" rotWithShape="0">
              <a:srgbClr val="333333">
                <a:alpha val="64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34789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HTML tables</a:t>
            </a:r>
          </a:p>
        </p:txBody>
      </p:sp>
      <p:sp>
        <p:nvSpPr>
          <p:cNvPr id="3" name="Content Placeholder 2"/>
          <p:cNvSpPr>
            <a:spLocks noGrp="1"/>
          </p:cNvSpPr>
          <p:nvPr>
            <p:ph idx="1"/>
          </p:nvPr>
        </p:nvSpPr>
        <p:spPr/>
        <p:txBody>
          <a:bodyPr/>
          <a:lstStyle/>
          <a:p>
            <a:r>
              <a:rPr lang="en-US" dirty="0"/>
              <a:t>If the </a:t>
            </a:r>
            <a:r>
              <a:rPr lang="en-US" b="1" dirty="0"/>
              <a:t>border-collapse</a:t>
            </a:r>
            <a:r>
              <a:rPr lang="en-US" dirty="0"/>
              <a:t> property is </a:t>
            </a:r>
            <a:r>
              <a:rPr lang="en-US" dirty="0" smtClean="0"/>
              <a:t>not set (remember it is separate by default);  or is set </a:t>
            </a:r>
            <a:r>
              <a:rPr lang="en-US" dirty="0"/>
              <a:t>to </a:t>
            </a:r>
            <a:r>
              <a:rPr lang="en-US" b="1" dirty="0" smtClean="0"/>
              <a:t>separate</a:t>
            </a:r>
            <a:r>
              <a:rPr lang="en-US" dirty="0" smtClean="0"/>
              <a:t>, you </a:t>
            </a:r>
            <a:r>
              <a:rPr lang="en-US" dirty="0"/>
              <a:t>can also use the border-spacing property:</a:t>
            </a:r>
          </a:p>
          <a:p>
            <a:endParaRPr lang="en-US" dirty="0"/>
          </a:p>
          <a:p>
            <a:endParaRPr lang="en-US" dirty="0"/>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581400"/>
            <a:ext cx="3429000"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0119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a:defRPr/>
            </a:pPr>
            <a:r>
              <a:rPr lang="en-IE" altLang="en-US"/>
              <a:t>HTML tables</a:t>
            </a:r>
          </a:p>
        </p:txBody>
      </p:sp>
      <p:sp>
        <p:nvSpPr>
          <p:cNvPr id="39939" name="Content Placeholder 2"/>
          <p:cNvSpPr>
            <a:spLocks noGrp="1"/>
          </p:cNvSpPr>
          <p:nvPr>
            <p:ph idx="1"/>
          </p:nvPr>
        </p:nvSpPr>
        <p:spPr/>
        <p:txBody>
          <a:bodyPr/>
          <a:lstStyle/>
          <a:p>
            <a:pPr>
              <a:defRPr/>
            </a:pPr>
            <a:r>
              <a:rPr lang="en-IE" altLang="en-US" dirty="0"/>
              <a:t>Sometimes tables have varying size cells. This is possible to define in </a:t>
            </a:r>
            <a:r>
              <a:rPr lang="en-IE" altLang="en-US" dirty="0" smtClean="0"/>
              <a:t>HTML.</a:t>
            </a:r>
          </a:p>
          <a:p>
            <a:pPr>
              <a:defRPr/>
            </a:pPr>
            <a:endParaRPr lang="en-IE" altLang="en-US" dirty="0" smtClean="0"/>
          </a:p>
          <a:p>
            <a:pPr>
              <a:defRPr/>
            </a:pPr>
            <a:endParaRPr lang="en-IE" alt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3048000"/>
            <a:ext cx="4162425" cy="2438400"/>
          </a:xfrm>
          <a:prstGeom prst="rect">
            <a:avLst/>
          </a:prstGeom>
        </p:spPr>
      </p:pic>
    </p:spTree>
    <p:extLst>
      <p:ext uri="{BB962C8B-B14F-4D97-AF65-F5344CB8AC3E}">
        <p14:creationId xmlns:p14="http://schemas.microsoft.com/office/powerpoint/2010/main" val="2513812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colspan</a:t>
            </a:r>
            <a:endParaRPr lang="en-US" dirty="0"/>
          </a:p>
        </p:txBody>
      </p:sp>
      <p:sp>
        <p:nvSpPr>
          <p:cNvPr id="3" name="Content Placeholder 2"/>
          <p:cNvSpPr>
            <a:spLocks noGrp="1"/>
          </p:cNvSpPr>
          <p:nvPr>
            <p:ph idx="1"/>
          </p:nvPr>
        </p:nvSpPr>
        <p:spPr/>
        <p:txBody>
          <a:bodyPr/>
          <a:lstStyle/>
          <a:p>
            <a:r>
              <a:rPr lang="en-US" dirty="0"/>
              <a:t>To make a cell span multiple columns, add the attribute  </a:t>
            </a:r>
            <a:r>
              <a:rPr lang="en-US" b="1" dirty="0" err="1"/>
              <a:t>colspan</a:t>
            </a:r>
            <a:r>
              <a:rPr lang="en-US" b="1" dirty="0"/>
              <a:t>="</a:t>
            </a:r>
            <a:r>
              <a:rPr lang="en-US" b="1" i="1" dirty="0"/>
              <a:t>n</a:t>
            </a:r>
            <a:r>
              <a:rPr lang="en-US" b="1" dirty="0"/>
              <a:t>“ </a:t>
            </a:r>
            <a:r>
              <a:rPr lang="en-US" dirty="0"/>
              <a:t>(where </a:t>
            </a:r>
            <a:r>
              <a:rPr lang="en-US" b="1" i="1" dirty="0"/>
              <a:t>n</a:t>
            </a:r>
            <a:r>
              <a:rPr lang="en-US" dirty="0"/>
              <a:t> is the number of columns to span) to the </a:t>
            </a:r>
            <a:r>
              <a:rPr lang="en-US" b="1" dirty="0"/>
              <a:t>&lt;td&gt;</a:t>
            </a:r>
            <a:r>
              <a:rPr lang="en-US" dirty="0"/>
              <a:t> (or </a:t>
            </a:r>
            <a:r>
              <a:rPr lang="en-US" b="1" dirty="0"/>
              <a:t>&lt;</a:t>
            </a:r>
            <a:r>
              <a:rPr lang="en-US" b="1" dirty="0" err="1"/>
              <a:t>th</a:t>
            </a:r>
            <a:r>
              <a:rPr lang="en-US" b="1" dirty="0"/>
              <a:t>&gt;</a:t>
            </a:r>
            <a:r>
              <a:rPr lang="en-US" dirty="0"/>
              <a:t>) tag of that cell. </a:t>
            </a:r>
          </a:p>
          <a:p>
            <a:r>
              <a:rPr lang="en-US" dirty="0"/>
              <a:t>The total number of cells has to be the same in all rows, where any cells that span </a:t>
            </a:r>
            <a:r>
              <a:rPr lang="en-US" i="1" dirty="0"/>
              <a:t>n</a:t>
            </a:r>
            <a:r>
              <a:rPr lang="en-US" dirty="0"/>
              <a:t> columns are counted as </a:t>
            </a:r>
            <a:r>
              <a:rPr lang="en-US" i="1" dirty="0"/>
              <a:t>n</a:t>
            </a:r>
            <a:r>
              <a:rPr lang="en-US" dirty="0"/>
              <a:t> cells</a:t>
            </a:r>
            <a:r>
              <a:rPr lang="en-US" dirty="0" smtClean="0"/>
              <a:t>.</a:t>
            </a:r>
          </a:p>
          <a:p>
            <a:endParaRPr lang="en-US" dirty="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523351"/>
            <a:ext cx="6553200"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0866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a:defRPr/>
            </a:pPr>
            <a:r>
              <a:rPr lang="en-US" smtClean="0"/>
              <a:t>rowspan</a:t>
            </a:r>
            <a:endParaRPr lang="en-IE" altLang="en-US" dirty="0"/>
          </a:p>
        </p:txBody>
      </p:sp>
      <p:sp>
        <p:nvSpPr>
          <p:cNvPr id="40963" name="Content Placeholder 2"/>
          <p:cNvSpPr>
            <a:spLocks noGrp="1"/>
          </p:cNvSpPr>
          <p:nvPr>
            <p:ph idx="1"/>
          </p:nvPr>
        </p:nvSpPr>
        <p:spPr/>
        <p:txBody>
          <a:bodyPr/>
          <a:lstStyle/>
          <a:p>
            <a:pPr>
              <a:defRPr/>
            </a:pPr>
            <a:r>
              <a:rPr lang="en-US" dirty="0" smtClean="0"/>
              <a:t>To </a:t>
            </a:r>
            <a:r>
              <a:rPr lang="en-US" dirty="0"/>
              <a:t>make a cell span multiple rows, add the attribute </a:t>
            </a:r>
            <a:r>
              <a:rPr lang="en-US" b="1" dirty="0" err="1"/>
              <a:t>rowspan</a:t>
            </a:r>
            <a:r>
              <a:rPr lang="en-US" b="1" dirty="0"/>
              <a:t>="</a:t>
            </a:r>
            <a:r>
              <a:rPr lang="en-US" b="1" i="1" dirty="0"/>
              <a:t>n</a:t>
            </a:r>
            <a:r>
              <a:rPr lang="en-US" b="1" dirty="0"/>
              <a:t>"</a:t>
            </a:r>
            <a:r>
              <a:rPr lang="en-US" dirty="0"/>
              <a:t> (where </a:t>
            </a:r>
            <a:r>
              <a:rPr lang="en-US" b="1" i="1" dirty="0"/>
              <a:t>n</a:t>
            </a:r>
            <a:r>
              <a:rPr lang="en-US" dirty="0"/>
              <a:t> is the number of rows to span) to the </a:t>
            </a:r>
            <a:r>
              <a:rPr lang="en-US" b="1" dirty="0"/>
              <a:t>&lt;td&gt;</a:t>
            </a:r>
            <a:r>
              <a:rPr lang="en-US" dirty="0"/>
              <a:t> (or </a:t>
            </a:r>
            <a:r>
              <a:rPr lang="en-US" b="1" dirty="0"/>
              <a:t>&lt;</a:t>
            </a:r>
            <a:r>
              <a:rPr lang="en-US" b="1" dirty="0" err="1"/>
              <a:t>th</a:t>
            </a:r>
            <a:r>
              <a:rPr lang="en-US" b="1" dirty="0"/>
              <a:t>&gt;</a:t>
            </a:r>
            <a:r>
              <a:rPr lang="en-US" dirty="0"/>
              <a:t>) tag of that cell</a:t>
            </a:r>
            <a:r>
              <a:rPr lang="en-US" dirty="0" smtClean="0"/>
              <a:t>.</a:t>
            </a:r>
          </a:p>
          <a:p>
            <a:pPr>
              <a:defRPr/>
            </a:pPr>
            <a:endParaRPr lang="en-US" dirty="0"/>
          </a:p>
          <a:p>
            <a:pPr>
              <a:defRPr/>
            </a:pPr>
            <a:endParaRPr lang="en-IE"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50" y="4038600"/>
            <a:ext cx="659130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0820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ltLang="en-US" dirty="0"/>
              <a:t>nested tables</a:t>
            </a:r>
            <a:endParaRPr lang="en-US" dirty="0"/>
          </a:p>
        </p:txBody>
      </p:sp>
      <p:sp>
        <p:nvSpPr>
          <p:cNvPr id="3" name="Content Placeholder 2"/>
          <p:cNvSpPr>
            <a:spLocks noGrp="1"/>
          </p:cNvSpPr>
          <p:nvPr>
            <p:ph sz="half" idx="1"/>
          </p:nvPr>
        </p:nvSpPr>
        <p:spPr>
          <a:xfrm>
            <a:off x="1009649" y="1600200"/>
            <a:ext cx="4391025" cy="3619500"/>
          </a:xfrm>
        </p:spPr>
        <p:txBody>
          <a:bodyPr/>
          <a:lstStyle/>
          <a:p>
            <a:r>
              <a:rPr lang="en-IE" altLang="en-US" dirty="0"/>
              <a:t>What about displaying two </a:t>
            </a:r>
            <a:r>
              <a:rPr lang="en-IE" altLang="en-US" dirty="0" smtClean="0"/>
              <a:t>(</a:t>
            </a:r>
            <a:r>
              <a:rPr lang="en-IE" altLang="en-US" smtClean="0"/>
              <a:t>or more) values </a:t>
            </a:r>
            <a:r>
              <a:rPr lang="en-IE" altLang="en-US" dirty="0"/>
              <a:t>in one cell</a:t>
            </a:r>
            <a:r>
              <a:rPr lang="en-IE" altLang="en-US" dirty="0" smtClean="0"/>
              <a:t>?</a:t>
            </a:r>
          </a:p>
          <a:p>
            <a:endParaRPr lang="en-IE" altLang="en-US" dirty="0"/>
          </a:p>
          <a:p>
            <a:endParaRPr lang="en-US" dirty="0"/>
          </a:p>
        </p:txBody>
      </p:sp>
      <p:pic>
        <p:nvPicPr>
          <p:cNvPr id="205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19800" y="2895600"/>
            <a:ext cx="2695575"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514600"/>
            <a:ext cx="457200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07894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Grouping Rows</a:t>
            </a:r>
            <a:br>
              <a:rPr lang="en-US" b="1" dirty="0"/>
            </a:br>
            <a:endParaRPr lang="en-US" dirty="0"/>
          </a:p>
        </p:txBody>
      </p:sp>
      <p:sp>
        <p:nvSpPr>
          <p:cNvPr id="3" name="Content Placeholder 2"/>
          <p:cNvSpPr>
            <a:spLocks noGrp="1"/>
          </p:cNvSpPr>
          <p:nvPr>
            <p:ph idx="1"/>
          </p:nvPr>
        </p:nvSpPr>
        <p:spPr/>
        <p:txBody>
          <a:bodyPr/>
          <a:lstStyle/>
          <a:p>
            <a:r>
              <a:rPr lang="en-US" dirty="0"/>
              <a:t>You can group together rows and split a table into a header, footer, and body by </a:t>
            </a:r>
            <a:r>
              <a:rPr lang="en-US" dirty="0" err="1"/>
              <a:t>organising</a:t>
            </a:r>
            <a:r>
              <a:rPr lang="en-US" dirty="0"/>
              <a:t> rows into </a:t>
            </a:r>
            <a:r>
              <a:rPr lang="en-US" b="1" i="1" dirty="0" err="1"/>
              <a:t>thead</a:t>
            </a:r>
            <a:r>
              <a:rPr lang="en-US" dirty="0"/>
              <a:t>, </a:t>
            </a:r>
            <a:r>
              <a:rPr lang="en-US" b="1" i="1" dirty="0" err="1"/>
              <a:t>tfoot</a:t>
            </a:r>
            <a:r>
              <a:rPr lang="en-US" dirty="0"/>
              <a:t>, and </a:t>
            </a:r>
            <a:r>
              <a:rPr lang="en-US" b="1" i="1" dirty="0" err="1"/>
              <a:t>tbody</a:t>
            </a:r>
            <a:r>
              <a:rPr lang="en-US" dirty="0"/>
              <a:t> </a:t>
            </a:r>
            <a:r>
              <a:rPr lang="en-US" dirty="0" smtClean="0"/>
              <a:t>elements.</a:t>
            </a:r>
          </a:p>
          <a:p>
            <a:r>
              <a:rPr lang="en-US" dirty="0" smtClean="0"/>
              <a:t>Grouping </a:t>
            </a:r>
            <a:r>
              <a:rPr lang="en-US" dirty="0"/>
              <a:t>rows can also provide a handy block to latch CSS on to, for example, if you wanted to change the background </a:t>
            </a:r>
            <a:r>
              <a:rPr lang="en-US" dirty="0" err="1"/>
              <a:t>colour</a:t>
            </a:r>
            <a:r>
              <a:rPr lang="en-US" dirty="0"/>
              <a:t> of a block of rows in a table.</a:t>
            </a:r>
          </a:p>
          <a:p>
            <a:r>
              <a:rPr lang="en-US" dirty="0"/>
              <a:t>You can have more than one </a:t>
            </a:r>
            <a:r>
              <a:rPr lang="en-US" b="1" i="1" dirty="0" err="1"/>
              <a:t>tbody</a:t>
            </a:r>
            <a:r>
              <a:rPr lang="en-US" dirty="0"/>
              <a:t> elements but only one </a:t>
            </a:r>
            <a:r>
              <a:rPr lang="en-US" b="1" i="1" dirty="0" err="1"/>
              <a:t>thead</a:t>
            </a:r>
            <a:r>
              <a:rPr lang="en-US" dirty="0"/>
              <a:t> and </a:t>
            </a:r>
            <a:r>
              <a:rPr lang="en-US" b="1" i="1" dirty="0" err="1"/>
              <a:t>tfoot</a:t>
            </a:r>
            <a:r>
              <a:rPr lang="en-US" dirty="0"/>
              <a:t> elements</a:t>
            </a:r>
            <a:r>
              <a:rPr lang="en-US" dirty="0" smtClean="0"/>
              <a:t>.</a:t>
            </a:r>
            <a:endParaRPr lang="en-US" dirty="0"/>
          </a:p>
        </p:txBody>
      </p:sp>
    </p:spTree>
    <p:extLst>
      <p:ext uri="{BB962C8B-B14F-4D97-AF65-F5344CB8AC3E}">
        <p14:creationId xmlns:p14="http://schemas.microsoft.com/office/powerpoint/2010/main" val="23878778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cells</a:t>
            </a:r>
            <a:endParaRPr lang="en-US" dirty="0"/>
          </a:p>
        </p:txBody>
      </p:sp>
      <p:sp>
        <p:nvSpPr>
          <p:cNvPr id="3" name="Content Placeholder 2"/>
          <p:cNvSpPr>
            <a:spLocks noGrp="1"/>
          </p:cNvSpPr>
          <p:nvPr>
            <p:ph idx="1"/>
          </p:nvPr>
        </p:nvSpPr>
        <p:spPr>
          <a:xfrm>
            <a:off x="914400" y="1676400"/>
            <a:ext cx="7633742" cy="3593591"/>
          </a:xfrm>
        </p:spPr>
        <p:txBody>
          <a:bodyPr/>
          <a:lstStyle/>
          <a:p>
            <a:r>
              <a:rPr lang="en-US" dirty="0" smtClean="0"/>
              <a:t>How do we select or target cells in a column or row?</a:t>
            </a:r>
          </a:p>
          <a:p>
            <a:endParaRPr lang="en-US" dirty="0" smtClean="0"/>
          </a:p>
          <a:p>
            <a:endParaRPr lang="en-US" dirty="0"/>
          </a:p>
        </p:txBody>
      </p:sp>
      <p:pic>
        <p:nvPicPr>
          <p:cNvPr id="4" name="Picture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2286000"/>
            <a:ext cx="8686800" cy="3790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1823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
          <p:cNvSpPr>
            <a:spLocks noGrp="1" noChangeArrowheads="1"/>
          </p:cNvSpPr>
          <p:nvPr>
            <p:ph type="title"/>
          </p:nvPr>
        </p:nvSpPr>
        <p:spPr/>
        <p:txBody>
          <a:bodyPr/>
          <a:lstStyle/>
          <a:p>
            <a:pPr eaLnBrk="1" hangingPunct="1">
              <a:defRPr/>
            </a:pPr>
            <a:r>
              <a:rPr lang="en-US" altLang="en-US"/>
              <a:t>HTML Tables</a:t>
            </a:r>
          </a:p>
        </p:txBody>
      </p:sp>
      <p:sp>
        <p:nvSpPr>
          <p:cNvPr id="22532" name="Rectangle 2"/>
          <p:cNvSpPr>
            <a:spLocks noGrp="1" noChangeArrowheads="1"/>
          </p:cNvSpPr>
          <p:nvPr>
            <p:ph type="body" idx="1"/>
          </p:nvPr>
        </p:nvSpPr>
        <p:spPr>
          <a:xfrm>
            <a:off x="762000" y="1676400"/>
            <a:ext cx="8224242" cy="907480"/>
          </a:xfrm>
        </p:spPr>
        <p:txBody>
          <a:bodyPr/>
          <a:lstStyle/>
          <a:p>
            <a:pPr marL="0" indent="0">
              <a:buNone/>
              <a:defRPr/>
            </a:pPr>
            <a:r>
              <a:rPr lang="en-US" altLang="en-US" dirty="0"/>
              <a:t>Sometimes you need to present tabular data, perhaps for inventory of products or a catalog of albums. </a:t>
            </a:r>
          </a:p>
        </p:txBody>
      </p:sp>
      <p:pic>
        <p:nvPicPr>
          <p:cNvPr id="3482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2617" y="2667744"/>
            <a:ext cx="5923731" cy="383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975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nth-of-type</a:t>
            </a:r>
            <a:br>
              <a:rPr lang="en-US" b="1" dirty="0"/>
            </a:br>
            <a:endParaRPr lang="en-US" dirty="0"/>
          </a:p>
        </p:txBody>
      </p:sp>
      <p:sp>
        <p:nvSpPr>
          <p:cNvPr id="3" name="Content Placeholder 2"/>
          <p:cNvSpPr>
            <a:spLocks noGrp="1"/>
          </p:cNvSpPr>
          <p:nvPr>
            <p:ph idx="1"/>
          </p:nvPr>
        </p:nvSpPr>
        <p:spPr>
          <a:xfrm>
            <a:off x="938758" y="2286002"/>
            <a:ext cx="7633742" cy="3886198"/>
          </a:xfrm>
        </p:spPr>
        <p:txBody>
          <a:bodyPr>
            <a:normAutofit lnSpcReduction="10000"/>
          </a:bodyPr>
          <a:lstStyle/>
          <a:p>
            <a:r>
              <a:rPr lang="en-US" sz="2400" dirty="0" smtClean="0"/>
              <a:t>The</a:t>
            </a:r>
            <a:r>
              <a:rPr lang="en-US" sz="2400" dirty="0"/>
              <a:t> </a:t>
            </a:r>
            <a:r>
              <a:rPr lang="en-US" sz="2400" i="1" dirty="0"/>
              <a:t>nth-of-type</a:t>
            </a:r>
            <a:r>
              <a:rPr lang="en-US" sz="2400" dirty="0"/>
              <a:t> selector finds every </a:t>
            </a:r>
            <a:r>
              <a:rPr lang="en-US" sz="2400" i="1" dirty="0"/>
              <a:t>nth</a:t>
            </a:r>
            <a:r>
              <a:rPr lang="en-US" sz="2400" dirty="0"/>
              <a:t> element of a specific type using </a:t>
            </a:r>
            <a:r>
              <a:rPr lang="en-US" sz="2400" dirty="0" smtClean="0"/>
              <a:t>either </a:t>
            </a:r>
            <a:r>
              <a:rPr lang="en-US" sz="2400" b="1" dirty="0" smtClean="0"/>
              <a:t>keywords</a:t>
            </a:r>
            <a:r>
              <a:rPr lang="en-US" sz="2400" dirty="0"/>
              <a:t> or a </a:t>
            </a:r>
            <a:r>
              <a:rPr lang="en-US" sz="2400" b="1" dirty="0"/>
              <a:t>formula</a:t>
            </a:r>
            <a:r>
              <a:rPr lang="en-US" sz="2400" dirty="0" smtClean="0"/>
              <a:t>.</a:t>
            </a:r>
          </a:p>
          <a:p>
            <a:pPr marL="0" indent="0">
              <a:buNone/>
            </a:pPr>
            <a:r>
              <a:rPr lang="en-US" sz="2800" b="1" dirty="0" smtClean="0"/>
              <a:t>Keywords</a:t>
            </a:r>
          </a:p>
          <a:p>
            <a:r>
              <a:rPr lang="en-US" sz="2400" dirty="0" smtClean="0"/>
              <a:t>:nth-of-type(odd)</a:t>
            </a:r>
          </a:p>
          <a:p>
            <a:r>
              <a:rPr lang="en-US" sz="2400" dirty="0" smtClean="0"/>
              <a:t>:nth-of-type(even)</a:t>
            </a:r>
            <a:endParaRPr lang="en-US" sz="2400" dirty="0"/>
          </a:p>
          <a:p>
            <a:r>
              <a:rPr lang="en-US" sz="2400" dirty="0" smtClean="0"/>
              <a:t>:first-of-type</a:t>
            </a:r>
          </a:p>
          <a:p>
            <a:r>
              <a:rPr lang="en-US" sz="2400" dirty="0" smtClean="0"/>
              <a:t>:last-of-type</a:t>
            </a:r>
          </a:p>
          <a:p>
            <a:r>
              <a:rPr lang="en-US" sz="2400" dirty="0" smtClean="0"/>
              <a:t>:hover</a:t>
            </a:r>
          </a:p>
          <a:p>
            <a:endParaRPr lang="en-US" b="1" dirty="0"/>
          </a:p>
        </p:txBody>
      </p:sp>
    </p:spTree>
    <p:extLst>
      <p:ext uri="{BB962C8B-B14F-4D97-AF65-F5344CB8AC3E}">
        <p14:creationId xmlns:p14="http://schemas.microsoft.com/office/powerpoint/2010/main" val="578563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nth-of-type</a:t>
            </a:r>
            <a:br>
              <a:rPr lang="en-US" b="1"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b="1" dirty="0" smtClean="0"/>
              <a:t>Formula</a:t>
            </a:r>
            <a:endParaRPr lang="en-US" sz="2400" b="1" dirty="0" smtClean="0"/>
          </a:p>
          <a:p>
            <a:r>
              <a:rPr lang="en-US" sz="2400" dirty="0"/>
              <a:t>The </a:t>
            </a:r>
            <a:r>
              <a:rPr lang="en-US" sz="2400" i="1" dirty="0"/>
              <a:t>nth-of-type</a:t>
            </a:r>
            <a:r>
              <a:rPr lang="en-US" sz="2400" dirty="0"/>
              <a:t> selector </a:t>
            </a:r>
            <a:r>
              <a:rPr lang="en-US" sz="2400" dirty="0" smtClean="0"/>
              <a:t>can use formulas instead of keywords. The </a:t>
            </a:r>
            <a:r>
              <a:rPr lang="en-US" sz="2400" dirty="0"/>
              <a:t>formula is </a:t>
            </a:r>
            <a:r>
              <a:rPr lang="en-US" sz="2400" i="1" dirty="0"/>
              <a:t>an + b</a:t>
            </a:r>
            <a:r>
              <a:rPr lang="en-US" sz="2400" dirty="0"/>
              <a:t>, where </a:t>
            </a:r>
            <a:r>
              <a:rPr lang="en-US" sz="2400" i="1" dirty="0"/>
              <a:t>b</a:t>
            </a:r>
            <a:r>
              <a:rPr lang="en-US" sz="2400" dirty="0"/>
              <a:t> is the offset, and </a:t>
            </a:r>
            <a:r>
              <a:rPr lang="en-US" sz="2400" i="1" dirty="0"/>
              <a:t>a</a:t>
            </a:r>
            <a:r>
              <a:rPr lang="en-US" sz="2400" dirty="0"/>
              <a:t> is a multiple</a:t>
            </a:r>
            <a:r>
              <a:rPr lang="en-US" sz="2400" dirty="0" smtClean="0"/>
              <a:t>.</a:t>
            </a:r>
          </a:p>
          <a:p>
            <a:pPr lvl="1"/>
            <a:r>
              <a:rPr lang="en-US" sz="2400" dirty="0" err="1"/>
              <a:t>tr:nth-of-type</a:t>
            </a:r>
            <a:r>
              <a:rPr lang="en-US" sz="2400" dirty="0"/>
              <a:t>(n</a:t>
            </a:r>
            <a:r>
              <a:rPr lang="en-US" sz="2400" dirty="0" smtClean="0"/>
              <a:t>) // Each row</a:t>
            </a:r>
          </a:p>
          <a:p>
            <a:pPr lvl="1"/>
            <a:r>
              <a:rPr lang="en-US" sz="2400" dirty="0" err="1" smtClean="0"/>
              <a:t>tr:nth-of-type</a:t>
            </a:r>
            <a:r>
              <a:rPr lang="en-US" sz="2400" dirty="0" smtClean="0"/>
              <a:t>(2) // Second row</a:t>
            </a:r>
          </a:p>
          <a:p>
            <a:pPr lvl="1"/>
            <a:r>
              <a:rPr lang="en-US" sz="2400" dirty="0" err="1" smtClean="0"/>
              <a:t>tr:nth-of-type</a:t>
            </a:r>
            <a:r>
              <a:rPr lang="en-US" sz="2400" dirty="0" smtClean="0"/>
              <a:t>(2n) // Every second row</a:t>
            </a:r>
          </a:p>
          <a:p>
            <a:pPr lvl="1"/>
            <a:r>
              <a:rPr lang="en-US" sz="2400" dirty="0" err="1" smtClean="0"/>
              <a:t>tr:nth-of-type</a:t>
            </a:r>
            <a:r>
              <a:rPr lang="en-US" sz="2400" dirty="0" smtClean="0"/>
              <a:t>(n+2) // Every row starting at the second</a:t>
            </a:r>
            <a:endParaRPr lang="en-US" sz="2400" dirty="0"/>
          </a:p>
          <a:p>
            <a:pPr lvl="1"/>
            <a:endParaRPr lang="en-US" sz="2000" dirty="0"/>
          </a:p>
          <a:p>
            <a:pPr lvl="1"/>
            <a:endParaRPr lang="en-US" sz="2200" dirty="0"/>
          </a:p>
          <a:p>
            <a:pPr marL="0" indent="0">
              <a:buNone/>
            </a:pPr>
            <a:endParaRPr lang="en-US" sz="2400" dirty="0"/>
          </a:p>
        </p:txBody>
      </p:sp>
    </p:spTree>
    <p:extLst>
      <p:ext uri="{BB962C8B-B14F-4D97-AF65-F5344CB8AC3E}">
        <p14:creationId xmlns:p14="http://schemas.microsoft.com/office/powerpoint/2010/main" val="29891533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nth-of-type</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sz="2800" b="1" dirty="0" smtClean="0"/>
              <a:t>Formula</a:t>
            </a:r>
          </a:p>
          <a:p>
            <a:pPr lvl="1"/>
            <a:r>
              <a:rPr lang="en-US" sz="2200" dirty="0" err="1"/>
              <a:t>tr:nth-of-type</a:t>
            </a:r>
            <a:r>
              <a:rPr lang="en-US" sz="2200" dirty="0" smtClean="0"/>
              <a:t>(-n+2) // First 2 rows</a:t>
            </a:r>
          </a:p>
          <a:p>
            <a:pPr lvl="1"/>
            <a:r>
              <a:rPr lang="en-US" sz="2400" dirty="0" err="1"/>
              <a:t>tr:nth-last-of-type</a:t>
            </a:r>
            <a:r>
              <a:rPr lang="en-US" sz="2400" dirty="0"/>
              <a:t>(2</a:t>
            </a:r>
            <a:r>
              <a:rPr lang="en-US" sz="2400" dirty="0" smtClean="0"/>
              <a:t>) // Second last row</a:t>
            </a:r>
          </a:p>
          <a:p>
            <a:pPr lvl="1"/>
            <a:r>
              <a:rPr lang="en-US" sz="2400" dirty="0" err="1"/>
              <a:t>tr:nth-last-of-type</a:t>
            </a:r>
            <a:r>
              <a:rPr lang="en-US" sz="2400" dirty="0" smtClean="0"/>
              <a:t>(-n+2) // Last 2 rows</a:t>
            </a:r>
            <a:endParaRPr lang="en-US" sz="2200" dirty="0"/>
          </a:p>
          <a:p>
            <a:endParaRPr lang="en-US" sz="2400" dirty="0"/>
          </a:p>
        </p:txBody>
      </p:sp>
    </p:spTree>
    <p:extLst>
      <p:ext uri="{BB962C8B-B14F-4D97-AF65-F5344CB8AC3E}">
        <p14:creationId xmlns:p14="http://schemas.microsoft.com/office/powerpoint/2010/main" val="27931522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a:defRPr/>
            </a:pPr>
            <a:r>
              <a:rPr lang="en-IE" altLang="en-US"/>
              <a:t>HTML Tables</a:t>
            </a:r>
          </a:p>
        </p:txBody>
      </p:sp>
      <p:sp>
        <p:nvSpPr>
          <p:cNvPr id="23555" name="Content Placeholder 2"/>
          <p:cNvSpPr>
            <a:spLocks noGrp="1"/>
          </p:cNvSpPr>
          <p:nvPr>
            <p:ph idx="1"/>
          </p:nvPr>
        </p:nvSpPr>
        <p:spPr>
          <a:xfrm>
            <a:off x="1393722" y="5562600"/>
            <a:ext cx="6378677" cy="4616648"/>
          </a:xfrm>
        </p:spPr>
        <p:txBody>
          <a:bodyPr/>
          <a:lstStyle/>
          <a:p>
            <a:pPr>
              <a:defRPr/>
            </a:pPr>
            <a:r>
              <a:rPr lang="en-IE" altLang="en-US" dirty="0" smtClean="0"/>
              <a:t>HTML </a:t>
            </a:r>
            <a:r>
              <a:rPr lang="en-IE" altLang="en-US" dirty="0"/>
              <a:t>has a &lt;table&gt; element to take care of marking up tabular data. </a:t>
            </a:r>
          </a:p>
        </p:txBody>
      </p:sp>
      <p:pic>
        <p:nvPicPr>
          <p:cNvPr id="3584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23859"/>
            <a:ext cx="6400800" cy="399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7265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667000" y="228600"/>
            <a:ext cx="6132463" cy="5789786"/>
          </a:xfrm>
          <a:effectLst>
            <a:outerShdw blurRad="292100" dist="139700" dir="2700000" algn="tl" rotWithShape="0">
              <a:srgbClr val="333333">
                <a:alpha val="64998"/>
              </a:srgbClr>
            </a:outerShdw>
          </a:effectLst>
        </p:spPr>
      </p:pic>
      <p:sp>
        <p:nvSpPr>
          <p:cNvPr id="5" name="Title 1"/>
          <p:cNvSpPr txBox="1">
            <a:spLocks/>
          </p:cNvSpPr>
          <p:nvPr/>
        </p:nvSpPr>
        <p:spPr bwMode="auto">
          <a:xfrm>
            <a:off x="791497" y="0"/>
            <a:ext cx="8288982" cy="982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7" tIns="35717" rIns="35717" bIns="35717" anchor="b"/>
          <a:lstStyle>
            <a:lvl1pPr algn="l" rtl="0" eaLnBrk="0" fontAlgn="base" hangingPunct="0">
              <a:spcBef>
                <a:spcPct val="0"/>
              </a:spcBef>
              <a:spcAft>
                <a:spcPct val="0"/>
              </a:spcAft>
              <a:defRPr sz="4200">
                <a:solidFill>
                  <a:schemeClr val="tx1"/>
                </a:solidFill>
                <a:latin typeface="+mj-lt"/>
                <a:ea typeface="+mj-ea"/>
                <a:cs typeface="ヒラギノ角ゴ ProN W3" charset="0"/>
                <a:sym typeface="Helvetica Neue Light"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0"/>
                <a:sym typeface="Helvetica Neue Light"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0"/>
                <a:sym typeface="Helvetica Neue Light"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0"/>
                <a:sym typeface="Helvetica Neue Light"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0"/>
                <a:sym typeface="Helvetica Neue Light"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sym typeface="Helvetica Neue Light" charset="0"/>
              </a:defRPr>
            </a:lvl9pPr>
          </a:lstStyle>
          <a:p>
            <a:pPr>
              <a:defRPr/>
            </a:pPr>
            <a:r>
              <a:rPr lang="en-IE" kern="0" dirty="0" smtClean="0"/>
              <a:t>HTML Tables</a:t>
            </a:r>
            <a:endParaRPr lang="en-IE" kern="0" dirty="0"/>
          </a:p>
        </p:txBody>
      </p:sp>
      <p:sp>
        <p:nvSpPr>
          <p:cNvPr id="36868" name="TextBox 6"/>
          <p:cNvSpPr txBox="1">
            <a:spLocks noChangeArrowheads="1"/>
          </p:cNvSpPr>
          <p:nvPr/>
        </p:nvSpPr>
        <p:spPr bwMode="auto">
          <a:xfrm>
            <a:off x="784123" y="2061642"/>
            <a:ext cx="1747268" cy="1542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4291" tIns="32146" rIns="64291" bIns="32146">
            <a:spAutoFit/>
          </a:bodyPr>
          <a:lstStyle>
            <a:lvl1pPr>
              <a:defRPr sz="4200">
                <a:solidFill>
                  <a:srgbClr val="000000"/>
                </a:solidFill>
                <a:latin typeface="Helvetica Neue Light" charset="0"/>
                <a:ea typeface="ヒラギノ角ゴ ProN W3" charset="-128"/>
                <a:sym typeface="Helvetica Neue Light" charset="0"/>
              </a:defRPr>
            </a:lvl1pPr>
            <a:lvl2pPr marL="742950" indent="-285750">
              <a:defRPr sz="4200">
                <a:solidFill>
                  <a:srgbClr val="000000"/>
                </a:solidFill>
                <a:latin typeface="Helvetica Neue Light" charset="0"/>
                <a:ea typeface="ヒラギノ角ゴ ProN W3" charset="-128"/>
                <a:sym typeface="Helvetica Neue Light" charset="0"/>
              </a:defRPr>
            </a:lvl2pPr>
            <a:lvl3pPr marL="1143000" indent="-228600">
              <a:defRPr sz="4200">
                <a:solidFill>
                  <a:srgbClr val="000000"/>
                </a:solidFill>
                <a:latin typeface="Helvetica Neue Light" charset="0"/>
                <a:ea typeface="ヒラギノ角ゴ ProN W3" charset="-128"/>
                <a:sym typeface="Helvetica Neue Light" charset="0"/>
              </a:defRPr>
            </a:lvl3pPr>
            <a:lvl4pPr marL="1600200" indent="-228600">
              <a:defRPr sz="4200">
                <a:solidFill>
                  <a:srgbClr val="000000"/>
                </a:solidFill>
                <a:latin typeface="Helvetica Neue Light" charset="0"/>
                <a:ea typeface="ヒラギノ角ゴ ProN W3" charset="-128"/>
                <a:sym typeface="Helvetica Neue Light" charset="0"/>
              </a:defRPr>
            </a:lvl4pPr>
            <a:lvl5pPr marL="2057400" indent="-228600">
              <a:defRPr sz="4200">
                <a:solidFill>
                  <a:srgbClr val="000000"/>
                </a:solidFill>
                <a:latin typeface="Helvetica Neue Light" charset="0"/>
                <a:ea typeface="ヒラギノ角ゴ ProN W3" charset="-128"/>
                <a:sym typeface="Helvetica Neue Light" charset="0"/>
              </a:defRPr>
            </a:lvl5pPr>
            <a:lvl6pPr marL="2514600" indent="-228600"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r>
              <a:rPr lang="en-IE" altLang="en-US" sz="3200" dirty="0"/>
              <a:t>Rows</a:t>
            </a:r>
          </a:p>
          <a:p>
            <a:r>
              <a:rPr lang="en-IE" altLang="en-US" sz="3200" dirty="0"/>
              <a:t>Columns</a:t>
            </a:r>
          </a:p>
          <a:p>
            <a:r>
              <a:rPr lang="en-IE" altLang="en-US" sz="3200" dirty="0"/>
              <a:t>Headers</a:t>
            </a:r>
          </a:p>
        </p:txBody>
      </p:sp>
    </p:spTree>
    <p:extLst>
      <p:ext uri="{BB962C8B-B14F-4D97-AF65-F5344CB8AC3E}">
        <p14:creationId xmlns:p14="http://schemas.microsoft.com/office/powerpoint/2010/main" val="4150531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199" y="1454423"/>
            <a:ext cx="8732565" cy="4911328"/>
          </a:xfrm>
        </p:spPr>
      </p:pic>
      <p:sp>
        <p:nvSpPr>
          <p:cNvPr id="5" name="Title 1"/>
          <p:cNvSpPr txBox="1">
            <a:spLocks/>
          </p:cNvSpPr>
          <p:nvPr/>
        </p:nvSpPr>
        <p:spPr bwMode="auto">
          <a:xfrm>
            <a:off x="803672" y="270123"/>
            <a:ext cx="8340328" cy="982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7" tIns="35717" rIns="35717" bIns="35717" anchor="b"/>
          <a:lstStyle>
            <a:lvl1pPr algn="l" rtl="0" eaLnBrk="0" fontAlgn="base" hangingPunct="0">
              <a:spcBef>
                <a:spcPct val="0"/>
              </a:spcBef>
              <a:spcAft>
                <a:spcPct val="0"/>
              </a:spcAft>
              <a:defRPr sz="4200">
                <a:solidFill>
                  <a:schemeClr val="tx1"/>
                </a:solidFill>
                <a:latin typeface="+mj-lt"/>
                <a:ea typeface="+mj-ea"/>
                <a:cs typeface="ヒラギノ角ゴ ProN W3" charset="0"/>
                <a:sym typeface="Helvetica Neue Light"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0"/>
                <a:sym typeface="Helvetica Neue Light"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0"/>
                <a:sym typeface="Helvetica Neue Light"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0"/>
                <a:sym typeface="Helvetica Neue Light"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0"/>
                <a:sym typeface="Helvetica Neue Light"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sym typeface="Helvetica Neue Light" charset="0"/>
              </a:defRPr>
            </a:lvl9pPr>
          </a:lstStyle>
          <a:p>
            <a:pPr>
              <a:defRPr/>
            </a:pPr>
            <a:r>
              <a:rPr lang="en-IE" kern="0" dirty="0" smtClean="0"/>
              <a:t>HTML Tables</a:t>
            </a:r>
            <a:endParaRPr lang="en-IE" kern="0" dirty="0"/>
          </a:p>
        </p:txBody>
      </p:sp>
    </p:spTree>
    <p:extLst>
      <p:ext uri="{BB962C8B-B14F-4D97-AF65-F5344CB8AC3E}">
        <p14:creationId xmlns:p14="http://schemas.microsoft.com/office/powerpoint/2010/main" val="383905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687586" y="1857150"/>
            <a:ext cx="2025923" cy="4556373"/>
          </a:xfrm>
        </p:spPr>
        <p:txBody>
          <a:bodyPr/>
          <a:lstStyle/>
          <a:p>
            <a:pPr marL="0" indent="0">
              <a:buNone/>
              <a:defRPr/>
            </a:pPr>
            <a:r>
              <a:rPr lang="en-IE" altLang="en-US" sz="2200" dirty="0" smtClean="0"/>
              <a:t>We’ve </a:t>
            </a:r>
            <a:r>
              <a:rPr lang="en-IE" altLang="en-US" sz="2200" dirty="0"/>
              <a:t>seen four elements used to create a </a:t>
            </a:r>
            <a:r>
              <a:rPr lang="en-IE" altLang="en-US" sz="2200" dirty="0" err="1" smtClean="0"/>
              <a:t>a</a:t>
            </a:r>
            <a:r>
              <a:rPr lang="en-IE" altLang="en-US" sz="2200" dirty="0" smtClean="0"/>
              <a:t> single </a:t>
            </a:r>
            <a:r>
              <a:rPr lang="en-IE" altLang="en-US" sz="2200" dirty="0"/>
              <a:t>table: </a:t>
            </a:r>
          </a:p>
          <a:p>
            <a:pPr marL="0" indent="0">
              <a:buNone/>
              <a:defRPr/>
            </a:pPr>
            <a:r>
              <a:rPr lang="en-IE" altLang="en-US" sz="2200" dirty="0"/>
              <a:t>&lt;table&gt;</a:t>
            </a:r>
          </a:p>
          <a:p>
            <a:pPr marL="0" indent="0">
              <a:buNone/>
              <a:defRPr/>
            </a:pPr>
            <a:r>
              <a:rPr lang="en-IE" altLang="en-US" sz="2200" dirty="0"/>
              <a:t>&lt;</a:t>
            </a:r>
            <a:r>
              <a:rPr lang="en-IE" altLang="en-US" sz="2200" dirty="0" err="1"/>
              <a:t>tr</a:t>
            </a:r>
            <a:r>
              <a:rPr lang="en-IE" altLang="en-US" sz="2200" dirty="0"/>
              <a:t>&gt;</a:t>
            </a:r>
          </a:p>
          <a:p>
            <a:pPr marL="0" indent="0">
              <a:buNone/>
              <a:defRPr/>
            </a:pPr>
            <a:r>
              <a:rPr lang="en-IE" altLang="en-US" sz="2200" dirty="0"/>
              <a:t>&lt;</a:t>
            </a:r>
            <a:r>
              <a:rPr lang="en-IE" altLang="en-US" sz="2200" dirty="0" err="1"/>
              <a:t>th</a:t>
            </a:r>
            <a:r>
              <a:rPr lang="en-IE" altLang="en-US" sz="2200" dirty="0"/>
              <a:t>&gt;</a:t>
            </a:r>
          </a:p>
          <a:p>
            <a:pPr marL="0" indent="0">
              <a:buNone/>
              <a:defRPr/>
            </a:pPr>
            <a:r>
              <a:rPr lang="en-IE" altLang="en-US" sz="2200" dirty="0"/>
              <a:t>&lt;td&gt;.</a:t>
            </a:r>
          </a:p>
        </p:txBody>
      </p:sp>
      <p:sp>
        <p:nvSpPr>
          <p:cNvPr id="5" name="Title 1"/>
          <p:cNvSpPr txBox="1">
            <a:spLocks/>
          </p:cNvSpPr>
          <p:nvPr/>
        </p:nvSpPr>
        <p:spPr bwMode="auto">
          <a:xfrm>
            <a:off x="687586" y="-155649"/>
            <a:ext cx="8340328" cy="982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7" tIns="35717" rIns="35717" bIns="35717" anchor="b"/>
          <a:lstStyle>
            <a:lvl1pPr algn="l" rtl="0" eaLnBrk="0" fontAlgn="base" hangingPunct="0">
              <a:spcBef>
                <a:spcPct val="0"/>
              </a:spcBef>
              <a:spcAft>
                <a:spcPct val="0"/>
              </a:spcAft>
              <a:defRPr sz="4200">
                <a:solidFill>
                  <a:schemeClr val="tx1"/>
                </a:solidFill>
                <a:latin typeface="+mj-lt"/>
                <a:ea typeface="+mj-ea"/>
                <a:cs typeface="ヒラギノ角ゴ ProN W3" charset="0"/>
                <a:sym typeface="Helvetica Neue Light"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0"/>
                <a:sym typeface="Helvetica Neue Light"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0"/>
                <a:sym typeface="Helvetica Neue Light"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0"/>
                <a:sym typeface="Helvetica Neue Light"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0"/>
                <a:sym typeface="Helvetica Neue Light"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sym typeface="Helvetica Neue Light" charset="0"/>
              </a:defRPr>
            </a:lvl9pPr>
          </a:lstStyle>
          <a:p>
            <a:pPr>
              <a:defRPr/>
            </a:pPr>
            <a:r>
              <a:rPr lang="en-IE" kern="0" dirty="0" smtClean="0"/>
              <a:t>HTML Tables</a:t>
            </a:r>
            <a:endParaRPr lang="en-IE" kern="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990281"/>
            <a:ext cx="6613502" cy="5403577"/>
          </a:xfrm>
          <a:prstGeom prst="rect">
            <a:avLst/>
          </a:prstGeom>
          <a:noFill/>
          <a:ln>
            <a:noFill/>
          </a:ln>
          <a:effectLst>
            <a:outerShdw blurRad="292100" dist="139700" dir="2700000" algn="tl" rotWithShape="0">
              <a:srgbClr val="333333">
                <a:alpha val="64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306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p:txBody>
          <a:bodyPr/>
          <a:lstStyle/>
          <a:p>
            <a:pPr>
              <a:defRPr/>
            </a:pPr>
            <a:r>
              <a:rPr lang="en-IE" altLang="en-US" sz="2200" dirty="0" smtClean="0"/>
              <a:t>A table gives </a:t>
            </a:r>
            <a:r>
              <a:rPr lang="en-IE" altLang="en-US" sz="2200" dirty="0"/>
              <a:t>you a way to specify tabular data in your HTML.</a:t>
            </a:r>
          </a:p>
          <a:p>
            <a:pPr>
              <a:defRPr/>
            </a:pPr>
            <a:r>
              <a:rPr lang="en-IE" altLang="en-US" sz="2200" dirty="0"/>
              <a:t>Tables consist of data cells within rows. Columns are implicitly defined within the rows.</a:t>
            </a:r>
          </a:p>
          <a:p>
            <a:pPr>
              <a:defRPr/>
            </a:pPr>
            <a:r>
              <a:rPr lang="en-IE" altLang="en-US" sz="2200" dirty="0" smtClean="0"/>
              <a:t>The number of columns in your table will be the number of data cells you have in a row.</a:t>
            </a:r>
          </a:p>
          <a:p>
            <a:pPr>
              <a:defRPr/>
            </a:pPr>
            <a:r>
              <a:rPr lang="en-IE" altLang="en-US" sz="2200" dirty="0" smtClean="0"/>
              <a:t>In </a:t>
            </a:r>
            <a:r>
              <a:rPr lang="en-IE" altLang="en-US" sz="2200" dirty="0"/>
              <a:t>general, tables are not meant to be used for presentation: that’s the job of </a:t>
            </a:r>
            <a:r>
              <a:rPr lang="en-IE" altLang="en-US" sz="2200" dirty="0" smtClean="0"/>
              <a:t>CSS.</a:t>
            </a:r>
            <a:endParaRPr lang="en-IE" altLang="en-US" sz="2200" dirty="0"/>
          </a:p>
        </p:txBody>
      </p:sp>
      <p:sp>
        <p:nvSpPr>
          <p:cNvPr id="5" name="Title 1"/>
          <p:cNvSpPr txBox="1">
            <a:spLocks/>
          </p:cNvSpPr>
          <p:nvPr/>
        </p:nvSpPr>
        <p:spPr bwMode="auto">
          <a:xfrm>
            <a:off x="766801" y="270123"/>
            <a:ext cx="8340328" cy="982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7" tIns="35717" rIns="35717" bIns="35717" anchor="b"/>
          <a:lstStyle>
            <a:lvl1pPr algn="l" rtl="0" eaLnBrk="0" fontAlgn="base" hangingPunct="0">
              <a:spcBef>
                <a:spcPct val="0"/>
              </a:spcBef>
              <a:spcAft>
                <a:spcPct val="0"/>
              </a:spcAft>
              <a:defRPr sz="4200">
                <a:solidFill>
                  <a:schemeClr val="tx1"/>
                </a:solidFill>
                <a:latin typeface="+mj-lt"/>
                <a:ea typeface="+mj-ea"/>
                <a:cs typeface="ヒラギノ角ゴ ProN W3" charset="0"/>
                <a:sym typeface="Helvetica Neue Light"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0"/>
                <a:sym typeface="Helvetica Neue Light"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0"/>
                <a:sym typeface="Helvetica Neue Light"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0"/>
                <a:sym typeface="Helvetica Neue Light"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0"/>
                <a:sym typeface="Helvetica Neue Light"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sym typeface="Helvetica Neue Light" charset="0"/>
              </a:defRPr>
            </a:lvl9pPr>
          </a:lstStyle>
          <a:p>
            <a:pPr>
              <a:defRPr/>
            </a:pPr>
            <a:r>
              <a:rPr lang="en-IE" kern="0" dirty="0" smtClean="0"/>
              <a:t>HTML Tables</a:t>
            </a:r>
            <a:endParaRPr lang="en-IE" kern="0" dirty="0"/>
          </a:p>
        </p:txBody>
      </p:sp>
    </p:spTree>
    <p:extLst>
      <p:ext uri="{BB962C8B-B14F-4D97-AF65-F5344CB8AC3E}">
        <p14:creationId xmlns:p14="http://schemas.microsoft.com/office/powerpoint/2010/main" val="3525929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p:txBody>
          <a:bodyPr>
            <a:normAutofit/>
          </a:bodyPr>
          <a:lstStyle/>
          <a:p>
            <a:r>
              <a:rPr lang="en-IE" altLang="en-US" sz="2200" dirty="0"/>
              <a:t>Adding a caption – you can improve your table by adding a caption.</a:t>
            </a:r>
          </a:p>
          <a:p>
            <a:pPr marL="0" indent="0">
              <a:buNone/>
            </a:pPr>
            <a:endParaRPr lang="en-IE" altLang="en-US" sz="2200" dirty="0"/>
          </a:p>
          <a:p>
            <a:endParaRPr lang="en-IE" altLang="en-US" sz="2200" dirty="0" smtClean="0"/>
          </a:p>
          <a:p>
            <a:endParaRPr lang="en-IE" altLang="en-US" sz="2200" dirty="0"/>
          </a:p>
          <a:p>
            <a:r>
              <a:rPr lang="en-IE" altLang="en-US" sz="2200" dirty="0"/>
              <a:t>The caption is displayed in the browser. By default, most browsers display this above the table. If you don’t like the default location of the caption, you can use CSS to reposition it. </a:t>
            </a:r>
          </a:p>
        </p:txBody>
      </p:sp>
      <p:sp>
        <p:nvSpPr>
          <p:cNvPr id="5" name="Title 1"/>
          <p:cNvSpPr txBox="1">
            <a:spLocks/>
          </p:cNvSpPr>
          <p:nvPr/>
        </p:nvSpPr>
        <p:spPr bwMode="auto">
          <a:xfrm>
            <a:off x="685800" y="270123"/>
            <a:ext cx="8340328" cy="982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7" tIns="35717" rIns="35717" bIns="35717" anchor="b"/>
          <a:lstStyle>
            <a:lvl1pPr algn="l" rtl="0" eaLnBrk="0" fontAlgn="base" hangingPunct="0">
              <a:spcBef>
                <a:spcPct val="0"/>
              </a:spcBef>
              <a:spcAft>
                <a:spcPct val="0"/>
              </a:spcAft>
              <a:defRPr sz="4200">
                <a:solidFill>
                  <a:schemeClr val="tx1"/>
                </a:solidFill>
                <a:latin typeface="+mj-lt"/>
                <a:ea typeface="+mj-ea"/>
                <a:cs typeface="ヒラギノ角ゴ ProN W3" charset="0"/>
                <a:sym typeface="Helvetica Neue Light"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0"/>
                <a:sym typeface="Helvetica Neue Light"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0"/>
                <a:sym typeface="Helvetica Neue Light"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0"/>
                <a:sym typeface="Helvetica Neue Light"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0"/>
                <a:sym typeface="Helvetica Neue Light"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sym typeface="Helvetica Neue Light" charset="0"/>
              </a:defRPr>
            </a:lvl9pPr>
          </a:lstStyle>
          <a:p>
            <a:pPr>
              <a:defRPr/>
            </a:pPr>
            <a:r>
              <a:rPr lang="en-IE" kern="0" dirty="0" smtClean="0"/>
              <a:t>HTML Tables</a:t>
            </a:r>
            <a:endParaRPr lang="en-IE" kern="0" dirty="0"/>
          </a:p>
        </p:txBody>
      </p:sp>
      <p:pic>
        <p:nvPicPr>
          <p:cNvPr id="4096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42768" y="3048000"/>
            <a:ext cx="5594449" cy="1467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624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633742" cy="1065415"/>
          </a:xfrm>
        </p:spPr>
        <p:txBody>
          <a:bodyPr>
            <a:normAutofit fontScale="90000"/>
          </a:bodyPr>
          <a:lstStyle/>
          <a:p>
            <a:r>
              <a:rPr lang="en-IE" kern="0" dirty="0"/>
              <a:t>HTML Tables</a:t>
            </a:r>
            <a:br>
              <a:rPr lang="en-IE" kern="0" dirty="0"/>
            </a:br>
            <a:endParaRPr lang="en-US" dirty="0"/>
          </a:p>
        </p:txBody>
      </p:sp>
      <p:sp>
        <p:nvSpPr>
          <p:cNvPr id="3" name="Content Placeholder 2"/>
          <p:cNvSpPr>
            <a:spLocks noGrp="1"/>
          </p:cNvSpPr>
          <p:nvPr>
            <p:ph idx="1"/>
          </p:nvPr>
        </p:nvSpPr>
        <p:spPr/>
        <p:txBody>
          <a:bodyPr/>
          <a:lstStyle/>
          <a:p>
            <a:r>
              <a:rPr lang="en-US" dirty="0" smtClean="0"/>
              <a:t>Table with caption added:</a:t>
            </a:r>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76563"/>
            <a:ext cx="7839075"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3154183"/>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1408</TotalTime>
  <Words>455</Words>
  <Application>Microsoft Office PowerPoint</Application>
  <PresentationFormat>On-screen Show (4:3)</PresentationFormat>
  <Paragraphs>80</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Badge</vt:lpstr>
      <vt:lpstr>tables</vt:lpstr>
      <vt:lpstr>HTML Tables</vt:lpstr>
      <vt:lpstr>HTML Tables</vt:lpstr>
      <vt:lpstr>PowerPoint Presentation</vt:lpstr>
      <vt:lpstr>PowerPoint Presentation</vt:lpstr>
      <vt:lpstr>PowerPoint Presentation</vt:lpstr>
      <vt:lpstr>PowerPoint Presentation</vt:lpstr>
      <vt:lpstr>PowerPoint Presentation</vt:lpstr>
      <vt:lpstr>HTML Tables </vt:lpstr>
      <vt:lpstr>Styling HTML tables</vt:lpstr>
      <vt:lpstr>Styling HTML tables</vt:lpstr>
      <vt:lpstr>Styling HTML tables</vt:lpstr>
      <vt:lpstr>Styling HTML tables</vt:lpstr>
      <vt:lpstr>HTML tables</vt:lpstr>
      <vt:lpstr>colspan</vt:lpstr>
      <vt:lpstr>rowspan</vt:lpstr>
      <vt:lpstr>nested tables</vt:lpstr>
      <vt:lpstr>Grouping Rows </vt:lpstr>
      <vt:lpstr>Target cells</vt:lpstr>
      <vt:lpstr>nth-of-type </vt:lpstr>
      <vt:lpstr>nth-of-type </vt:lpstr>
      <vt:lpstr>nth-of-type </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Tables</dc:title>
  <dc:creator>mary</dc:creator>
  <cp:lastModifiedBy>mary</cp:lastModifiedBy>
  <cp:revision>165</cp:revision>
  <dcterms:created xsi:type="dcterms:W3CDTF">2015-11-09T10:51:36Z</dcterms:created>
  <dcterms:modified xsi:type="dcterms:W3CDTF">2017-09-26T11:03:22Z</dcterms:modified>
</cp:coreProperties>
</file>