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0"/>
  </p:notesMasterIdLst>
  <p:sldIdLst>
    <p:sldId id="256" r:id="rId2"/>
    <p:sldId id="261" r:id="rId3"/>
    <p:sldId id="258" r:id="rId4"/>
    <p:sldId id="259" r:id="rId5"/>
    <p:sldId id="260" r:id="rId6"/>
    <p:sldId id="262" r:id="rId7"/>
    <p:sldId id="263" r:id="rId8"/>
    <p:sldId id="272" r:id="rId9"/>
    <p:sldId id="268" r:id="rId10"/>
    <p:sldId id="267" r:id="rId11"/>
    <p:sldId id="269" r:id="rId12"/>
    <p:sldId id="270" r:id="rId13"/>
    <p:sldId id="271" r:id="rId14"/>
    <p:sldId id="264" r:id="rId15"/>
    <p:sldId id="265" r:id="rId16"/>
    <p:sldId id="266"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10/9/2017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10/9/2017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10/9/2017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edr.i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ostingmanual.net/how-much-bandwidth-and-disk-space-really-ne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Deployment</a:t>
            </a:r>
            <a:endParaRPr lang="en-US" dirty="0"/>
          </a:p>
        </p:txBody>
      </p:sp>
      <p:sp>
        <p:nvSpPr>
          <p:cNvPr id="3" name="Subtitle 2"/>
          <p:cNvSpPr>
            <a:spLocks noGrp="1"/>
          </p:cNvSpPr>
          <p:nvPr>
            <p:ph type="subTitle" idx="1"/>
          </p:nvPr>
        </p:nvSpPr>
        <p:spPr/>
        <p:txBody>
          <a:bodyPr/>
          <a:lstStyle/>
          <a:p>
            <a:r>
              <a:rPr lang="en-US" dirty="0" smtClean="0"/>
              <a:t>Website development 1</a:t>
            </a:r>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 - free</a:t>
            </a:r>
            <a:endParaRPr lang="en-IE" dirty="0"/>
          </a:p>
        </p:txBody>
      </p:sp>
      <p:sp>
        <p:nvSpPr>
          <p:cNvPr id="3" name="Content Placeholder 2"/>
          <p:cNvSpPr>
            <a:spLocks noGrp="1"/>
          </p:cNvSpPr>
          <p:nvPr>
            <p:ph idx="1"/>
          </p:nvPr>
        </p:nvSpPr>
        <p:spPr>
          <a:xfrm>
            <a:off x="938758" y="1664209"/>
            <a:ext cx="7633742" cy="3593591"/>
          </a:xfrm>
        </p:spPr>
        <p:txBody>
          <a:bodyPr>
            <a:normAutofit/>
          </a:bodyPr>
          <a:lstStyle/>
          <a:p>
            <a:r>
              <a:rPr lang="en-IE" dirty="0" smtClean="0"/>
              <a:t>Some </a:t>
            </a:r>
            <a:r>
              <a:rPr lang="en-IE" dirty="0"/>
              <a:t>service providers offer free web hosting.</a:t>
            </a:r>
          </a:p>
          <a:p>
            <a:r>
              <a:rPr lang="en-IE" dirty="0"/>
              <a:t>Free web hosting is best suited for small sites with low traffic, like family sites or sites about hobbies. It is not recommended for high traffic or for real business. Technical support is often limited, and technical options are few.</a:t>
            </a:r>
          </a:p>
          <a:p>
            <a:r>
              <a:rPr lang="en-IE" dirty="0"/>
              <a:t>Very often you cannot use your own domain name at a free site. You have to use a name provided by your host like http://www.freesite/users/~yoursite.htm. This is hard to type, hard to remember, and not very professional.</a:t>
            </a:r>
          </a:p>
          <a:p>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3088513975"/>
              </p:ext>
            </p:extLst>
          </p:nvPr>
        </p:nvGraphicFramePr>
        <p:xfrm>
          <a:off x="938213" y="5188458"/>
          <a:ext cx="7634286" cy="1288542"/>
        </p:xfrm>
        <a:graphic>
          <a:graphicData uri="http://schemas.openxmlformats.org/drawingml/2006/table">
            <a:tbl>
              <a:tblPr firstRow="1" bandRow="1">
                <a:tableStyleId>{5C22544A-7EE6-4342-B048-85BDC9FD1C3A}</a:tableStyleId>
              </a:tblPr>
              <a:tblGrid>
                <a:gridCol w="3817143"/>
                <a:gridCol w="3817143"/>
              </a:tblGrid>
              <a:tr h="214757">
                <a:tc>
                  <a:txBody>
                    <a:bodyPr/>
                    <a:lstStyle/>
                    <a:p>
                      <a:pPr>
                        <a:lnSpc>
                          <a:spcPct val="107000"/>
                        </a:lnSpc>
                        <a:spcAft>
                          <a:spcPts val="800"/>
                        </a:spcAft>
                      </a:pPr>
                      <a:r>
                        <a:rPr lang="en-IE" sz="1200">
                          <a:effectLst/>
                        </a:rPr>
                        <a:t>Good:</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Bad:</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Low cost. It's free.</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No domain names.</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Good for family, hobby or personal sites.</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Few, limited, or no software options.</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Free email is often an option.</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Limited security options.</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 </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Limited or no database support.</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 </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dirty="0">
                          <a:effectLst/>
                        </a:rPr>
                        <a:t>Limited technical support.</a:t>
                      </a:r>
                      <a:endParaRPr lang="en-IE" sz="1100" dirty="0">
                        <a:effectLst/>
                        <a:latin typeface="Calibri"/>
                        <a:ea typeface="Calibri"/>
                        <a:cs typeface="Times New Roman"/>
                      </a:endParaRPr>
                    </a:p>
                  </a:txBody>
                  <a:tcPr marL="0" marR="0" marT="0" marB="19050" anchor="ctr"/>
                </a:tc>
              </a:tr>
            </a:tbl>
          </a:graphicData>
        </a:graphic>
      </p:graphicFrame>
    </p:spTree>
    <p:extLst>
      <p:ext uri="{BB962C8B-B14F-4D97-AF65-F5344CB8AC3E}">
        <p14:creationId xmlns:p14="http://schemas.microsoft.com/office/powerpoint/2010/main" val="114054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 - shared</a:t>
            </a:r>
            <a:endParaRPr lang="en-IE" dirty="0"/>
          </a:p>
        </p:txBody>
      </p:sp>
      <p:sp>
        <p:nvSpPr>
          <p:cNvPr id="3" name="Content Placeholder 2"/>
          <p:cNvSpPr>
            <a:spLocks noGrp="1"/>
          </p:cNvSpPr>
          <p:nvPr>
            <p:ph idx="1"/>
          </p:nvPr>
        </p:nvSpPr>
        <p:spPr/>
        <p:txBody>
          <a:bodyPr/>
          <a:lstStyle/>
          <a:p>
            <a:r>
              <a:rPr lang="en-IE" dirty="0"/>
              <a:t>Shared hosting is very common, and very cost effective.</a:t>
            </a:r>
          </a:p>
          <a:p>
            <a:r>
              <a:rPr lang="en-IE" dirty="0"/>
              <a:t>With shared hosting, your web site is hosted on a powerful server along with maybe 100 other web sites. On a shared host it is common that each web site have their own domain name.</a:t>
            </a:r>
          </a:p>
          <a:p>
            <a:r>
              <a:rPr lang="en-IE" dirty="0"/>
              <a:t>Shared solutions often offer multiple software solutions like email, database, and many different editing options. Technical support tends to be good</a:t>
            </a:r>
            <a:r>
              <a:rPr lang="en-IE" dirty="0" smtClean="0"/>
              <a:t>.</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3912847502"/>
              </p:ext>
            </p:extLst>
          </p:nvPr>
        </p:nvGraphicFramePr>
        <p:xfrm>
          <a:off x="938213" y="5105400"/>
          <a:ext cx="7634286" cy="1288542"/>
        </p:xfrm>
        <a:graphic>
          <a:graphicData uri="http://schemas.openxmlformats.org/drawingml/2006/table">
            <a:tbl>
              <a:tblPr firstRow="1" bandRow="1">
                <a:tableStyleId>{5C22544A-7EE6-4342-B048-85BDC9FD1C3A}</a:tableStyleId>
              </a:tblPr>
              <a:tblGrid>
                <a:gridCol w="3817143"/>
                <a:gridCol w="3817143"/>
              </a:tblGrid>
              <a:tr h="214757">
                <a:tc>
                  <a:txBody>
                    <a:bodyPr/>
                    <a:lstStyle/>
                    <a:p>
                      <a:pPr>
                        <a:lnSpc>
                          <a:spcPct val="107000"/>
                        </a:lnSpc>
                        <a:spcAft>
                          <a:spcPts val="800"/>
                        </a:spcAft>
                      </a:pPr>
                      <a:r>
                        <a:rPr lang="en-IE" sz="1200">
                          <a:effectLst/>
                        </a:rPr>
                        <a:t>Good:</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Bad:</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Low cost. Cost is shared with others.</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Reduced security due to many sites on one server.</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Good for small business and average traffic.</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Restrictions on traffic volume.</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Multiple software options.</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Restricted database support.</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Own domain name.</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Restricted software support.</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Good support</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dirty="0">
                          <a:effectLst/>
                        </a:rPr>
                        <a:t> </a:t>
                      </a:r>
                      <a:endParaRPr lang="en-IE" sz="1100" dirty="0">
                        <a:effectLst/>
                        <a:latin typeface="Calibri"/>
                        <a:ea typeface="Calibri"/>
                        <a:cs typeface="Times New Roman"/>
                      </a:endParaRPr>
                    </a:p>
                  </a:txBody>
                  <a:tcPr marL="0" marR="0" marT="0" marB="19050" anchor="ctr"/>
                </a:tc>
              </a:tr>
            </a:tbl>
          </a:graphicData>
        </a:graphic>
      </p:graphicFrame>
    </p:spTree>
    <p:extLst>
      <p:ext uri="{BB962C8B-B14F-4D97-AF65-F5344CB8AC3E}">
        <p14:creationId xmlns:p14="http://schemas.microsoft.com/office/powerpoint/2010/main" val="147629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 - dedicated</a:t>
            </a:r>
            <a:endParaRPr lang="en-IE" dirty="0"/>
          </a:p>
        </p:txBody>
      </p:sp>
      <p:sp>
        <p:nvSpPr>
          <p:cNvPr id="3" name="Content Placeholder 2"/>
          <p:cNvSpPr>
            <a:spLocks noGrp="1"/>
          </p:cNvSpPr>
          <p:nvPr>
            <p:ph idx="1"/>
          </p:nvPr>
        </p:nvSpPr>
        <p:spPr/>
        <p:txBody>
          <a:bodyPr/>
          <a:lstStyle/>
          <a:p>
            <a:r>
              <a:rPr lang="en-IE" dirty="0"/>
              <a:t>With dedicated hosting your web site is hosted on a dedicated server.</a:t>
            </a:r>
          </a:p>
          <a:p>
            <a:r>
              <a:rPr lang="en-IE" dirty="0"/>
              <a:t>Dedicated hosting is the most expensive form of hosting. The solution is best suited for large web sites with high traffic, and web sites that use special software.</a:t>
            </a:r>
          </a:p>
          <a:p>
            <a:r>
              <a:rPr lang="en-IE" dirty="0"/>
              <a:t>You should expect dedicated hosting to be very powerful and secure, with almost unlimited software solutions.</a:t>
            </a:r>
          </a:p>
          <a:p>
            <a:pPr marL="0" indent="0">
              <a:buNone/>
            </a:pP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518869404"/>
              </p:ext>
            </p:extLst>
          </p:nvPr>
        </p:nvGraphicFramePr>
        <p:xfrm>
          <a:off x="938213" y="4821301"/>
          <a:ext cx="7634286" cy="1503299"/>
        </p:xfrm>
        <a:graphic>
          <a:graphicData uri="http://schemas.openxmlformats.org/drawingml/2006/table">
            <a:tbl>
              <a:tblPr firstRow="1" bandRow="1">
                <a:tableStyleId>{5C22544A-7EE6-4342-B048-85BDC9FD1C3A}</a:tableStyleId>
              </a:tblPr>
              <a:tblGrid>
                <a:gridCol w="3817143"/>
                <a:gridCol w="3817143"/>
              </a:tblGrid>
              <a:tr h="214757">
                <a:tc>
                  <a:txBody>
                    <a:bodyPr/>
                    <a:lstStyle/>
                    <a:p>
                      <a:pPr>
                        <a:lnSpc>
                          <a:spcPct val="107000"/>
                        </a:lnSpc>
                        <a:spcAft>
                          <a:spcPts val="800"/>
                        </a:spcAft>
                      </a:pPr>
                      <a:r>
                        <a:rPr lang="en-IE" sz="1200">
                          <a:effectLst/>
                        </a:rPr>
                        <a:t>Good:</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Bad:</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Good for large business.</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Expensive.</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Good for high traffic.</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Requires higher skills.</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Multiple domain names.</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 </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Powerful email solutions.</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 </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Powerful database support.</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 </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Strong (unlimited) software support.</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dirty="0">
                          <a:effectLst/>
                        </a:rPr>
                        <a:t> </a:t>
                      </a:r>
                      <a:endParaRPr lang="en-IE" sz="1100" dirty="0">
                        <a:effectLst/>
                        <a:latin typeface="Calibri"/>
                        <a:ea typeface="Calibri"/>
                        <a:cs typeface="Times New Roman"/>
                      </a:endParaRPr>
                    </a:p>
                  </a:txBody>
                  <a:tcPr marL="0" marR="0" marT="0" marB="19050" anchor="ctr"/>
                </a:tc>
              </a:tr>
            </a:tbl>
          </a:graphicData>
        </a:graphic>
      </p:graphicFrame>
    </p:spTree>
    <p:extLst>
      <p:ext uri="{BB962C8B-B14F-4D97-AF65-F5344CB8AC3E}">
        <p14:creationId xmlns:p14="http://schemas.microsoft.com/office/powerpoint/2010/main" val="40535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 - collocated</a:t>
            </a:r>
            <a:endParaRPr lang="en-IE" dirty="0"/>
          </a:p>
        </p:txBody>
      </p:sp>
      <p:sp>
        <p:nvSpPr>
          <p:cNvPr id="3" name="Content Placeholder 2"/>
          <p:cNvSpPr>
            <a:spLocks noGrp="1"/>
          </p:cNvSpPr>
          <p:nvPr>
            <p:ph idx="1"/>
          </p:nvPr>
        </p:nvSpPr>
        <p:spPr/>
        <p:txBody>
          <a:bodyPr/>
          <a:lstStyle/>
          <a:p>
            <a:r>
              <a:rPr lang="en-IE" dirty="0"/>
              <a:t>Collocation means "co-location". It is a solution that lets you place (locate) your own web server on the premises (locations) of a service provider.</a:t>
            </a:r>
          </a:p>
          <a:p>
            <a:r>
              <a:rPr lang="en-IE" dirty="0"/>
              <a:t>This is pretty much the same as running your own server in your own office, only that it is located at a place better designed for it.</a:t>
            </a:r>
          </a:p>
          <a:p>
            <a:r>
              <a:rPr lang="en-IE" dirty="0"/>
              <a:t>Most likely a provider will have dedicated resources like high-security against fire and vandalism, regulated backup power, dedicated Internet connections and more.</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2351248160"/>
              </p:ext>
            </p:extLst>
          </p:nvPr>
        </p:nvGraphicFramePr>
        <p:xfrm>
          <a:off x="938213" y="5410200"/>
          <a:ext cx="7634286" cy="1073785"/>
        </p:xfrm>
        <a:graphic>
          <a:graphicData uri="http://schemas.openxmlformats.org/drawingml/2006/table">
            <a:tbl>
              <a:tblPr firstRow="1" bandRow="1">
                <a:tableStyleId>{5C22544A-7EE6-4342-B048-85BDC9FD1C3A}</a:tableStyleId>
              </a:tblPr>
              <a:tblGrid>
                <a:gridCol w="3817143"/>
                <a:gridCol w="3817143"/>
              </a:tblGrid>
              <a:tr h="214757">
                <a:tc>
                  <a:txBody>
                    <a:bodyPr/>
                    <a:lstStyle/>
                    <a:p>
                      <a:pPr>
                        <a:lnSpc>
                          <a:spcPct val="107000"/>
                        </a:lnSpc>
                        <a:spcAft>
                          <a:spcPts val="800"/>
                        </a:spcAft>
                      </a:pPr>
                      <a:r>
                        <a:rPr lang="en-IE" sz="1200">
                          <a:effectLst/>
                        </a:rPr>
                        <a:t>Good:</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Bad:</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High bandwidth.</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Expensive.</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High up-time.</a:t>
                      </a:r>
                      <a:endParaRPr lang="en-IE" sz="1100">
                        <a:effectLst/>
                        <a:latin typeface="Calibri"/>
                        <a:ea typeface="Calibri"/>
                        <a:cs typeface="Times New Roman"/>
                      </a:endParaRPr>
                    </a:p>
                  </a:txBody>
                  <a:tcPr marL="0" marR="0" marT="0" marB="19050"/>
                </a:tc>
                <a:tc>
                  <a:txBody>
                    <a:bodyPr/>
                    <a:lstStyle/>
                    <a:p>
                      <a:pPr>
                        <a:lnSpc>
                          <a:spcPct val="107000"/>
                        </a:lnSpc>
                        <a:spcAft>
                          <a:spcPts val="800"/>
                        </a:spcAft>
                      </a:pPr>
                      <a:r>
                        <a:rPr lang="en-IE" sz="1200">
                          <a:effectLst/>
                        </a:rPr>
                        <a:t>Requires higher skills.</a:t>
                      </a:r>
                      <a:endParaRPr lang="en-IE" sz="1100">
                        <a:effectLst/>
                        <a:latin typeface="Calibri"/>
                        <a:ea typeface="Calibri"/>
                        <a:cs typeface="Times New Roman"/>
                      </a:endParaRPr>
                    </a:p>
                  </a:txBody>
                  <a:tcPr marL="0" marR="0" marT="0" marB="19050"/>
                </a:tc>
              </a:tr>
              <a:tr h="214757">
                <a:tc>
                  <a:txBody>
                    <a:bodyPr/>
                    <a:lstStyle/>
                    <a:p>
                      <a:pPr>
                        <a:lnSpc>
                          <a:spcPct val="107000"/>
                        </a:lnSpc>
                        <a:spcAft>
                          <a:spcPts val="800"/>
                        </a:spcAft>
                      </a:pPr>
                      <a:r>
                        <a:rPr lang="en-IE" sz="1200">
                          <a:effectLst/>
                        </a:rPr>
                        <a:t>High security.</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a:effectLst/>
                        </a:rPr>
                        <a:t>Harder to configure and debug.</a:t>
                      </a:r>
                      <a:endParaRPr lang="en-IE" sz="1100">
                        <a:effectLst/>
                        <a:latin typeface="Calibri"/>
                        <a:ea typeface="Calibri"/>
                        <a:cs typeface="Times New Roman"/>
                      </a:endParaRPr>
                    </a:p>
                  </a:txBody>
                  <a:tcPr marL="0" marR="0" marT="0" marB="19050" anchor="ctr"/>
                </a:tc>
              </a:tr>
              <a:tr h="214757">
                <a:tc>
                  <a:txBody>
                    <a:bodyPr/>
                    <a:lstStyle/>
                    <a:p>
                      <a:pPr>
                        <a:lnSpc>
                          <a:spcPct val="107000"/>
                        </a:lnSpc>
                        <a:spcAft>
                          <a:spcPts val="800"/>
                        </a:spcAft>
                      </a:pPr>
                      <a:r>
                        <a:rPr lang="en-IE" sz="1200">
                          <a:effectLst/>
                        </a:rPr>
                        <a:t>Unlimited software options.</a:t>
                      </a:r>
                      <a:endParaRPr lang="en-IE" sz="1100">
                        <a:effectLst/>
                        <a:latin typeface="Calibri"/>
                        <a:ea typeface="Calibri"/>
                        <a:cs typeface="Times New Roman"/>
                      </a:endParaRPr>
                    </a:p>
                  </a:txBody>
                  <a:tcPr marL="0" marR="0" marT="0" marB="19050" anchor="ctr"/>
                </a:tc>
                <a:tc>
                  <a:txBody>
                    <a:bodyPr/>
                    <a:lstStyle/>
                    <a:p>
                      <a:pPr>
                        <a:lnSpc>
                          <a:spcPct val="107000"/>
                        </a:lnSpc>
                        <a:spcAft>
                          <a:spcPts val="800"/>
                        </a:spcAft>
                      </a:pPr>
                      <a:r>
                        <a:rPr lang="en-IE" sz="1200" dirty="0">
                          <a:effectLst/>
                        </a:rPr>
                        <a:t> </a:t>
                      </a:r>
                      <a:endParaRPr lang="en-IE" sz="1100" dirty="0">
                        <a:effectLst/>
                        <a:latin typeface="Calibri"/>
                        <a:ea typeface="Calibri"/>
                        <a:cs typeface="Times New Roman"/>
                      </a:endParaRPr>
                    </a:p>
                  </a:txBody>
                  <a:tcPr marL="0" marR="0" marT="0" marB="19050" anchor="ctr"/>
                </a:tc>
              </a:tr>
            </a:tbl>
          </a:graphicData>
        </a:graphic>
      </p:graphicFrame>
    </p:spTree>
    <p:extLst>
      <p:ext uri="{BB962C8B-B14F-4D97-AF65-F5344CB8AC3E}">
        <p14:creationId xmlns:p14="http://schemas.microsoft.com/office/powerpoint/2010/main" val="23995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Domain names</a:t>
            </a:r>
            <a:endParaRPr lang="en-IE" dirty="0"/>
          </a:p>
        </p:txBody>
      </p:sp>
      <p:sp>
        <p:nvSpPr>
          <p:cNvPr id="3" name="Content Placeholder 2"/>
          <p:cNvSpPr>
            <a:spLocks noGrp="1"/>
          </p:cNvSpPr>
          <p:nvPr>
            <p:ph idx="1"/>
          </p:nvPr>
        </p:nvSpPr>
        <p:spPr/>
        <p:txBody>
          <a:bodyPr/>
          <a:lstStyle/>
          <a:p>
            <a:r>
              <a:rPr lang="en-IE" dirty="0"/>
              <a:t>A domain name is a unique name for a web site, like </a:t>
            </a:r>
            <a:r>
              <a:rPr lang="en-IE" b="1" dirty="0"/>
              <a:t>w3schools.com</a:t>
            </a:r>
            <a:r>
              <a:rPr lang="en-IE" dirty="0"/>
              <a:t>.</a:t>
            </a:r>
          </a:p>
          <a:p>
            <a:r>
              <a:rPr lang="en-IE" dirty="0"/>
              <a:t>Domain names must be registered. When domain names are registered they are added to a large domain name register, and information about your site - including your internet IP address - is stored on a DNS server.</a:t>
            </a:r>
          </a:p>
          <a:p>
            <a:r>
              <a:rPr lang="en-IE" dirty="0"/>
              <a:t>DNS stands for Domain Name System. A DNS server is responsible for informing all other computers on the Internet about your domain name and your site address.</a:t>
            </a:r>
          </a:p>
          <a:p>
            <a:pPr marL="0" indent="0">
              <a:buNone/>
            </a:pPr>
            <a:endParaRPr lang="en-IE" dirty="0"/>
          </a:p>
        </p:txBody>
      </p:sp>
    </p:spTree>
    <p:extLst>
      <p:ext uri="{BB962C8B-B14F-4D97-AF65-F5344CB8AC3E}">
        <p14:creationId xmlns:p14="http://schemas.microsoft.com/office/powerpoint/2010/main" val="328354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Domain names</a:t>
            </a:r>
            <a:endParaRPr lang="en-IE" dirty="0"/>
          </a:p>
        </p:txBody>
      </p:sp>
      <p:sp>
        <p:nvSpPr>
          <p:cNvPr id="3" name="Content Placeholder 2"/>
          <p:cNvSpPr>
            <a:spLocks noGrp="1"/>
          </p:cNvSpPr>
          <p:nvPr>
            <p:ph idx="1"/>
          </p:nvPr>
        </p:nvSpPr>
        <p:spPr/>
        <p:txBody>
          <a:bodyPr>
            <a:normAutofit/>
          </a:bodyPr>
          <a:lstStyle/>
          <a:p>
            <a:r>
              <a:rPr lang="en-IE" b="1" dirty="0"/>
              <a:t>Registering a Domain</a:t>
            </a:r>
          </a:p>
          <a:p>
            <a:r>
              <a:rPr lang="en-IE" dirty="0"/>
              <a:t>Domains can be registered from domain name registration companies such as </a:t>
            </a:r>
            <a:r>
              <a:rPr lang="en-IE" u="sng" dirty="0">
                <a:hlinkClick r:id="rId2"/>
              </a:rPr>
              <a:t>https://www.iedr.ie/</a:t>
            </a:r>
            <a:r>
              <a:rPr lang="en-IE" dirty="0"/>
              <a:t> </a:t>
            </a:r>
          </a:p>
          <a:p>
            <a:r>
              <a:rPr lang="en-IE" dirty="0"/>
              <a:t>These companies provide interfaces to search for available domain names and they offer a variety of domain name extensions that can be registered at the same time.</a:t>
            </a:r>
          </a:p>
          <a:p>
            <a:r>
              <a:rPr lang="en-IE" dirty="0"/>
              <a:t>Domain Name Registration provides registration services for .com </a:t>
            </a:r>
            <a:r>
              <a:rPr lang="en-IE" dirty="0" err="1"/>
              <a:t>.net</a:t>
            </a:r>
            <a:r>
              <a:rPr lang="en-IE" dirty="0"/>
              <a:t> .org .biz .info .us .nu .</a:t>
            </a:r>
            <a:r>
              <a:rPr lang="en-IE" dirty="0" err="1"/>
              <a:t>ws</a:t>
            </a:r>
            <a:r>
              <a:rPr lang="en-IE" dirty="0"/>
              <a:t> .cc and .</a:t>
            </a:r>
            <a:r>
              <a:rPr lang="en-IE" dirty="0" err="1"/>
              <a:t>tv</a:t>
            </a:r>
            <a:r>
              <a:rPr lang="en-IE" dirty="0"/>
              <a:t> domains</a:t>
            </a:r>
            <a:r>
              <a:rPr lang="en-IE" dirty="0" smtClean="0"/>
              <a:t>.</a:t>
            </a:r>
            <a:endParaRPr lang="en-IE" dirty="0"/>
          </a:p>
        </p:txBody>
      </p:sp>
    </p:spTree>
    <p:extLst>
      <p:ext uri="{BB962C8B-B14F-4D97-AF65-F5344CB8AC3E}">
        <p14:creationId xmlns:p14="http://schemas.microsoft.com/office/powerpoint/2010/main" val="29499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Domain names</a:t>
            </a:r>
            <a:endParaRPr lang="en-IE" dirty="0"/>
          </a:p>
        </p:txBody>
      </p:sp>
      <p:sp>
        <p:nvSpPr>
          <p:cNvPr id="3" name="Content Placeholder 2"/>
          <p:cNvSpPr>
            <a:spLocks noGrp="1"/>
          </p:cNvSpPr>
          <p:nvPr>
            <p:ph idx="1"/>
          </p:nvPr>
        </p:nvSpPr>
        <p:spPr/>
        <p:txBody>
          <a:bodyPr>
            <a:normAutofit/>
          </a:bodyPr>
          <a:lstStyle/>
          <a:p>
            <a:r>
              <a:rPr lang="en-IE" b="1" dirty="0"/>
              <a:t>Sub Domains</a:t>
            </a:r>
          </a:p>
          <a:p>
            <a:r>
              <a:rPr lang="en-IE" dirty="0"/>
              <a:t>Most people are unaware but they already use sub domains on a daily basis. The famous "www" of the World Wide Web is the most common example of a sub domain. </a:t>
            </a:r>
            <a:endParaRPr lang="en-IE" dirty="0" smtClean="0"/>
          </a:p>
          <a:p>
            <a:r>
              <a:rPr lang="en-IE" dirty="0" smtClean="0"/>
              <a:t>Common </a:t>
            </a:r>
            <a:r>
              <a:rPr lang="en-IE" dirty="0"/>
              <a:t>examples of sub domains used on the internet are http://store.apple.com and http://support.microsoft.com.</a:t>
            </a:r>
          </a:p>
          <a:p>
            <a:r>
              <a:rPr lang="en-IE" dirty="0"/>
              <a:t>Sub domains can be requested from your web hosting provider or created by yourself if you manage your own DNS server.</a:t>
            </a:r>
          </a:p>
          <a:p>
            <a:endParaRPr lang="en-IE" dirty="0"/>
          </a:p>
        </p:txBody>
      </p:sp>
    </p:spTree>
    <p:extLst>
      <p:ext uri="{BB962C8B-B14F-4D97-AF65-F5344CB8AC3E}">
        <p14:creationId xmlns:p14="http://schemas.microsoft.com/office/powerpoint/2010/main" val="22728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Email accounts</a:t>
            </a:r>
            <a:endParaRPr lang="en-IE" dirty="0"/>
          </a:p>
        </p:txBody>
      </p:sp>
      <p:sp>
        <p:nvSpPr>
          <p:cNvPr id="3" name="Content Placeholder 2"/>
          <p:cNvSpPr>
            <a:spLocks noGrp="1"/>
          </p:cNvSpPr>
          <p:nvPr>
            <p:ph idx="1"/>
          </p:nvPr>
        </p:nvSpPr>
        <p:spPr/>
        <p:txBody>
          <a:bodyPr/>
          <a:lstStyle/>
          <a:p>
            <a:r>
              <a:rPr lang="en-IE" dirty="0"/>
              <a:t>Hosting solutions should include email accounts for each person in your company.</a:t>
            </a:r>
          </a:p>
          <a:p>
            <a:r>
              <a:rPr lang="en-IE" dirty="0"/>
              <a:t>Email addresses should appear something like this:</a:t>
            </a:r>
          </a:p>
          <a:p>
            <a:pPr marL="457200" lvl="1" indent="0">
              <a:buNone/>
            </a:pPr>
            <a:r>
              <a:rPr lang="en-IE" b="1" dirty="0"/>
              <a:t>john@mycompany.com</a:t>
            </a:r>
          </a:p>
          <a:p>
            <a:pPr marL="457200" lvl="1" indent="0">
              <a:buNone/>
            </a:pPr>
            <a:r>
              <a:rPr lang="en-IE" b="1" dirty="0"/>
              <a:t>john.doe@mycompany.com</a:t>
            </a:r>
          </a:p>
          <a:p>
            <a:pPr marL="457200" lvl="1" indent="0">
              <a:buNone/>
            </a:pPr>
            <a:r>
              <a:rPr lang="en-IE" b="1" dirty="0"/>
              <a:t>jdoe@mycompany.com</a:t>
            </a:r>
          </a:p>
          <a:p>
            <a:endParaRPr lang="en-IE" dirty="0"/>
          </a:p>
        </p:txBody>
      </p:sp>
    </p:spTree>
    <p:extLst>
      <p:ext uri="{BB962C8B-B14F-4D97-AF65-F5344CB8AC3E}">
        <p14:creationId xmlns:p14="http://schemas.microsoft.com/office/powerpoint/2010/main" val="328102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000webhost</a:t>
            </a:r>
            <a:endParaRPr lang="en-IE" dirty="0"/>
          </a:p>
        </p:txBody>
      </p:sp>
      <p:sp>
        <p:nvSpPr>
          <p:cNvPr id="3" name="Content Placeholder 2"/>
          <p:cNvSpPr>
            <a:spLocks noGrp="1"/>
          </p:cNvSpPr>
          <p:nvPr>
            <p:ph idx="1"/>
          </p:nvPr>
        </p:nvSpPr>
        <p:spPr/>
        <p:txBody>
          <a:bodyPr/>
          <a:lstStyle/>
          <a:p>
            <a:r>
              <a:rPr lang="en-IE" dirty="0" smtClean="0"/>
              <a:t>We will deploy a website using 000webhost in our practical labs this week </a:t>
            </a:r>
          </a:p>
          <a:p>
            <a:r>
              <a:rPr lang="en-IE" dirty="0" smtClean="0"/>
              <a:t>Free web hosting site that offers:</a:t>
            </a:r>
          </a:p>
          <a:p>
            <a:pPr lvl="1"/>
            <a:r>
              <a:rPr lang="en-IE" dirty="0" smtClean="0"/>
              <a:t>1GB disk space</a:t>
            </a:r>
          </a:p>
          <a:p>
            <a:pPr lvl="1"/>
            <a:r>
              <a:rPr lang="en-IE" dirty="0" smtClean="0"/>
              <a:t>10GB bandwidth</a:t>
            </a:r>
          </a:p>
          <a:p>
            <a:pPr lvl="1"/>
            <a:r>
              <a:rPr lang="en-IE" dirty="0" smtClean="0"/>
              <a:t>Free domain (in the format yourname.000webhostapp.com)</a:t>
            </a:r>
            <a:endParaRPr lang="en-IE" dirty="0"/>
          </a:p>
        </p:txBody>
      </p:sp>
    </p:spTree>
    <p:extLst>
      <p:ext uri="{BB962C8B-B14F-4D97-AF65-F5344CB8AC3E}">
        <p14:creationId xmlns:p14="http://schemas.microsoft.com/office/powerpoint/2010/main" val="3967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Web servers</a:t>
            </a:r>
          </a:p>
          <a:p>
            <a:r>
              <a:rPr lang="en-IE" dirty="0" smtClean="0"/>
              <a:t>Web hosting</a:t>
            </a:r>
          </a:p>
          <a:p>
            <a:r>
              <a:rPr lang="en-IE" dirty="0" smtClean="0"/>
              <a:t>Domain names</a:t>
            </a:r>
          </a:p>
        </p:txBody>
      </p:sp>
    </p:spTree>
    <p:extLst>
      <p:ext uri="{BB962C8B-B14F-4D97-AF65-F5344CB8AC3E}">
        <p14:creationId xmlns:p14="http://schemas.microsoft.com/office/powerpoint/2010/main" val="94217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
          <p:cNvSpPr>
            <a:spLocks noGrp="1" noChangeArrowheads="1"/>
          </p:cNvSpPr>
          <p:nvPr>
            <p:ph type="title"/>
          </p:nvPr>
        </p:nvSpPr>
        <p:spPr/>
        <p:txBody>
          <a:bodyPr/>
          <a:lstStyle/>
          <a:p>
            <a:r>
              <a:rPr lang="en-US" altLang="en-US" dirty="0" smtClean="0"/>
              <a:t>Remember this? </a:t>
            </a:r>
            <a:br>
              <a:rPr lang="en-US" altLang="en-US" dirty="0" smtClean="0"/>
            </a:br>
            <a:r>
              <a:rPr lang="en-US" altLang="en-US" dirty="0" smtClean="0"/>
              <a:t>Clients </a:t>
            </a:r>
            <a:r>
              <a:rPr lang="en-US" altLang="en-US" dirty="0" smtClean="0"/>
              <a:t>and Servers</a:t>
            </a:r>
          </a:p>
        </p:txBody>
      </p:sp>
      <p:sp>
        <p:nvSpPr>
          <p:cNvPr id="45060" name="Rectangle 2"/>
          <p:cNvSpPr>
            <a:spLocks noGrp="1" noChangeArrowheads="1"/>
          </p:cNvSpPr>
          <p:nvPr>
            <p:ph type="body" idx="1"/>
          </p:nvPr>
        </p:nvSpPr>
        <p:spPr/>
        <p:txBody>
          <a:bodyPr/>
          <a:lstStyle/>
          <a:p>
            <a:r>
              <a:rPr lang="en-US" altLang="en-US" smtClean="0"/>
              <a:t>Client/Server Computing: </a:t>
            </a:r>
          </a:p>
          <a:p>
            <a:pPr lvl="1"/>
            <a:r>
              <a:rPr lang="en-US" altLang="en-US" smtClean="0"/>
              <a:t>The interaction between two programs when they communicate across a network. </a:t>
            </a:r>
          </a:p>
          <a:p>
            <a:pPr lvl="1"/>
            <a:r>
              <a:rPr lang="en-US" altLang="en-US" smtClean="0"/>
              <a:t>A program at one site sends a request to a program at another site and awaits a response. </a:t>
            </a:r>
          </a:p>
          <a:p>
            <a:pPr lvl="1"/>
            <a:r>
              <a:rPr lang="en-US" altLang="en-US" smtClean="0"/>
              <a:t>The requesting program is called a client; the program satisfying the request is called the server.</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423" y="5257800"/>
            <a:ext cx="4268391" cy="10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97205512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lstStyle/>
          <a:p>
            <a:pPr eaLnBrk="1" hangingPunct="1"/>
            <a:r>
              <a:rPr lang="en-US" altLang="en-US" dirty="0" smtClean="0"/>
              <a:t>Role of </a:t>
            </a:r>
            <a:r>
              <a:rPr lang="en-US" altLang="en-US" dirty="0" smtClean="0"/>
              <a:t>web Server</a:t>
            </a:r>
            <a:endParaRPr lang="en-US" altLang="en-US" dirty="0" smtClean="0"/>
          </a:p>
        </p:txBody>
      </p:sp>
      <p:sp>
        <p:nvSpPr>
          <p:cNvPr id="47108" name="Rectangle 2"/>
          <p:cNvSpPr>
            <a:spLocks noGrp="1" noChangeArrowheads="1"/>
          </p:cNvSpPr>
          <p:nvPr>
            <p:ph type="body" idx="1"/>
          </p:nvPr>
        </p:nvSpPr>
        <p:spPr/>
        <p:txBody>
          <a:bodyPr/>
          <a:lstStyle/>
          <a:p>
            <a:pPr eaLnBrk="1" hangingPunct="1"/>
            <a:endParaRPr lang="en-US" altLang="en-US" smtClean="0"/>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76" y="2180862"/>
            <a:ext cx="7629773" cy="353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5164008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Role of Client</a:t>
            </a:r>
          </a:p>
        </p:txBody>
      </p:sp>
      <p:sp>
        <p:nvSpPr>
          <p:cNvPr id="48132" name="Rectangle 2"/>
          <p:cNvSpPr>
            <a:spLocks noGrp="1" noChangeArrowheads="1"/>
          </p:cNvSpPr>
          <p:nvPr>
            <p:ph type="body" idx="1"/>
          </p:nvPr>
        </p:nvSpPr>
        <p:spPr/>
        <p:txBody>
          <a:bodyPr/>
          <a:lstStyle/>
          <a:p>
            <a:pPr eaLnBrk="1" hangingPunct="1"/>
            <a:endParaRPr lang="en-US" altLang="en-US" smtClean="0"/>
          </a:p>
        </p:txBody>
      </p:sp>
      <p:pic>
        <p:nvPicPr>
          <p:cNvPr id="481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76873"/>
            <a:ext cx="7904509" cy="249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84079177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a:t>
            </a:r>
            <a:endParaRPr lang="en-IE" dirty="0"/>
          </a:p>
        </p:txBody>
      </p:sp>
      <p:sp>
        <p:nvSpPr>
          <p:cNvPr id="3" name="Content Placeholder 2"/>
          <p:cNvSpPr>
            <a:spLocks noGrp="1"/>
          </p:cNvSpPr>
          <p:nvPr>
            <p:ph idx="1"/>
          </p:nvPr>
        </p:nvSpPr>
        <p:spPr/>
        <p:txBody>
          <a:bodyPr/>
          <a:lstStyle/>
          <a:p>
            <a:pPr lvl="0"/>
            <a:r>
              <a:rPr lang="en-IE" dirty="0"/>
              <a:t>Web hosting means </a:t>
            </a:r>
            <a:r>
              <a:rPr lang="en-IE" b="1" dirty="0"/>
              <a:t>storing your web site on a public server</a:t>
            </a:r>
            <a:r>
              <a:rPr lang="en-IE" dirty="0"/>
              <a:t>.</a:t>
            </a:r>
          </a:p>
          <a:p>
            <a:pPr lvl="0"/>
            <a:r>
              <a:rPr lang="en-IE" dirty="0"/>
              <a:t>Web hosting normally includes </a:t>
            </a:r>
            <a:r>
              <a:rPr lang="en-IE" b="1" dirty="0"/>
              <a:t>email services</a:t>
            </a:r>
            <a:r>
              <a:rPr lang="en-IE" dirty="0"/>
              <a:t>.</a:t>
            </a:r>
          </a:p>
          <a:p>
            <a:pPr lvl="0"/>
            <a:r>
              <a:rPr lang="en-IE" dirty="0"/>
              <a:t>Web hosting often includes </a:t>
            </a:r>
            <a:r>
              <a:rPr lang="en-IE" b="1" dirty="0"/>
              <a:t>domain name </a:t>
            </a:r>
            <a:r>
              <a:rPr lang="en-IE" b="1" dirty="0" smtClean="0"/>
              <a:t>registration</a:t>
            </a:r>
            <a:r>
              <a:rPr lang="en-IE" dirty="0"/>
              <a:t> </a:t>
            </a:r>
            <a:endParaRPr lang="en-IE" dirty="0"/>
          </a:p>
          <a:p>
            <a:r>
              <a:rPr lang="en-IE" dirty="0"/>
              <a:t>To get your pages on the Web, you need a server that actually lives on the Web full-time.</a:t>
            </a:r>
          </a:p>
          <a:p>
            <a:endParaRPr lang="en-IE" dirty="0"/>
          </a:p>
        </p:txBody>
      </p:sp>
    </p:spTree>
    <p:extLst>
      <p:ext uri="{BB962C8B-B14F-4D97-AF65-F5344CB8AC3E}">
        <p14:creationId xmlns:p14="http://schemas.microsoft.com/office/powerpoint/2010/main" val="400069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a:t>
            </a:r>
            <a:endParaRPr lang="en-IE" dirty="0"/>
          </a:p>
        </p:txBody>
      </p:sp>
      <p:sp>
        <p:nvSpPr>
          <p:cNvPr id="3" name="Content Placeholder 2"/>
          <p:cNvSpPr>
            <a:spLocks noGrp="1"/>
          </p:cNvSpPr>
          <p:nvPr>
            <p:ph idx="1"/>
          </p:nvPr>
        </p:nvSpPr>
        <p:spPr>
          <a:xfrm>
            <a:off x="938758" y="2286002"/>
            <a:ext cx="7633742" cy="4038597"/>
          </a:xfrm>
        </p:spPr>
        <p:txBody>
          <a:bodyPr>
            <a:normAutofit/>
          </a:bodyPr>
          <a:lstStyle/>
          <a:p>
            <a:r>
              <a:rPr lang="en-IE" dirty="0" smtClean="0"/>
              <a:t>For </a:t>
            </a:r>
            <a:r>
              <a:rPr lang="en-IE" dirty="0"/>
              <a:t>any website to be available online, it has to be stored on some server / computer that is connected to the Internet. That server where you </a:t>
            </a:r>
            <a:r>
              <a:rPr lang="en-IE" dirty="0" smtClean="0"/>
              <a:t>sto</a:t>
            </a:r>
            <a:r>
              <a:rPr lang="en-IE" dirty="0"/>
              <a:t>re your website is your host. </a:t>
            </a:r>
          </a:p>
          <a:p>
            <a:r>
              <a:rPr lang="en-IE" dirty="0" smtClean="0"/>
              <a:t>The </a:t>
            </a:r>
            <a:r>
              <a:rPr lang="en-IE" dirty="0"/>
              <a:t>host could be anywhere in the world but it has to have these simple things: </a:t>
            </a:r>
          </a:p>
          <a:p>
            <a:pPr lvl="1"/>
            <a:r>
              <a:rPr lang="en-IE" sz="2000" dirty="0"/>
              <a:t>Power </a:t>
            </a:r>
            <a:endParaRPr lang="en-IE" sz="2000" dirty="0"/>
          </a:p>
          <a:p>
            <a:pPr lvl="1"/>
            <a:r>
              <a:rPr lang="en-IE" sz="2000" dirty="0" smtClean="0"/>
              <a:t>Internet </a:t>
            </a:r>
            <a:r>
              <a:rPr lang="en-IE" sz="2000" dirty="0"/>
              <a:t>connection </a:t>
            </a:r>
            <a:endParaRPr lang="en-IE" sz="2000" dirty="0"/>
          </a:p>
          <a:p>
            <a:pPr lvl="1"/>
            <a:r>
              <a:rPr lang="en-IE" sz="2000" dirty="0" smtClean="0"/>
              <a:t>Dedicated </a:t>
            </a:r>
            <a:r>
              <a:rPr lang="en-IE" sz="2000" dirty="0"/>
              <a:t>IP </a:t>
            </a:r>
            <a:r>
              <a:rPr lang="en-IE" sz="2000" dirty="0" smtClean="0"/>
              <a:t>address</a:t>
            </a:r>
            <a:endParaRPr lang="en-IE" sz="2000" dirty="0"/>
          </a:p>
        </p:txBody>
      </p:sp>
    </p:spTree>
    <p:extLst>
      <p:ext uri="{BB962C8B-B14F-4D97-AF65-F5344CB8AC3E}">
        <p14:creationId xmlns:p14="http://schemas.microsoft.com/office/powerpoint/2010/main" val="374511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a:t>
            </a:r>
            <a:endParaRPr lang="en-IE" dirty="0"/>
          </a:p>
        </p:txBody>
      </p:sp>
      <p:sp>
        <p:nvSpPr>
          <p:cNvPr id="3" name="Content Placeholder 2"/>
          <p:cNvSpPr>
            <a:spLocks noGrp="1"/>
          </p:cNvSpPr>
          <p:nvPr>
            <p:ph idx="1"/>
          </p:nvPr>
        </p:nvSpPr>
        <p:spPr>
          <a:xfrm>
            <a:off x="938758" y="1905000"/>
            <a:ext cx="7633742" cy="4267200"/>
          </a:xfrm>
        </p:spPr>
        <p:txBody>
          <a:bodyPr>
            <a:normAutofit/>
          </a:bodyPr>
          <a:lstStyle/>
          <a:p>
            <a:r>
              <a:rPr lang="en-IE" dirty="0" smtClean="0"/>
              <a:t>Web hosting companies offer different solutions in relation to the disk space and monthly traffic a website will use</a:t>
            </a:r>
          </a:p>
          <a:p>
            <a:pPr marL="0" indent="0">
              <a:buNone/>
            </a:pPr>
            <a:endParaRPr lang="en-IE" dirty="0" smtClean="0"/>
          </a:p>
          <a:p>
            <a:r>
              <a:rPr lang="en-IE" b="1" dirty="0" smtClean="0"/>
              <a:t>Disk space:</a:t>
            </a:r>
          </a:p>
          <a:p>
            <a:pPr lvl="1"/>
            <a:r>
              <a:rPr lang="en-IE" dirty="0" smtClean="0"/>
              <a:t>Most websites average around 150 MB, but websites with large amounts of audio/video content or storing large amounts of data will need more</a:t>
            </a:r>
          </a:p>
          <a:p>
            <a:r>
              <a:rPr lang="en-IE" b="1" dirty="0" smtClean="0"/>
              <a:t>Monthly traffic (bandwidth):</a:t>
            </a:r>
          </a:p>
          <a:p>
            <a:pPr lvl="1"/>
            <a:r>
              <a:rPr lang="en-IE" dirty="0" smtClean="0"/>
              <a:t>Most sites use 5GB or less each month; however, sites with a lot of visitors will use more</a:t>
            </a:r>
          </a:p>
          <a:p>
            <a:pPr marL="457200" lvl="1" indent="0">
              <a:buNone/>
            </a:pPr>
            <a:endParaRPr lang="en-IE" dirty="0" smtClean="0"/>
          </a:p>
          <a:p>
            <a:pPr marL="0" indent="0">
              <a:buNone/>
            </a:pPr>
            <a:r>
              <a:rPr lang="en-IE" sz="1700" dirty="0" smtClean="0">
                <a:hlinkClick r:id="rId2"/>
              </a:rPr>
              <a:t>https</a:t>
            </a:r>
            <a:r>
              <a:rPr lang="en-IE" sz="1700" dirty="0">
                <a:hlinkClick r:id="rId2"/>
              </a:rPr>
              <a:t>://www.hostingmanual.net/how-much-bandwidth-and-disk-space-really-need</a:t>
            </a:r>
            <a:r>
              <a:rPr lang="en-IE" sz="1700" dirty="0" smtClean="0">
                <a:hlinkClick r:id="rId2"/>
              </a:rPr>
              <a:t>/</a:t>
            </a:r>
            <a:r>
              <a:rPr lang="en-IE" sz="1700" dirty="0" smtClean="0"/>
              <a:t> </a:t>
            </a:r>
          </a:p>
        </p:txBody>
      </p:sp>
    </p:spTree>
    <p:extLst>
      <p:ext uri="{BB962C8B-B14F-4D97-AF65-F5344CB8AC3E}">
        <p14:creationId xmlns:p14="http://schemas.microsoft.com/office/powerpoint/2010/main" val="17772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hosting</a:t>
            </a:r>
            <a:endParaRPr lang="en-IE" dirty="0"/>
          </a:p>
        </p:txBody>
      </p:sp>
      <p:sp>
        <p:nvSpPr>
          <p:cNvPr id="3" name="Content Placeholder 2"/>
          <p:cNvSpPr>
            <a:spLocks noGrp="1"/>
          </p:cNvSpPr>
          <p:nvPr>
            <p:ph idx="1"/>
          </p:nvPr>
        </p:nvSpPr>
        <p:spPr/>
        <p:txBody>
          <a:bodyPr/>
          <a:lstStyle/>
          <a:p>
            <a:r>
              <a:rPr lang="en-IE" dirty="0" smtClean="0"/>
              <a:t>Web hosting can be:</a:t>
            </a:r>
          </a:p>
          <a:p>
            <a:pPr lvl="1"/>
            <a:r>
              <a:rPr lang="en-IE" dirty="0" smtClean="0"/>
              <a:t>Free</a:t>
            </a:r>
          </a:p>
          <a:p>
            <a:pPr lvl="1"/>
            <a:r>
              <a:rPr lang="en-IE" dirty="0" smtClean="0"/>
              <a:t>Shared </a:t>
            </a:r>
          </a:p>
          <a:p>
            <a:pPr lvl="1"/>
            <a:r>
              <a:rPr lang="en-IE" dirty="0" smtClean="0"/>
              <a:t>Dedicated</a:t>
            </a:r>
          </a:p>
          <a:p>
            <a:pPr lvl="1"/>
            <a:r>
              <a:rPr lang="en-IE" dirty="0" smtClean="0"/>
              <a:t>Collocated </a:t>
            </a:r>
            <a:endParaRPr lang="en-IE" dirty="0"/>
          </a:p>
        </p:txBody>
      </p:sp>
    </p:spTree>
    <p:extLst>
      <p:ext uri="{BB962C8B-B14F-4D97-AF65-F5344CB8AC3E}">
        <p14:creationId xmlns:p14="http://schemas.microsoft.com/office/powerpoint/2010/main" val="419279766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1448</TotalTime>
  <Words>970</Words>
  <Application>Microsoft Office PowerPoint</Application>
  <PresentationFormat>On-screen Show (4:3)</PresentationFormat>
  <Paragraphs>129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Badge</vt:lpstr>
      <vt:lpstr>Deployment</vt:lpstr>
      <vt:lpstr>overview</vt:lpstr>
      <vt:lpstr>Remember this?  Clients and Servers</vt:lpstr>
      <vt:lpstr>Role of web Server</vt:lpstr>
      <vt:lpstr>Role of Client</vt:lpstr>
      <vt:lpstr>Web hosting</vt:lpstr>
      <vt:lpstr>Web hosting</vt:lpstr>
      <vt:lpstr>Web hosting</vt:lpstr>
      <vt:lpstr>Web hosting</vt:lpstr>
      <vt:lpstr>Web hosting - free</vt:lpstr>
      <vt:lpstr>Web hosting - shared</vt:lpstr>
      <vt:lpstr>Web hosting - dedicated</vt:lpstr>
      <vt:lpstr>Web hosting - collocated</vt:lpstr>
      <vt:lpstr>Domain names</vt:lpstr>
      <vt:lpstr>Domain names</vt:lpstr>
      <vt:lpstr>Domain names</vt:lpstr>
      <vt:lpstr>Email accounts</vt:lpstr>
      <vt:lpstr>000webhost</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Tables</dc:title>
  <dc:creator>mary</dc:creator>
  <cp:lastModifiedBy>Rosanne Birney</cp:lastModifiedBy>
  <cp:revision>173</cp:revision>
  <dcterms:created xsi:type="dcterms:W3CDTF">2015-11-09T10:51:36Z</dcterms:created>
  <dcterms:modified xsi:type="dcterms:W3CDTF">2017-10-09T06:37:16Z</dcterms:modified>
</cp:coreProperties>
</file>