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84" r:id="rId3"/>
    <p:sldId id="285" r:id="rId4"/>
    <p:sldId id="282" r:id="rId5"/>
    <p:sldId id="288" r:id="rId6"/>
    <p:sldId id="289" r:id="rId7"/>
    <p:sldId id="290" r:id="rId8"/>
    <p:sldId id="292" r:id="rId9"/>
    <p:sldId id="279" r:id="rId10"/>
    <p:sldId id="280" r:id="rId11"/>
    <p:sldId id="274" r:id="rId12"/>
    <p:sldId id="283" r:id="rId13"/>
    <p:sldId id="291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smtClean="0"/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</a:t>
            </a:r>
            <a:r>
              <a:rPr lang="en-US" dirty="0"/>
              <a:t> – </a:t>
            </a:r>
            <a:r>
              <a:rPr lang="en-US" dirty="0" err="1" smtClean="0"/>
              <a:t>Nav</a:t>
            </a:r>
            <a:r>
              <a:rPr lang="en-US" dirty="0" smtClean="0"/>
              <a:t>-pills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</a:t>
            </a:r>
            <a:r>
              <a:rPr lang="en-US" i="1" dirty="0" smtClean="0"/>
              <a:t>Pills effect </a:t>
            </a:r>
            <a:r>
              <a:rPr lang="en-US" dirty="0" smtClean="0"/>
              <a:t>we </a:t>
            </a:r>
            <a:r>
              <a:rPr lang="en-US" dirty="0"/>
              <a:t>use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-pills</a:t>
            </a:r>
            <a:r>
              <a:rPr lang="en-US" dirty="0"/>
              <a:t> class. Note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-pills</a:t>
            </a:r>
            <a:r>
              <a:rPr lang="en-US" dirty="0"/>
              <a:t> class requires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dirty="0"/>
              <a:t> base class.</a:t>
            </a:r>
          </a:p>
          <a:p>
            <a:pPr marL="236538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-pills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914400" indent="-677863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 class ="link-item"&gt;&lt;a class= 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-link active"    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"index.htm"&gt;WIT Home Page&lt;/a&gt;&lt;/li&gt;</a:t>
            </a:r>
          </a:p>
          <a:p>
            <a:pPr marL="914400" indent="-677863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 class ="link-item"&gt;&lt;a class= 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-link "          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"aboutwit.htm"&gt;About WIT&lt;/a&gt;&lt;/li&gt;</a:t>
            </a:r>
          </a:p>
          <a:p>
            <a:pPr marL="236538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236538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876800"/>
            <a:ext cx="5353798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Dropdown Menu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286002"/>
            <a:ext cx="5766842" cy="35935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</a:t>
            </a:r>
            <a:r>
              <a:rPr lang="en-US" dirty="0"/>
              <a:t>steps for creating a Bootstrap dropdown:</a:t>
            </a:r>
          </a:p>
          <a:p>
            <a:pPr lvl="1"/>
            <a:r>
              <a:rPr lang="en-US" dirty="0"/>
              <a:t>Wrap the dropdown trigger element within an element with Bootstrap's </a:t>
            </a:r>
            <a:r>
              <a:rPr lang="en-US" b="1" dirty="0"/>
              <a:t>.dropdown</a:t>
            </a:r>
            <a:r>
              <a:rPr lang="en-US" dirty="0"/>
              <a:t> class.</a:t>
            </a:r>
          </a:p>
          <a:p>
            <a:pPr lvl="1"/>
            <a:r>
              <a:rPr lang="en-US" dirty="0"/>
              <a:t>Add Bootstrap's </a:t>
            </a:r>
            <a:r>
              <a:rPr lang="en-US" b="1" dirty="0"/>
              <a:t>.dropdown-toggle</a:t>
            </a:r>
            <a:r>
              <a:rPr lang="en-US" dirty="0"/>
              <a:t> class and add </a:t>
            </a:r>
            <a:r>
              <a:rPr lang="en-US" b="1" dirty="0"/>
              <a:t>data-toggle="dropdown"</a:t>
            </a:r>
            <a:r>
              <a:rPr lang="en-US" dirty="0"/>
              <a:t> to the trigger element. (i.e. the element that users click on to expand the dropdown). </a:t>
            </a:r>
          </a:p>
          <a:p>
            <a:pPr lvl="1"/>
            <a:r>
              <a:rPr lang="en-US" dirty="0"/>
              <a:t>Wrap all dropdown items in a </a:t>
            </a:r>
            <a:r>
              <a:rPr lang="en-US" b="1" dirty="0"/>
              <a:t>&lt;div&gt;</a:t>
            </a:r>
            <a:r>
              <a:rPr lang="en-US" dirty="0"/>
              <a:t> with </a:t>
            </a:r>
            <a:r>
              <a:rPr lang="en-US" b="1" dirty="0"/>
              <a:t>.dropdown-menu</a:t>
            </a:r>
            <a:r>
              <a:rPr lang="en-US" dirty="0"/>
              <a:t> applied.</a:t>
            </a:r>
          </a:p>
          <a:p>
            <a:pPr lvl="1"/>
            <a:r>
              <a:rPr lang="en-US" dirty="0"/>
              <a:t>Each dropdown item </a:t>
            </a:r>
            <a:r>
              <a:rPr lang="en-US" dirty="0" smtClean="0"/>
              <a:t>has a </a:t>
            </a:r>
            <a:r>
              <a:rPr lang="en-US" dirty="0"/>
              <a:t>class of </a:t>
            </a:r>
            <a:r>
              <a:rPr lang="en-US" b="1" dirty="0"/>
              <a:t>.dropdown-item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362200"/>
            <a:ext cx="184810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Dropdown Menu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class="dropdown"&gt;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&lt;button class="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 dropdown-toggle" type="button" id="about-us" data-toggle="dropdown"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aria-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haspopup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="true" aria-expanded="false"&gt;About 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&lt;/button&gt;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&lt;div class="dropdown-menu" aria-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labelledby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="about-us"&gt;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&lt;a class="dropdown-item"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="#"&gt;Our Story&lt;/a&gt;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&lt;a class="dropdown-item"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="#"&gt;Our Team&lt;/a&gt;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&lt;a class="dropdown-item"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="#"&gt;Contact Us&lt;/a&gt;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en-US" sz="18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2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Dropdown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 include (via classes):</a:t>
            </a:r>
          </a:p>
          <a:p>
            <a:pPr lvl="1"/>
            <a:r>
              <a:rPr lang="en-US" b="1" dirty="0" smtClean="0"/>
              <a:t>dropdown-header</a:t>
            </a:r>
          </a:p>
          <a:p>
            <a:pPr lvl="1"/>
            <a:r>
              <a:rPr lang="en-US" b="1" dirty="0" smtClean="0"/>
              <a:t>dropdown-divider</a:t>
            </a:r>
          </a:p>
          <a:p>
            <a:pPr lvl="1"/>
            <a:r>
              <a:rPr lang="en-US" b="1" dirty="0" smtClean="0"/>
              <a:t>Disabled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362200"/>
            <a:ext cx="234347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65415"/>
          </a:xfrm>
        </p:spPr>
        <p:txBody>
          <a:bodyPr/>
          <a:lstStyle/>
          <a:p>
            <a:r>
              <a:rPr lang="en-US" b="1" dirty="0" err="1"/>
              <a:t>Navbar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steps for creating a </a:t>
            </a:r>
            <a:r>
              <a:rPr lang="en-US" dirty="0" err="1" smtClean="0"/>
              <a:t>Navbar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Wrap everything inside a </a:t>
            </a:r>
            <a:r>
              <a:rPr lang="en-US" b="1" dirty="0"/>
              <a:t>&lt;</a:t>
            </a:r>
            <a:r>
              <a:rPr lang="en-US" b="1" dirty="0" err="1"/>
              <a:t>nav</a:t>
            </a:r>
            <a:r>
              <a:rPr lang="en-US" b="1" dirty="0"/>
              <a:t>&gt;</a:t>
            </a:r>
            <a:r>
              <a:rPr lang="en-US" dirty="0"/>
              <a:t> element with the 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dirty="0"/>
              <a:t> class and a 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-expand{-</a:t>
            </a:r>
            <a:r>
              <a:rPr lang="en-US" b="1" dirty="0" err="1"/>
              <a:t>sm</a:t>
            </a:r>
            <a:r>
              <a:rPr lang="en-US" b="1" dirty="0"/>
              <a:t>|-md|-</a:t>
            </a:r>
            <a:r>
              <a:rPr lang="en-US" b="1" dirty="0" err="1"/>
              <a:t>lg</a:t>
            </a:r>
            <a:r>
              <a:rPr lang="en-US" b="1" dirty="0"/>
              <a:t>|-xl}</a:t>
            </a:r>
            <a:r>
              <a:rPr lang="en-US" dirty="0"/>
              <a:t> class, along with a </a:t>
            </a:r>
            <a:r>
              <a:rPr lang="en-US" dirty="0" err="1"/>
              <a:t>colour</a:t>
            </a:r>
            <a:r>
              <a:rPr lang="en-US" dirty="0"/>
              <a:t> scheme.</a:t>
            </a:r>
          </a:p>
          <a:p>
            <a:pPr lvl="1"/>
            <a:r>
              <a:rPr lang="en-US" dirty="0"/>
              <a:t>For a </a:t>
            </a:r>
            <a:r>
              <a:rPr lang="en-US" dirty="0" err="1"/>
              <a:t>togglable</a:t>
            </a:r>
            <a:r>
              <a:rPr lang="en-US" dirty="0"/>
              <a:t> menu on smaller devices, use a button element with </a:t>
            </a:r>
            <a:r>
              <a:rPr lang="en-US" b="1" dirty="0"/>
              <a:t>.</a:t>
            </a:r>
            <a:r>
              <a:rPr lang="en-US" b="1" dirty="0" err="1"/>
              <a:t>navbar-toggler</a:t>
            </a:r>
            <a:r>
              <a:rPr lang="en-US" dirty="0"/>
              <a:t>. To display the "hamburger", use the 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</a:t>
            </a:r>
            <a:r>
              <a:rPr lang="en-US" b="1" dirty="0" err="1"/>
              <a:t>toggler</a:t>
            </a:r>
            <a:r>
              <a:rPr lang="en-US" b="1" dirty="0"/>
              <a:t>-icon</a:t>
            </a:r>
            <a:r>
              <a:rPr lang="en-US" dirty="0"/>
              <a:t> class on a span element.</a:t>
            </a:r>
          </a:p>
          <a:p>
            <a:pPr lvl="1"/>
            <a:r>
              <a:rPr lang="en-US" dirty="0"/>
              <a:t>For a list of links, use a 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  <a:r>
              <a:rPr lang="en-US" dirty="0"/>
              <a:t> with the </a:t>
            </a:r>
            <a:r>
              <a:rPr lang="en-US" b="1" dirty="0"/>
              <a:t>.</a:t>
            </a:r>
            <a:r>
              <a:rPr lang="en-US" b="1" dirty="0" err="1"/>
              <a:t>navbar-nav</a:t>
            </a:r>
            <a:r>
              <a:rPr lang="en-US" dirty="0"/>
              <a:t> class.</a:t>
            </a:r>
          </a:p>
          <a:p>
            <a:pPr lvl="1"/>
            <a:r>
              <a:rPr lang="en-US" dirty="0"/>
              <a:t>For each individual list item, use </a:t>
            </a:r>
            <a:r>
              <a:rPr lang="en-US" b="1" dirty="0"/>
              <a:t>&lt;li&gt;</a:t>
            </a:r>
            <a:r>
              <a:rPr lang="en-US" dirty="0"/>
              <a:t> with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-item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the individual links use </a:t>
            </a:r>
            <a:r>
              <a:rPr lang="en-US" b="1" dirty="0" smtClean="0"/>
              <a:t>&lt;a&gt; </a:t>
            </a:r>
            <a:r>
              <a:rPr lang="en-US" dirty="0"/>
              <a:t>with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-link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 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-brand</a:t>
            </a:r>
            <a:r>
              <a:rPr lang="en-US" dirty="0"/>
              <a:t> for your company, product, or project name.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83444"/>
            <a:ext cx="374384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include (via classes</a:t>
            </a:r>
            <a:r>
              <a:rPr lang="en-US" dirty="0" smtClean="0"/>
              <a:t>):</a:t>
            </a:r>
          </a:p>
          <a:p>
            <a:pPr lvl="1"/>
            <a:r>
              <a:rPr lang="en-US" b="1" dirty="0"/>
              <a:t>.</a:t>
            </a:r>
            <a:r>
              <a:rPr lang="en-US" b="1" dirty="0" smtClean="0"/>
              <a:t>active</a:t>
            </a:r>
          </a:p>
          <a:p>
            <a:pPr lvl="1"/>
            <a:r>
              <a:rPr lang="en-US" b="1" dirty="0" err="1" smtClean="0"/>
              <a:t>mr</a:t>
            </a:r>
            <a:r>
              <a:rPr lang="en-US" b="1" dirty="0" smtClean="0"/>
              <a:t>-auto / ml-auto</a:t>
            </a:r>
          </a:p>
          <a:p>
            <a:pPr lvl="1"/>
            <a:r>
              <a:rPr lang="en-US" dirty="0"/>
              <a:t> </a:t>
            </a:r>
            <a:r>
              <a:rPr lang="en-US" b="1" dirty="0" smtClean="0"/>
              <a:t>fixed-top</a:t>
            </a:r>
            <a:r>
              <a:rPr lang="en-US" dirty="0"/>
              <a:t> </a:t>
            </a:r>
            <a:r>
              <a:rPr lang="en-US" dirty="0" smtClean="0"/>
              <a:t>/ </a:t>
            </a:r>
            <a:r>
              <a:rPr lang="en-US" b="1" dirty="0" smtClean="0"/>
              <a:t>fixed-bottom</a:t>
            </a:r>
          </a:p>
          <a:p>
            <a:r>
              <a:rPr lang="en-US" dirty="0" err="1" smtClean="0"/>
              <a:t>Colour</a:t>
            </a:r>
            <a:r>
              <a:rPr lang="en-US" dirty="0" smtClean="0"/>
              <a:t> options: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specify light or dark (via 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-light</a:t>
            </a:r>
            <a:r>
              <a:rPr lang="en-US" dirty="0"/>
              <a:t> or </a:t>
            </a:r>
            <a:r>
              <a:rPr lang="en-US" b="1" dirty="0"/>
              <a:t>.</a:t>
            </a:r>
            <a:r>
              <a:rPr lang="en-US" b="1" dirty="0" err="1"/>
              <a:t>navbar</a:t>
            </a:r>
            <a:r>
              <a:rPr lang="en-US" b="1" dirty="0"/>
              <a:t>-dark</a:t>
            </a:r>
            <a:r>
              <a:rPr lang="en-US" dirty="0"/>
              <a:t>), then specify a </a:t>
            </a:r>
            <a:r>
              <a:rPr lang="en-US" dirty="0" err="1"/>
              <a:t>colour</a:t>
            </a:r>
            <a:r>
              <a:rPr lang="en-US" dirty="0"/>
              <a:t>. </a:t>
            </a:r>
            <a:r>
              <a:rPr lang="en-US" dirty="0" err="1"/>
              <a:t>Colour</a:t>
            </a:r>
            <a:r>
              <a:rPr lang="en-US" dirty="0"/>
              <a:t> can be specified either via one of Bootstrap's </a:t>
            </a:r>
            <a:r>
              <a:rPr lang="en-US" dirty="0" err="1"/>
              <a:t>colour</a:t>
            </a:r>
            <a:r>
              <a:rPr lang="en-US" dirty="0"/>
              <a:t> classes (</a:t>
            </a:r>
            <a:r>
              <a:rPr lang="en-US" dirty="0" err="1"/>
              <a:t>eg</a:t>
            </a:r>
            <a:r>
              <a:rPr lang="en-US" dirty="0"/>
              <a:t>, </a:t>
            </a:r>
            <a:r>
              <a:rPr lang="en-US" b="1" dirty="0"/>
              <a:t>.</a:t>
            </a:r>
            <a:r>
              <a:rPr lang="en-US" b="1" dirty="0" err="1"/>
              <a:t>bg</a:t>
            </a:r>
            <a:r>
              <a:rPr lang="en-US" b="1" dirty="0"/>
              <a:t>-primary</a:t>
            </a:r>
            <a:r>
              <a:rPr lang="en-US" dirty="0"/>
              <a:t>, </a:t>
            </a:r>
            <a:r>
              <a:rPr lang="en-US" b="1" dirty="0"/>
              <a:t>.</a:t>
            </a:r>
            <a:r>
              <a:rPr lang="en-US" b="1" dirty="0" err="1"/>
              <a:t>bg</a:t>
            </a:r>
            <a:r>
              <a:rPr lang="en-US" b="1" dirty="0"/>
              <a:t>-dark</a:t>
            </a:r>
            <a:r>
              <a:rPr lang="en-US" dirty="0"/>
              <a:t>), or by specifying your own </a:t>
            </a:r>
            <a:r>
              <a:rPr lang="en-US" dirty="0" err="1"/>
              <a:t>colour</a:t>
            </a:r>
            <a:r>
              <a:rPr lang="en-US" dirty="0"/>
              <a:t> with CSS (</a:t>
            </a:r>
            <a:r>
              <a:rPr lang="en-US" dirty="0" err="1"/>
              <a:t>eg</a:t>
            </a:r>
            <a:r>
              <a:rPr lang="en-US" dirty="0"/>
              <a:t>, using </a:t>
            </a:r>
            <a:r>
              <a:rPr lang="en-US" b="1" dirty="0"/>
              <a:t>background-color</a:t>
            </a:r>
            <a:r>
              <a:rPr lang="en-US" dirty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229600" cy="4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look at a subset of content, utilities and components,  including: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Images and </a:t>
            </a:r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Spacing</a:t>
            </a:r>
            <a:endParaRPr lang="en-US" dirty="0" smtClean="0"/>
          </a:p>
          <a:p>
            <a:pPr lvl="1"/>
            <a:r>
              <a:rPr lang="en-US" dirty="0" err="1" smtClean="0"/>
              <a:t>Navs</a:t>
            </a:r>
            <a:endParaRPr lang="en-US" dirty="0" smtClean="0"/>
          </a:p>
          <a:p>
            <a:pPr lvl="1"/>
            <a:r>
              <a:rPr lang="en-US" dirty="0" smtClean="0"/>
              <a:t>Dropdowns</a:t>
            </a:r>
          </a:p>
          <a:p>
            <a:pPr lvl="1"/>
            <a:r>
              <a:rPr lang="en-US" dirty="0" err="1" smtClean="0"/>
              <a:t>Navbars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basic styling such as light padding and only horizontal dividers, we will add the base class </a:t>
            </a:r>
            <a:r>
              <a:rPr lang="en-US" b="1" dirty="0"/>
              <a:t>table </a:t>
            </a:r>
            <a:r>
              <a:rPr lang="en-US" dirty="0"/>
              <a:t>to any &lt;table&gt; tag.</a:t>
            </a:r>
          </a:p>
          <a:p>
            <a:r>
              <a:rPr lang="en-US" dirty="0"/>
              <a:t>Other Classes include:</a:t>
            </a:r>
          </a:p>
          <a:p>
            <a:pPr lvl="1"/>
            <a:r>
              <a:rPr lang="en-US" sz="2000" b="1" dirty="0"/>
              <a:t>table-striped</a:t>
            </a:r>
            <a:r>
              <a:rPr lang="en-US" sz="2000" dirty="0"/>
              <a:t> adds zebra-striping to any table row within the </a:t>
            </a:r>
            <a:r>
              <a:rPr lang="en-US" sz="2000" i="1" dirty="0"/>
              <a:t>&lt;</a:t>
            </a:r>
            <a:r>
              <a:rPr lang="en-US" sz="2000" i="1" dirty="0" err="1"/>
              <a:t>tbody</a:t>
            </a:r>
            <a:r>
              <a:rPr lang="en-US" sz="2000" i="1" dirty="0"/>
              <a:t>&gt;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table-bordered</a:t>
            </a:r>
            <a:r>
              <a:rPr lang="en-US" sz="2000" dirty="0"/>
              <a:t> adds borders on all sides of the table and cells.</a:t>
            </a:r>
          </a:p>
          <a:p>
            <a:pPr lvl="1"/>
            <a:r>
              <a:rPr lang="en-US" sz="2000" b="1" dirty="0"/>
              <a:t>table-hover</a:t>
            </a:r>
            <a:r>
              <a:rPr lang="en-US" sz="2000" dirty="0"/>
              <a:t> enables a hover state on table rows within a </a:t>
            </a:r>
            <a:r>
              <a:rPr lang="en-US" sz="2000" i="1" dirty="0"/>
              <a:t>&lt;</a:t>
            </a:r>
            <a:r>
              <a:rPr lang="en-US" sz="2000" i="1" dirty="0" err="1"/>
              <a:t>tbody</a:t>
            </a:r>
            <a:r>
              <a:rPr lang="en-US" sz="2000" i="1" dirty="0"/>
              <a:t>&gt;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 smtClean="0"/>
              <a:t>table-</a:t>
            </a:r>
            <a:r>
              <a:rPr lang="en-US" sz="2000" b="1" dirty="0" err="1" smtClean="0"/>
              <a:t>sm</a:t>
            </a:r>
            <a:r>
              <a:rPr lang="en-US" sz="2000" dirty="0"/>
              <a:t> makes tables more compact by cutting cell padding in half.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4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Responsive Tables</a:t>
            </a:r>
          </a:p>
          <a:p>
            <a:r>
              <a:rPr lang="en-US" dirty="0"/>
              <a:t>Create responsive tables by </a:t>
            </a:r>
            <a:r>
              <a:rPr lang="en-US" dirty="0" smtClean="0"/>
              <a:t>including the following </a:t>
            </a:r>
            <a:r>
              <a:rPr lang="en-US" dirty="0"/>
              <a:t> </a:t>
            </a:r>
            <a:r>
              <a:rPr lang="en-US" b="1" dirty="0" smtClean="0"/>
              <a:t>table-responsive </a:t>
            </a:r>
            <a:r>
              <a:rPr lang="en-US" dirty="0"/>
              <a:t>class</a:t>
            </a:r>
            <a:r>
              <a:rPr lang="en-US" b="1" dirty="0" smtClean="0"/>
              <a:t> </a:t>
            </a:r>
            <a:r>
              <a:rPr lang="en-US" dirty="0"/>
              <a:t>any &lt;table&gt; tag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Or you can pick </a:t>
            </a:r>
            <a:r>
              <a:rPr lang="en-US" dirty="0"/>
              <a:t>a maximum breakpoint with which to have a </a:t>
            </a:r>
          </a:p>
          <a:p>
            <a:r>
              <a:rPr lang="en-US" dirty="0"/>
              <a:t>responsive table up to by </a:t>
            </a:r>
            <a:r>
              <a:rPr lang="en-US" dirty="0" smtClean="0"/>
              <a:t>adding</a:t>
            </a:r>
          </a:p>
          <a:p>
            <a:pPr marL="225425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.</a:t>
            </a:r>
            <a:r>
              <a:rPr lang="en-US" b="1" dirty="0"/>
              <a:t>table-responsive{-</a:t>
            </a:r>
            <a:r>
              <a:rPr lang="en-US" b="1" dirty="0" err="1"/>
              <a:t>sm</a:t>
            </a:r>
            <a:r>
              <a:rPr lang="en-US" b="1" dirty="0"/>
              <a:t>|-md|-</a:t>
            </a:r>
            <a:r>
              <a:rPr lang="en-US" b="1" dirty="0" err="1"/>
              <a:t>lg</a:t>
            </a:r>
            <a:r>
              <a:rPr lang="en-US" b="1" dirty="0"/>
              <a:t>|-xl</a:t>
            </a:r>
            <a:r>
              <a:rPr lang="en-US" b="1" dirty="0" smtClean="0"/>
              <a:t>}..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Other table styling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thead</a:t>
            </a:r>
            <a:r>
              <a:rPr lang="en-US" b="1" dirty="0" smtClean="0"/>
              <a:t>-light </a:t>
            </a:r>
            <a:r>
              <a:rPr lang="en-US" dirty="0" smtClean="0"/>
              <a:t>or </a:t>
            </a:r>
            <a:r>
              <a:rPr lang="en-US" b="1" dirty="0" err="1" smtClean="0"/>
              <a:t>thead</a:t>
            </a:r>
            <a:r>
              <a:rPr lang="en-US" b="1" dirty="0" smtClean="0"/>
              <a:t>-dark </a:t>
            </a:r>
            <a:r>
              <a:rPr lang="en-US" dirty="0" smtClean="0"/>
              <a:t>classes </a:t>
            </a:r>
            <a:r>
              <a:rPr lang="en-US" dirty="0" smtClean="0"/>
              <a:t>to </a:t>
            </a:r>
            <a:r>
              <a:rPr lang="en-US" dirty="0" smtClean="0"/>
              <a:t>style the table head.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table-dark </a:t>
            </a:r>
            <a:r>
              <a:rPr lang="en-US" dirty="0" smtClean="0"/>
              <a:t>to invert the table.</a:t>
            </a:r>
          </a:p>
        </p:txBody>
      </p:sp>
    </p:spTree>
    <p:extLst>
      <p:ext uri="{BB962C8B-B14F-4D97-AF65-F5344CB8AC3E}">
        <p14:creationId xmlns:p14="http://schemas.microsoft.com/office/powerpoint/2010/main" val="319135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3362200"/>
            <a:ext cx="3594100" cy="146709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725" y="2286000"/>
            <a:ext cx="3593592" cy="3619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thead</a:t>
            </a:r>
            <a:r>
              <a:rPr lang="en-US" dirty="0" smtClean="0"/>
              <a:t> (</a:t>
            </a:r>
            <a:r>
              <a:rPr lang="en-US" dirty="0" err="1" smtClean="0"/>
              <a:t>with.thead</a:t>
            </a:r>
            <a:r>
              <a:rPr lang="en-US" dirty="0" smtClean="0"/>
              <a:t>-dark)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.table-striped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.table-bordered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.table-hover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.table-</a:t>
            </a:r>
            <a:r>
              <a:rPr lang="en-US" dirty="0" err="1" smtClean="0"/>
              <a:t>sm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419600" y="2514600"/>
            <a:ext cx="609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419600" y="33528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3"/>
          </p:cNvCxnSpPr>
          <p:nvPr/>
        </p:nvCxnSpPr>
        <p:spPr>
          <a:xfrm flipH="1">
            <a:off x="4537075" y="3352800"/>
            <a:ext cx="492125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4537075" y="4095750"/>
            <a:ext cx="454650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886200" y="4724400"/>
            <a:ext cx="1143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219200" y="4876800"/>
            <a:ext cx="3810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4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can include many classes such as: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.</a:t>
            </a:r>
            <a:r>
              <a:rPr lang="en-US" b="1" dirty="0" err="1" smtClean="0"/>
              <a:t>img</a:t>
            </a:r>
            <a:r>
              <a:rPr lang="en-US" b="1" dirty="0" smtClean="0"/>
              <a:t>-fluid </a:t>
            </a:r>
            <a:r>
              <a:rPr lang="en-US" dirty="0" smtClean="0"/>
              <a:t>for responsive images</a:t>
            </a:r>
            <a:endParaRPr lang="en-US" b="1" dirty="0" smtClean="0"/>
          </a:p>
          <a:p>
            <a:pPr lvl="1"/>
            <a:r>
              <a:rPr lang="en-US" b="1" dirty="0" smtClean="0"/>
              <a:t>.rounded </a:t>
            </a:r>
            <a:r>
              <a:rPr lang="en-US" dirty="0" smtClean="0"/>
              <a:t>for rounded corners</a:t>
            </a:r>
          </a:p>
          <a:p>
            <a:pPr lvl="1"/>
            <a:r>
              <a:rPr lang="en-US" b="1" dirty="0" smtClean="0"/>
              <a:t>.rounded-circle </a:t>
            </a:r>
            <a:r>
              <a:rPr lang="en-US" dirty="0" smtClean="0"/>
              <a:t>for a circular image</a:t>
            </a:r>
          </a:p>
          <a:p>
            <a:pPr lvl="1"/>
            <a:r>
              <a:rPr lang="en-US" b="1" dirty="0" smtClean="0"/>
              <a:t>.</a:t>
            </a:r>
            <a:r>
              <a:rPr lang="en-US" b="1" dirty="0" err="1" smtClean="0"/>
              <a:t>img</a:t>
            </a:r>
            <a:r>
              <a:rPr lang="en-US" b="1" dirty="0" smtClean="0"/>
              <a:t>-thumbnail </a:t>
            </a:r>
            <a:r>
              <a:rPr lang="en-US" dirty="0" smtClean="0"/>
              <a:t>for a thumbnail image (I pixel border)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1270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59508"/>
            <a:ext cx="6400800" cy="13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style a button, use Bootstrap's </a:t>
            </a:r>
            <a:r>
              <a:rPr lang="en-US" b="1" dirty="0"/>
              <a:t>.</a:t>
            </a:r>
            <a:r>
              <a:rPr lang="en-US" b="1" dirty="0" err="1"/>
              <a:t>btn</a:t>
            </a:r>
            <a:r>
              <a:rPr lang="en-US" dirty="0"/>
              <a:t> class, followed by the desired </a:t>
            </a:r>
            <a:r>
              <a:rPr lang="en-US" dirty="0" smtClean="0"/>
              <a:t>style class. </a:t>
            </a:r>
          </a:p>
          <a:p>
            <a:pPr lvl="1"/>
            <a:r>
              <a:rPr lang="en-US" dirty="0" smtClean="0"/>
              <a:t>Primary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Secondary,</a:t>
            </a:r>
          </a:p>
          <a:p>
            <a:pPr lvl="1"/>
            <a:r>
              <a:rPr lang="en-US" dirty="0"/>
              <a:t>Info,</a:t>
            </a:r>
          </a:p>
          <a:p>
            <a:pPr lvl="1"/>
            <a:r>
              <a:rPr lang="en-US" dirty="0"/>
              <a:t>Success,</a:t>
            </a:r>
          </a:p>
          <a:p>
            <a:pPr lvl="1"/>
            <a:r>
              <a:rPr lang="en-US" dirty="0"/>
              <a:t>Warning,</a:t>
            </a:r>
          </a:p>
          <a:p>
            <a:pPr lvl="1"/>
            <a:r>
              <a:rPr lang="en-US" dirty="0"/>
              <a:t>Danger,</a:t>
            </a:r>
          </a:p>
          <a:p>
            <a:pPr lvl="1"/>
            <a:r>
              <a:rPr lang="en-US" dirty="0"/>
              <a:t>Light,</a:t>
            </a:r>
          </a:p>
          <a:p>
            <a:pPr lvl="1"/>
            <a:r>
              <a:rPr lang="en-US" dirty="0"/>
              <a:t>Dark, and</a:t>
            </a:r>
          </a:p>
          <a:p>
            <a:pPr lvl="1"/>
            <a:r>
              <a:rPr lang="en-US" dirty="0" smtClean="0"/>
              <a:t>Link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867400"/>
            <a:ext cx="663985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Assign responsive-friendly </a:t>
            </a:r>
            <a:r>
              <a:rPr lang="en-US" b="1" dirty="0"/>
              <a:t>margin</a:t>
            </a:r>
            <a:r>
              <a:rPr lang="en-US" dirty="0"/>
              <a:t> or </a:t>
            </a:r>
            <a:r>
              <a:rPr lang="en-US" b="1" dirty="0"/>
              <a:t>padding</a:t>
            </a:r>
            <a:r>
              <a:rPr lang="en-US" dirty="0"/>
              <a:t> values to an element or a subset of its sides with shorthand classes. </a:t>
            </a:r>
            <a:endParaRPr lang="en-US" dirty="0" smtClean="0"/>
          </a:p>
          <a:p>
            <a:r>
              <a:rPr lang="en-US" dirty="0"/>
              <a:t>Property is one </a:t>
            </a:r>
            <a:r>
              <a:rPr lang="en-US" dirty="0" smtClean="0"/>
              <a:t>of </a:t>
            </a:r>
            <a:r>
              <a:rPr lang="en-US" b="1" dirty="0" smtClean="0"/>
              <a:t>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classes that set </a:t>
            </a:r>
            <a:r>
              <a:rPr lang="en-US" b="1" dirty="0" smtClean="0"/>
              <a:t>margin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p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classes that set </a:t>
            </a:r>
            <a:r>
              <a:rPr lang="en-US" b="1" dirty="0"/>
              <a:t>padding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Where sides is one of </a:t>
            </a:r>
            <a:r>
              <a:rPr lang="en-US" b="1" dirty="0" smtClean="0"/>
              <a:t>t </a:t>
            </a:r>
            <a:r>
              <a:rPr lang="en-US" dirty="0" smtClean="0"/>
              <a:t>(top), </a:t>
            </a:r>
            <a:r>
              <a:rPr lang="en-US" b="1" dirty="0" smtClean="0"/>
              <a:t>b</a:t>
            </a:r>
            <a:r>
              <a:rPr lang="en-US" dirty="0" smtClean="0"/>
              <a:t> (bottom),  </a:t>
            </a:r>
            <a:r>
              <a:rPr lang="en-US" b="1" dirty="0" smtClean="0"/>
              <a:t>l </a:t>
            </a:r>
            <a:r>
              <a:rPr lang="en-US" dirty="0" smtClean="0"/>
              <a:t>(left), </a:t>
            </a:r>
            <a:r>
              <a:rPr lang="en-US" b="1" dirty="0" smtClean="0"/>
              <a:t> r </a:t>
            </a:r>
            <a:r>
              <a:rPr lang="en-US" dirty="0" smtClean="0"/>
              <a:t>(right),  </a:t>
            </a:r>
            <a:r>
              <a:rPr lang="en-US" b="1" dirty="0" smtClean="0"/>
              <a:t>x </a:t>
            </a:r>
            <a:r>
              <a:rPr lang="en-US" dirty="0" smtClean="0"/>
              <a:t>(left and right),  </a:t>
            </a:r>
            <a:r>
              <a:rPr lang="en-US" b="1" dirty="0" smtClean="0"/>
              <a:t>y </a:t>
            </a:r>
            <a:r>
              <a:rPr lang="en-US" dirty="0" smtClean="0"/>
              <a:t>(top and bottom), or blank ( all sides).</a:t>
            </a:r>
          </a:p>
          <a:p>
            <a:r>
              <a:rPr lang="en-US" dirty="0" smtClean="0"/>
              <a:t>Size can be one of </a:t>
            </a:r>
            <a:r>
              <a:rPr lang="en-US" b="1" dirty="0" smtClean="0"/>
              <a:t>0</a:t>
            </a:r>
            <a:r>
              <a:rPr lang="en-US" dirty="0" smtClean="0"/>
              <a:t>, </a:t>
            </a:r>
            <a:r>
              <a:rPr lang="en-US" b="1" dirty="0" smtClean="0"/>
              <a:t>1</a:t>
            </a:r>
            <a:r>
              <a:rPr lang="en-US" dirty="0" smtClean="0"/>
              <a:t>,</a:t>
            </a:r>
            <a:r>
              <a:rPr lang="en-US" b="1" dirty="0" smtClean="0"/>
              <a:t> 2</a:t>
            </a:r>
            <a:r>
              <a:rPr lang="en-US" dirty="0" smtClean="0"/>
              <a:t>,</a:t>
            </a:r>
            <a:r>
              <a:rPr lang="en-US" b="1" dirty="0" smtClean="0"/>
              <a:t> 3</a:t>
            </a:r>
            <a:r>
              <a:rPr lang="en-US" dirty="0" smtClean="0"/>
              <a:t>,</a:t>
            </a:r>
            <a:r>
              <a:rPr lang="en-US" b="1" dirty="0" smtClean="0"/>
              <a:t> 4 </a:t>
            </a:r>
            <a:r>
              <a:rPr lang="en-US" dirty="0" smtClean="0"/>
              <a:t>or </a:t>
            </a:r>
            <a:r>
              <a:rPr lang="en-US" b="1" dirty="0" smtClean="0"/>
              <a:t>5.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mt-0  (margin top 0)</a:t>
            </a:r>
          </a:p>
          <a:p>
            <a:pPr lvl="1"/>
            <a:r>
              <a:rPr lang="en-US" dirty="0" smtClean="0"/>
              <a:t>ml-1  (margin left 1)</a:t>
            </a:r>
          </a:p>
          <a:p>
            <a:pPr lvl="1"/>
            <a:r>
              <a:rPr lang="en-US" dirty="0" smtClean="0"/>
              <a:t>px-2  (padding left and right 2)</a:t>
            </a:r>
          </a:p>
          <a:p>
            <a:pPr lvl="1"/>
            <a:r>
              <a:rPr lang="en-US" dirty="0" smtClean="0"/>
              <a:t>p-3  (padding top, bottom, left and right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0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33742" cy="1492132"/>
          </a:xfrm>
        </p:spPr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– </a:t>
            </a:r>
            <a:r>
              <a:rPr lang="en-US" dirty="0" err="1" smtClean="0"/>
              <a:t>Nav</a:t>
            </a:r>
            <a:r>
              <a:rPr lang="en-US" dirty="0" smtClean="0"/>
              <a:t>-tabs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</a:t>
            </a:r>
            <a:r>
              <a:rPr lang="en-US" dirty="0" err="1"/>
              <a:t>nav</a:t>
            </a:r>
            <a:r>
              <a:rPr lang="en-US" dirty="0"/>
              <a:t> components share the same base markup and styles through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dirty="0"/>
              <a:t> class.</a:t>
            </a:r>
          </a:p>
          <a:p>
            <a:r>
              <a:rPr lang="en-US" dirty="0"/>
              <a:t>For a </a:t>
            </a:r>
            <a:r>
              <a:rPr lang="en-US" i="1" dirty="0" smtClean="0"/>
              <a:t>tabbed effect </a:t>
            </a:r>
            <a:r>
              <a:rPr lang="en-US" dirty="0" smtClean="0"/>
              <a:t>we </a:t>
            </a:r>
            <a:r>
              <a:rPr lang="en-US" dirty="0"/>
              <a:t>use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-tabs</a:t>
            </a:r>
            <a:r>
              <a:rPr lang="en-US" dirty="0"/>
              <a:t> class. Note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b="1" dirty="0"/>
              <a:t>-tabs</a:t>
            </a:r>
            <a:r>
              <a:rPr lang="en-US" dirty="0"/>
              <a:t> class requires the </a:t>
            </a:r>
            <a:r>
              <a:rPr lang="en-US" b="1" dirty="0"/>
              <a:t>.</a:t>
            </a:r>
            <a:r>
              <a:rPr lang="en-US" b="1" dirty="0" err="1"/>
              <a:t>nav</a:t>
            </a:r>
            <a:r>
              <a:rPr lang="en-US" dirty="0"/>
              <a:t> base class.</a:t>
            </a:r>
          </a:p>
          <a:p>
            <a:pPr marL="236538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-tabs"&gt;</a:t>
            </a:r>
          </a:p>
          <a:p>
            <a:pPr marL="914400" indent="-677863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 class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="link-item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class= "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-link active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"index.htm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"&gt;WIT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Home Page&lt;/a&gt;&lt;/li&gt;</a:t>
            </a:r>
          </a:p>
          <a:p>
            <a:pPr marL="914400" indent="-677863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li class ="link-item"&gt;&lt;a class= "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-link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"aboutwit.htm"&gt;About WIT&lt;/a&gt;&lt;/li&gt;</a:t>
            </a:r>
          </a:p>
          <a:p>
            <a:pPr marL="236538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6538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36538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39452"/>
            <a:ext cx="602064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439</TotalTime>
  <Words>301</Words>
  <Application>Microsoft Office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Badge</vt:lpstr>
      <vt:lpstr>Bootstrap 4 Part two</vt:lpstr>
      <vt:lpstr>Bootstrap 4</vt:lpstr>
      <vt:lpstr>tables</vt:lpstr>
      <vt:lpstr>tables</vt:lpstr>
      <vt:lpstr>tables</vt:lpstr>
      <vt:lpstr>Images</vt:lpstr>
      <vt:lpstr>buttons</vt:lpstr>
      <vt:lpstr>spacing</vt:lpstr>
      <vt:lpstr>Nav – Nav-tabs</vt:lpstr>
      <vt:lpstr>Nav – Nav-pills</vt:lpstr>
      <vt:lpstr> Dropdown Menu </vt:lpstr>
      <vt:lpstr> Dropdown Menu </vt:lpstr>
      <vt:lpstr>Dropdown Menu</vt:lpstr>
      <vt:lpstr>Navbar</vt:lpstr>
      <vt:lpstr>navbar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mary</dc:creator>
  <cp:lastModifiedBy>mary</cp:lastModifiedBy>
  <cp:revision>55</cp:revision>
  <dcterms:created xsi:type="dcterms:W3CDTF">2015-11-09T10:51:36Z</dcterms:created>
  <dcterms:modified xsi:type="dcterms:W3CDTF">2017-11-16T10:08:30Z</dcterms:modified>
</cp:coreProperties>
</file>