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notesMasterIdLst>
    <p:notesMasterId r:id="rId21"/>
  </p:notes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3" r:id="rId18"/>
    <p:sldId id="271"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sorterViewPr>
    <p:cViewPr>
      <p:scale>
        <a:sx n="100" d="100"/>
        <a:sy n="100" d="100"/>
      </p:scale>
      <p:origin x="0" y="18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67979-B798-40DB-B440-5D87E6EC6EEF}" type="datetimeFigureOut">
              <a:rPr lang="en-US" smtClean="0"/>
              <a:t>11/5/2017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4F902-6E5B-4D43-BC9D-B2954F06BDA5}" type="slidenum">
              <a:rPr lang="en-US" smtClean="0"/>
              <a:t>‹#›</a:t>
            </a:fld>
            <a:endParaRPr lang="en-US"/>
          </a:p>
        </p:txBody>
      </p:sp>
    </p:spTree>
    <p:extLst>
      <p:ext uri="{BB962C8B-B14F-4D97-AF65-F5344CB8AC3E}">
        <p14:creationId xmlns:p14="http://schemas.microsoft.com/office/powerpoint/2010/main" val="296606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t>11/5/2017</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45182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43122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948538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pPr lvl="0">
              <a:defRPr sz="1800"/>
            </a:pPr>
            <a:r>
              <a:rPr sz="3000"/>
              <a:t>Title Text</a:t>
            </a:r>
          </a:p>
        </p:txBody>
      </p:sp>
      <p:sp>
        <p:nvSpPr>
          <p:cNvPr id="23" name="Shape 23"/>
          <p:cNvSpPr>
            <a:spLocks noGrp="1"/>
          </p:cNvSpPr>
          <p:nvPr>
            <p:ph type="body" idx="1"/>
          </p:nvPr>
        </p:nvSpPr>
        <p:spPr>
          <a:prstGeom prst="rect">
            <a:avLst/>
          </a:prstGeom>
        </p:spPr>
        <p:txBody>
          <a:bodyPr/>
          <a:lstStyle/>
          <a:p>
            <a:pPr lvl="0">
              <a:defRPr sz="1800"/>
            </a:pPr>
            <a:r>
              <a:rPr sz="2500"/>
              <a:t>Body Level One</a:t>
            </a:r>
          </a:p>
          <a:p>
            <a:pPr lvl="1">
              <a:defRPr sz="1800"/>
            </a:pPr>
            <a:r>
              <a:rPr sz="2500"/>
              <a:t>Body Level Two</a:t>
            </a:r>
          </a:p>
          <a:p>
            <a:pPr lvl="2">
              <a:defRPr sz="1800"/>
            </a:pPr>
            <a:r>
              <a:rPr sz="2500"/>
              <a:t>Body Level Three</a:t>
            </a:r>
          </a:p>
          <a:p>
            <a:pPr lvl="3">
              <a:defRPr sz="1800"/>
            </a:pPr>
            <a:r>
              <a:rPr sz="2500"/>
              <a:t>Body Level Four</a:t>
            </a:r>
          </a:p>
          <a:p>
            <a:pPr lvl="4">
              <a:defRPr sz="1800"/>
            </a:pPr>
            <a:r>
              <a:rPr sz="2500"/>
              <a:t>Body Level Five</a:t>
            </a:r>
          </a:p>
        </p:txBody>
      </p:sp>
    </p:spTree>
    <p:extLst>
      <p:ext uri="{BB962C8B-B14F-4D97-AF65-F5344CB8AC3E}">
        <p14:creationId xmlns:p14="http://schemas.microsoft.com/office/powerpoint/2010/main" val="155202833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5372039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t>11/5/2017</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52674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710977737"/>
      </p:ext>
    </p:extLst>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t>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660283083"/>
      </p:ext>
    </p:extLst>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t>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3380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t>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42179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t>11/5/2017</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5425964"/>
      </p:ext>
    </p:extLst>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t>11/5/2017</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943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t>11/5/2017</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01350907"/>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Html5 Semantic elements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8383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p:cNvSpPr>
          <p:nvPr>
            <p:ph type="title"/>
          </p:nvPr>
        </p:nvSpPr>
        <p:spPr>
          <a:prstGeom prst="rect">
            <a:avLst/>
          </a:prstGeom>
        </p:spPr>
        <p:txBody>
          <a:bodyPr/>
          <a:lstStyle/>
          <a:p>
            <a:pPr lvl="0">
              <a:defRPr sz="1800"/>
            </a:pPr>
            <a:r>
              <a:rPr sz="3000" smtClean="0"/>
              <a:t>W3C Specifications</a:t>
            </a:r>
            <a:endParaRPr sz="3000"/>
          </a:p>
        </p:txBody>
      </p:sp>
      <p:sp>
        <p:nvSpPr>
          <p:cNvPr id="87" name="Shape 87"/>
          <p:cNvSpPr>
            <a:spLocks noGrp="1"/>
          </p:cNvSpPr>
          <p:nvPr>
            <p:ph type="body" idx="1"/>
          </p:nvPr>
        </p:nvSpPr>
        <p:spPr>
          <a:xfrm>
            <a:off x="914400" y="1553856"/>
            <a:ext cx="2797085" cy="4688087"/>
          </a:xfrm>
          <a:prstGeom prst="rect">
            <a:avLst/>
          </a:prstGeom>
        </p:spPr>
        <p:txBody>
          <a:bodyPr/>
          <a:lstStyle/>
          <a:p>
            <a:pPr lvl="0">
              <a:defRPr sz="1800"/>
            </a:pPr>
            <a:r>
              <a:rPr sz="2500" dirty="0" smtClean="0"/>
              <a:t>Readable and concise</a:t>
            </a:r>
          </a:p>
          <a:p>
            <a:pPr lvl="0">
              <a:defRPr sz="1800"/>
            </a:pPr>
            <a:r>
              <a:rPr sz="2500" dirty="0" smtClean="0"/>
              <a:t>Simple guidance on structuring content</a:t>
            </a:r>
            <a:endParaRPr sz="2500" dirty="0"/>
          </a:p>
        </p:txBody>
      </p:sp>
      <p:pic>
        <p:nvPicPr>
          <p:cNvPr id="88" name="Screen Shot 2013-11-27 at 06.29.23.png"/>
          <p:cNvPicPr/>
          <p:nvPr/>
        </p:nvPicPr>
        <p:blipFill>
          <a:blip r:embed="rId2">
            <a:extLst/>
          </a:blip>
          <a:stretch>
            <a:fillRect/>
          </a:stretch>
        </p:blipFill>
        <p:spPr>
          <a:xfrm>
            <a:off x="3505200" y="1143000"/>
            <a:ext cx="5268516" cy="1687711"/>
          </a:xfrm>
          <a:prstGeom prst="rect">
            <a:avLst/>
          </a:prstGeom>
          <a:ln w="12700">
            <a:solidFill/>
            <a:miter lim="400000"/>
          </a:ln>
        </p:spPr>
      </p:pic>
      <p:pic>
        <p:nvPicPr>
          <p:cNvPr id="89" name="Screen Shot 2013-11-27 at 06.30.09.png"/>
          <p:cNvPicPr/>
          <p:nvPr/>
        </p:nvPicPr>
        <p:blipFill>
          <a:blip r:embed="rId3">
            <a:extLst/>
          </a:blip>
          <a:stretch>
            <a:fillRect/>
          </a:stretch>
        </p:blipFill>
        <p:spPr>
          <a:xfrm>
            <a:off x="3962400" y="3230761"/>
            <a:ext cx="4500563" cy="3170039"/>
          </a:xfrm>
          <a:prstGeom prst="rect">
            <a:avLst/>
          </a:prstGeom>
          <a:ln w="12700">
            <a:solidFill/>
            <a:miter lim="400000"/>
          </a:ln>
        </p:spPr>
      </p:pic>
    </p:spTree>
    <p:extLst>
      <p:ext uri="{BB962C8B-B14F-4D97-AF65-F5344CB8AC3E}">
        <p14:creationId xmlns:p14="http://schemas.microsoft.com/office/powerpoint/2010/main" val="399404131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a:spLocks noGrp="1"/>
          </p:cNvSpPr>
          <p:nvPr>
            <p:ph type="title"/>
          </p:nvPr>
        </p:nvSpPr>
        <p:spPr>
          <a:xfrm>
            <a:off x="685800" y="294680"/>
            <a:ext cx="8340329" cy="982266"/>
          </a:xfrm>
          <a:prstGeom prst="rect">
            <a:avLst/>
          </a:prstGeom>
        </p:spPr>
        <p:txBody>
          <a:bodyPr/>
          <a:lstStyle>
            <a:lvl1pPr>
              <a:defRPr u="sng">
                <a:hlinkClick r:id=""/>
              </a:defRPr>
            </a:lvl1pPr>
          </a:lstStyle>
          <a:p>
            <a:pPr lvl="0">
              <a:defRPr sz="1800" u="none"/>
            </a:pPr>
            <a:r>
              <a:rPr sz="3000"/>
              <a:t>http://www.w3.org/html/wg/drafts/html/master/sections.html#article-or-section</a:t>
            </a:r>
          </a:p>
        </p:txBody>
      </p:sp>
      <p:pic>
        <p:nvPicPr>
          <p:cNvPr id="92" name="Screen Shot 2013-11-27 at 06.32.03.png"/>
          <p:cNvPicPr/>
          <p:nvPr/>
        </p:nvPicPr>
        <p:blipFill>
          <a:blip r:embed="rId2">
            <a:extLst/>
          </a:blip>
          <a:stretch>
            <a:fillRect/>
          </a:stretch>
        </p:blipFill>
        <p:spPr>
          <a:xfrm>
            <a:off x="762000" y="1676400"/>
            <a:ext cx="8077200" cy="3651222"/>
          </a:xfrm>
          <a:prstGeom prst="rect">
            <a:avLst/>
          </a:prstGeom>
          <a:ln w="12700">
            <a:miter lim="400000"/>
          </a:ln>
          <a:effectLst>
            <a:outerShdw blurRad="63500" dist="25400" dir="5400000" rotWithShape="0">
              <a:srgbClr val="000000">
                <a:alpha val="50000"/>
              </a:srgbClr>
            </a:outerShdw>
          </a:effectLst>
        </p:spPr>
      </p:pic>
    </p:spTree>
    <p:extLst>
      <p:ext uri="{BB962C8B-B14F-4D97-AF65-F5344CB8AC3E}">
        <p14:creationId xmlns:p14="http://schemas.microsoft.com/office/powerpoint/2010/main" val="274157181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a:spLocks noGrp="1"/>
          </p:cNvSpPr>
          <p:nvPr>
            <p:ph type="title"/>
          </p:nvPr>
        </p:nvSpPr>
        <p:spPr>
          <a:prstGeom prst="rect">
            <a:avLst/>
          </a:prstGeom>
        </p:spPr>
        <p:txBody>
          <a:bodyPr/>
          <a:lstStyle/>
          <a:p>
            <a:pPr lvl="0">
              <a:defRPr sz="1800"/>
            </a:pPr>
            <a:r>
              <a:rPr sz="3000"/>
              <a:t>Semantic and Div’itis</a:t>
            </a:r>
          </a:p>
        </p:txBody>
      </p:sp>
      <p:sp>
        <p:nvSpPr>
          <p:cNvPr id="95" name="Shape 95"/>
          <p:cNvSpPr>
            <a:spLocks noGrp="1"/>
          </p:cNvSpPr>
          <p:nvPr>
            <p:ph type="body" idx="1"/>
          </p:nvPr>
        </p:nvSpPr>
        <p:spPr>
          <a:xfrm>
            <a:off x="766579" y="1257377"/>
            <a:ext cx="4034021" cy="4457623"/>
          </a:xfrm>
          <a:prstGeom prst="rect">
            <a:avLst/>
          </a:prstGeom>
        </p:spPr>
        <p:txBody>
          <a:bodyPr/>
          <a:lstStyle/>
          <a:p>
            <a:pPr lvl="0">
              <a:defRPr sz="1800"/>
            </a:pPr>
            <a:r>
              <a:rPr sz="2500" dirty="0" err="1"/>
              <a:t>Div’itis</a:t>
            </a:r>
            <a:r>
              <a:rPr sz="2500" dirty="0"/>
              <a:t> : the process of using too many nested/unnecessary </a:t>
            </a:r>
            <a:r>
              <a:rPr sz="2500" dirty="0" err="1"/>
              <a:t>divs</a:t>
            </a:r>
            <a:r>
              <a:rPr sz="2500" dirty="0"/>
              <a:t> to mark up a page.</a:t>
            </a:r>
          </a:p>
          <a:p>
            <a:pPr lvl="0">
              <a:defRPr sz="1800"/>
            </a:pPr>
            <a:r>
              <a:rPr sz="2500" dirty="0"/>
              <a:t>Excessive use of DIVs makes page difficult to interpret, both by a human and machine reader</a:t>
            </a:r>
          </a:p>
        </p:txBody>
      </p:sp>
      <p:pic>
        <p:nvPicPr>
          <p:cNvPr id="96" name="Screen Shot 2013-11-27 at 06.34.24.png"/>
          <p:cNvPicPr/>
          <p:nvPr/>
        </p:nvPicPr>
        <p:blipFill>
          <a:blip r:embed="rId2">
            <a:extLst/>
          </a:blip>
          <a:stretch>
            <a:fillRect/>
          </a:stretch>
        </p:blipFill>
        <p:spPr>
          <a:xfrm>
            <a:off x="4724399" y="1185005"/>
            <a:ext cx="4115991" cy="4961059"/>
          </a:xfrm>
          <a:prstGeom prst="rect">
            <a:avLst/>
          </a:prstGeom>
          <a:ln w="12700">
            <a:miter lim="400000"/>
          </a:ln>
        </p:spPr>
      </p:pic>
    </p:spTree>
    <p:extLst>
      <p:ext uri="{BB962C8B-B14F-4D97-AF65-F5344CB8AC3E}">
        <p14:creationId xmlns:p14="http://schemas.microsoft.com/office/powerpoint/2010/main" val="328566256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p:cNvSpPr>
          <p:nvPr>
            <p:ph type="title"/>
          </p:nvPr>
        </p:nvSpPr>
        <p:spPr>
          <a:prstGeom prst="rect">
            <a:avLst/>
          </a:prstGeom>
        </p:spPr>
        <p:txBody>
          <a:bodyPr/>
          <a:lstStyle/>
          <a:p>
            <a:pPr lvl="0"/>
            <a:endParaRPr/>
          </a:p>
        </p:txBody>
      </p:sp>
      <p:sp>
        <p:nvSpPr>
          <p:cNvPr id="99" name="Shape 99"/>
          <p:cNvSpPr>
            <a:spLocks noGrp="1"/>
          </p:cNvSpPr>
          <p:nvPr>
            <p:ph type="body" idx="1"/>
          </p:nvPr>
        </p:nvSpPr>
        <p:spPr>
          <a:prstGeom prst="rect">
            <a:avLst/>
          </a:prstGeom>
        </p:spPr>
        <p:txBody>
          <a:bodyPr/>
          <a:lstStyle/>
          <a:p>
            <a:pPr lvl="0"/>
            <a:endParaRPr/>
          </a:p>
        </p:txBody>
      </p:sp>
      <p:pic>
        <p:nvPicPr>
          <p:cNvPr id="100" name="Screen Shot 2013-11-27 at 06.36.02.png"/>
          <p:cNvPicPr/>
          <p:nvPr/>
        </p:nvPicPr>
        <p:blipFill>
          <a:blip r:embed="rId2">
            <a:extLst/>
          </a:blip>
          <a:stretch>
            <a:fillRect/>
          </a:stretch>
        </p:blipFill>
        <p:spPr>
          <a:xfrm>
            <a:off x="0" y="165306"/>
            <a:ext cx="9144000" cy="6366653"/>
          </a:xfrm>
          <a:prstGeom prst="rect">
            <a:avLst/>
          </a:prstGeom>
          <a:ln w="12700">
            <a:miter lim="400000"/>
          </a:ln>
        </p:spPr>
      </p:pic>
    </p:spTree>
    <p:extLst>
      <p:ext uri="{BB962C8B-B14F-4D97-AF65-F5344CB8AC3E}">
        <p14:creationId xmlns:p14="http://schemas.microsoft.com/office/powerpoint/2010/main" val="220161805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a:spLocks noGrp="1"/>
          </p:cNvSpPr>
          <p:nvPr>
            <p:ph type="title"/>
          </p:nvPr>
        </p:nvSpPr>
        <p:spPr>
          <a:prstGeom prst="rect">
            <a:avLst/>
          </a:prstGeom>
        </p:spPr>
        <p:txBody>
          <a:bodyPr/>
          <a:lstStyle/>
          <a:p>
            <a:pPr lvl="0">
              <a:defRPr sz="1800"/>
            </a:pPr>
            <a:r>
              <a:rPr sz="3000"/>
              <a:t>Different Structures and Ordering</a:t>
            </a:r>
          </a:p>
        </p:txBody>
      </p:sp>
      <p:sp>
        <p:nvSpPr>
          <p:cNvPr id="103" name="Shape 103"/>
          <p:cNvSpPr>
            <a:spLocks noGrp="1"/>
          </p:cNvSpPr>
          <p:nvPr>
            <p:ph type="body" idx="1"/>
          </p:nvPr>
        </p:nvSpPr>
        <p:spPr>
          <a:prstGeom prst="rect">
            <a:avLst/>
          </a:prstGeom>
        </p:spPr>
        <p:txBody>
          <a:bodyPr/>
          <a:lstStyle/>
          <a:p>
            <a:pPr lvl="0"/>
            <a:endParaRPr/>
          </a:p>
        </p:txBody>
      </p:sp>
      <p:pic>
        <p:nvPicPr>
          <p:cNvPr id="104" name="pasted-image.png"/>
          <p:cNvPicPr/>
          <p:nvPr/>
        </p:nvPicPr>
        <p:blipFill>
          <a:blip r:embed="rId2">
            <a:extLst/>
          </a:blip>
          <a:stretch>
            <a:fillRect/>
          </a:stretch>
        </p:blipFill>
        <p:spPr>
          <a:xfrm>
            <a:off x="838200" y="1884759"/>
            <a:ext cx="5257800" cy="3373041"/>
          </a:xfrm>
          <a:prstGeom prst="rect">
            <a:avLst/>
          </a:prstGeom>
          <a:ln w="12700">
            <a:miter lim="400000"/>
          </a:ln>
        </p:spPr>
      </p:pic>
      <p:sp>
        <p:nvSpPr>
          <p:cNvPr id="105" name="Shape 105"/>
          <p:cNvSpPr/>
          <p:nvPr/>
        </p:nvSpPr>
        <p:spPr>
          <a:xfrm>
            <a:off x="6214294" y="2565079"/>
            <a:ext cx="2701056" cy="1995735"/>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pPr lvl="0" algn="l">
              <a:defRPr sz="1800"/>
            </a:pPr>
            <a:r>
              <a:rPr sz="2500"/>
              <a:t>&lt;header&gt;&lt;/header&gt;</a:t>
            </a:r>
          </a:p>
          <a:p>
            <a:pPr lvl="0" algn="l">
              <a:defRPr sz="1800"/>
            </a:pPr>
            <a:r>
              <a:rPr sz="2500"/>
              <a:t>&lt;nav&gt;&lt;/nav&gt;</a:t>
            </a:r>
          </a:p>
          <a:p>
            <a:pPr lvl="0" algn="l">
              <a:defRPr sz="1800"/>
            </a:pPr>
            <a:r>
              <a:rPr sz="2500"/>
              <a:t>&lt;main&gt;&lt;main&gt;</a:t>
            </a:r>
          </a:p>
          <a:p>
            <a:pPr lvl="0" algn="l">
              <a:defRPr sz="1800"/>
            </a:pPr>
            <a:r>
              <a:rPr sz="2500"/>
              <a:t>&lt;aside&gt;&lt;/aside&gt;</a:t>
            </a:r>
          </a:p>
          <a:p>
            <a:pPr lvl="0" algn="l">
              <a:defRPr sz="1800"/>
            </a:pPr>
            <a:r>
              <a:rPr sz="2500"/>
              <a:t>&lt;footer&gt;&lt;/footer&gt;</a:t>
            </a:r>
          </a:p>
        </p:txBody>
      </p:sp>
    </p:spTree>
    <p:extLst>
      <p:ext uri="{BB962C8B-B14F-4D97-AF65-F5344CB8AC3E}">
        <p14:creationId xmlns:p14="http://schemas.microsoft.com/office/powerpoint/2010/main" val="367589848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hape 107"/>
          <p:cNvSpPr>
            <a:spLocks noGrp="1"/>
          </p:cNvSpPr>
          <p:nvPr>
            <p:ph type="title"/>
          </p:nvPr>
        </p:nvSpPr>
        <p:spPr>
          <a:prstGeom prst="rect">
            <a:avLst/>
          </a:prstGeom>
        </p:spPr>
        <p:txBody>
          <a:bodyPr/>
          <a:lstStyle/>
          <a:p>
            <a:pPr lvl="0"/>
            <a:endParaRPr/>
          </a:p>
        </p:txBody>
      </p:sp>
      <p:sp>
        <p:nvSpPr>
          <p:cNvPr id="108" name="Shape 108"/>
          <p:cNvSpPr>
            <a:spLocks noGrp="1"/>
          </p:cNvSpPr>
          <p:nvPr>
            <p:ph type="body" idx="1"/>
          </p:nvPr>
        </p:nvSpPr>
        <p:spPr>
          <a:prstGeom prst="rect">
            <a:avLst/>
          </a:prstGeom>
        </p:spPr>
        <p:txBody>
          <a:bodyPr/>
          <a:lstStyle/>
          <a:p>
            <a:pPr lvl="0"/>
            <a:endParaRPr/>
          </a:p>
        </p:txBody>
      </p:sp>
      <p:pic>
        <p:nvPicPr>
          <p:cNvPr id="109" name="pasted-image.png"/>
          <p:cNvPicPr/>
          <p:nvPr/>
        </p:nvPicPr>
        <p:blipFill>
          <a:blip r:embed="rId2">
            <a:extLst/>
          </a:blip>
          <a:stretch>
            <a:fillRect/>
          </a:stretch>
        </p:blipFill>
        <p:spPr>
          <a:xfrm>
            <a:off x="762000" y="1676400"/>
            <a:ext cx="5433411" cy="3986808"/>
          </a:xfrm>
          <a:prstGeom prst="rect">
            <a:avLst/>
          </a:prstGeom>
          <a:ln w="12700">
            <a:miter lim="400000"/>
          </a:ln>
        </p:spPr>
      </p:pic>
      <p:sp>
        <p:nvSpPr>
          <p:cNvPr id="110" name="Shape 110"/>
          <p:cNvSpPr/>
          <p:nvPr/>
        </p:nvSpPr>
        <p:spPr>
          <a:xfrm>
            <a:off x="6244227" y="2815853"/>
            <a:ext cx="2547296" cy="1226294"/>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pPr lvl="0" algn="l">
              <a:defRPr sz="1800"/>
            </a:pPr>
            <a:r>
              <a:rPr sz="2500"/>
              <a:t>&lt;footer&gt;&lt;/footer&gt;</a:t>
            </a:r>
          </a:p>
          <a:p>
            <a:pPr lvl="0" algn="l">
              <a:defRPr sz="1800"/>
            </a:pPr>
            <a:r>
              <a:rPr sz="2500"/>
              <a:t>&lt;main&gt;&lt;main&gt;</a:t>
            </a:r>
          </a:p>
          <a:p>
            <a:pPr lvl="0" algn="l">
              <a:defRPr sz="1800"/>
            </a:pPr>
            <a:r>
              <a:rPr sz="2500"/>
              <a:t>&lt;nav&gt;&lt;/nav&gt;</a:t>
            </a:r>
          </a:p>
        </p:txBody>
      </p:sp>
    </p:spTree>
    <p:extLst>
      <p:ext uri="{BB962C8B-B14F-4D97-AF65-F5344CB8AC3E}">
        <p14:creationId xmlns:p14="http://schemas.microsoft.com/office/powerpoint/2010/main" val="281207822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hape 112"/>
          <p:cNvSpPr>
            <a:spLocks noGrp="1"/>
          </p:cNvSpPr>
          <p:nvPr>
            <p:ph type="title"/>
          </p:nvPr>
        </p:nvSpPr>
        <p:spPr>
          <a:prstGeom prst="rect">
            <a:avLst/>
          </a:prstGeom>
        </p:spPr>
        <p:txBody>
          <a:bodyPr/>
          <a:lstStyle/>
          <a:p>
            <a:pPr lvl="0"/>
            <a:endParaRPr/>
          </a:p>
        </p:txBody>
      </p:sp>
      <p:sp>
        <p:nvSpPr>
          <p:cNvPr id="113" name="Shape 113"/>
          <p:cNvSpPr>
            <a:spLocks noGrp="1"/>
          </p:cNvSpPr>
          <p:nvPr>
            <p:ph type="body" idx="1"/>
          </p:nvPr>
        </p:nvSpPr>
        <p:spPr>
          <a:prstGeom prst="rect">
            <a:avLst/>
          </a:prstGeom>
        </p:spPr>
        <p:txBody>
          <a:bodyPr/>
          <a:lstStyle/>
          <a:p>
            <a:pPr lvl="0"/>
            <a:endParaRPr/>
          </a:p>
        </p:txBody>
      </p:sp>
      <p:pic>
        <p:nvPicPr>
          <p:cNvPr id="114" name="pasted-image.png"/>
          <p:cNvPicPr/>
          <p:nvPr/>
        </p:nvPicPr>
        <p:blipFill>
          <a:blip r:embed="rId2">
            <a:extLst/>
          </a:blip>
          <a:stretch>
            <a:fillRect/>
          </a:stretch>
        </p:blipFill>
        <p:spPr>
          <a:xfrm>
            <a:off x="838200" y="1752600"/>
            <a:ext cx="5471012" cy="3664149"/>
          </a:xfrm>
          <a:prstGeom prst="rect">
            <a:avLst/>
          </a:prstGeom>
          <a:ln w="12700">
            <a:miter lim="400000"/>
          </a:ln>
        </p:spPr>
      </p:pic>
      <p:sp>
        <p:nvSpPr>
          <p:cNvPr id="115" name="Shape 115"/>
          <p:cNvSpPr/>
          <p:nvPr/>
        </p:nvSpPr>
        <p:spPr>
          <a:xfrm>
            <a:off x="6288911" y="2344240"/>
            <a:ext cx="2566929" cy="241955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pPr lvl="0" algn="l">
              <a:defRPr sz="1800"/>
            </a:pPr>
            <a:r>
              <a:rPr sz="2500"/>
              <a:t>&lt;header&gt;</a:t>
            </a:r>
          </a:p>
          <a:p>
            <a:pPr lvl="0" algn="l">
              <a:defRPr sz="1800"/>
            </a:pPr>
            <a:r>
              <a:rPr sz="2500"/>
              <a:t>&lt;nav&gt;&lt;/nav&gt;</a:t>
            </a:r>
          </a:p>
          <a:p>
            <a:pPr lvl="0" algn="l">
              <a:defRPr sz="1800"/>
            </a:pPr>
            <a:r>
              <a:rPr sz="2500"/>
              <a:t>&lt;/header&gt;</a:t>
            </a:r>
          </a:p>
          <a:p>
            <a:pPr lvl="0" algn="l">
              <a:defRPr sz="1800"/>
            </a:pPr>
            <a:r>
              <a:rPr sz="2500"/>
              <a:t>&lt;main&gt;&lt;main&gt;</a:t>
            </a:r>
          </a:p>
          <a:p>
            <a:pPr lvl="0" algn="l">
              <a:defRPr sz="1800"/>
            </a:pPr>
            <a:r>
              <a:rPr sz="2500"/>
              <a:t>&lt;aside&gt;&lt;/aside&gt;</a:t>
            </a:r>
          </a:p>
          <a:p>
            <a:pPr lvl="0" algn="l">
              <a:defRPr sz="1800"/>
            </a:pPr>
            <a:r>
              <a:rPr sz="2500"/>
              <a:t>&lt;footer&gt;&lt;/footer&gt;</a:t>
            </a:r>
          </a:p>
        </p:txBody>
      </p:sp>
    </p:spTree>
    <p:extLst>
      <p:ext uri="{BB962C8B-B14F-4D97-AF65-F5344CB8AC3E}">
        <p14:creationId xmlns:p14="http://schemas.microsoft.com/office/powerpoint/2010/main" val="140181564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Css</a:t>
            </a:r>
            <a:r>
              <a:rPr lang="en-IE" dirty="0" smtClean="0"/>
              <a:t> example</a:t>
            </a:r>
            <a:endParaRPr lang="en-IE" dirty="0"/>
          </a:p>
        </p:txBody>
      </p:sp>
      <p:sp>
        <p:nvSpPr>
          <p:cNvPr id="3" name="Text Placeholder 2"/>
          <p:cNvSpPr>
            <a:spLocks noGrp="1"/>
          </p:cNvSpPr>
          <p:nvPr>
            <p:ph type="body" idx="1"/>
          </p:nvPr>
        </p:nvSpPr>
        <p:spPr>
          <a:xfrm>
            <a:off x="938758" y="2286002"/>
            <a:ext cx="2490242" cy="3593591"/>
          </a:xfrm>
        </p:spPr>
        <p:txBody>
          <a:bodyPr/>
          <a:lstStyle/>
          <a:p>
            <a:r>
              <a:rPr lang="en-IE" dirty="0" smtClean="0"/>
              <a:t>All of the semantic structural elements mentioned above can have CSS styles applied to them to control their appearance and position</a:t>
            </a:r>
          </a:p>
          <a:p>
            <a:endParaRPr lang="en-IE" dirty="0"/>
          </a:p>
          <a:p>
            <a:pPr marL="0" indent="0">
              <a:buNone/>
            </a:pPr>
            <a:endParaRPr lang="en-I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9214" y="2257425"/>
            <a:ext cx="5203786" cy="391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467450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Figure and </a:t>
            </a:r>
            <a:r>
              <a:rPr lang="en-IE" dirty="0" err="1" smtClean="0"/>
              <a:t>figcaption</a:t>
            </a:r>
            <a:endParaRPr lang="en-IE" dirty="0"/>
          </a:p>
        </p:txBody>
      </p:sp>
      <p:sp>
        <p:nvSpPr>
          <p:cNvPr id="3" name="Text Placeholder 2"/>
          <p:cNvSpPr>
            <a:spLocks noGrp="1"/>
          </p:cNvSpPr>
          <p:nvPr>
            <p:ph type="body" idx="1"/>
          </p:nvPr>
        </p:nvSpPr>
        <p:spPr/>
        <p:txBody>
          <a:bodyPr>
            <a:normAutofit lnSpcReduction="10000"/>
          </a:bodyPr>
          <a:lstStyle/>
          <a:p>
            <a:pPr fontAlgn="base"/>
            <a:r>
              <a:rPr lang="en-US" dirty="0"/>
              <a:t>The &lt;figure&gt; element is intended to be used in conjunction with the &lt;</a:t>
            </a:r>
            <a:r>
              <a:rPr lang="en-US" dirty="0" err="1"/>
              <a:t>figcaption</a:t>
            </a:r>
            <a:r>
              <a:rPr lang="en-US" dirty="0"/>
              <a:t>&gt; element to mark up diagrams, illustrations, photos, and code examples (among other things). </a:t>
            </a:r>
            <a:endParaRPr lang="en-US" dirty="0" smtClean="0"/>
          </a:p>
          <a:p>
            <a:pPr marL="0" indent="0" fontAlgn="base">
              <a:buNone/>
            </a:pPr>
            <a:endParaRPr lang="en-US" dirty="0"/>
          </a:p>
          <a:p>
            <a:pPr marL="457200" lvl="1" indent="0" fontAlgn="base">
              <a:buNone/>
            </a:pPr>
            <a:r>
              <a:rPr lang="en-US" dirty="0" smtClean="0"/>
              <a:t>“</a:t>
            </a:r>
            <a:r>
              <a:rPr lang="en-US" i="1" dirty="0" smtClean="0"/>
              <a:t>The </a:t>
            </a:r>
            <a:r>
              <a:rPr lang="en-US" i="1" dirty="0"/>
              <a:t>figure element represents a unit of content, optionally with a caption, that is self-contained, that is typically referenced as a single unit from the main flow of the document, and that can be moved away from the main flow of the document without affecting the document’s </a:t>
            </a:r>
            <a:r>
              <a:rPr lang="en-US" i="1" dirty="0" smtClean="0"/>
              <a:t>meaning</a:t>
            </a:r>
            <a:r>
              <a:rPr lang="en-US" dirty="0" smtClean="0"/>
              <a:t>”</a:t>
            </a:r>
            <a:endParaRPr lang="en-US" dirty="0"/>
          </a:p>
          <a:p>
            <a:pPr marL="457200" lvl="1" indent="0">
              <a:buNone/>
            </a:pPr>
            <a:endParaRPr lang="en-US" dirty="0" smtClean="0"/>
          </a:p>
          <a:p>
            <a:pPr marL="457200" lvl="1" indent="0">
              <a:buNone/>
            </a:pPr>
            <a:r>
              <a:rPr lang="en-US" i="1" dirty="0" smtClean="0"/>
              <a:t>“The </a:t>
            </a:r>
            <a:r>
              <a:rPr lang="en-US" i="1" dirty="0" err="1"/>
              <a:t>figcaption</a:t>
            </a:r>
            <a:r>
              <a:rPr lang="en-US" i="1" dirty="0"/>
              <a:t> element represents a caption or legend for a figure</a:t>
            </a:r>
            <a:r>
              <a:rPr lang="en-US" i="1" dirty="0" smtClean="0"/>
              <a:t>.”</a:t>
            </a:r>
            <a:endParaRPr lang="en-IE" i="1" dirty="0"/>
          </a:p>
        </p:txBody>
      </p:sp>
    </p:spTree>
    <p:extLst>
      <p:ext uri="{BB962C8B-B14F-4D97-AF65-F5344CB8AC3E}">
        <p14:creationId xmlns:p14="http://schemas.microsoft.com/office/powerpoint/2010/main" val="343373428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and </a:t>
            </a:r>
            <a:r>
              <a:rPr lang="en-IE" dirty="0" err="1"/>
              <a:t>figcaption</a:t>
            </a:r>
            <a:endParaRPr lang="en-IE" dirty="0"/>
          </a:p>
        </p:txBody>
      </p:sp>
      <p:sp>
        <p:nvSpPr>
          <p:cNvPr id="3" name="Text Placeholder 2"/>
          <p:cNvSpPr>
            <a:spLocks noGrp="1"/>
          </p:cNvSpPr>
          <p:nvPr>
            <p:ph type="body" idx="1"/>
          </p:nvPr>
        </p:nvSpPr>
        <p:spPr/>
        <p:txBody>
          <a:bodyPr/>
          <a:lstStyle/>
          <a:p>
            <a:endParaRPr lang="en-I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115206"/>
            <a:ext cx="8077199" cy="1056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88351"/>
            <a:ext cx="5229225" cy="2607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636643"/>
            <a:ext cx="2743200" cy="3697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559861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Html5 semantic elements</a:t>
            </a:r>
            <a:endParaRPr lang="en-IE" dirty="0"/>
          </a:p>
        </p:txBody>
      </p:sp>
      <p:sp>
        <p:nvSpPr>
          <p:cNvPr id="3" name="Content Placeholder 2"/>
          <p:cNvSpPr>
            <a:spLocks noGrp="1"/>
          </p:cNvSpPr>
          <p:nvPr>
            <p:ph idx="1"/>
          </p:nvPr>
        </p:nvSpPr>
        <p:spPr/>
        <p:txBody>
          <a:bodyPr/>
          <a:lstStyle/>
          <a:p>
            <a:r>
              <a:rPr lang="en-IE" dirty="0" smtClean="0"/>
              <a:t>The need for semantic elements</a:t>
            </a:r>
          </a:p>
          <a:p>
            <a:r>
              <a:rPr lang="en-IE" dirty="0" smtClean="0"/>
              <a:t>Structural/layout elements</a:t>
            </a:r>
          </a:p>
          <a:p>
            <a:r>
              <a:rPr lang="en-IE" dirty="0" smtClean="0"/>
              <a:t>Figures and captions</a:t>
            </a:r>
          </a:p>
          <a:p>
            <a:endParaRPr lang="en-IE" dirty="0"/>
          </a:p>
        </p:txBody>
      </p:sp>
    </p:spTree>
    <p:extLst>
      <p:ext uri="{BB962C8B-B14F-4D97-AF65-F5344CB8AC3E}">
        <p14:creationId xmlns:p14="http://schemas.microsoft.com/office/powerpoint/2010/main" val="707082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a:spLocks noGrp="1"/>
          </p:cNvSpPr>
          <p:nvPr>
            <p:ph type="title"/>
          </p:nvPr>
        </p:nvSpPr>
        <p:spPr/>
        <p:txBody>
          <a:bodyPr/>
          <a:lstStyle/>
          <a:p>
            <a:pPr lvl="0"/>
            <a:r>
              <a:rPr lang="en-US" dirty="0" smtClean="0"/>
              <a:t>The Need for Semantic Elements</a:t>
            </a:r>
            <a:endParaRPr lang="en-US" dirty="0"/>
          </a:p>
        </p:txBody>
      </p:sp>
      <p:sp>
        <p:nvSpPr>
          <p:cNvPr id="57" name="Shape 57"/>
          <p:cNvSpPr>
            <a:spLocks noGrp="1"/>
          </p:cNvSpPr>
          <p:nvPr>
            <p:ph idx="1"/>
          </p:nvPr>
        </p:nvSpPr>
        <p:spPr/>
        <p:txBody>
          <a:bodyPr/>
          <a:lstStyle/>
          <a:p>
            <a:r>
              <a:rPr lang="en-US" dirty="0" smtClean="0"/>
              <a:t>Give content on the page meaning and structure</a:t>
            </a:r>
          </a:p>
          <a:p>
            <a:r>
              <a:rPr lang="en-US" dirty="0" smtClean="0"/>
              <a:t>Semantics portray the value of content on a page, and are not just its style</a:t>
            </a:r>
          </a:p>
          <a:p>
            <a:r>
              <a:rPr lang="en-US" dirty="0" smtClean="0"/>
              <a:t>Semantic markup can be interpreted by tools for the visually impaired</a:t>
            </a:r>
          </a:p>
          <a:p>
            <a:r>
              <a:rPr lang="en-US" dirty="0" smtClean="0"/>
              <a:t>Search Engines can use semantic markup to better </a:t>
            </a:r>
            <a:r>
              <a:rPr lang="en-US" dirty="0" err="1" smtClean="0"/>
              <a:t>categorise</a:t>
            </a:r>
            <a:r>
              <a:rPr lang="en-US" dirty="0" smtClean="0"/>
              <a:t> and classify content</a:t>
            </a:r>
          </a:p>
          <a:p>
            <a:r>
              <a:rPr lang="en-US" dirty="0" smtClean="0"/>
              <a:t>Semantic markup can make site maintenance easier as new developers can quickly grasp the site structure</a:t>
            </a:r>
          </a:p>
          <a:p>
            <a:r>
              <a:rPr lang="en-US" dirty="0" smtClean="0"/>
              <a:t>Updating / restyling may by streamlined by using semantic elements</a:t>
            </a:r>
          </a:p>
          <a:p>
            <a:endParaRPr lang="en-US" dirty="0"/>
          </a:p>
        </p:txBody>
      </p:sp>
    </p:spTree>
    <p:extLst>
      <p:ext uri="{BB962C8B-B14F-4D97-AF65-F5344CB8AC3E}">
        <p14:creationId xmlns:p14="http://schemas.microsoft.com/office/powerpoint/2010/main" val="3916181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p:cNvSpPr>
          <p:nvPr>
            <p:ph type="title"/>
          </p:nvPr>
        </p:nvSpPr>
        <p:spPr>
          <a:prstGeom prst="rect">
            <a:avLst/>
          </a:prstGeom>
        </p:spPr>
        <p:txBody>
          <a:bodyPr/>
          <a:lstStyle/>
          <a:p>
            <a:pPr lvl="0">
              <a:defRPr sz="1800"/>
            </a:pPr>
            <a:r>
              <a:rPr sz="3000"/>
              <a:t>The HTML5 Semantic Elements</a:t>
            </a:r>
          </a:p>
        </p:txBody>
      </p:sp>
      <p:sp>
        <p:nvSpPr>
          <p:cNvPr id="62" name="Shape 62"/>
          <p:cNvSpPr>
            <a:spLocks noGrp="1"/>
          </p:cNvSpPr>
          <p:nvPr>
            <p:ph type="body" idx="1"/>
          </p:nvPr>
        </p:nvSpPr>
        <p:spPr>
          <a:xfrm>
            <a:off x="958520" y="1447800"/>
            <a:ext cx="1937080" cy="4763083"/>
          </a:xfrm>
          <a:prstGeom prst="rect">
            <a:avLst/>
          </a:prstGeom>
        </p:spPr>
        <p:txBody>
          <a:bodyPr>
            <a:normAutofit fontScale="92500" lnSpcReduction="10000"/>
          </a:bodyPr>
          <a:lstStyle/>
          <a:p>
            <a:pPr marL="0" indent="0" defTabSz="332708">
              <a:spcBef>
                <a:spcPts val="2391"/>
              </a:spcBef>
              <a:buNone/>
              <a:defRPr sz="1800"/>
            </a:pPr>
            <a:r>
              <a:rPr sz="2100" dirty="0"/>
              <a:t>&lt;header&gt;</a:t>
            </a:r>
          </a:p>
          <a:p>
            <a:pPr marL="0" indent="0" defTabSz="332708">
              <a:spcBef>
                <a:spcPts val="2391"/>
              </a:spcBef>
              <a:buNone/>
              <a:defRPr sz="1800"/>
            </a:pPr>
            <a:r>
              <a:rPr sz="2100" dirty="0"/>
              <a:t>&lt;</a:t>
            </a:r>
            <a:r>
              <a:rPr sz="2100" dirty="0" err="1"/>
              <a:t>nav</a:t>
            </a:r>
            <a:r>
              <a:rPr sz="2100" dirty="0"/>
              <a:t>&gt;</a:t>
            </a:r>
          </a:p>
          <a:p>
            <a:pPr marL="0" indent="0" defTabSz="332708">
              <a:spcBef>
                <a:spcPts val="2391"/>
              </a:spcBef>
              <a:buNone/>
              <a:defRPr sz="1800"/>
            </a:pPr>
            <a:r>
              <a:rPr sz="2100" dirty="0"/>
              <a:t>&lt;section&gt;</a:t>
            </a:r>
          </a:p>
          <a:p>
            <a:pPr marL="0" indent="0" defTabSz="332708">
              <a:spcBef>
                <a:spcPts val="2391"/>
              </a:spcBef>
              <a:buNone/>
              <a:defRPr sz="1800"/>
            </a:pPr>
            <a:r>
              <a:rPr sz="2100" dirty="0"/>
              <a:t>&lt;article&gt;</a:t>
            </a:r>
          </a:p>
          <a:p>
            <a:pPr marL="0" indent="0" defTabSz="332708">
              <a:spcBef>
                <a:spcPts val="2391"/>
              </a:spcBef>
              <a:buNone/>
              <a:defRPr sz="1800"/>
            </a:pPr>
            <a:r>
              <a:rPr sz="2100" dirty="0"/>
              <a:t>&lt;aside&gt;</a:t>
            </a:r>
          </a:p>
          <a:p>
            <a:pPr marL="0" indent="0" defTabSz="332708">
              <a:spcBef>
                <a:spcPts val="2391"/>
              </a:spcBef>
              <a:buNone/>
              <a:defRPr sz="1800"/>
            </a:pPr>
            <a:r>
              <a:rPr sz="2100" dirty="0"/>
              <a:t>&lt;</a:t>
            </a:r>
            <a:r>
              <a:rPr sz="2100" dirty="0" err="1"/>
              <a:t>figcaption</a:t>
            </a:r>
            <a:r>
              <a:rPr sz="2100" dirty="0"/>
              <a:t>&gt;</a:t>
            </a:r>
          </a:p>
          <a:p>
            <a:pPr marL="0" indent="0" defTabSz="332708">
              <a:spcBef>
                <a:spcPts val="2391"/>
              </a:spcBef>
              <a:buNone/>
              <a:defRPr sz="1800"/>
            </a:pPr>
            <a:r>
              <a:rPr sz="2100" dirty="0"/>
              <a:t>&lt;figure&gt;</a:t>
            </a:r>
          </a:p>
          <a:p>
            <a:pPr marL="0" indent="0" defTabSz="332708">
              <a:spcBef>
                <a:spcPts val="2391"/>
              </a:spcBef>
              <a:buNone/>
              <a:defRPr sz="1800"/>
            </a:pPr>
            <a:r>
              <a:rPr sz="2100" dirty="0"/>
              <a:t>&lt;footer&gt;</a:t>
            </a:r>
          </a:p>
        </p:txBody>
      </p:sp>
      <p:pic>
        <p:nvPicPr>
          <p:cNvPr id="63" name="pasted-image.png"/>
          <p:cNvPicPr/>
          <p:nvPr/>
        </p:nvPicPr>
        <p:blipFill>
          <a:blip r:embed="rId2">
            <a:extLst/>
          </a:blip>
          <a:stretch>
            <a:fillRect/>
          </a:stretch>
        </p:blipFill>
        <p:spPr>
          <a:xfrm>
            <a:off x="2969121" y="1884164"/>
            <a:ext cx="5777508" cy="3661172"/>
          </a:xfrm>
          <a:prstGeom prst="rect">
            <a:avLst/>
          </a:prstGeom>
          <a:ln w="12700">
            <a:miter lim="400000"/>
          </a:ln>
        </p:spPr>
      </p:pic>
    </p:spTree>
    <p:extLst>
      <p:ext uri="{BB962C8B-B14F-4D97-AF65-F5344CB8AC3E}">
        <p14:creationId xmlns:p14="http://schemas.microsoft.com/office/powerpoint/2010/main" val="77703883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a:spLocks noGrp="1"/>
          </p:cNvSpPr>
          <p:nvPr>
            <p:ph type="title"/>
          </p:nvPr>
        </p:nvSpPr>
        <p:spPr>
          <a:prstGeom prst="rect">
            <a:avLst/>
          </a:prstGeom>
        </p:spPr>
        <p:txBody>
          <a:bodyPr/>
          <a:lstStyle/>
          <a:p>
            <a:pPr lvl="0">
              <a:defRPr sz="1800"/>
            </a:pPr>
            <a:r>
              <a:rPr sz="3000"/>
              <a:t>&lt;nav&gt;</a:t>
            </a:r>
          </a:p>
        </p:txBody>
      </p:sp>
      <p:sp>
        <p:nvSpPr>
          <p:cNvPr id="66" name="Shape 66"/>
          <p:cNvSpPr>
            <a:spLocks noGrp="1"/>
          </p:cNvSpPr>
          <p:nvPr>
            <p:ph type="body" idx="1"/>
          </p:nvPr>
        </p:nvSpPr>
        <p:spPr>
          <a:xfrm>
            <a:off x="1522128" y="3796533"/>
            <a:ext cx="5492526" cy="1790124"/>
          </a:xfrm>
          <a:prstGeom prst="rect">
            <a:avLst/>
          </a:prstGeom>
        </p:spPr>
        <p:txBody>
          <a:bodyPr/>
          <a:lstStyle>
            <a:lvl1pPr marL="0" indent="0">
              <a:buSzTx/>
              <a:buFontTx/>
              <a:buNone/>
              <a:defRPr i="1"/>
            </a:lvl1pPr>
          </a:lstStyle>
          <a:p>
            <a:pPr lvl="0">
              <a:defRPr sz="1800" i="0"/>
            </a:pPr>
            <a:r>
              <a:rPr sz="2500"/>
              <a:t>"The nav element represents a section of a page that links to other pages or to parts within the page: a section with navigation links.”</a:t>
            </a:r>
          </a:p>
        </p:txBody>
      </p:sp>
      <p:sp>
        <p:nvSpPr>
          <p:cNvPr id="67" name="Shape 67"/>
          <p:cNvSpPr/>
          <p:nvPr/>
        </p:nvSpPr>
        <p:spPr>
          <a:xfrm>
            <a:off x="825275" y="1484599"/>
            <a:ext cx="8013925" cy="2215991"/>
          </a:xfrm>
          <a:prstGeom prst="rect">
            <a:avLst/>
          </a:prstGeom>
          <a:ln w="12700">
            <a:solidFill/>
            <a:miter lim="400000"/>
          </a:ln>
          <a:extLst>
            <a:ext uri="{C572A759-6A51-4108-AA02-DFA0A04FC94B}">
              <ma14:wrappingTextBoxFlag xmlns="" xmlns:ma14="http://schemas.microsoft.com/office/mac/drawingml/2011/main" val="1"/>
            </a:ext>
          </a:extLst>
        </p:spPr>
        <p:txBody>
          <a:bodyPr wrap="none" lIns="0" tIns="0" rIns="0" bIns="0" anchor="ctr">
            <a:spAutoFit/>
          </a:bodyPr>
          <a:lstStyle/>
          <a:p>
            <a:pPr defTabSz="321457">
              <a:defRPr sz="1800"/>
            </a:pPr>
            <a:r>
              <a:rPr dirty="0">
                <a:latin typeface="Monaco"/>
                <a:ea typeface="Monaco"/>
                <a:cs typeface="Monaco"/>
                <a:sym typeface="Monaco"/>
              </a:rPr>
              <a:t>  </a:t>
            </a:r>
            <a:r>
              <a:rPr dirty="0">
                <a:solidFill>
                  <a:srgbClr val="009193"/>
                </a:solidFill>
                <a:latin typeface="Monaco"/>
                <a:ea typeface="Monaco"/>
                <a:cs typeface="Monaco"/>
                <a:sym typeface="Monaco"/>
              </a:rPr>
              <a:t>&lt;</a:t>
            </a:r>
            <a:r>
              <a:rPr dirty="0" err="1">
                <a:solidFill>
                  <a:srgbClr val="4E9192"/>
                </a:solidFill>
                <a:latin typeface="Monaco"/>
                <a:ea typeface="Monaco"/>
                <a:cs typeface="Monaco"/>
                <a:sym typeface="Monaco"/>
              </a:rPr>
              <a:t>nav</a:t>
            </a:r>
            <a:r>
              <a:rPr dirty="0">
                <a:solidFill>
                  <a:srgbClr val="009193"/>
                </a:solidFill>
                <a:latin typeface="Monaco"/>
                <a:ea typeface="Monaco"/>
                <a:cs typeface="Monaco"/>
                <a:sym typeface="Monaco"/>
              </a:rPr>
              <a:t>&gt;</a:t>
            </a:r>
            <a:endParaRPr dirty="0">
              <a:latin typeface="Monaco"/>
              <a:ea typeface="Monaco"/>
              <a:cs typeface="Monaco"/>
              <a:sym typeface="Monaco"/>
            </a:endParaRPr>
          </a:p>
          <a:p>
            <a:pPr defTabSz="321457">
              <a:defRPr sz="1800"/>
            </a:pPr>
            <a:r>
              <a:rPr dirty="0">
                <a:latin typeface="Monaco"/>
                <a:ea typeface="Monaco"/>
                <a:cs typeface="Monaco"/>
                <a:sym typeface="Monaco"/>
              </a:rPr>
              <a:t>   </a:t>
            </a:r>
            <a:r>
              <a:rPr dirty="0">
                <a:solidFill>
                  <a:srgbClr val="009193"/>
                </a:solidFill>
                <a:latin typeface="Monaco"/>
                <a:ea typeface="Monaco"/>
                <a:cs typeface="Monaco"/>
                <a:sym typeface="Monaco"/>
              </a:rPr>
              <a:t>&lt;</a:t>
            </a:r>
            <a:r>
              <a:rPr dirty="0">
                <a:solidFill>
                  <a:srgbClr val="4E9192"/>
                </a:solidFill>
                <a:latin typeface="Monaco"/>
                <a:ea typeface="Monaco"/>
                <a:cs typeface="Monaco"/>
                <a:sym typeface="Monaco"/>
              </a:rPr>
              <a:t>h1</a:t>
            </a:r>
            <a:r>
              <a:rPr dirty="0">
                <a:solidFill>
                  <a:srgbClr val="009193"/>
                </a:solidFill>
                <a:latin typeface="Monaco"/>
                <a:ea typeface="Monaco"/>
                <a:cs typeface="Monaco"/>
                <a:sym typeface="Monaco"/>
              </a:rPr>
              <a:t>&gt;</a:t>
            </a:r>
            <a:r>
              <a:rPr dirty="0">
                <a:latin typeface="Monaco"/>
                <a:ea typeface="Monaco"/>
                <a:cs typeface="Monaco"/>
                <a:sym typeface="Monaco"/>
              </a:rPr>
              <a:t>Navigation</a:t>
            </a:r>
            <a:r>
              <a:rPr dirty="0">
                <a:solidFill>
                  <a:srgbClr val="009193"/>
                </a:solidFill>
                <a:latin typeface="Monaco"/>
                <a:ea typeface="Monaco"/>
                <a:cs typeface="Monaco"/>
                <a:sym typeface="Monaco"/>
              </a:rPr>
              <a:t>&lt;/</a:t>
            </a:r>
            <a:r>
              <a:rPr dirty="0">
                <a:solidFill>
                  <a:srgbClr val="4E9192"/>
                </a:solidFill>
                <a:latin typeface="Monaco"/>
                <a:ea typeface="Monaco"/>
                <a:cs typeface="Monaco"/>
                <a:sym typeface="Monaco"/>
              </a:rPr>
              <a:t>h1</a:t>
            </a:r>
            <a:r>
              <a:rPr dirty="0">
                <a:solidFill>
                  <a:srgbClr val="009193"/>
                </a:solidFill>
                <a:latin typeface="Monaco"/>
                <a:ea typeface="Monaco"/>
                <a:cs typeface="Monaco"/>
                <a:sym typeface="Monaco"/>
              </a:rPr>
              <a:t>&gt;</a:t>
            </a:r>
            <a:endParaRPr dirty="0">
              <a:latin typeface="Monaco"/>
              <a:ea typeface="Monaco"/>
              <a:cs typeface="Monaco"/>
              <a:sym typeface="Monaco"/>
            </a:endParaRPr>
          </a:p>
          <a:p>
            <a:pPr defTabSz="321457">
              <a:defRPr sz="1800"/>
            </a:pPr>
            <a:r>
              <a:rPr dirty="0">
                <a:latin typeface="Monaco"/>
                <a:ea typeface="Monaco"/>
                <a:cs typeface="Monaco"/>
                <a:sym typeface="Monaco"/>
              </a:rPr>
              <a:t>   </a:t>
            </a:r>
            <a:r>
              <a:rPr dirty="0">
                <a:solidFill>
                  <a:srgbClr val="009193"/>
                </a:solidFill>
                <a:latin typeface="Monaco"/>
                <a:ea typeface="Monaco"/>
                <a:cs typeface="Monaco"/>
                <a:sym typeface="Monaco"/>
              </a:rPr>
              <a:t>&lt;</a:t>
            </a:r>
            <a:r>
              <a:rPr dirty="0" err="1">
                <a:solidFill>
                  <a:srgbClr val="4E9192"/>
                </a:solidFill>
                <a:latin typeface="Monaco"/>
                <a:ea typeface="Monaco"/>
                <a:cs typeface="Monaco"/>
                <a:sym typeface="Monaco"/>
              </a:rPr>
              <a:t>ul</a:t>
            </a:r>
            <a:r>
              <a:rPr dirty="0">
                <a:solidFill>
                  <a:srgbClr val="009193"/>
                </a:solidFill>
                <a:latin typeface="Monaco"/>
                <a:ea typeface="Monaco"/>
                <a:cs typeface="Monaco"/>
                <a:sym typeface="Monaco"/>
              </a:rPr>
              <a:t>&gt;</a:t>
            </a:r>
            <a:endParaRPr dirty="0">
              <a:latin typeface="Monaco"/>
              <a:ea typeface="Monaco"/>
              <a:cs typeface="Monaco"/>
              <a:sym typeface="Monaco"/>
            </a:endParaRPr>
          </a:p>
          <a:p>
            <a:pPr defTabSz="321457">
              <a:defRPr sz="1800"/>
            </a:pPr>
            <a:r>
              <a:rPr dirty="0">
                <a:latin typeface="Monaco"/>
                <a:ea typeface="Monaco"/>
                <a:cs typeface="Monaco"/>
                <a:sym typeface="Monaco"/>
              </a:rPr>
              <a:t>    </a:t>
            </a:r>
            <a:r>
              <a:rPr dirty="0">
                <a:solidFill>
                  <a:srgbClr val="009193"/>
                </a:solidFill>
                <a:latin typeface="Monaco"/>
                <a:ea typeface="Monaco"/>
                <a:cs typeface="Monaco"/>
                <a:sym typeface="Monaco"/>
              </a:rPr>
              <a:t>&lt;</a:t>
            </a:r>
            <a:r>
              <a:rPr dirty="0">
                <a:solidFill>
                  <a:srgbClr val="4E9192"/>
                </a:solidFill>
                <a:latin typeface="Monaco"/>
                <a:ea typeface="Monaco"/>
                <a:cs typeface="Monaco"/>
                <a:sym typeface="Monaco"/>
              </a:rPr>
              <a:t>li</a:t>
            </a:r>
            <a:r>
              <a:rPr dirty="0">
                <a:solidFill>
                  <a:srgbClr val="009193"/>
                </a:solidFill>
                <a:latin typeface="Monaco"/>
                <a:ea typeface="Monaco"/>
                <a:cs typeface="Monaco"/>
                <a:sym typeface="Monaco"/>
              </a:rPr>
              <a:t>&gt;&lt;</a:t>
            </a:r>
            <a:r>
              <a:rPr dirty="0">
                <a:solidFill>
                  <a:srgbClr val="4E9192"/>
                </a:solidFill>
                <a:latin typeface="Monaco"/>
                <a:ea typeface="Monaco"/>
                <a:cs typeface="Monaco"/>
                <a:sym typeface="Monaco"/>
              </a:rPr>
              <a:t>a</a:t>
            </a:r>
            <a:r>
              <a:rPr dirty="0">
                <a:latin typeface="Monaco"/>
                <a:ea typeface="Monaco"/>
                <a:cs typeface="Monaco"/>
                <a:sym typeface="Monaco"/>
              </a:rPr>
              <a:t> </a:t>
            </a:r>
            <a:r>
              <a:rPr dirty="0" err="1">
                <a:solidFill>
                  <a:srgbClr val="932192"/>
                </a:solidFill>
                <a:latin typeface="Monaco"/>
                <a:ea typeface="Monaco"/>
                <a:cs typeface="Monaco"/>
                <a:sym typeface="Monaco"/>
              </a:rPr>
              <a:t>href</a:t>
            </a:r>
            <a:r>
              <a:rPr dirty="0">
                <a:latin typeface="Monaco"/>
                <a:ea typeface="Monaco"/>
                <a:cs typeface="Monaco"/>
                <a:sym typeface="Monaco"/>
              </a:rPr>
              <a:t>=</a:t>
            </a:r>
            <a:r>
              <a:rPr dirty="0">
                <a:solidFill>
                  <a:srgbClr val="3933FF"/>
                </a:solidFill>
                <a:latin typeface="Monaco"/>
                <a:ea typeface="Monaco"/>
                <a:cs typeface="Monaco"/>
                <a:sym typeface="Monaco"/>
              </a:rPr>
              <a:t>"articles.html"</a:t>
            </a:r>
            <a:r>
              <a:rPr dirty="0">
                <a:solidFill>
                  <a:srgbClr val="009193"/>
                </a:solidFill>
                <a:latin typeface="Monaco"/>
                <a:ea typeface="Monaco"/>
                <a:cs typeface="Monaco"/>
                <a:sym typeface="Monaco"/>
              </a:rPr>
              <a:t>&gt;</a:t>
            </a:r>
            <a:r>
              <a:rPr dirty="0">
                <a:latin typeface="Monaco"/>
                <a:ea typeface="Monaco"/>
                <a:cs typeface="Monaco"/>
                <a:sym typeface="Monaco"/>
              </a:rPr>
              <a:t>Index of all articles</a:t>
            </a:r>
            <a:r>
              <a:rPr dirty="0">
                <a:solidFill>
                  <a:srgbClr val="009193"/>
                </a:solidFill>
                <a:latin typeface="Monaco"/>
                <a:ea typeface="Monaco"/>
                <a:cs typeface="Monaco"/>
                <a:sym typeface="Monaco"/>
              </a:rPr>
              <a:t>&lt;/</a:t>
            </a:r>
            <a:r>
              <a:rPr dirty="0">
                <a:solidFill>
                  <a:srgbClr val="4E9192"/>
                </a:solidFill>
                <a:latin typeface="Monaco"/>
                <a:ea typeface="Monaco"/>
                <a:cs typeface="Monaco"/>
                <a:sym typeface="Monaco"/>
              </a:rPr>
              <a:t>a</a:t>
            </a:r>
            <a:r>
              <a:rPr dirty="0">
                <a:solidFill>
                  <a:srgbClr val="009193"/>
                </a:solidFill>
                <a:latin typeface="Monaco"/>
                <a:ea typeface="Monaco"/>
                <a:cs typeface="Monaco"/>
                <a:sym typeface="Monaco"/>
              </a:rPr>
              <a:t>&gt;&lt;/</a:t>
            </a:r>
            <a:r>
              <a:rPr dirty="0">
                <a:solidFill>
                  <a:srgbClr val="4E9192"/>
                </a:solidFill>
                <a:latin typeface="Monaco"/>
                <a:ea typeface="Monaco"/>
                <a:cs typeface="Monaco"/>
                <a:sym typeface="Monaco"/>
              </a:rPr>
              <a:t>li</a:t>
            </a:r>
            <a:r>
              <a:rPr dirty="0">
                <a:solidFill>
                  <a:srgbClr val="009193"/>
                </a:solidFill>
                <a:latin typeface="Monaco"/>
                <a:ea typeface="Monaco"/>
                <a:cs typeface="Monaco"/>
                <a:sym typeface="Monaco"/>
              </a:rPr>
              <a:t>&gt;</a:t>
            </a:r>
            <a:endParaRPr dirty="0">
              <a:latin typeface="Monaco"/>
              <a:ea typeface="Monaco"/>
              <a:cs typeface="Monaco"/>
              <a:sym typeface="Monaco"/>
            </a:endParaRPr>
          </a:p>
          <a:p>
            <a:pPr defTabSz="321457">
              <a:defRPr sz="1800"/>
            </a:pPr>
            <a:r>
              <a:rPr dirty="0">
                <a:latin typeface="Monaco"/>
                <a:ea typeface="Monaco"/>
                <a:cs typeface="Monaco"/>
                <a:sym typeface="Monaco"/>
              </a:rPr>
              <a:t>    </a:t>
            </a:r>
            <a:r>
              <a:rPr dirty="0">
                <a:solidFill>
                  <a:srgbClr val="009193"/>
                </a:solidFill>
                <a:latin typeface="Monaco"/>
                <a:ea typeface="Monaco"/>
                <a:cs typeface="Monaco"/>
                <a:sym typeface="Monaco"/>
              </a:rPr>
              <a:t>&lt;</a:t>
            </a:r>
            <a:r>
              <a:rPr dirty="0">
                <a:solidFill>
                  <a:srgbClr val="4E9192"/>
                </a:solidFill>
                <a:latin typeface="Monaco"/>
                <a:ea typeface="Monaco"/>
                <a:cs typeface="Monaco"/>
                <a:sym typeface="Monaco"/>
              </a:rPr>
              <a:t>li</a:t>
            </a:r>
            <a:r>
              <a:rPr dirty="0">
                <a:solidFill>
                  <a:srgbClr val="009193"/>
                </a:solidFill>
                <a:latin typeface="Monaco"/>
                <a:ea typeface="Monaco"/>
                <a:cs typeface="Monaco"/>
                <a:sym typeface="Monaco"/>
              </a:rPr>
              <a:t>&gt;&lt;</a:t>
            </a:r>
            <a:r>
              <a:rPr dirty="0">
                <a:solidFill>
                  <a:srgbClr val="4E9192"/>
                </a:solidFill>
                <a:latin typeface="Monaco"/>
                <a:ea typeface="Monaco"/>
                <a:cs typeface="Monaco"/>
                <a:sym typeface="Monaco"/>
              </a:rPr>
              <a:t>a</a:t>
            </a:r>
            <a:r>
              <a:rPr dirty="0">
                <a:latin typeface="Monaco"/>
                <a:ea typeface="Monaco"/>
                <a:cs typeface="Monaco"/>
                <a:sym typeface="Monaco"/>
              </a:rPr>
              <a:t> </a:t>
            </a:r>
            <a:r>
              <a:rPr dirty="0" err="1">
                <a:solidFill>
                  <a:srgbClr val="932192"/>
                </a:solidFill>
                <a:latin typeface="Monaco"/>
                <a:ea typeface="Monaco"/>
                <a:cs typeface="Monaco"/>
                <a:sym typeface="Monaco"/>
              </a:rPr>
              <a:t>href</a:t>
            </a:r>
            <a:r>
              <a:rPr dirty="0">
                <a:latin typeface="Monaco"/>
                <a:ea typeface="Monaco"/>
                <a:cs typeface="Monaco"/>
                <a:sym typeface="Monaco"/>
              </a:rPr>
              <a:t>=</a:t>
            </a:r>
            <a:r>
              <a:rPr dirty="0">
                <a:solidFill>
                  <a:srgbClr val="3933FF"/>
                </a:solidFill>
                <a:latin typeface="Monaco"/>
                <a:ea typeface="Monaco"/>
                <a:cs typeface="Monaco"/>
                <a:sym typeface="Monaco"/>
              </a:rPr>
              <a:t>"today.html"</a:t>
            </a:r>
            <a:r>
              <a:rPr dirty="0">
                <a:solidFill>
                  <a:srgbClr val="009193"/>
                </a:solidFill>
                <a:latin typeface="Monaco"/>
                <a:ea typeface="Monaco"/>
                <a:cs typeface="Monaco"/>
                <a:sym typeface="Monaco"/>
              </a:rPr>
              <a:t>&gt;</a:t>
            </a:r>
            <a:r>
              <a:rPr dirty="0">
                <a:latin typeface="Monaco"/>
                <a:ea typeface="Monaco"/>
                <a:cs typeface="Monaco"/>
                <a:sym typeface="Monaco"/>
              </a:rPr>
              <a:t>Things </a:t>
            </a:r>
            <a:r>
              <a:rPr dirty="0" err="1">
                <a:latin typeface="Monaco"/>
                <a:ea typeface="Monaco"/>
                <a:cs typeface="Monaco"/>
                <a:sym typeface="Monaco"/>
              </a:rPr>
              <a:t>sheeple</a:t>
            </a:r>
            <a:r>
              <a:rPr dirty="0">
                <a:latin typeface="Monaco"/>
                <a:ea typeface="Monaco"/>
                <a:cs typeface="Monaco"/>
                <a:sym typeface="Monaco"/>
              </a:rPr>
              <a:t> need to wake up for today</a:t>
            </a:r>
            <a:r>
              <a:rPr dirty="0">
                <a:solidFill>
                  <a:srgbClr val="009193"/>
                </a:solidFill>
                <a:latin typeface="Monaco"/>
                <a:ea typeface="Monaco"/>
                <a:cs typeface="Monaco"/>
                <a:sym typeface="Monaco"/>
              </a:rPr>
              <a:t>&lt;/</a:t>
            </a:r>
            <a:r>
              <a:rPr dirty="0">
                <a:solidFill>
                  <a:srgbClr val="4E9192"/>
                </a:solidFill>
                <a:latin typeface="Monaco"/>
                <a:ea typeface="Monaco"/>
                <a:cs typeface="Monaco"/>
                <a:sym typeface="Monaco"/>
              </a:rPr>
              <a:t>a</a:t>
            </a:r>
            <a:r>
              <a:rPr dirty="0">
                <a:solidFill>
                  <a:srgbClr val="009193"/>
                </a:solidFill>
                <a:latin typeface="Monaco"/>
                <a:ea typeface="Monaco"/>
                <a:cs typeface="Monaco"/>
                <a:sym typeface="Monaco"/>
              </a:rPr>
              <a:t>&gt;&lt;/</a:t>
            </a:r>
            <a:r>
              <a:rPr dirty="0">
                <a:solidFill>
                  <a:srgbClr val="4E9192"/>
                </a:solidFill>
                <a:latin typeface="Monaco"/>
                <a:ea typeface="Monaco"/>
                <a:cs typeface="Monaco"/>
                <a:sym typeface="Monaco"/>
              </a:rPr>
              <a:t>li</a:t>
            </a:r>
            <a:r>
              <a:rPr dirty="0">
                <a:solidFill>
                  <a:srgbClr val="009193"/>
                </a:solidFill>
                <a:latin typeface="Monaco"/>
                <a:ea typeface="Monaco"/>
                <a:cs typeface="Monaco"/>
                <a:sym typeface="Monaco"/>
              </a:rPr>
              <a:t>&gt;</a:t>
            </a:r>
            <a:endParaRPr dirty="0">
              <a:latin typeface="Monaco"/>
              <a:ea typeface="Monaco"/>
              <a:cs typeface="Monaco"/>
              <a:sym typeface="Monaco"/>
            </a:endParaRPr>
          </a:p>
          <a:p>
            <a:pPr defTabSz="321457">
              <a:defRPr sz="1800"/>
            </a:pPr>
            <a:r>
              <a:rPr dirty="0">
                <a:latin typeface="Monaco"/>
                <a:ea typeface="Monaco"/>
                <a:cs typeface="Monaco"/>
                <a:sym typeface="Monaco"/>
              </a:rPr>
              <a:t>    </a:t>
            </a:r>
            <a:r>
              <a:rPr dirty="0">
                <a:solidFill>
                  <a:srgbClr val="009193"/>
                </a:solidFill>
                <a:latin typeface="Monaco"/>
                <a:ea typeface="Monaco"/>
                <a:cs typeface="Monaco"/>
                <a:sym typeface="Monaco"/>
              </a:rPr>
              <a:t>&lt;</a:t>
            </a:r>
            <a:r>
              <a:rPr dirty="0">
                <a:solidFill>
                  <a:srgbClr val="4E9192"/>
                </a:solidFill>
                <a:latin typeface="Monaco"/>
                <a:ea typeface="Monaco"/>
                <a:cs typeface="Monaco"/>
                <a:sym typeface="Monaco"/>
              </a:rPr>
              <a:t>li</a:t>
            </a:r>
            <a:r>
              <a:rPr dirty="0">
                <a:solidFill>
                  <a:srgbClr val="009193"/>
                </a:solidFill>
                <a:latin typeface="Monaco"/>
                <a:ea typeface="Monaco"/>
                <a:cs typeface="Monaco"/>
                <a:sym typeface="Monaco"/>
              </a:rPr>
              <a:t>&gt;&lt;</a:t>
            </a:r>
            <a:r>
              <a:rPr dirty="0">
                <a:solidFill>
                  <a:srgbClr val="4E9192"/>
                </a:solidFill>
                <a:latin typeface="Monaco"/>
                <a:ea typeface="Monaco"/>
                <a:cs typeface="Monaco"/>
                <a:sym typeface="Monaco"/>
              </a:rPr>
              <a:t>a</a:t>
            </a:r>
            <a:r>
              <a:rPr dirty="0">
                <a:latin typeface="Monaco"/>
                <a:ea typeface="Monaco"/>
                <a:cs typeface="Monaco"/>
                <a:sym typeface="Monaco"/>
              </a:rPr>
              <a:t> </a:t>
            </a:r>
            <a:r>
              <a:rPr dirty="0" err="1">
                <a:solidFill>
                  <a:srgbClr val="932192"/>
                </a:solidFill>
                <a:latin typeface="Monaco"/>
                <a:ea typeface="Monaco"/>
                <a:cs typeface="Monaco"/>
                <a:sym typeface="Monaco"/>
              </a:rPr>
              <a:t>href</a:t>
            </a:r>
            <a:r>
              <a:rPr dirty="0">
                <a:latin typeface="Monaco"/>
                <a:ea typeface="Monaco"/>
                <a:cs typeface="Monaco"/>
                <a:sym typeface="Monaco"/>
              </a:rPr>
              <a:t>=</a:t>
            </a:r>
            <a:r>
              <a:rPr dirty="0">
                <a:solidFill>
                  <a:srgbClr val="3933FF"/>
                </a:solidFill>
                <a:latin typeface="Monaco"/>
                <a:ea typeface="Monaco"/>
                <a:cs typeface="Monaco"/>
                <a:sym typeface="Monaco"/>
              </a:rPr>
              <a:t>"successes.html"</a:t>
            </a:r>
            <a:r>
              <a:rPr dirty="0">
                <a:solidFill>
                  <a:srgbClr val="009193"/>
                </a:solidFill>
                <a:latin typeface="Monaco"/>
                <a:ea typeface="Monaco"/>
                <a:cs typeface="Monaco"/>
                <a:sym typeface="Monaco"/>
              </a:rPr>
              <a:t>&gt;</a:t>
            </a:r>
            <a:r>
              <a:rPr dirty="0" err="1">
                <a:latin typeface="Monaco"/>
                <a:ea typeface="Monaco"/>
                <a:cs typeface="Monaco"/>
                <a:sym typeface="Monaco"/>
              </a:rPr>
              <a:t>Sheeple</a:t>
            </a:r>
            <a:r>
              <a:rPr dirty="0">
                <a:latin typeface="Monaco"/>
                <a:ea typeface="Monaco"/>
                <a:cs typeface="Monaco"/>
                <a:sym typeface="Monaco"/>
              </a:rPr>
              <a:t> we have managed to wake</a:t>
            </a:r>
            <a:r>
              <a:rPr dirty="0">
                <a:solidFill>
                  <a:srgbClr val="009193"/>
                </a:solidFill>
                <a:latin typeface="Monaco"/>
                <a:ea typeface="Monaco"/>
                <a:cs typeface="Monaco"/>
                <a:sym typeface="Monaco"/>
              </a:rPr>
              <a:t>&lt;/</a:t>
            </a:r>
            <a:r>
              <a:rPr dirty="0">
                <a:solidFill>
                  <a:srgbClr val="4E9192"/>
                </a:solidFill>
                <a:latin typeface="Monaco"/>
                <a:ea typeface="Monaco"/>
                <a:cs typeface="Monaco"/>
                <a:sym typeface="Monaco"/>
              </a:rPr>
              <a:t>a</a:t>
            </a:r>
            <a:r>
              <a:rPr dirty="0">
                <a:solidFill>
                  <a:srgbClr val="009193"/>
                </a:solidFill>
                <a:latin typeface="Monaco"/>
                <a:ea typeface="Monaco"/>
                <a:cs typeface="Monaco"/>
                <a:sym typeface="Monaco"/>
              </a:rPr>
              <a:t>&gt;&lt;/</a:t>
            </a:r>
            <a:r>
              <a:rPr dirty="0">
                <a:solidFill>
                  <a:srgbClr val="4E9192"/>
                </a:solidFill>
                <a:latin typeface="Monaco"/>
                <a:ea typeface="Monaco"/>
                <a:cs typeface="Monaco"/>
                <a:sym typeface="Monaco"/>
              </a:rPr>
              <a:t>li</a:t>
            </a:r>
            <a:r>
              <a:rPr dirty="0">
                <a:solidFill>
                  <a:srgbClr val="009193"/>
                </a:solidFill>
                <a:latin typeface="Monaco"/>
                <a:ea typeface="Monaco"/>
                <a:cs typeface="Monaco"/>
                <a:sym typeface="Monaco"/>
              </a:rPr>
              <a:t>&gt;</a:t>
            </a:r>
            <a:endParaRPr dirty="0">
              <a:latin typeface="Monaco"/>
              <a:ea typeface="Monaco"/>
              <a:cs typeface="Monaco"/>
              <a:sym typeface="Monaco"/>
            </a:endParaRPr>
          </a:p>
          <a:p>
            <a:pPr defTabSz="321457">
              <a:defRPr sz="1800"/>
            </a:pPr>
            <a:r>
              <a:rPr dirty="0">
                <a:latin typeface="Monaco"/>
                <a:ea typeface="Monaco"/>
                <a:cs typeface="Monaco"/>
                <a:sym typeface="Monaco"/>
              </a:rPr>
              <a:t>   </a:t>
            </a:r>
            <a:r>
              <a:rPr dirty="0">
                <a:solidFill>
                  <a:srgbClr val="009193"/>
                </a:solidFill>
                <a:latin typeface="Monaco"/>
                <a:ea typeface="Monaco"/>
                <a:cs typeface="Monaco"/>
                <a:sym typeface="Monaco"/>
              </a:rPr>
              <a:t>&lt;/</a:t>
            </a:r>
            <a:r>
              <a:rPr dirty="0" err="1">
                <a:solidFill>
                  <a:srgbClr val="4E9192"/>
                </a:solidFill>
                <a:latin typeface="Monaco"/>
                <a:ea typeface="Monaco"/>
                <a:cs typeface="Monaco"/>
                <a:sym typeface="Monaco"/>
              </a:rPr>
              <a:t>ul</a:t>
            </a:r>
            <a:r>
              <a:rPr dirty="0">
                <a:solidFill>
                  <a:srgbClr val="009193"/>
                </a:solidFill>
                <a:latin typeface="Monaco"/>
                <a:ea typeface="Monaco"/>
                <a:cs typeface="Monaco"/>
                <a:sym typeface="Monaco"/>
              </a:rPr>
              <a:t>&gt;</a:t>
            </a:r>
            <a:endParaRPr dirty="0">
              <a:latin typeface="Monaco"/>
              <a:ea typeface="Monaco"/>
              <a:cs typeface="Monaco"/>
              <a:sym typeface="Monaco"/>
            </a:endParaRPr>
          </a:p>
          <a:p>
            <a:pPr defTabSz="321457">
              <a:defRPr sz="1800"/>
            </a:pPr>
            <a:r>
              <a:rPr dirty="0">
                <a:latin typeface="Monaco"/>
                <a:ea typeface="Monaco"/>
                <a:cs typeface="Monaco"/>
                <a:sym typeface="Monaco"/>
              </a:rPr>
              <a:t>  </a:t>
            </a:r>
            <a:r>
              <a:rPr dirty="0">
                <a:solidFill>
                  <a:srgbClr val="009193"/>
                </a:solidFill>
                <a:latin typeface="Monaco"/>
                <a:ea typeface="Monaco"/>
                <a:cs typeface="Monaco"/>
                <a:sym typeface="Monaco"/>
              </a:rPr>
              <a:t>&lt;/</a:t>
            </a:r>
            <a:r>
              <a:rPr dirty="0" err="1">
                <a:solidFill>
                  <a:srgbClr val="4E9192"/>
                </a:solidFill>
                <a:latin typeface="Monaco"/>
                <a:ea typeface="Monaco"/>
                <a:cs typeface="Monaco"/>
                <a:sym typeface="Monaco"/>
              </a:rPr>
              <a:t>nav</a:t>
            </a:r>
            <a:r>
              <a:rPr dirty="0">
                <a:solidFill>
                  <a:srgbClr val="009193"/>
                </a:solidFill>
                <a:latin typeface="Monaco"/>
                <a:ea typeface="Monaco"/>
                <a:cs typeface="Monaco"/>
                <a:sym typeface="Monaco"/>
              </a:rPr>
              <a:t>&gt;</a:t>
            </a:r>
          </a:p>
        </p:txBody>
      </p:sp>
    </p:spTree>
    <p:extLst>
      <p:ext uri="{BB962C8B-B14F-4D97-AF65-F5344CB8AC3E}">
        <p14:creationId xmlns:p14="http://schemas.microsoft.com/office/powerpoint/2010/main" val="425994519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a:spLocks noGrp="1"/>
          </p:cNvSpPr>
          <p:nvPr>
            <p:ph type="title"/>
          </p:nvPr>
        </p:nvSpPr>
        <p:spPr>
          <a:xfrm>
            <a:off x="727471" y="228600"/>
            <a:ext cx="8340329" cy="982266"/>
          </a:xfrm>
          <a:prstGeom prst="rect">
            <a:avLst/>
          </a:prstGeom>
        </p:spPr>
        <p:txBody>
          <a:bodyPr/>
          <a:lstStyle/>
          <a:p>
            <a:pPr lvl="0">
              <a:defRPr sz="1800"/>
            </a:pPr>
            <a:r>
              <a:rPr sz="3000" dirty="0"/>
              <a:t>&lt;article&gt;</a:t>
            </a:r>
          </a:p>
        </p:txBody>
      </p:sp>
      <p:sp>
        <p:nvSpPr>
          <p:cNvPr id="70" name="Shape 70"/>
          <p:cNvSpPr>
            <a:spLocks noGrp="1"/>
          </p:cNvSpPr>
          <p:nvPr>
            <p:ph type="body" idx="1"/>
          </p:nvPr>
        </p:nvSpPr>
        <p:spPr>
          <a:xfrm>
            <a:off x="807473" y="4102407"/>
            <a:ext cx="7761225" cy="2411016"/>
          </a:xfrm>
          <a:prstGeom prst="rect">
            <a:avLst/>
          </a:prstGeom>
        </p:spPr>
        <p:txBody>
          <a:bodyPr/>
          <a:lstStyle>
            <a:lvl1pPr marL="0" indent="0" defTabSz="502412">
              <a:spcBef>
                <a:spcPts val="3600"/>
              </a:spcBef>
              <a:buSzTx/>
              <a:buFontTx/>
              <a:buNone/>
              <a:defRPr sz="3096" i="1"/>
            </a:lvl1pPr>
          </a:lstStyle>
          <a:p>
            <a:pPr lvl="0">
              <a:defRPr sz="1800" i="0"/>
            </a:pPr>
            <a:r>
              <a:rPr sz="2200"/>
              <a:t>"The article element represents a complete, or self-contained, composition in a document, page, application, or site and that is, in principle, independently distributable or reusable, e.g. in syndication. This could be a forum post, a magazine or newspaper article, a blog entry, a user-submitted comment, an interactive widget or gadget, or any other independent item of content.</a:t>
            </a:r>
          </a:p>
        </p:txBody>
      </p:sp>
      <p:sp>
        <p:nvSpPr>
          <p:cNvPr id="71" name="Shape 71"/>
          <p:cNvSpPr/>
          <p:nvPr/>
        </p:nvSpPr>
        <p:spPr>
          <a:xfrm>
            <a:off x="1191555" y="1558121"/>
            <a:ext cx="5408532" cy="2200602"/>
          </a:xfrm>
          <a:prstGeom prst="rect">
            <a:avLst/>
          </a:prstGeom>
          <a:solidFill>
            <a:srgbClr val="FFFFFF"/>
          </a:solidFill>
          <a:ln w="12700">
            <a:solidFill/>
            <a:miter lim="400000"/>
          </a:ln>
          <a:extLst>
            <a:ext uri="{C572A759-6A51-4108-AA02-DFA0A04FC94B}">
              <ma14:wrappingTextBoxFlag xmlns="" xmlns:ma14="http://schemas.microsoft.com/office/mac/drawingml/2011/main" val="1"/>
            </a:ext>
          </a:extLst>
        </p:spPr>
        <p:txBody>
          <a:bodyPr wrap="none" lIns="0" tIns="0" rIns="0" bIns="0" anchor="ctr">
            <a:spAutoFit/>
          </a:bodyPr>
          <a:lstStyle/>
          <a:p>
            <a:pPr defTabSz="321457">
              <a:defRPr sz="1800"/>
            </a:pP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article</a:t>
            </a:r>
            <a:r>
              <a:rPr sz="1100">
                <a:latin typeface="Monaco"/>
                <a:ea typeface="Monaco"/>
                <a:cs typeface="Monaco"/>
                <a:sym typeface="Monaco"/>
              </a:rPr>
              <a:t> </a:t>
            </a:r>
            <a:r>
              <a:rPr sz="1100">
                <a:solidFill>
                  <a:srgbClr val="932192"/>
                </a:solidFill>
                <a:latin typeface="Monaco"/>
                <a:ea typeface="Monaco"/>
                <a:cs typeface="Monaco"/>
                <a:sym typeface="Monaco"/>
              </a:rPr>
              <a:t>itemscope</a:t>
            </a:r>
            <a:r>
              <a:rPr sz="1100">
                <a:latin typeface="Monaco"/>
                <a:ea typeface="Monaco"/>
                <a:cs typeface="Monaco"/>
                <a:sym typeface="Monaco"/>
              </a:rPr>
              <a:t> </a:t>
            </a:r>
            <a:r>
              <a:rPr sz="1100">
                <a:solidFill>
                  <a:srgbClr val="932192"/>
                </a:solidFill>
                <a:latin typeface="Monaco"/>
                <a:ea typeface="Monaco"/>
                <a:cs typeface="Monaco"/>
                <a:sym typeface="Monaco"/>
              </a:rPr>
              <a:t>itemtype</a:t>
            </a:r>
            <a:r>
              <a:rPr sz="1100">
                <a:latin typeface="Monaco"/>
                <a:ea typeface="Monaco"/>
                <a:cs typeface="Monaco"/>
                <a:sym typeface="Monaco"/>
              </a:rPr>
              <a:t>=</a:t>
            </a:r>
            <a:r>
              <a:rPr sz="1100">
                <a:solidFill>
                  <a:srgbClr val="3933FF"/>
                </a:solidFill>
                <a:latin typeface="Monaco"/>
                <a:ea typeface="Monaco"/>
                <a:cs typeface="Monaco"/>
                <a:sym typeface="Monaco"/>
              </a:rPr>
              <a:t>"http://schema.org/BlogPosting"</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header</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h1</a:t>
            </a:r>
            <a:r>
              <a:rPr sz="1100">
                <a:latin typeface="Monaco"/>
                <a:ea typeface="Monaco"/>
                <a:cs typeface="Monaco"/>
                <a:sym typeface="Monaco"/>
              </a:rPr>
              <a:t> </a:t>
            </a:r>
            <a:r>
              <a:rPr sz="1100">
                <a:solidFill>
                  <a:srgbClr val="932192"/>
                </a:solidFill>
                <a:latin typeface="Monaco"/>
                <a:ea typeface="Monaco"/>
                <a:cs typeface="Monaco"/>
                <a:sym typeface="Monaco"/>
              </a:rPr>
              <a:t>itemprop</a:t>
            </a:r>
            <a:r>
              <a:rPr sz="1100">
                <a:latin typeface="Monaco"/>
                <a:ea typeface="Monaco"/>
                <a:cs typeface="Monaco"/>
                <a:sym typeface="Monaco"/>
              </a:rPr>
              <a:t>=</a:t>
            </a:r>
            <a:r>
              <a:rPr sz="1100">
                <a:solidFill>
                  <a:srgbClr val="3933FF"/>
                </a:solidFill>
                <a:latin typeface="Monaco"/>
                <a:ea typeface="Monaco"/>
                <a:cs typeface="Monaco"/>
                <a:sym typeface="Monaco"/>
              </a:rPr>
              <a:t>"headline"</a:t>
            </a:r>
            <a:r>
              <a:rPr sz="1100">
                <a:solidFill>
                  <a:srgbClr val="009193"/>
                </a:solidFill>
                <a:latin typeface="Monaco"/>
                <a:ea typeface="Monaco"/>
                <a:cs typeface="Monaco"/>
                <a:sym typeface="Monaco"/>
              </a:rPr>
              <a:t>&gt;</a:t>
            </a:r>
            <a:r>
              <a:rPr sz="1100">
                <a:latin typeface="Monaco"/>
                <a:ea typeface="Monaco"/>
                <a:cs typeface="Monaco"/>
                <a:sym typeface="Monaco"/>
              </a:rPr>
              <a:t>The Very First Rule of Life</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h1</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&gt;&lt;</a:t>
            </a:r>
            <a:r>
              <a:rPr sz="1100">
                <a:solidFill>
                  <a:srgbClr val="4E9192"/>
                </a:solidFill>
                <a:latin typeface="Monaco"/>
                <a:ea typeface="Monaco"/>
                <a:cs typeface="Monaco"/>
                <a:sym typeface="Monaco"/>
              </a:rPr>
              <a:t>time</a:t>
            </a:r>
            <a:r>
              <a:rPr sz="1100">
                <a:latin typeface="Monaco"/>
                <a:ea typeface="Monaco"/>
                <a:cs typeface="Monaco"/>
                <a:sym typeface="Monaco"/>
              </a:rPr>
              <a:t> </a:t>
            </a:r>
            <a:r>
              <a:rPr sz="1100">
                <a:solidFill>
                  <a:srgbClr val="932192"/>
                </a:solidFill>
                <a:latin typeface="Monaco"/>
                <a:ea typeface="Monaco"/>
                <a:cs typeface="Monaco"/>
                <a:sym typeface="Monaco"/>
              </a:rPr>
              <a:t>itemprop</a:t>
            </a:r>
            <a:r>
              <a:rPr sz="1100">
                <a:latin typeface="Monaco"/>
                <a:ea typeface="Monaco"/>
                <a:cs typeface="Monaco"/>
                <a:sym typeface="Monaco"/>
              </a:rPr>
              <a:t>=</a:t>
            </a:r>
            <a:r>
              <a:rPr sz="1100">
                <a:solidFill>
                  <a:srgbClr val="3933FF"/>
                </a:solidFill>
                <a:latin typeface="Monaco"/>
                <a:ea typeface="Monaco"/>
                <a:cs typeface="Monaco"/>
                <a:sym typeface="Monaco"/>
              </a:rPr>
              <a:t>"datePublished"</a:t>
            </a:r>
            <a:r>
              <a:rPr sz="1100">
                <a:latin typeface="Monaco"/>
                <a:ea typeface="Monaco"/>
                <a:cs typeface="Monaco"/>
                <a:sym typeface="Monaco"/>
              </a:rPr>
              <a:t> </a:t>
            </a:r>
            <a:r>
              <a:rPr sz="1100">
                <a:solidFill>
                  <a:srgbClr val="932192"/>
                </a:solidFill>
                <a:latin typeface="Monaco"/>
                <a:ea typeface="Monaco"/>
                <a:cs typeface="Monaco"/>
                <a:sym typeface="Monaco"/>
              </a:rPr>
              <a:t>datetime</a:t>
            </a:r>
            <a:r>
              <a:rPr sz="1100">
                <a:latin typeface="Monaco"/>
                <a:ea typeface="Monaco"/>
                <a:cs typeface="Monaco"/>
                <a:sym typeface="Monaco"/>
              </a:rPr>
              <a:t>=</a:t>
            </a:r>
            <a:r>
              <a:rPr sz="1100">
                <a:solidFill>
                  <a:srgbClr val="3933FF"/>
                </a:solidFill>
                <a:latin typeface="Monaco"/>
                <a:ea typeface="Monaco"/>
                <a:cs typeface="Monaco"/>
                <a:sym typeface="Monaco"/>
              </a:rPr>
              <a:t>"2009-10-09"</a:t>
            </a:r>
            <a:r>
              <a:rPr sz="1100">
                <a:solidFill>
                  <a:srgbClr val="009193"/>
                </a:solidFill>
                <a:latin typeface="Monaco"/>
                <a:ea typeface="Monaco"/>
                <a:cs typeface="Monaco"/>
                <a:sym typeface="Monaco"/>
              </a:rPr>
              <a:t>&gt;</a:t>
            </a:r>
            <a:r>
              <a:rPr sz="1100">
                <a:latin typeface="Monaco"/>
                <a:ea typeface="Monaco"/>
                <a:cs typeface="Monaco"/>
                <a:sym typeface="Monaco"/>
              </a:rPr>
              <a:t>3 days ago</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time</a:t>
            </a:r>
            <a:r>
              <a:rPr sz="1100">
                <a:solidFill>
                  <a:srgbClr val="009193"/>
                </a:solidFill>
                <a:latin typeface="Monaco"/>
                <a:ea typeface="Monaco"/>
                <a:cs typeface="Monaco"/>
                <a:sym typeface="Monaco"/>
              </a:rPr>
              <a:t>&gt;&lt;/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link</a:t>
            </a:r>
            <a:r>
              <a:rPr sz="1100">
                <a:latin typeface="Monaco"/>
                <a:ea typeface="Monaco"/>
                <a:cs typeface="Monaco"/>
                <a:sym typeface="Monaco"/>
              </a:rPr>
              <a:t> </a:t>
            </a:r>
            <a:r>
              <a:rPr sz="1100">
                <a:solidFill>
                  <a:srgbClr val="932192"/>
                </a:solidFill>
                <a:latin typeface="Monaco"/>
                <a:ea typeface="Monaco"/>
                <a:cs typeface="Monaco"/>
                <a:sym typeface="Monaco"/>
              </a:rPr>
              <a:t>itemprop</a:t>
            </a:r>
            <a:r>
              <a:rPr sz="1100">
                <a:latin typeface="Monaco"/>
                <a:ea typeface="Monaco"/>
                <a:cs typeface="Monaco"/>
                <a:sym typeface="Monaco"/>
              </a:rPr>
              <a:t>=</a:t>
            </a:r>
            <a:r>
              <a:rPr sz="1100">
                <a:solidFill>
                  <a:srgbClr val="3933FF"/>
                </a:solidFill>
                <a:latin typeface="Monaco"/>
                <a:ea typeface="Monaco"/>
                <a:cs typeface="Monaco"/>
                <a:sym typeface="Monaco"/>
              </a:rPr>
              <a:t>"url"</a:t>
            </a:r>
            <a:r>
              <a:rPr sz="1100">
                <a:latin typeface="Monaco"/>
                <a:ea typeface="Monaco"/>
                <a:cs typeface="Monaco"/>
                <a:sym typeface="Monaco"/>
              </a:rPr>
              <a:t> </a:t>
            </a:r>
            <a:r>
              <a:rPr sz="1100">
                <a:solidFill>
                  <a:srgbClr val="932192"/>
                </a:solidFill>
                <a:latin typeface="Monaco"/>
                <a:ea typeface="Monaco"/>
                <a:cs typeface="Monaco"/>
                <a:sym typeface="Monaco"/>
              </a:rPr>
              <a:t>href</a:t>
            </a:r>
            <a:r>
              <a:rPr sz="1100">
                <a:latin typeface="Monaco"/>
                <a:ea typeface="Monaco"/>
                <a:cs typeface="Monaco"/>
                <a:sym typeface="Monaco"/>
              </a:rPr>
              <a:t>=</a:t>
            </a:r>
            <a:r>
              <a:rPr sz="1100">
                <a:solidFill>
                  <a:srgbClr val="3933FF"/>
                </a:solidFill>
                <a:latin typeface="Monaco"/>
                <a:ea typeface="Monaco"/>
                <a:cs typeface="Monaco"/>
                <a:sym typeface="Monaco"/>
              </a:rPr>
              <a:t>"?comments=0"</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header</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r>
              <a:rPr sz="1100">
                <a:latin typeface="Monaco"/>
                <a:ea typeface="Monaco"/>
                <a:cs typeface="Monaco"/>
                <a:sym typeface="Monaco"/>
              </a:rPr>
              <a:t>If there's a microphone anywhere near you, assume it's hot and</a:t>
            </a:r>
          </a:p>
          <a:p>
            <a:pPr defTabSz="321457">
              <a:defRPr sz="1800"/>
            </a:pPr>
            <a:r>
              <a:rPr sz="1100">
                <a:latin typeface="Monaco"/>
                <a:ea typeface="Monaco"/>
                <a:cs typeface="Monaco"/>
                <a:sym typeface="Monaco"/>
              </a:rPr>
              <a:t>     sending whatever you're saying to the world. Seriously.</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r>
              <a:rPr sz="1100">
                <a:latin typeface="Monaco"/>
                <a:ea typeface="Monaco"/>
                <a:cs typeface="Monaco"/>
                <a:sym typeface="Monaco"/>
              </a:rPr>
              <a:t>...</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footer</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a</a:t>
            </a:r>
            <a:r>
              <a:rPr sz="1100">
                <a:latin typeface="Monaco"/>
                <a:ea typeface="Monaco"/>
                <a:cs typeface="Monaco"/>
                <a:sym typeface="Monaco"/>
              </a:rPr>
              <a:t> </a:t>
            </a:r>
            <a:r>
              <a:rPr sz="1100">
                <a:solidFill>
                  <a:srgbClr val="932192"/>
                </a:solidFill>
                <a:latin typeface="Monaco"/>
                <a:ea typeface="Monaco"/>
                <a:cs typeface="Monaco"/>
                <a:sym typeface="Monaco"/>
              </a:rPr>
              <a:t>itemprop</a:t>
            </a:r>
            <a:r>
              <a:rPr sz="1100">
                <a:latin typeface="Monaco"/>
                <a:ea typeface="Monaco"/>
                <a:cs typeface="Monaco"/>
                <a:sym typeface="Monaco"/>
              </a:rPr>
              <a:t>=</a:t>
            </a:r>
            <a:r>
              <a:rPr sz="1100">
                <a:solidFill>
                  <a:srgbClr val="3933FF"/>
                </a:solidFill>
                <a:latin typeface="Monaco"/>
                <a:ea typeface="Monaco"/>
                <a:cs typeface="Monaco"/>
                <a:sym typeface="Monaco"/>
              </a:rPr>
              <a:t>"discussionUrl"</a:t>
            </a:r>
            <a:r>
              <a:rPr sz="1100">
                <a:latin typeface="Monaco"/>
                <a:ea typeface="Monaco"/>
                <a:cs typeface="Monaco"/>
                <a:sym typeface="Monaco"/>
              </a:rPr>
              <a:t> </a:t>
            </a:r>
            <a:r>
              <a:rPr sz="1100">
                <a:solidFill>
                  <a:srgbClr val="932192"/>
                </a:solidFill>
                <a:latin typeface="Monaco"/>
                <a:ea typeface="Monaco"/>
                <a:cs typeface="Monaco"/>
                <a:sym typeface="Monaco"/>
              </a:rPr>
              <a:t>href</a:t>
            </a:r>
            <a:r>
              <a:rPr sz="1100">
                <a:latin typeface="Monaco"/>
                <a:ea typeface="Monaco"/>
                <a:cs typeface="Monaco"/>
                <a:sym typeface="Monaco"/>
              </a:rPr>
              <a:t>=</a:t>
            </a:r>
            <a:r>
              <a:rPr sz="1100">
                <a:solidFill>
                  <a:srgbClr val="3933FF"/>
                </a:solidFill>
                <a:latin typeface="Monaco"/>
                <a:ea typeface="Monaco"/>
                <a:cs typeface="Monaco"/>
                <a:sym typeface="Monaco"/>
              </a:rPr>
              <a:t>"?comments=1"</a:t>
            </a:r>
            <a:r>
              <a:rPr sz="1100">
                <a:solidFill>
                  <a:srgbClr val="009193"/>
                </a:solidFill>
                <a:latin typeface="Monaco"/>
                <a:ea typeface="Monaco"/>
                <a:cs typeface="Monaco"/>
                <a:sym typeface="Monaco"/>
              </a:rPr>
              <a:t>&gt;</a:t>
            </a:r>
            <a:r>
              <a:rPr sz="1100">
                <a:latin typeface="Monaco"/>
                <a:ea typeface="Monaco"/>
                <a:cs typeface="Monaco"/>
                <a:sym typeface="Monaco"/>
              </a:rPr>
              <a:t>Show comments...</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a</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footer</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article</a:t>
            </a:r>
            <a:r>
              <a:rPr sz="1100">
                <a:solidFill>
                  <a:srgbClr val="009193"/>
                </a:solidFill>
                <a:latin typeface="Monaco"/>
                <a:ea typeface="Monaco"/>
                <a:cs typeface="Monaco"/>
                <a:sym typeface="Monaco"/>
              </a:rPr>
              <a:t>&gt;</a:t>
            </a:r>
          </a:p>
        </p:txBody>
      </p:sp>
    </p:spTree>
    <p:extLst>
      <p:ext uri="{BB962C8B-B14F-4D97-AF65-F5344CB8AC3E}">
        <p14:creationId xmlns:p14="http://schemas.microsoft.com/office/powerpoint/2010/main" val="127190360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p:nvPr>
        </p:nvSpPr>
        <p:spPr>
          <a:prstGeom prst="rect">
            <a:avLst/>
          </a:prstGeom>
        </p:spPr>
        <p:txBody>
          <a:bodyPr/>
          <a:lstStyle/>
          <a:p>
            <a:pPr lvl="0">
              <a:defRPr sz="1800"/>
            </a:pPr>
            <a:r>
              <a:rPr sz="3000"/>
              <a:t>&lt;section&gt;</a:t>
            </a:r>
          </a:p>
        </p:txBody>
      </p:sp>
      <p:sp>
        <p:nvSpPr>
          <p:cNvPr id="74" name="Shape 74"/>
          <p:cNvSpPr>
            <a:spLocks noGrp="1"/>
          </p:cNvSpPr>
          <p:nvPr>
            <p:ph type="body" idx="1"/>
          </p:nvPr>
        </p:nvSpPr>
        <p:spPr>
          <a:xfrm>
            <a:off x="932547" y="1676392"/>
            <a:ext cx="2877453" cy="4383396"/>
          </a:xfrm>
          <a:prstGeom prst="rect">
            <a:avLst/>
          </a:prstGeom>
        </p:spPr>
        <p:txBody>
          <a:bodyPr>
            <a:normAutofit fontScale="92500"/>
          </a:bodyPr>
          <a:lstStyle>
            <a:lvl1pPr marL="0" indent="0" defTabSz="502412">
              <a:spcBef>
                <a:spcPts val="3600"/>
              </a:spcBef>
              <a:buSzTx/>
              <a:buFontTx/>
              <a:buNone/>
              <a:defRPr sz="3096" i="1"/>
            </a:lvl1pPr>
          </a:lstStyle>
          <a:p>
            <a:pPr lvl="0">
              <a:defRPr sz="1800" i="0"/>
            </a:pPr>
            <a:r>
              <a:rPr sz="2200" dirty="0"/>
              <a:t>"The section element represents a generic section of a document or application. A section, in this context, is a thematic grouping of content. The theme of each section should be identified, typically by including a heading (h1-h6 element) as a child of the section element.”</a:t>
            </a:r>
          </a:p>
        </p:txBody>
      </p:sp>
      <p:sp>
        <p:nvSpPr>
          <p:cNvPr id="75" name="Shape 75"/>
          <p:cNvSpPr/>
          <p:nvPr/>
        </p:nvSpPr>
        <p:spPr>
          <a:xfrm>
            <a:off x="4109442" y="1981200"/>
            <a:ext cx="4653558" cy="2877711"/>
          </a:xfrm>
          <a:prstGeom prst="rect">
            <a:avLst/>
          </a:prstGeom>
          <a:solidFill>
            <a:srgbClr val="FFFFFF"/>
          </a:solidFill>
          <a:ln w="12700">
            <a:solidFill/>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defTabSz="321457">
              <a:defRPr sz="1800"/>
            </a:pP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article</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header</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h2</a:t>
            </a:r>
            <a:r>
              <a:rPr sz="1100">
                <a:solidFill>
                  <a:srgbClr val="009193"/>
                </a:solidFill>
                <a:latin typeface="Monaco"/>
                <a:ea typeface="Monaco"/>
                <a:cs typeface="Monaco"/>
                <a:sym typeface="Monaco"/>
              </a:rPr>
              <a:t>&gt;</a:t>
            </a:r>
            <a:r>
              <a:rPr sz="1100">
                <a:latin typeface="Monaco"/>
                <a:ea typeface="Monaco"/>
                <a:cs typeface="Monaco"/>
                <a:sym typeface="Monaco"/>
              </a:rPr>
              <a:t>Apples</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h2</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r>
              <a:rPr sz="1100">
                <a:latin typeface="Monaco"/>
                <a:ea typeface="Monaco"/>
                <a:cs typeface="Monaco"/>
                <a:sym typeface="Monaco"/>
              </a:rPr>
              <a:t>Tasty, delicious fruit!</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header</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r>
              <a:rPr sz="1100">
                <a:latin typeface="Monaco"/>
                <a:ea typeface="Monaco"/>
                <a:cs typeface="Monaco"/>
                <a:sym typeface="Monaco"/>
              </a:rPr>
              <a:t>The apple is the pomaceous fruit of the apple tree.</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section</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h3</a:t>
            </a:r>
            <a:r>
              <a:rPr sz="1100">
                <a:solidFill>
                  <a:srgbClr val="009193"/>
                </a:solidFill>
                <a:latin typeface="Monaco"/>
                <a:ea typeface="Monaco"/>
                <a:cs typeface="Monaco"/>
                <a:sym typeface="Monaco"/>
              </a:rPr>
              <a:t>&gt;</a:t>
            </a:r>
            <a:r>
              <a:rPr sz="1100">
                <a:latin typeface="Monaco"/>
                <a:ea typeface="Monaco"/>
                <a:cs typeface="Monaco"/>
                <a:sym typeface="Monaco"/>
              </a:rPr>
              <a:t>Red Delicious</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h3</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r>
              <a:rPr sz="1100">
                <a:latin typeface="Monaco"/>
                <a:ea typeface="Monaco"/>
                <a:cs typeface="Monaco"/>
                <a:sym typeface="Monaco"/>
              </a:rPr>
              <a:t>These bright red apples are the most common found in many</a:t>
            </a:r>
          </a:p>
          <a:p>
            <a:pPr defTabSz="321457">
              <a:defRPr sz="1800"/>
            </a:pPr>
            <a:r>
              <a:rPr sz="1100">
                <a:latin typeface="Monaco"/>
                <a:ea typeface="Monaco"/>
                <a:cs typeface="Monaco"/>
                <a:sym typeface="Monaco"/>
              </a:rPr>
              <a:t>      supermarkets.</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section</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section</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h3</a:t>
            </a:r>
            <a:r>
              <a:rPr sz="1100">
                <a:solidFill>
                  <a:srgbClr val="009193"/>
                </a:solidFill>
                <a:latin typeface="Monaco"/>
                <a:ea typeface="Monaco"/>
                <a:cs typeface="Monaco"/>
                <a:sym typeface="Monaco"/>
              </a:rPr>
              <a:t>&gt;</a:t>
            </a:r>
            <a:r>
              <a:rPr sz="1100">
                <a:latin typeface="Monaco"/>
                <a:ea typeface="Monaco"/>
                <a:cs typeface="Monaco"/>
                <a:sym typeface="Monaco"/>
              </a:rPr>
              <a:t>Granny Smith</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h3</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r>
              <a:rPr sz="1100">
                <a:latin typeface="Monaco"/>
                <a:ea typeface="Monaco"/>
                <a:cs typeface="Monaco"/>
                <a:sym typeface="Monaco"/>
              </a:rPr>
              <a:t>These juicy, green apples make a great filling for apple</a:t>
            </a:r>
          </a:p>
          <a:p>
            <a:pPr defTabSz="321457">
              <a:defRPr sz="1800"/>
            </a:pPr>
            <a:r>
              <a:rPr sz="1100">
                <a:latin typeface="Monaco"/>
                <a:ea typeface="Monaco"/>
                <a:cs typeface="Monaco"/>
                <a:sym typeface="Monaco"/>
              </a:rPr>
              <a:t>      pies.</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section</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article</a:t>
            </a:r>
            <a:r>
              <a:rPr sz="1100">
                <a:solidFill>
                  <a:srgbClr val="009193"/>
                </a:solidFill>
                <a:latin typeface="Monaco"/>
                <a:ea typeface="Monaco"/>
                <a:cs typeface="Monaco"/>
                <a:sym typeface="Monaco"/>
              </a:rPr>
              <a:t>&gt;</a:t>
            </a:r>
          </a:p>
        </p:txBody>
      </p:sp>
    </p:spTree>
    <p:extLst>
      <p:ext uri="{BB962C8B-B14F-4D97-AF65-F5344CB8AC3E}">
        <p14:creationId xmlns:p14="http://schemas.microsoft.com/office/powerpoint/2010/main" val="203270548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hape 77"/>
          <p:cNvSpPr>
            <a:spLocks noGrp="1"/>
          </p:cNvSpPr>
          <p:nvPr>
            <p:ph type="title"/>
          </p:nvPr>
        </p:nvSpPr>
        <p:spPr>
          <a:prstGeom prst="rect">
            <a:avLst/>
          </a:prstGeom>
        </p:spPr>
        <p:txBody>
          <a:bodyPr/>
          <a:lstStyle/>
          <a:p>
            <a:pPr lvl="0">
              <a:defRPr sz="1800"/>
            </a:pPr>
            <a:r>
              <a:rPr sz="3000"/>
              <a:t>&lt;aside&gt;</a:t>
            </a:r>
          </a:p>
        </p:txBody>
      </p:sp>
      <p:sp>
        <p:nvSpPr>
          <p:cNvPr id="78" name="Shape 78"/>
          <p:cNvSpPr>
            <a:spLocks noGrp="1"/>
          </p:cNvSpPr>
          <p:nvPr>
            <p:ph type="body" idx="1"/>
          </p:nvPr>
        </p:nvSpPr>
        <p:spPr>
          <a:xfrm>
            <a:off x="954092" y="1295400"/>
            <a:ext cx="3236908" cy="4550897"/>
          </a:xfrm>
          <a:prstGeom prst="rect">
            <a:avLst/>
          </a:prstGeom>
        </p:spPr>
        <p:txBody>
          <a:bodyPr>
            <a:normAutofit lnSpcReduction="10000"/>
          </a:bodyPr>
          <a:lstStyle>
            <a:lvl1pPr marL="0" indent="0" defTabSz="519937">
              <a:spcBef>
                <a:spcPts val="3700"/>
              </a:spcBef>
              <a:buSzTx/>
              <a:buFontTx/>
              <a:buNone/>
              <a:defRPr sz="3204" i="1"/>
            </a:lvl1pPr>
          </a:lstStyle>
          <a:p>
            <a:pPr lvl="0">
              <a:defRPr sz="1800" i="0"/>
            </a:pPr>
            <a:r>
              <a:rPr sz="2300" dirty="0"/>
              <a:t>"The aside element represents a section of a page that consists of content that is tangentially related to the content around the aside element, and which could be considered separate from that content. Such sections are often represented as sidebars in printed typography.”</a:t>
            </a:r>
          </a:p>
        </p:txBody>
      </p:sp>
      <p:sp>
        <p:nvSpPr>
          <p:cNvPr id="79" name="Shape 79"/>
          <p:cNvSpPr/>
          <p:nvPr/>
        </p:nvSpPr>
        <p:spPr>
          <a:xfrm>
            <a:off x="4638080" y="1828800"/>
            <a:ext cx="3972520" cy="1292662"/>
          </a:xfrm>
          <a:prstGeom prst="rect">
            <a:avLst/>
          </a:prstGeom>
          <a:ln w="12700">
            <a:solidFill/>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defTabSz="321457">
              <a:defRPr sz="1800"/>
            </a:pPr>
            <a:r>
              <a:rPr sz="1200">
                <a:solidFill>
                  <a:srgbClr val="009193"/>
                </a:solidFill>
                <a:latin typeface="Monaco"/>
                <a:ea typeface="Monaco"/>
                <a:cs typeface="Monaco"/>
                <a:sym typeface="Monaco"/>
              </a:rPr>
              <a:t>&lt;</a:t>
            </a:r>
            <a:r>
              <a:rPr sz="1200">
                <a:solidFill>
                  <a:srgbClr val="4E9192"/>
                </a:solidFill>
                <a:latin typeface="Monaco"/>
                <a:ea typeface="Monaco"/>
                <a:cs typeface="Monaco"/>
                <a:sym typeface="Monaco"/>
              </a:rPr>
              <a:t>aside</a:t>
            </a:r>
            <a:r>
              <a:rPr sz="1200">
                <a:solidFill>
                  <a:srgbClr val="009193"/>
                </a:solidFill>
                <a:latin typeface="Monaco"/>
                <a:ea typeface="Monaco"/>
                <a:cs typeface="Monaco"/>
                <a:sym typeface="Monaco"/>
              </a:rPr>
              <a:t>&gt;</a:t>
            </a:r>
            <a:endParaRPr sz="1200">
              <a:latin typeface="Monaco"/>
              <a:ea typeface="Monaco"/>
              <a:cs typeface="Monaco"/>
              <a:sym typeface="Monaco"/>
            </a:endParaRPr>
          </a:p>
          <a:p>
            <a:pPr defTabSz="321457">
              <a:defRPr sz="1800"/>
            </a:pPr>
            <a:r>
              <a:rPr sz="1200">
                <a:latin typeface="Monaco"/>
                <a:ea typeface="Monaco"/>
                <a:cs typeface="Monaco"/>
                <a:sym typeface="Monaco"/>
              </a:rPr>
              <a:t> </a:t>
            </a:r>
            <a:r>
              <a:rPr sz="1200">
                <a:solidFill>
                  <a:srgbClr val="009193"/>
                </a:solidFill>
                <a:latin typeface="Monaco"/>
                <a:ea typeface="Monaco"/>
                <a:cs typeface="Monaco"/>
                <a:sym typeface="Monaco"/>
              </a:rPr>
              <a:t>&lt;</a:t>
            </a:r>
            <a:r>
              <a:rPr sz="1200">
                <a:solidFill>
                  <a:srgbClr val="4E9192"/>
                </a:solidFill>
                <a:latin typeface="Monaco"/>
                <a:ea typeface="Monaco"/>
                <a:cs typeface="Monaco"/>
                <a:sym typeface="Monaco"/>
              </a:rPr>
              <a:t>h1</a:t>
            </a:r>
            <a:r>
              <a:rPr sz="1200">
                <a:solidFill>
                  <a:srgbClr val="009193"/>
                </a:solidFill>
                <a:latin typeface="Monaco"/>
                <a:ea typeface="Monaco"/>
                <a:cs typeface="Monaco"/>
                <a:sym typeface="Monaco"/>
              </a:rPr>
              <a:t>&gt;</a:t>
            </a:r>
            <a:r>
              <a:rPr sz="1200">
                <a:latin typeface="Monaco"/>
                <a:ea typeface="Monaco"/>
                <a:cs typeface="Monaco"/>
                <a:sym typeface="Monaco"/>
              </a:rPr>
              <a:t>Switzerland</a:t>
            </a:r>
            <a:r>
              <a:rPr sz="1200">
                <a:solidFill>
                  <a:srgbClr val="009193"/>
                </a:solidFill>
                <a:latin typeface="Monaco"/>
                <a:ea typeface="Monaco"/>
                <a:cs typeface="Monaco"/>
                <a:sym typeface="Monaco"/>
              </a:rPr>
              <a:t>&lt;/</a:t>
            </a:r>
            <a:r>
              <a:rPr sz="1200">
                <a:solidFill>
                  <a:srgbClr val="4E9192"/>
                </a:solidFill>
                <a:latin typeface="Monaco"/>
                <a:ea typeface="Monaco"/>
                <a:cs typeface="Monaco"/>
                <a:sym typeface="Monaco"/>
              </a:rPr>
              <a:t>h1</a:t>
            </a:r>
            <a:r>
              <a:rPr sz="1200">
                <a:solidFill>
                  <a:srgbClr val="009193"/>
                </a:solidFill>
                <a:latin typeface="Monaco"/>
                <a:ea typeface="Monaco"/>
                <a:cs typeface="Monaco"/>
                <a:sym typeface="Monaco"/>
              </a:rPr>
              <a:t>&gt;</a:t>
            </a:r>
            <a:endParaRPr sz="1200">
              <a:latin typeface="Monaco"/>
              <a:ea typeface="Monaco"/>
              <a:cs typeface="Monaco"/>
              <a:sym typeface="Monaco"/>
            </a:endParaRPr>
          </a:p>
          <a:p>
            <a:pPr defTabSz="321457">
              <a:defRPr sz="1800"/>
            </a:pPr>
            <a:r>
              <a:rPr sz="1200">
                <a:latin typeface="Monaco"/>
                <a:ea typeface="Monaco"/>
                <a:cs typeface="Monaco"/>
                <a:sym typeface="Monaco"/>
              </a:rPr>
              <a:t> </a:t>
            </a:r>
            <a:r>
              <a:rPr sz="1200">
                <a:solidFill>
                  <a:srgbClr val="009193"/>
                </a:solidFill>
                <a:latin typeface="Monaco"/>
                <a:ea typeface="Monaco"/>
                <a:cs typeface="Monaco"/>
                <a:sym typeface="Monaco"/>
              </a:rPr>
              <a:t>&lt;</a:t>
            </a:r>
            <a:r>
              <a:rPr sz="1200">
                <a:solidFill>
                  <a:srgbClr val="4E9192"/>
                </a:solidFill>
                <a:latin typeface="Monaco"/>
                <a:ea typeface="Monaco"/>
                <a:cs typeface="Monaco"/>
                <a:sym typeface="Monaco"/>
              </a:rPr>
              <a:t>p</a:t>
            </a:r>
            <a:r>
              <a:rPr sz="1200">
                <a:solidFill>
                  <a:srgbClr val="009193"/>
                </a:solidFill>
                <a:latin typeface="Monaco"/>
                <a:ea typeface="Monaco"/>
                <a:cs typeface="Monaco"/>
                <a:sym typeface="Monaco"/>
              </a:rPr>
              <a:t>&gt;</a:t>
            </a:r>
            <a:r>
              <a:rPr sz="1200">
                <a:latin typeface="Monaco"/>
                <a:ea typeface="Monaco"/>
                <a:cs typeface="Monaco"/>
                <a:sym typeface="Monaco"/>
              </a:rPr>
              <a:t>Switzerland, a land-locked country in the middle of </a:t>
            </a:r>
          </a:p>
          <a:p>
            <a:pPr defTabSz="321457">
              <a:defRPr sz="1800"/>
            </a:pPr>
            <a:r>
              <a:rPr sz="1200">
                <a:latin typeface="Monaco"/>
                <a:ea typeface="Monaco"/>
                <a:cs typeface="Monaco"/>
                <a:sym typeface="Monaco"/>
              </a:rPr>
              <a:t>    geographic Europe, has not joined the geopolitical </a:t>
            </a:r>
          </a:p>
          <a:p>
            <a:pPr defTabSz="321457">
              <a:defRPr sz="1800"/>
            </a:pPr>
            <a:r>
              <a:rPr sz="1200">
                <a:latin typeface="Monaco"/>
                <a:ea typeface="Monaco"/>
                <a:cs typeface="Monaco"/>
                <a:sym typeface="Monaco"/>
              </a:rPr>
              <a:t>    European Union, though it is a signatory to a number  </a:t>
            </a:r>
          </a:p>
          <a:p>
            <a:pPr defTabSz="321457">
              <a:defRPr sz="1800"/>
            </a:pPr>
            <a:r>
              <a:rPr sz="1200">
                <a:latin typeface="Monaco"/>
                <a:ea typeface="Monaco"/>
                <a:cs typeface="Monaco"/>
                <a:sym typeface="Monaco"/>
              </a:rPr>
              <a:t>    of European treaties.</a:t>
            </a:r>
            <a:r>
              <a:rPr sz="1200">
                <a:solidFill>
                  <a:srgbClr val="009193"/>
                </a:solidFill>
                <a:latin typeface="Monaco"/>
                <a:ea typeface="Monaco"/>
                <a:cs typeface="Monaco"/>
                <a:sym typeface="Monaco"/>
              </a:rPr>
              <a:t>&lt;/</a:t>
            </a:r>
            <a:r>
              <a:rPr sz="1200">
                <a:solidFill>
                  <a:srgbClr val="4E9192"/>
                </a:solidFill>
                <a:latin typeface="Monaco"/>
                <a:ea typeface="Monaco"/>
                <a:cs typeface="Monaco"/>
                <a:sym typeface="Monaco"/>
              </a:rPr>
              <a:t>p</a:t>
            </a:r>
            <a:r>
              <a:rPr sz="1200">
                <a:solidFill>
                  <a:srgbClr val="009193"/>
                </a:solidFill>
                <a:latin typeface="Monaco"/>
                <a:ea typeface="Monaco"/>
                <a:cs typeface="Monaco"/>
                <a:sym typeface="Monaco"/>
              </a:rPr>
              <a:t>&gt;</a:t>
            </a:r>
            <a:endParaRPr sz="1200">
              <a:latin typeface="Monaco"/>
              <a:ea typeface="Monaco"/>
              <a:cs typeface="Monaco"/>
              <a:sym typeface="Monaco"/>
            </a:endParaRPr>
          </a:p>
          <a:p>
            <a:pPr defTabSz="321457">
              <a:defRPr sz="1800"/>
            </a:pPr>
            <a:r>
              <a:rPr sz="1200">
                <a:solidFill>
                  <a:srgbClr val="009193"/>
                </a:solidFill>
                <a:latin typeface="Monaco"/>
                <a:ea typeface="Monaco"/>
                <a:cs typeface="Monaco"/>
                <a:sym typeface="Monaco"/>
              </a:rPr>
              <a:t>&lt;/</a:t>
            </a:r>
            <a:r>
              <a:rPr sz="1200">
                <a:solidFill>
                  <a:srgbClr val="4E9192"/>
                </a:solidFill>
                <a:latin typeface="Monaco"/>
                <a:ea typeface="Monaco"/>
                <a:cs typeface="Monaco"/>
                <a:sym typeface="Monaco"/>
              </a:rPr>
              <a:t>aside</a:t>
            </a:r>
            <a:r>
              <a:rPr sz="1200">
                <a:solidFill>
                  <a:srgbClr val="009193"/>
                </a:solidFill>
                <a:latin typeface="Monaco"/>
                <a:ea typeface="Monaco"/>
                <a:cs typeface="Monaco"/>
                <a:sym typeface="Monaco"/>
              </a:rPr>
              <a:t>&gt;</a:t>
            </a:r>
          </a:p>
        </p:txBody>
      </p:sp>
    </p:spTree>
    <p:extLst>
      <p:ext uri="{BB962C8B-B14F-4D97-AF65-F5344CB8AC3E}">
        <p14:creationId xmlns:p14="http://schemas.microsoft.com/office/powerpoint/2010/main" val="274683844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p:cNvSpPr>
          <p:nvPr>
            <p:ph type="title"/>
          </p:nvPr>
        </p:nvSpPr>
        <p:spPr>
          <a:prstGeom prst="rect">
            <a:avLst/>
          </a:prstGeom>
        </p:spPr>
        <p:txBody>
          <a:bodyPr/>
          <a:lstStyle/>
          <a:p>
            <a:pPr lvl="0">
              <a:defRPr sz="1800"/>
            </a:pPr>
            <a:r>
              <a:rPr sz="3000"/>
              <a:t>&lt;header&gt; &amp; &lt;footer&gt;</a:t>
            </a:r>
          </a:p>
        </p:txBody>
      </p:sp>
      <p:sp>
        <p:nvSpPr>
          <p:cNvPr id="82" name="Shape 82"/>
          <p:cNvSpPr>
            <a:spLocks noGrp="1"/>
          </p:cNvSpPr>
          <p:nvPr>
            <p:ph type="body" idx="1"/>
          </p:nvPr>
        </p:nvSpPr>
        <p:spPr>
          <a:xfrm>
            <a:off x="1066800" y="1447800"/>
            <a:ext cx="3634959" cy="2079676"/>
          </a:xfrm>
          <a:prstGeom prst="rect">
            <a:avLst/>
          </a:prstGeom>
        </p:spPr>
        <p:txBody>
          <a:bodyPr>
            <a:normAutofit fontScale="92500"/>
          </a:bodyPr>
          <a:lstStyle>
            <a:lvl1pPr marL="0" indent="0" defTabSz="438150">
              <a:spcBef>
                <a:spcPts val="3100"/>
              </a:spcBef>
              <a:buSzTx/>
              <a:buFontTx/>
              <a:buNone/>
              <a:defRPr sz="2700" i="1"/>
            </a:lvl1pPr>
          </a:lstStyle>
          <a:p>
            <a:pPr lvl="0">
              <a:defRPr sz="1800" i="0"/>
            </a:pPr>
            <a:r>
              <a:rPr sz="1900" dirty="0"/>
              <a:t>"The header element represents introductory content for its nearest ancestor sectioning content or sectioning root element. A header typically contains a group of introductory or navigational aids.”</a:t>
            </a:r>
          </a:p>
        </p:txBody>
      </p:sp>
      <p:sp>
        <p:nvSpPr>
          <p:cNvPr id="83" name="Shape 83"/>
          <p:cNvSpPr/>
          <p:nvPr/>
        </p:nvSpPr>
        <p:spPr>
          <a:xfrm>
            <a:off x="1219200" y="3886200"/>
            <a:ext cx="3770578" cy="22145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defTabSz="414781">
              <a:spcBef>
                <a:spcPts val="2900"/>
              </a:spcBef>
              <a:defRPr sz="2556" i="1"/>
            </a:lvl1pPr>
          </a:lstStyle>
          <a:p>
            <a:pPr lvl="0">
              <a:defRPr sz="1800" i="0"/>
            </a:pPr>
            <a:r>
              <a:rPr sz="1800" dirty="0"/>
              <a:t>"The footer element represents a footer for its nearest ancestor sectioning content or sectioning root element. A footer typically contains information about its section such as who wrote it, links to related documents, copyright data, and the like..”</a:t>
            </a:r>
          </a:p>
        </p:txBody>
      </p:sp>
      <p:sp>
        <p:nvSpPr>
          <p:cNvPr id="84" name="Shape 84"/>
          <p:cNvSpPr/>
          <p:nvPr/>
        </p:nvSpPr>
        <p:spPr>
          <a:xfrm>
            <a:off x="5729774" y="2528754"/>
            <a:ext cx="2576026" cy="1800493"/>
          </a:xfrm>
          <a:prstGeom prst="rect">
            <a:avLst/>
          </a:prstGeom>
          <a:ln w="12700">
            <a:solidFill/>
            <a:miter lim="400000"/>
          </a:ln>
          <a:extLst>
            <a:ext uri="{C572A759-6A51-4108-AA02-DFA0A04FC94B}">
              <ma14:wrappingTextBoxFlag xmlns="" xmlns:ma14="http://schemas.microsoft.com/office/mac/drawingml/2011/main" val="1"/>
            </a:ext>
          </a:extLst>
        </p:spPr>
        <p:txBody>
          <a:bodyPr wrap="none" lIns="0" tIns="0" rIns="0" bIns="0" anchor="ctr">
            <a:spAutoFit/>
          </a:bodyPr>
          <a:lstStyle/>
          <a:p>
            <a:pPr defTabSz="321457">
              <a:defRPr sz="1800"/>
            </a:pPr>
            <a:r>
              <a:rPr sz="1300">
                <a:solidFill>
                  <a:srgbClr val="009193"/>
                </a:solidFill>
                <a:latin typeface="Monaco"/>
                <a:ea typeface="Monaco"/>
                <a:cs typeface="Monaco"/>
                <a:sym typeface="Monaco"/>
              </a:rPr>
              <a:t>&lt;</a:t>
            </a:r>
            <a:r>
              <a:rPr sz="1300">
                <a:solidFill>
                  <a:srgbClr val="4E9192"/>
                </a:solidFill>
                <a:latin typeface="Monaco"/>
                <a:ea typeface="Monaco"/>
                <a:cs typeface="Monaco"/>
                <a:sym typeface="Monaco"/>
              </a:rPr>
              <a:t>header</a:t>
            </a:r>
            <a:r>
              <a:rPr sz="1300">
                <a:solidFill>
                  <a:srgbClr val="009193"/>
                </a:solidFill>
                <a:latin typeface="Monaco"/>
                <a:ea typeface="Monaco"/>
                <a:cs typeface="Monaco"/>
                <a:sym typeface="Monaco"/>
              </a:rPr>
              <a:t>&gt;</a:t>
            </a:r>
            <a:endParaRPr sz="1300">
              <a:latin typeface="Monaco"/>
              <a:ea typeface="Monaco"/>
              <a:cs typeface="Monaco"/>
              <a:sym typeface="Monaco"/>
            </a:endParaRPr>
          </a:p>
          <a:p>
            <a:pPr defTabSz="321457">
              <a:defRPr sz="1800"/>
            </a:pPr>
            <a:r>
              <a:rPr sz="1300">
                <a:latin typeface="Monaco"/>
                <a:ea typeface="Monaco"/>
                <a:cs typeface="Monaco"/>
                <a:sym typeface="Monaco"/>
              </a:rPr>
              <a:t> </a:t>
            </a:r>
            <a:r>
              <a:rPr sz="1300">
                <a:solidFill>
                  <a:srgbClr val="009193"/>
                </a:solidFill>
                <a:latin typeface="Monaco"/>
                <a:ea typeface="Monaco"/>
                <a:cs typeface="Monaco"/>
                <a:sym typeface="Monaco"/>
              </a:rPr>
              <a:t>&lt;</a:t>
            </a:r>
            <a:r>
              <a:rPr sz="1300">
                <a:solidFill>
                  <a:srgbClr val="4E9192"/>
                </a:solidFill>
                <a:latin typeface="Monaco"/>
                <a:ea typeface="Monaco"/>
                <a:cs typeface="Monaco"/>
                <a:sym typeface="Monaco"/>
              </a:rPr>
              <a:t>p</a:t>
            </a:r>
            <a:r>
              <a:rPr sz="1300">
                <a:solidFill>
                  <a:srgbClr val="009193"/>
                </a:solidFill>
                <a:latin typeface="Monaco"/>
                <a:ea typeface="Monaco"/>
                <a:cs typeface="Monaco"/>
                <a:sym typeface="Monaco"/>
              </a:rPr>
              <a:t>&gt;</a:t>
            </a:r>
            <a:r>
              <a:rPr sz="1300">
                <a:latin typeface="Monaco"/>
                <a:ea typeface="Monaco"/>
                <a:cs typeface="Monaco"/>
                <a:sym typeface="Monaco"/>
              </a:rPr>
              <a:t>Welcome to...</a:t>
            </a:r>
            <a:r>
              <a:rPr sz="1300">
                <a:solidFill>
                  <a:srgbClr val="009193"/>
                </a:solidFill>
                <a:latin typeface="Monaco"/>
                <a:ea typeface="Monaco"/>
                <a:cs typeface="Monaco"/>
                <a:sym typeface="Monaco"/>
              </a:rPr>
              <a:t>&lt;/</a:t>
            </a:r>
            <a:r>
              <a:rPr sz="1300">
                <a:solidFill>
                  <a:srgbClr val="4E9192"/>
                </a:solidFill>
                <a:latin typeface="Monaco"/>
                <a:ea typeface="Monaco"/>
                <a:cs typeface="Monaco"/>
                <a:sym typeface="Monaco"/>
              </a:rPr>
              <a:t>p</a:t>
            </a:r>
            <a:r>
              <a:rPr sz="1300">
                <a:solidFill>
                  <a:srgbClr val="009193"/>
                </a:solidFill>
                <a:latin typeface="Monaco"/>
                <a:ea typeface="Monaco"/>
                <a:cs typeface="Monaco"/>
                <a:sym typeface="Monaco"/>
              </a:rPr>
              <a:t>&gt;</a:t>
            </a:r>
            <a:endParaRPr sz="1300">
              <a:latin typeface="Monaco"/>
              <a:ea typeface="Monaco"/>
              <a:cs typeface="Monaco"/>
              <a:sym typeface="Monaco"/>
            </a:endParaRPr>
          </a:p>
          <a:p>
            <a:pPr defTabSz="321457">
              <a:defRPr sz="1800"/>
            </a:pPr>
            <a:r>
              <a:rPr sz="1300">
                <a:latin typeface="Monaco"/>
                <a:ea typeface="Monaco"/>
                <a:cs typeface="Monaco"/>
                <a:sym typeface="Monaco"/>
              </a:rPr>
              <a:t> </a:t>
            </a:r>
            <a:r>
              <a:rPr sz="1300">
                <a:solidFill>
                  <a:srgbClr val="009193"/>
                </a:solidFill>
                <a:latin typeface="Monaco"/>
                <a:ea typeface="Monaco"/>
                <a:cs typeface="Monaco"/>
                <a:sym typeface="Monaco"/>
              </a:rPr>
              <a:t>&lt;</a:t>
            </a:r>
            <a:r>
              <a:rPr sz="1300">
                <a:solidFill>
                  <a:srgbClr val="4E9192"/>
                </a:solidFill>
                <a:latin typeface="Monaco"/>
                <a:ea typeface="Monaco"/>
                <a:cs typeface="Monaco"/>
                <a:sym typeface="Monaco"/>
              </a:rPr>
              <a:t>h1</a:t>
            </a:r>
            <a:r>
              <a:rPr sz="1300">
                <a:solidFill>
                  <a:srgbClr val="009193"/>
                </a:solidFill>
                <a:latin typeface="Monaco"/>
                <a:ea typeface="Monaco"/>
                <a:cs typeface="Monaco"/>
                <a:sym typeface="Monaco"/>
              </a:rPr>
              <a:t>&gt;</a:t>
            </a:r>
            <a:r>
              <a:rPr sz="1300">
                <a:latin typeface="Monaco"/>
                <a:ea typeface="Monaco"/>
                <a:cs typeface="Monaco"/>
                <a:sym typeface="Monaco"/>
              </a:rPr>
              <a:t>Voidwars!</a:t>
            </a:r>
            <a:r>
              <a:rPr sz="1300">
                <a:solidFill>
                  <a:srgbClr val="009193"/>
                </a:solidFill>
                <a:latin typeface="Monaco"/>
                <a:ea typeface="Monaco"/>
                <a:cs typeface="Monaco"/>
                <a:sym typeface="Monaco"/>
              </a:rPr>
              <a:t>&lt;/</a:t>
            </a:r>
            <a:r>
              <a:rPr sz="1300">
                <a:solidFill>
                  <a:srgbClr val="4E9192"/>
                </a:solidFill>
                <a:latin typeface="Monaco"/>
                <a:ea typeface="Monaco"/>
                <a:cs typeface="Monaco"/>
                <a:sym typeface="Monaco"/>
              </a:rPr>
              <a:t>h1</a:t>
            </a:r>
            <a:r>
              <a:rPr sz="1300">
                <a:solidFill>
                  <a:srgbClr val="009193"/>
                </a:solidFill>
                <a:latin typeface="Monaco"/>
                <a:ea typeface="Monaco"/>
                <a:cs typeface="Monaco"/>
                <a:sym typeface="Monaco"/>
              </a:rPr>
              <a:t>&gt;</a:t>
            </a:r>
            <a:endParaRPr sz="1300">
              <a:latin typeface="Monaco"/>
              <a:ea typeface="Monaco"/>
              <a:cs typeface="Monaco"/>
              <a:sym typeface="Monaco"/>
            </a:endParaRPr>
          </a:p>
          <a:p>
            <a:pPr defTabSz="321457">
              <a:defRPr sz="1800"/>
            </a:pPr>
            <a:r>
              <a:rPr sz="1300">
                <a:solidFill>
                  <a:srgbClr val="009193"/>
                </a:solidFill>
                <a:latin typeface="Monaco"/>
                <a:ea typeface="Monaco"/>
                <a:cs typeface="Monaco"/>
                <a:sym typeface="Monaco"/>
              </a:rPr>
              <a:t>&lt;/</a:t>
            </a:r>
            <a:r>
              <a:rPr sz="1300">
                <a:solidFill>
                  <a:srgbClr val="4E9192"/>
                </a:solidFill>
                <a:latin typeface="Monaco"/>
                <a:ea typeface="Monaco"/>
                <a:cs typeface="Monaco"/>
                <a:sym typeface="Monaco"/>
              </a:rPr>
              <a:t>header</a:t>
            </a:r>
            <a:r>
              <a:rPr sz="1300">
                <a:solidFill>
                  <a:srgbClr val="009193"/>
                </a:solidFill>
                <a:latin typeface="Monaco"/>
                <a:ea typeface="Monaco"/>
                <a:cs typeface="Monaco"/>
                <a:sym typeface="Monaco"/>
              </a:rPr>
              <a:t>&gt;</a:t>
            </a:r>
            <a:endParaRPr sz="1300">
              <a:latin typeface="Monaco"/>
              <a:ea typeface="Monaco"/>
              <a:cs typeface="Monaco"/>
              <a:sym typeface="Monaco"/>
            </a:endParaRPr>
          </a:p>
          <a:p>
            <a:pPr defTabSz="321457">
              <a:defRPr sz="1800"/>
            </a:pPr>
            <a:endParaRPr sz="1300">
              <a:latin typeface="Monaco"/>
              <a:ea typeface="Monaco"/>
              <a:cs typeface="Monaco"/>
              <a:sym typeface="Monaco"/>
            </a:endParaRPr>
          </a:p>
          <a:p>
            <a:pPr defTabSz="321457">
              <a:defRPr sz="1800"/>
            </a:pPr>
            <a:endParaRPr sz="1300">
              <a:latin typeface="Monaco"/>
              <a:ea typeface="Monaco"/>
              <a:cs typeface="Monaco"/>
              <a:sym typeface="Monaco"/>
            </a:endParaRPr>
          </a:p>
          <a:p>
            <a:pPr defTabSz="321457">
              <a:defRPr sz="1800"/>
            </a:pPr>
            <a:r>
              <a:rPr sz="1300">
                <a:solidFill>
                  <a:srgbClr val="009193"/>
                </a:solidFill>
                <a:latin typeface="Monaco"/>
                <a:ea typeface="Monaco"/>
                <a:cs typeface="Monaco"/>
                <a:sym typeface="Monaco"/>
              </a:rPr>
              <a:t>&lt;</a:t>
            </a:r>
            <a:r>
              <a:rPr sz="1300">
                <a:solidFill>
                  <a:srgbClr val="4E9192"/>
                </a:solidFill>
                <a:latin typeface="Monaco"/>
                <a:ea typeface="Monaco"/>
                <a:cs typeface="Monaco"/>
                <a:sym typeface="Monaco"/>
              </a:rPr>
              <a:t>footer</a:t>
            </a:r>
            <a:r>
              <a:rPr sz="1300">
                <a:solidFill>
                  <a:srgbClr val="009193"/>
                </a:solidFill>
                <a:latin typeface="Monaco"/>
                <a:ea typeface="Monaco"/>
                <a:cs typeface="Monaco"/>
                <a:sym typeface="Monaco"/>
              </a:rPr>
              <a:t>&gt;</a:t>
            </a:r>
            <a:endParaRPr sz="1300">
              <a:latin typeface="Monaco"/>
              <a:ea typeface="Monaco"/>
              <a:cs typeface="Monaco"/>
              <a:sym typeface="Monaco"/>
            </a:endParaRPr>
          </a:p>
          <a:p>
            <a:pPr defTabSz="321457">
              <a:defRPr sz="1800"/>
            </a:pPr>
            <a:r>
              <a:rPr sz="1300">
                <a:latin typeface="Monaco"/>
                <a:ea typeface="Monaco"/>
                <a:cs typeface="Monaco"/>
                <a:sym typeface="Monaco"/>
              </a:rPr>
              <a:t>  </a:t>
            </a:r>
            <a:r>
              <a:rPr sz="1300">
                <a:solidFill>
                  <a:srgbClr val="009193"/>
                </a:solidFill>
                <a:latin typeface="Monaco"/>
                <a:ea typeface="Monaco"/>
                <a:cs typeface="Monaco"/>
                <a:sym typeface="Monaco"/>
              </a:rPr>
              <a:t>&lt;</a:t>
            </a:r>
            <a:r>
              <a:rPr sz="1300">
                <a:solidFill>
                  <a:srgbClr val="4E9192"/>
                </a:solidFill>
                <a:latin typeface="Monaco"/>
                <a:ea typeface="Monaco"/>
                <a:cs typeface="Monaco"/>
                <a:sym typeface="Monaco"/>
              </a:rPr>
              <a:t>a</a:t>
            </a:r>
            <a:r>
              <a:rPr sz="1300">
                <a:latin typeface="Monaco"/>
                <a:ea typeface="Monaco"/>
                <a:cs typeface="Monaco"/>
                <a:sym typeface="Monaco"/>
              </a:rPr>
              <a:t> </a:t>
            </a:r>
            <a:r>
              <a:rPr sz="1300">
                <a:solidFill>
                  <a:srgbClr val="932192"/>
                </a:solidFill>
                <a:latin typeface="Monaco"/>
                <a:ea typeface="Monaco"/>
                <a:cs typeface="Monaco"/>
                <a:sym typeface="Monaco"/>
              </a:rPr>
              <a:t>href</a:t>
            </a:r>
            <a:r>
              <a:rPr sz="1300">
                <a:latin typeface="Monaco"/>
                <a:ea typeface="Monaco"/>
                <a:cs typeface="Monaco"/>
                <a:sym typeface="Monaco"/>
              </a:rPr>
              <a:t>=</a:t>
            </a:r>
            <a:r>
              <a:rPr sz="1300">
                <a:solidFill>
                  <a:srgbClr val="3933FF"/>
                </a:solidFill>
                <a:latin typeface="Monaco"/>
                <a:ea typeface="Monaco"/>
                <a:cs typeface="Monaco"/>
                <a:sym typeface="Monaco"/>
              </a:rPr>
              <a:t>"../"</a:t>
            </a:r>
            <a:r>
              <a:rPr sz="1300">
                <a:solidFill>
                  <a:srgbClr val="009193"/>
                </a:solidFill>
                <a:latin typeface="Monaco"/>
                <a:ea typeface="Monaco"/>
                <a:cs typeface="Monaco"/>
                <a:sym typeface="Monaco"/>
              </a:rPr>
              <a:t>&gt;</a:t>
            </a:r>
            <a:r>
              <a:rPr sz="1300">
                <a:latin typeface="Monaco"/>
                <a:ea typeface="Monaco"/>
                <a:cs typeface="Monaco"/>
                <a:sym typeface="Monaco"/>
              </a:rPr>
              <a:t>Back to index…</a:t>
            </a:r>
            <a:r>
              <a:rPr sz="1300">
                <a:solidFill>
                  <a:srgbClr val="009193"/>
                </a:solidFill>
                <a:latin typeface="Monaco"/>
                <a:ea typeface="Monaco"/>
                <a:cs typeface="Monaco"/>
                <a:sym typeface="Monaco"/>
              </a:rPr>
              <a:t>&lt;/</a:t>
            </a:r>
            <a:r>
              <a:rPr sz="1300">
                <a:solidFill>
                  <a:srgbClr val="4E9192"/>
                </a:solidFill>
                <a:latin typeface="Monaco"/>
                <a:ea typeface="Monaco"/>
                <a:cs typeface="Monaco"/>
                <a:sym typeface="Monaco"/>
              </a:rPr>
              <a:t>a</a:t>
            </a:r>
            <a:r>
              <a:rPr sz="1300">
                <a:solidFill>
                  <a:srgbClr val="009193"/>
                </a:solidFill>
                <a:latin typeface="Monaco"/>
                <a:ea typeface="Monaco"/>
                <a:cs typeface="Monaco"/>
                <a:sym typeface="Monaco"/>
              </a:rPr>
              <a:t>&gt;</a:t>
            </a:r>
            <a:endParaRPr sz="1300">
              <a:latin typeface="Monaco"/>
              <a:ea typeface="Monaco"/>
              <a:cs typeface="Monaco"/>
              <a:sym typeface="Monaco"/>
            </a:endParaRPr>
          </a:p>
          <a:p>
            <a:pPr defTabSz="321457">
              <a:defRPr sz="1800"/>
            </a:pPr>
            <a:r>
              <a:rPr sz="1300">
                <a:solidFill>
                  <a:srgbClr val="009193"/>
                </a:solidFill>
                <a:latin typeface="Monaco"/>
                <a:ea typeface="Monaco"/>
                <a:cs typeface="Monaco"/>
                <a:sym typeface="Monaco"/>
              </a:rPr>
              <a:t>&lt;/</a:t>
            </a:r>
            <a:r>
              <a:rPr sz="1300">
                <a:solidFill>
                  <a:srgbClr val="4E9192"/>
                </a:solidFill>
                <a:latin typeface="Monaco"/>
                <a:ea typeface="Monaco"/>
                <a:cs typeface="Monaco"/>
                <a:sym typeface="Monaco"/>
              </a:rPr>
              <a:t>footer</a:t>
            </a:r>
            <a:r>
              <a:rPr sz="1300">
                <a:solidFill>
                  <a:srgbClr val="009193"/>
                </a:solidFill>
                <a:latin typeface="Monaco"/>
                <a:ea typeface="Monaco"/>
                <a:cs typeface="Monaco"/>
                <a:sym typeface="Monaco"/>
              </a:rPr>
              <a:t>&gt;</a:t>
            </a:r>
          </a:p>
        </p:txBody>
      </p:sp>
    </p:spTree>
    <p:extLst>
      <p:ext uri="{BB962C8B-B14F-4D97-AF65-F5344CB8AC3E}">
        <p14:creationId xmlns:p14="http://schemas.microsoft.com/office/powerpoint/2010/main" val="3904904131"/>
      </p:ext>
    </p:extLst>
  </p:cSld>
  <p:clrMapOvr>
    <a:masterClrMapping/>
  </p:clrMapOvr>
  <p:transition spd="med"/>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1471</TotalTime>
  <Words>971</Words>
  <Application>Microsoft Office PowerPoint</Application>
  <PresentationFormat>On-screen Show (4:3)</PresentationFormat>
  <Paragraphs>117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Badge</vt:lpstr>
      <vt:lpstr>Html5 Semantic elements</vt:lpstr>
      <vt:lpstr>Html5 semantic elements</vt:lpstr>
      <vt:lpstr>The Need for Semantic Elements</vt:lpstr>
      <vt:lpstr>The HTML5 Semantic Elements</vt:lpstr>
      <vt:lpstr>&lt;nav&gt;</vt:lpstr>
      <vt:lpstr>&lt;article&gt;</vt:lpstr>
      <vt:lpstr>&lt;section&gt;</vt:lpstr>
      <vt:lpstr>&lt;aside&gt;</vt:lpstr>
      <vt:lpstr>&lt;header&gt; &amp; &lt;footer&gt;</vt:lpstr>
      <vt:lpstr>W3C Specifications</vt:lpstr>
      <vt:lpstr>http://www.w3.org/html/wg/drafts/html/master/sections.html#article-or-section</vt:lpstr>
      <vt:lpstr>Semantic and Div’itis</vt:lpstr>
      <vt:lpstr>PowerPoint Presentation</vt:lpstr>
      <vt:lpstr>Different Structures and Ordering</vt:lpstr>
      <vt:lpstr>PowerPoint Presentation</vt:lpstr>
      <vt:lpstr>PowerPoint Presentation</vt:lpstr>
      <vt:lpstr>Css example</vt:lpstr>
      <vt:lpstr>Figure and figcaption</vt:lpstr>
      <vt:lpstr>Figure and figcaption</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Semantic Elements</dc:title>
  <dc:creator>Rosanne Birney</dc:creator>
  <cp:lastModifiedBy>Rosanne Birney</cp:lastModifiedBy>
  <cp:revision>176</cp:revision>
  <dcterms:created xsi:type="dcterms:W3CDTF">2015-11-09T10:51:36Z</dcterms:created>
  <dcterms:modified xsi:type="dcterms:W3CDTF">2017-11-05T19:44:01Z</dcterms:modified>
</cp:coreProperties>
</file>