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84" r:id="rId6"/>
    <p:sldId id="262" r:id="rId7"/>
    <p:sldId id="289" r:id="rId8"/>
    <p:sldId id="263" r:id="rId9"/>
    <p:sldId id="272" r:id="rId10"/>
    <p:sldId id="264" r:id="rId11"/>
    <p:sldId id="265" r:id="rId12"/>
    <p:sldId id="285" r:id="rId13"/>
    <p:sldId id="267" r:id="rId14"/>
    <p:sldId id="287" r:id="rId15"/>
    <p:sldId id="288" r:id="rId16"/>
    <p:sldId id="271" r:id="rId17"/>
    <p:sldId id="28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08712-6929-41F0-9BE5-EDDF69DA71C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BE0E-DA0A-4BE1-938E-823FA57D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this on the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this on the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Here's how the Bootstrap grid system works:</a:t>
            </a:r>
            <a:endParaRPr lang="en-US" dirty="0"/>
          </a:p>
          <a:p>
            <a:pPr lvl="1"/>
            <a:r>
              <a:rPr lang="en-IE" sz="2000" dirty="0"/>
              <a:t>Rows must be placed within a </a:t>
            </a:r>
            <a:r>
              <a:rPr lang="en-IE" sz="2000" i="1" dirty="0"/>
              <a:t>container</a:t>
            </a:r>
            <a:r>
              <a:rPr lang="en-IE" sz="2000" dirty="0"/>
              <a:t> for proper alignment and padding.</a:t>
            </a:r>
            <a:endParaRPr lang="en-US" sz="2000" dirty="0"/>
          </a:p>
          <a:p>
            <a:pPr lvl="1"/>
            <a:r>
              <a:rPr lang="en-IE" sz="2000" dirty="0"/>
              <a:t>Use </a:t>
            </a:r>
            <a:r>
              <a:rPr lang="en-IE" sz="2000" i="1" dirty="0"/>
              <a:t>rows</a:t>
            </a:r>
            <a:r>
              <a:rPr lang="en-IE" sz="2000" dirty="0"/>
              <a:t> to create horizontal groups of columns.</a:t>
            </a:r>
            <a:endParaRPr lang="en-US" sz="2000" dirty="0"/>
          </a:p>
          <a:p>
            <a:pPr lvl="1"/>
            <a:r>
              <a:rPr lang="en-IE" sz="2000" dirty="0"/>
              <a:t>Content should be placed within columns, and only columns may be immediate children of rows.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Here's how the Bootstrap grid system works (continued):</a:t>
            </a:r>
          </a:p>
          <a:p>
            <a:pPr lvl="1"/>
            <a:r>
              <a:rPr lang="en-IE" sz="2000" dirty="0"/>
              <a:t>Predefined grid classes like </a:t>
            </a:r>
            <a:r>
              <a:rPr lang="en-IE" sz="2000" i="1" dirty="0"/>
              <a:t>.row</a:t>
            </a:r>
            <a:r>
              <a:rPr lang="en-IE" sz="2000" dirty="0"/>
              <a:t> and </a:t>
            </a:r>
            <a:r>
              <a:rPr lang="en-IE" sz="2000" i="1" dirty="0"/>
              <a:t>.</a:t>
            </a:r>
            <a:r>
              <a:rPr lang="en-IE" sz="2000" i="1" dirty="0" smtClean="0"/>
              <a:t>col-sm-4</a:t>
            </a:r>
            <a:r>
              <a:rPr lang="en-IE" sz="2000" dirty="0" smtClean="0"/>
              <a:t> </a:t>
            </a:r>
            <a:r>
              <a:rPr lang="en-IE" sz="2000" dirty="0"/>
              <a:t>are available for quickly making grid layouts.</a:t>
            </a:r>
            <a:endParaRPr lang="en-US" sz="2000" dirty="0"/>
          </a:p>
          <a:p>
            <a:pPr lvl="1"/>
            <a:r>
              <a:rPr lang="en-IE" sz="2000" dirty="0"/>
              <a:t>Columns create gutters (gaps between column content) via padding. That padding is offset in rows for the first and last column via negative margin on </a:t>
            </a:r>
            <a:r>
              <a:rPr lang="en-IE" sz="2000" i="1" dirty="0"/>
              <a:t>.rows</a:t>
            </a:r>
            <a:r>
              <a:rPr lang="en-IE" sz="2000" dirty="0"/>
              <a:t>.</a:t>
            </a:r>
            <a:endParaRPr lang="en-US" sz="2000" dirty="0"/>
          </a:p>
          <a:p>
            <a:pPr lvl="1"/>
            <a:r>
              <a:rPr lang="en-IE" sz="2000" dirty="0"/>
              <a:t>Grid columns are created by specifying the number of twelve available columns you wish to span. For example, four equal columns would use four (</a:t>
            </a:r>
            <a:r>
              <a:rPr lang="en-IE" sz="2000" i="1" dirty="0"/>
              <a:t>.</a:t>
            </a:r>
            <a:r>
              <a:rPr lang="en-IE" sz="2000" i="1" dirty="0" smtClean="0"/>
              <a:t>col-sm-3</a:t>
            </a:r>
            <a:r>
              <a:rPr lang="en-IE" sz="2000" i="1" dirty="0"/>
              <a:t>) </a:t>
            </a:r>
            <a:r>
              <a:rPr lang="en-IE" sz="2000" dirty="0"/>
              <a:t>columns.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Here we have 1 row.</a:t>
            </a:r>
          </a:p>
          <a:p>
            <a:r>
              <a:rPr lang="en-US" dirty="0" smtClean="0"/>
              <a:t>The row is made up of 3 equally sized columns.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666999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3124200" y="2438400"/>
            <a:ext cx="2438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657600" y="2743200"/>
            <a:ext cx="1371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57600" y="3048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57600" y="3048000"/>
            <a:ext cx="1371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of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3141281"/>
            <a:ext cx="7824242" cy="1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39" y="2286000"/>
            <a:ext cx="3115110" cy="34290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3200400"/>
            <a:ext cx="408622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4384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 Nested </a:t>
            </a:r>
            <a:r>
              <a:rPr lang="en-US" dirty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324689" cy="1524000"/>
          </a:xfrm>
        </p:spPr>
      </p:pic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3594100" cy="788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09800"/>
            <a:ext cx="175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Justify-content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4495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lvl="1" indent="-344488"/>
            <a:r>
              <a:rPr lang="en-US" dirty="0" smtClean="0"/>
              <a:t>Other options are: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 smtClean="0"/>
              <a:t>Start</a:t>
            </a:r>
            <a:endParaRPr lang="en-US" dirty="0"/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End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Space-around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Space-between</a:t>
            </a:r>
          </a:p>
        </p:txBody>
      </p:sp>
    </p:spTree>
    <p:extLst>
      <p:ext uri="{BB962C8B-B14F-4D97-AF65-F5344CB8AC3E}">
        <p14:creationId xmlns:p14="http://schemas.microsoft.com/office/powerpoint/2010/main" val="18657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order columns using </a:t>
            </a:r>
            <a:r>
              <a:rPr lang="en-US" b="1" dirty="0" smtClean="0"/>
              <a:t>order-n</a:t>
            </a:r>
            <a:r>
              <a:rPr lang="en-US" dirty="0" smtClean="0"/>
              <a:t>, where n is a positive number.</a:t>
            </a:r>
          </a:p>
          <a:p>
            <a:r>
              <a:rPr lang="en-US" dirty="0" smtClean="0"/>
              <a:t>The default value is 0.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6" y="3429000"/>
            <a:ext cx="7748042" cy="17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09800"/>
            <a:ext cx="4038600" cy="36957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133600"/>
            <a:ext cx="3611880" cy="3771900"/>
          </a:xfrm>
        </p:spPr>
        <p:txBody>
          <a:bodyPr>
            <a:normAutofit/>
          </a:bodyPr>
          <a:lstStyle/>
          <a:p>
            <a:r>
              <a:rPr lang="en-US" dirty="0" smtClean="0"/>
              <a:t>In this example, on medium and larger viewports </a:t>
            </a:r>
            <a:r>
              <a:rPr lang="en-US" dirty="0" err="1" smtClean="0"/>
              <a:t>Serverside</a:t>
            </a:r>
            <a:r>
              <a:rPr lang="en-US" dirty="0" smtClean="0"/>
              <a:t> is the first column, Frontend in the second, and Databases is the third.</a:t>
            </a:r>
          </a:p>
          <a:p>
            <a:r>
              <a:rPr lang="en-US" dirty="0" smtClean="0"/>
              <a:t>On small and extra small viewports, the layout is fluid and the order is per the markup.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2362200"/>
            <a:ext cx="749722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a free front-end framework for faster and easier web development.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plugins.</a:t>
            </a:r>
          </a:p>
          <a:p>
            <a:r>
              <a:rPr lang="en-US" dirty="0"/>
              <a:t>Bootstrap also gives you the ability to easily create responsive designs.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Bootstrap.</a:t>
            </a:r>
          </a:p>
          <a:p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desktops.</a:t>
            </a:r>
          </a:p>
          <a:p>
            <a:r>
              <a:rPr lang="en-US" b="1" dirty="0"/>
              <a:t>Mobile-first approach:</a:t>
            </a:r>
            <a:r>
              <a:rPr lang="en-US" dirty="0"/>
              <a:t> In Bootstrap </a:t>
            </a:r>
            <a:r>
              <a:rPr lang="en-US" dirty="0" smtClean="0"/>
              <a:t>4, </a:t>
            </a:r>
            <a:r>
              <a:rPr lang="en-US" dirty="0"/>
              <a:t>mobile-first styles are part of the core framework.</a:t>
            </a:r>
          </a:p>
          <a:p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Safari, and Opera).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downloaded Bootstrap (version 4.0.0-beta.2</a:t>
            </a:r>
            <a:r>
              <a:rPr lang="en-US" dirty="0" smtClean="0"/>
              <a:t>) </a:t>
            </a:r>
            <a:r>
              <a:rPr lang="en-US" dirty="0"/>
              <a:t>for you and it is available and used in all the examples. </a:t>
            </a:r>
          </a:p>
          <a:p>
            <a:r>
              <a:rPr lang="en-US" dirty="0"/>
              <a:t>The download is composed of </a:t>
            </a:r>
            <a:r>
              <a:rPr lang="en-US" dirty="0" smtClean="0"/>
              <a:t>two subfolders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subfolder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subfolder</a:t>
            </a:r>
            <a:endParaRPr lang="en-US" dirty="0"/>
          </a:p>
          <a:p>
            <a:r>
              <a:rPr lang="en-US" dirty="0"/>
              <a:t>From the </a:t>
            </a:r>
            <a:r>
              <a:rPr lang="en-US" i="1" dirty="0" err="1"/>
              <a:t>css</a:t>
            </a:r>
            <a:r>
              <a:rPr lang="en-US" dirty="0"/>
              <a:t> subfolder, we will use </a:t>
            </a:r>
            <a:r>
              <a:rPr lang="en-US" i="1" dirty="0" smtClean="0"/>
              <a:t>bootstrap.min.css. </a:t>
            </a:r>
            <a:r>
              <a:rPr lang="en-US" dirty="0" smtClean="0"/>
              <a:t>. </a:t>
            </a:r>
            <a:r>
              <a:rPr lang="en-US" dirty="0"/>
              <a:t>From the </a:t>
            </a:r>
            <a:r>
              <a:rPr lang="en-US" i="1" dirty="0" err="1"/>
              <a:t>js</a:t>
            </a:r>
            <a:r>
              <a:rPr lang="en-US" dirty="0"/>
              <a:t> subfolder, we will use </a:t>
            </a:r>
            <a:r>
              <a:rPr lang="en-US" i="1" dirty="0" smtClean="0"/>
              <a:t>bootstrap.min.js and popper.min.js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Because we are using a </a:t>
            </a:r>
            <a:r>
              <a:rPr lang="en-US" dirty="0" err="1"/>
              <a:t>javascript</a:t>
            </a:r>
            <a:r>
              <a:rPr lang="en-US" dirty="0"/>
              <a:t> file (</a:t>
            </a:r>
            <a:r>
              <a:rPr lang="en-US" i="1" dirty="0"/>
              <a:t>bootstrap.min.js</a:t>
            </a:r>
            <a:r>
              <a:rPr lang="en-US" dirty="0"/>
              <a:t>), we will require the </a:t>
            </a:r>
            <a:r>
              <a:rPr lang="en-US" b="1" dirty="0"/>
              <a:t>jQuery</a:t>
            </a:r>
            <a:r>
              <a:rPr lang="en-US" dirty="0"/>
              <a:t> library. For our examples, we will use </a:t>
            </a:r>
            <a:r>
              <a:rPr lang="en-US" i="1" dirty="0" smtClean="0"/>
              <a:t>jquery-3.2.1.slim.min.js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3" y="1295400"/>
            <a:ext cx="7648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53200" y="11443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 these tags as normal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62200" y="1295400"/>
            <a:ext cx="419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14600" y="1295400"/>
            <a:ext cx="4038600" cy="3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52800" y="1295400"/>
            <a:ext cx="3200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46033" y="3527685"/>
            <a:ext cx="382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Need this tag for proper</a:t>
            </a:r>
          </a:p>
          <a:p>
            <a:r>
              <a:rPr lang="en-US" b="1" dirty="0" smtClean="0"/>
              <a:t> rendering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191500" y="2667000"/>
            <a:ext cx="228600" cy="95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4100" y="27768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file required</a:t>
            </a:r>
            <a:endParaRPr lang="en-US" b="1" dirty="0"/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5867400" y="2961501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819900" y="47625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 files required</a:t>
            </a:r>
            <a:endParaRPr lang="en-US" b="1" dirty="0"/>
          </a:p>
        </p:txBody>
      </p:sp>
      <p:cxnSp>
        <p:nvCxnSpPr>
          <p:cNvPr id="1031" name="Straight Connector 1030"/>
          <p:cNvCxnSpPr/>
          <p:nvPr/>
        </p:nvCxnSpPr>
        <p:spPr>
          <a:xfrm flipH="1" flipV="1">
            <a:off x="5715000" y="4572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 flipH="1">
            <a:off x="4953000" y="4953000"/>
            <a:ext cx="18288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H="1">
            <a:off x="4898189" y="4982874"/>
            <a:ext cx="182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viewport is the user's visible area of a web page.</a:t>
            </a:r>
          </a:p>
          <a:p>
            <a:r>
              <a:rPr lang="en-US" dirty="0"/>
              <a:t>The viewport varies with the device, and will be smaller on a mobile phone than on a computer screen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&lt;meta name="viewport" content="width=device-width, initial-scale=1, shrink-to-fit=no"&gt;</a:t>
            </a:r>
          </a:p>
          <a:p>
            <a:r>
              <a:rPr lang="en-US" dirty="0" smtClean="0"/>
              <a:t>A </a:t>
            </a:r>
            <a:r>
              <a:rPr lang="en-US" b="1" dirty="0"/>
              <a:t>&lt;meta&gt; </a:t>
            </a:r>
            <a:r>
              <a:rPr lang="en-US" dirty="0"/>
              <a:t>viewport element gives the browser instructions on how to control the page's dimensions and scaling.</a:t>
            </a:r>
            <a:endParaRPr lang="en-US" sz="2400" dirty="0"/>
          </a:p>
          <a:p>
            <a:r>
              <a:rPr lang="en-US" dirty="0" smtClean="0"/>
              <a:t>The mobile first strategy of Bootstrap means that the code is </a:t>
            </a:r>
            <a:r>
              <a:rPr lang="en-US" dirty="0" err="1" smtClean="0"/>
              <a:t>optimised</a:t>
            </a:r>
            <a:r>
              <a:rPr lang="en-US" dirty="0" smtClean="0"/>
              <a:t>  for mobile devices first.  CSS media queries are used to add more features for larger screen sizes.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provide the foundation for page layout.</a:t>
            </a:r>
          </a:p>
          <a:p>
            <a:r>
              <a:rPr lang="en-US" dirty="0"/>
              <a:t>Bootstrap requires a containing element to wrap elements and contain its grid </a:t>
            </a:r>
            <a:r>
              <a:rPr lang="en-US" dirty="0" smtClean="0"/>
              <a:t>system. </a:t>
            </a:r>
            <a:r>
              <a:rPr lang="en-US" dirty="0"/>
              <a:t>Bootstrap's container classes were created specifically for this purpose.</a:t>
            </a:r>
          </a:p>
          <a:p>
            <a:r>
              <a:rPr lang="en-US" dirty="0"/>
              <a:t>Bootstrap containers can be either fixed or fluid.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220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0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At the core of Bootstrap lies its grid system. The grid system basically allows you to create a structured template based on the grid. </a:t>
            </a:r>
          </a:p>
          <a:p>
            <a:r>
              <a:rPr lang="en-IE" dirty="0"/>
              <a:t>The grid scales up to 12 columns by default, which can be altered for </a:t>
            </a:r>
            <a:r>
              <a:rPr lang="en-IE" dirty="0" smtClean="0"/>
              <a:t>five devices</a:t>
            </a:r>
          </a:p>
          <a:p>
            <a:pPr lvl="1"/>
            <a:r>
              <a:rPr lang="en-US" dirty="0" smtClean="0"/>
              <a:t>Extra </a:t>
            </a:r>
            <a:r>
              <a:rPr lang="en-US" dirty="0"/>
              <a:t>small devices (portrait phones, less than 576px) </a:t>
            </a:r>
          </a:p>
          <a:p>
            <a:pPr lvl="1"/>
            <a:r>
              <a:rPr lang="en-US" dirty="0" smtClean="0"/>
              <a:t>Small devices </a:t>
            </a:r>
            <a:r>
              <a:rPr lang="en-US" dirty="0"/>
              <a:t>(landscape phones, 576px and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Medium devices </a:t>
            </a:r>
            <a:r>
              <a:rPr lang="en-US" dirty="0"/>
              <a:t>(tablets, 768px and up) </a:t>
            </a:r>
            <a:endParaRPr lang="en-US" dirty="0" smtClean="0"/>
          </a:p>
          <a:p>
            <a:pPr lvl="1"/>
            <a:r>
              <a:rPr lang="en-US" dirty="0" smtClean="0"/>
              <a:t>Large devices </a:t>
            </a:r>
            <a:r>
              <a:rPr lang="en-US" dirty="0"/>
              <a:t>(desktops, 992px and </a:t>
            </a:r>
            <a:r>
              <a:rPr lang="en-US" dirty="0" smtClean="0"/>
              <a:t>up) </a:t>
            </a:r>
          </a:p>
          <a:p>
            <a:pPr lvl="1"/>
            <a:r>
              <a:rPr lang="en-US" dirty="0" smtClean="0"/>
              <a:t>Extra large </a:t>
            </a:r>
            <a:r>
              <a:rPr lang="en-US" dirty="0"/>
              <a:t>devices (large desktops, 1200px and 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includes a responsive, mobile first fluid grid system that appropriately scales up to 12 columns as the device or viewport size increases.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18" y="3429000"/>
            <a:ext cx="6001588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832</TotalTime>
  <Words>671</Words>
  <Application>Microsoft Office PowerPoint</Application>
  <PresentationFormat>On-screen Show (4:3)</PresentationFormat>
  <Paragraphs>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Badge</vt:lpstr>
      <vt:lpstr>Bootstrap 4</vt:lpstr>
      <vt:lpstr> What is Bootstrap?</vt:lpstr>
      <vt:lpstr>Why use Bootstrap?</vt:lpstr>
      <vt:lpstr>Getting started</vt:lpstr>
      <vt:lpstr>Getting started</vt:lpstr>
      <vt:lpstr>Getting started</vt:lpstr>
      <vt:lpstr>container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mary</dc:creator>
  <cp:lastModifiedBy>mary</cp:lastModifiedBy>
  <cp:revision>52</cp:revision>
  <dcterms:created xsi:type="dcterms:W3CDTF">2015-11-09T10:51:36Z</dcterms:created>
  <dcterms:modified xsi:type="dcterms:W3CDTF">2017-10-31T14:52:54Z</dcterms:modified>
</cp:coreProperties>
</file>