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35"/>
  </p:notesMasterIdLst>
  <p:sldIdLst>
    <p:sldId id="256" r:id="rId2"/>
    <p:sldId id="257" r:id="rId3"/>
    <p:sldId id="304" r:id="rId4"/>
    <p:sldId id="305" r:id="rId5"/>
    <p:sldId id="306" r:id="rId6"/>
    <p:sldId id="307" r:id="rId7"/>
    <p:sldId id="308" r:id="rId8"/>
    <p:sldId id="309" r:id="rId9"/>
    <p:sldId id="310" r:id="rId10"/>
    <p:sldId id="311" r:id="rId11"/>
    <p:sldId id="312" r:id="rId12"/>
    <p:sldId id="313" r:id="rId13"/>
    <p:sldId id="303" r:id="rId14"/>
    <p:sldId id="314" r:id="rId15"/>
    <p:sldId id="315" r:id="rId16"/>
    <p:sldId id="316" r:id="rId17"/>
    <p:sldId id="268" r:id="rId18"/>
    <p:sldId id="269" r:id="rId19"/>
    <p:sldId id="270" r:id="rId20"/>
    <p:sldId id="318" r:id="rId21"/>
    <p:sldId id="323" r:id="rId22"/>
    <p:sldId id="322" r:id="rId23"/>
    <p:sldId id="324" r:id="rId24"/>
    <p:sldId id="288" r:id="rId25"/>
    <p:sldId id="289" r:id="rId26"/>
    <p:sldId id="290" r:id="rId27"/>
    <p:sldId id="291" r:id="rId28"/>
    <p:sldId id="293" r:id="rId29"/>
    <p:sldId id="294" r:id="rId30"/>
    <p:sldId id="295" r:id="rId31"/>
    <p:sldId id="319" r:id="rId32"/>
    <p:sldId id="320" r:id="rId33"/>
    <p:sldId id="32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20" d="100"/>
        <a:sy n="120" d="100"/>
      </p:scale>
      <p:origin x="0" y="102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10/19/2017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10/19/2017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0655103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06" name="Shape 206"/>
          <p:cNvSpPr/>
          <p:nvPr/>
        </p:nvSpPr>
        <p:spPr>
          <a:xfrm>
            <a:off x="455414" y="1384102"/>
            <a:ext cx="8233172" cy="0"/>
          </a:xfrm>
          <a:prstGeom prst="line">
            <a:avLst/>
          </a:prstGeom>
          <a:ln w="12700">
            <a:solidFill>
              <a:srgbClr val="888888"/>
            </a:solidFill>
            <a:miter/>
          </a:ln>
        </p:spPr>
        <p:txBody>
          <a:bodyPr lIns="32145" tIns="32146" rIns="32145" bIns="32146"/>
          <a:lstStyle/>
          <a:p>
            <a:pPr algn="l" defTabSz="321457">
              <a:defRPr sz="1200">
                <a:latin typeface="Helvetica"/>
                <a:ea typeface="Helvetica"/>
                <a:cs typeface="Helvetica"/>
                <a:sym typeface="Helvetica"/>
              </a:defRPr>
            </a:pPr>
            <a:endParaRPr/>
          </a:p>
        </p:txBody>
      </p:sp>
      <p:sp>
        <p:nvSpPr>
          <p:cNvPr id="207" name="Shape 207"/>
          <p:cNvSpPr>
            <a:spLocks noGrp="1"/>
          </p:cNvSpPr>
          <p:nvPr>
            <p:ph type="sldNum" sz="quarter" idx="2"/>
          </p:nvPr>
        </p:nvSpPr>
        <p:spPr>
          <a:xfrm>
            <a:off x="8632614" y="6465094"/>
            <a:ext cx="212241" cy="203669"/>
          </a:xfrm>
          <a:prstGeom prst="rect">
            <a:avLst/>
          </a:prstGeom>
        </p:spPr>
        <p:txBody>
          <a:bodyPr lIns="32145" tIns="32145" rIns="32145" bIns="32145"/>
          <a:lstStyle>
            <a:lvl1pPr defTabSz="321457"/>
          </a:lstStyle>
          <a:p>
            <a:fld id="{86CB4B4D-7CA3-9044-876B-883B54F8677D}" type="slidenum">
              <a:t>‹#›</a:t>
            </a:fld>
            <a:endParaRPr/>
          </a:p>
        </p:txBody>
      </p:sp>
    </p:spTree>
    <p:extLst>
      <p:ext uri="{BB962C8B-B14F-4D97-AF65-F5344CB8AC3E}">
        <p14:creationId xmlns:p14="http://schemas.microsoft.com/office/powerpoint/2010/main" val="24275750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10/19/2017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10/19/2017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10/19/2017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10/19/2017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Layout &amp; images (1)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838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p:cNvSpPr>
          <p:nvPr>
            <p:ph type="title"/>
          </p:nvPr>
        </p:nvSpPr>
        <p:spPr>
          <a:prstGeom prst="rect">
            <a:avLst/>
          </a:prstGeom>
        </p:spPr>
        <p:txBody>
          <a:bodyPr/>
          <a:lstStyle/>
          <a:p>
            <a:r>
              <a:t>Variations: Borders</a:t>
            </a:r>
          </a:p>
        </p:txBody>
      </p:sp>
      <p:sp>
        <p:nvSpPr>
          <p:cNvPr id="316" name="Shape 316"/>
          <p:cNvSpPr>
            <a:spLocks noGrp="1"/>
          </p:cNvSpPr>
          <p:nvPr>
            <p:ph type="body" idx="1"/>
          </p:nvPr>
        </p:nvSpPr>
        <p:spPr>
          <a:xfrm>
            <a:off x="938758" y="2286002"/>
            <a:ext cx="4394561" cy="3593591"/>
          </a:xfrm>
          <a:prstGeom prst="rect">
            <a:avLst/>
          </a:prstGeom>
        </p:spPr>
        <p:txBody>
          <a:bodyPr/>
          <a:lstStyle/>
          <a:p>
            <a:r>
              <a:rPr lang="en-IE" dirty="0" smtClean="0"/>
              <a:t>Borders can have different properties:</a:t>
            </a:r>
          </a:p>
          <a:p>
            <a:pPr lvl="1"/>
            <a:r>
              <a:rPr lang="en-IE" dirty="0" smtClean="0"/>
              <a:t>Border-width</a:t>
            </a:r>
          </a:p>
          <a:p>
            <a:pPr lvl="1"/>
            <a:r>
              <a:rPr lang="en-IE" dirty="0" smtClean="0"/>
              <a:t>Border-style</a:t>
            </a:r>
          </a:p>
          <a:p>
            <a:pPr lvl="1"/>
            <a:r>
              <a:rPr lang="en-IE" dirty="0" smtClean="0"/>
              <a:t>Border-colour</a:t>
            </a:r>
            <a:r>
              <a:rPr lang="en-IE" dirty="0" smtClean="0"/>
              <a:t> </a:t>
            </a:r>
            <a:endParaRPr dirty="0"/>
          </a:p>
        </p:txBody>
      </p:sp>
      <p:sp>
        <p:nvSpPr>
          <p:cNvPr id="317" name="Shape 317"/>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pic>
        <p:nvPicPr>
          <p:cNvPr id="318" name="Screen shot 2010-10-11 at 14.39.08.png"/>
          <p:cNvPicPr>
            <a:picLocks noChangeAspect="1"/>
          </p:cNvPicPr>
          <p:nvPr/>
        </p:nvPicPr>
        <p:blipFill>
          <a:blip r:embed="rId2">
            <a:extLst/>
          </a:blip>
          <a:stretch>
            <a:fillRect/>
          </a:stretch>
        </p:blipFill>
        <p:spPr>
          <a:xfrm>
            <a:off x="5333319" y="1219199"/>
            <a:ext cx="3048681" cy="5335191"/>
          </a:xfrm>
          <a:prstGeom prst="rect">
            <a:avLst/>
          </a:prstGeom>
          <a:ln w="12700">
            <a:miter lim="400000"/>
          </a:ln>
        </p:spPr>
      </p:pic>
    </p:spTree>
    <p:extLst>
      <p:ext uri="{BB962C8B-B14F-4D97-AF65-F5344CB8AC3E}">
        <p14:creationId xmlns:p14="http://schemas.microsoft.com/office/powerpoint/2010/main" val="3006280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p:nvPr>
        </p:nvSpPr>
        <p:spPr>
          <a:prstGeom prst="rect">
            <a:avLst/>
          </a:prstGeom>
        </p:spPr>
        <p:txBody>
          <a:bodyPr>
            <a:normAutofit/>
          </a:bodyPr>
          <a:lstStyle/>
          <a:p>
            <a:r>
              <a:t>Variations: Padding &amp; Margins</a:t>
            </a:r>
          </a:p>
        </p:txBody>
      </p:sp>
      <p:sp>
        <p:nvSpPr>
          <p:cNvPr id="2" name="Content Placeholder 1"/>
          <p:cNvSpPr>
            <a:spLocks noGrp="1"/>
          </p:cNvSpPr>
          <p:nvPr>
            <p:ph idx="1"/>
          </p:nvPr>
        </p:nvSpPr>
        <p:spPr>
          <a:xfrm>
            <a:off x="938758" y="2286002"/>
            <a:ext cx="1956842" cy="3593591"/>
          </a:xfrm>
        </p:spPr>
        <p:txBody>
          <a:bodyPr/>
          <a:lstStyle/>
          <a:p>
            <a:r>
              <a:rPr lang="en-IE" dirty="0" smtClean="0"/>
              <a:t>You can vary the padding and margin that is used on the top, bottom, left and right of each box.</a:t>
            </a:r>
            <a:endParaRPr lang="en-IE" dirty="0"/>
          </a:p>
        </p:txBody>
      </p:sp>
      <p:sp>
        <p:nvSpPr>
          <p:cNvPr id="324" name="Shape 324"/>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pic>
        <p:nvPicPr>
          <p:cNvPr id="325" name="Screen shot 2010-10-11 at 14.41.44.png"/>
          <p:cNvPicPr>
            <a:picLocks noChangeAspect="1"/>
          </p:cNvPicPr>
          <p:nvPr/>
        </p:nvPicPr>
        <p:blipFill>
          <a:blip r:embed="rId2">
            <a:extLst/>
          </a:blip>
          <a:stretch>
            <a:fillRect/>
          </a:stretch>
        </p:blipFill>
        <p:spPr>
          <a:xfrm>
            <a:off x="2895600" y="1752600"/>
            <a:ext cx="5978722" cy="4847122"/>
          </a:xfrm>
          <a:prstGeom prst="rect">
            <a:avLst/>
          </a:prstGeom>
          <a:ln w="12700">
            <a:miter lim="400000"/>
          </a:ln>
        </p:spPr>
      </p:pic>
    </p:spTree>
    <p:extLst>
      <p:ext uri="{BB962C8B-B14F-4D97-AF65-F5344CB8AC3E}">
        <p14:creationId xmlns:p14="http://schemas.microsoft.com/office/powerpoint/2010/main" val="447562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title"/>
          </p:nvPr>
        </p:nvSpPr>
        <p:spPr>
          <a:prstGeom prst="rect">
            <a:avLst/>
          </a:prstGeom>
        </p:spPr>
        <p:txBody>
          <a:bodyPr/>
          <a:lstStyle/>
          <a:p>
            <a:r>
              <a:t>Variations: Content</a:t>
            </a:r>
          </a:p>
        </p:txBody>
      </p:sp>
      <p:sp>
        <p:nvSpPr>
          <p:cNvPr id="329" name="Shape 329"/>
          <p:cNvSpPr>
            <a:spLocks noGrp="1"/>
          </p:cNvSpPr>
          <p:nvPr>
            <p:ph type="body" idx="1"/>
          </p:nvPr>
        </p:nvSpPr>
        <p:spPr>
          <a:prstGeom prst="rect">
            <a:avLst/>
          </a:prstGeom>
        </p:spPr>
        <p:txBody>
          <a:bodyPr/>
          <a:lstStyle/>
          <a:p>
            <a:r>
              <a:rPr lang="en-IE" dirty="0" smtClean="0"/>
              <a:t>You can also set the width and height of content areas.</a:t>
            </a:r>
            <a:endParaRPr dirty="0"/>
          </a:p>
        </p:txBody>
      </p:sp>
      <p:sp>
        <p:nvSpPr>
          <p:cNvPr id="330" name="Shape 330"/>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pic>
        <p:nvPicPr>
          <p:cNvPr id="331" name="Screen shot 2010-10-11 at 14.42.52.png"/>
          <p:cNvPicPr>
            <a:picLocks noChangeAspect="1"/>
          </p:cNvPicPr>
          <p:nvPr/>
        </p:nvPicPr>
        <p:blipFill>
          <a:blip r:embed="rId2">
            <a:extLst/>
          </a:blip>
          <a:stretch>
            <a:fillRect/>
          </a:stretch>
        </p:blipFill>
        <p:spPr>
          <a:xfrm>
            <a:off x="873323" y="3200400"/>
            <a:ext cx="7813477" cy="2957753"/>
          </a:xfrm>
          <a:prstGeom prst="rect">
            <a:avLst/>
          </a:prstGeom>
          <a:ln w="12700">
            <a:miter lim="400000"/>
          </a:ln>
        </p:spPr>
      </p:pic>
    </p:spTree>
    <p:extLst>
      <p:ext uri="{BB962C8B-B14F-4D97-AF65-F5344CB8AC3E}">
        <p14:creationId xmlns:p14="http://schemas.microsoft.com/office/powerpoint/2010/main" val="866669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head first lounge</a:t>
            </a:r>
            <a:endParaRPr lang="en-IE" dirty="0"/>
          </a:p>
        </p:txBody>
      </p:sp>
      <p:sp>
        <p:nvSpPr>
          <p:cNvPr id="3" name="Content Placeholder 2"/>
          <p:cNvSpPr>
            <a:spLocks noGrp="1"/>
          </p:cNvSpPr>
          <p:nvPr>
            <p:ph idx="1"/>
          </p:nvPr>
        </p:nvSpPr>
        <p:spPr/>
        <p:txBody>
          <a:bodyPr/>
          <a:lstStyle/>
          <a:p>
            <a:endParaRPr lang="en-IE"/>
          </a:p>
        </p:txBody>
      </p:sp>
      <p:sp>
        <p:nvSpPr>
          <p:cNvPr id="244" name="Shape 244"/>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pic>
        <p:nvPicPr>
          <p:cNvPr id="245" name="Screen shot 2010-10-11 at 13.42.29.png"/>
          <p:cNvPicPr>
            <a:picLocks noChangeAspect="1"/>
          </p:cNvPicPr>
          <p:nvPr/>
        </p:nvPicPr>
        <p:blipFill>
          <a:blip r:embed="rId2">
            <a:extLst/>
          </a:blip>
          <a:stretch>
            <a:fillRect/>
          </a:stretch>
        </p:blipFill>
        <p:spPr>
          <a:xfrm>
            <a:off x="1048402" y="1295400"/>
            <a:ext cx="3447398" cy="5502068"/>
          </a:xfrm>
          <a:prstGeom prst="rect">
            <a:avLst/>
          </a:prstGeom>
          <a:ln w="12700">
            <a:solidFill>
              <a:srgbClr val="000000"/>
            </a:solidFill>
            <a:miter lim="400000"/>
          </a:ln>
        </p:spPr>
      </p:pic>
      <p:pic>
        <p:nvPicPr>
          <p:cNvPr id="246" name="Screen shot 2010-10-11 at 13.44.19.png"/>
          <p:cNvPicPr>
            <a:picLocks noChangeAspect="1"/>
          </p:cNvPicPr>
          <p:nvPr/>
        </p:nvPicPr>
        <p:blipFill>
          <a:blip r:embed="rId3">
            <a:extLst/>
          </a:blip>
          <a:stretch>
            <a:fillRect/>
          </a:stretch>
        </p:blipFill>
        <p:spPr>
          <a:xfrm>
            <a:off x="5146964" y="1295400"/>
            <a:ext cx="3387436" cy="5522884"/>
          </a:xfrm>
          <a:prstGeom prst="rect">
            <a:avLst/>
          </a:prstGeom>
          <a:ln w="12700">
            <a:solidFill>
              <a:srgbClr val="000000"/>
            </a:solidFill>
            <a:miter lim="400000"/>
          </a:ln>
        </p:spPr>
      </p:pic>
      <p:sp>
        <p:nvSpPr>
          <p:cNvPr id="247" name="Shape 247"/>
          <p:cNvSpPr/>
          <p:nvPr/>
        </p:nvSpPr>
        <p:spPr>
          <a:xfrm>
            <a:off x="4587478" y="3330773"/>
            <a:ext cx="517922" cy="544711"/>
          </a:xfrm>
          <a:prstGeom prst="rightArrow">
            <a:avLst>
              <a:gd name="adj1" fmla="val 27963"/>
              <a:gd name="adj2" fmla="val 56510"/>
            </a:avLst>
          </a:prstGeom>
          <a:solidFill>
            <a:srgbClr val="CBCBCB"/>
          </a:solidFill>
          <a:ln w="25400">
            <a:solidFill>
              <a:srgbClr val="000000"/>
            </a:solidFill>
            <a:miter lim="400000"/>
          </a:ln>
        </p:spPr>
        <p:txBody>
          <a:bodyPr lIns="35717" tIns="35717" rIns="35717" bIns="35717" anchor="ctr"/>
          <a:lstStyle/>
          <a:p>
            <a:pPr>
              <a:defRPr sz="3600"/>
            </a:pPr>
            <a:endParaRPr/>
          </a:p>
        </p:txBody>
      </p:sp>
    </p:spTree>
    <p:extLst>
      <p:ext uri="{BB962C8B-B14F-4D97-AF65-F5344CB8AC3E}">
        <p14:creationId xmlns:p14="http://schemas.microsoft.com/office/powerpoint/2010/main" val="6885302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prstGeom prst="rect">
            <a:avLst/>
          </a:prstGeom>
        </p:spPr>
        <p:txBody>
          <a:bodyPr/>
          <a:lstStyle/>
          <a:p>
            <a:r>
              <a:t>The “Guarantee” box</a:t>
            </a:r>
          </a:p>
        </p:txBody>
      </p:sp>
      <p:sp>
        <p:nvSpPr>
          <p:cNvPr id="2" name="Content Placeholder 1"/>
          <p:cNvSpPr>
            <a:spLocks noGrp="1"/>
          </p:cNvSpPr>
          <p:nvPr>
            <p:ph idx="1"/>
          </p:nvPr>
        </p:nvSpPr>
        <p:spPr/>
        <p:txBody>
          <a:bodyPr/>
          <a:lstStyle/>
          <a:p>
            <a:endParaRPr lang="en-IE"/>
          </a:p>
        </p:txBody>
      </p:sp>
      <p:sp>
        <p:nvSpPr>
          <p:cNvPr id="247" name="Shape 247"/>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pic>
        <p:nvPicPr>
          <p:cNvPr id="248" name="Screen shot 2010-10-11 at 14.44.58.png"/>
          <p:cNvPicPr>
            <a:picLocks noChangeAspect="1"/>
          </p:cNvPicPr>
          <p:nvPr/>
        </p:nvPicPr>
        <p:blipFill>
          <a:blip r:embed="rId2">
            <a:extLst/>
          </a:blip>
          <a:stretch>
            <a:fillRect/>
          </a:stretch>
        </p:blipFill>
        <p:spPr>
          <a:xfrm>
            <a:off x="1371600" y="1086331"/>
            <a:ext cx="6749620" cy="5647217"/>
          </a:xfrm>
          <a:prstGeom prst="rect">
            <a:avLst/>
          </a:prstGeom>
          <a:ln w="12700">
            <a:miter lim="400000"/>
          </a:ln>
        </p:spPr>
      </p:pic>
    </p:spTree>
    <p:extLst>
      <p:ext uri="{BB962C8B-B14F-4D97-AF65-F5344CB8AC3E}">
        <p14:creationId xmlns:p14="http://schemas.microsoft.com/office/powerpoint/2010/main" val="3745010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title"/>
          </p:nvPr>
        </p:nvSpPr>
        <p:spPr>
          <a:prstGeom prst="rect">
            <a:avLst/>
          </a:prstGeom>
        </p:spPr>
        <p:txBody>
          <a:bodyPr/>
          <a:lstStyle/>
          <a:p>
            <a:r>
              <a:rPr lang="en-IE" dirty="0" smtClean="0"/>
              <a:t>Guarantee class: </a:t>
            </a:r>
            <a:r>
              <a:rPr lang="en-IE" dirty="0" err="1" smtClean="0"/>
              <a:t>css</a:t>
            </a:r>
            <a:endParaRPr dirty="0"/>
          </a:p>
        </p:txBody>
      </p:sp>
      <p:sp>
        <p:nvSpPr>
          <p:cNvPr id="334" name="Shape 334"/>
          <p:cNvSpPr>
            <a:spLocks noGrp="1"/>
          </p:cNvSpPr>
          <p:nvPr>
            <p:ph type="body" idx="1"/>
          </p:nvPr>
        </p:nvSpPr>
        <p:spPr>
          <a:prstGeom prst="rect">
            <a:avLst/>
          </a:prstGeom>
        </p:spPr>
        <p:txBody>
          <a:bodyPr/>
          <a:lstStyle/>
          <a:p>
            <a:endParaRPr/>
          </a:p>
        </p:txBody>
      </p:sp>
      <p:sp>
        <p:nvSpPr>
          <p:cNvPr id="335" name="Shape 335"/>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337" name="Shape 337"/>
          <p:cNvSpPr/>
          <p:nvPr/>
        </p:nvSpPr>
        <p:spPr>
          <a:xfrm>
            <a:off x="914400" y="2209800"/>
            <a:ext cx="5227389" cy="3950116"/>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none" lIns="35717" tIns="35717" rIns="35717" bIns="35717" anchor="b">
            <a:spAutoFit/>
          </a:bodyPr>
          <a:lstStyle/>
          <a:p>
            <a:pPr defTabSz="321457">
              <a:defRPr sz="1800">
                <a:solidFill>
                  <a:srgbClr val="4E9192"/>
                </a:solidFill>
                <a:latin typeface="Monaco"/>
                <a:ea typeface="Monaco"/>
                <a:cs typeface="Monaco"/>
                <a:sym typeface="Monaco"/>
              </a:defRPr>
            </a:pPr>
            <a:r>
              <a:rPr dirty="0"/>
              <a:t>.guarantee</a:t>
            </a:r>
            <a:r>
              <a:rPr dirty="0">
                <a:solidFill>
                  <a:srgbClr val="000000"/>
                </a:solidFill>
              </a:rPr>
              <a:t> </a:t>
            </a:r>
          </a:p>
          <a:p>
            <a:pPr defTabSz="321457">
              <a:defRPr sz="1800">
                <a:latin typeface="Monaco"/>
                <a:ea typeface="Monaco"/>
                <a:cs typeface="Monaco"/>
                <a:sym typeface="Monaco"/>
              </a:defRPr>
            </a:pP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a:t>border-color</a:t>
            </a:r>
            <a:r>
              <a:rPr dirty="0">
                <a:solidFill>
                  <a:srgbClr val="000000"/>
                </a:solidFill>
              </a:rPr>
              <a:t>:        </a:t>
            </a:r>
            <a:r>
              <a:rPr dirty="0">
                <a:solidFill>
                  <a:srgbClr val="392DE7"/>
                </a:solidFill>
              </a:rPr>
              <a:t>black</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border-width</a:t>
            </a:r>
            <a:r>
              <a:rPr dirty="0">
                <a:solidFill>
                  <a:srgbClr val="000000"/>
                </a:solidFill>
              </a:rPr>
              <a:t>:        </a:t>
            </a:r>
            <a:r>
              <a:rPr dirty="0">
                <a:solidFill>
                  <a:srgbClr val="392DE7"/>
                </a:solidFill>
              </a:rPr>
              <a:t>1px</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border-style</a:t>
            </a:r>
            <a:r>
              <a:rPr dirty="0">
                <a:solidFill>
                  <a:srgbClr val="000000"/>
                </a:solidFill>
              </a:rPr>
              <a:t>:        </a:t>
            </a:r>
            <a:r>
              <a:rPr dirty="0">
                <a:solidFill>
                  <a:srgbClr val="392DE7"/>
                </a:solidFill>
              </a:rPr>
              <a:t>solid</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background-color</a:t>
            </a:r>
            <a:r>
              <a:rPr dirty="0">
                <a:solidFill>
                  <a:srgbClr val="000000"/>
                </a:solidFill>
              </a:rPr>
              <a:t>:    </a:t>
            </a:r>
            <a:r>
              <a:rPr dirty="0">
                <a:solidFill>
                  <a:srgbClr val="392DE7"/>
                </a:solidFill>
              </a:rPr>
              <a:t>#a7cece</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padding</a:t>
            </a:r>
            <a:r>
              <a:rPr dirty="0"/>
              <a:t>:             </a:t>
            </a:r>
            <a:r>
              <a:rPr dirty="0">
                <a:solidFill>
                  <a:srgbClr val="392DE7"/>
                </a:solidFill>
              </a:rPr>
              <a:t>25px</a:t>
            </a: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smtClean="0"/>
              <a:t>padding-left</a:t>
            </a:r>
            <a:r>
              <a:rPr dirty="0">
                <a:solidFill>
                  <a:srgbClr val="000000"/>
                </a:solidFill>
              </a:rPr>
              <a:t>:      </a:t>
            </a:r>
            <a:r>
              <a:rPr dirty="0">
                <a:solidFill>
                  <a:srgbClr val="392DE7"/>
                </a:solidFill>
              </a:rPr>
              <a:t>80px</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margin</a:t>
            </a:r>
            <a:r>
              <a:rPr dirty="0"/>
              <a:t>:              </a:t>
            </a:r>
            <a:r>
              <a:rPr dirty="0">
                <a:solidFill>
                  <a:srgbClr val="392DE7"/>
                </a:solidFill>
              </a:rPr>
              <a:t>30px</a:t>
            </a: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smtClean="0"/>
              <a:t>margin-right</a:t>
            </a:r>
            <a:r>
              <a:rPr dirty="0">
                <a:solidFill>
                  <a:srgbClr val="000000"/>
                </a:solidFill>
              </a:rPr>
              <a:t>:      </a:t>
            </a:r>
            <a:r>
              <a:rPr dirty="0">
                <a:solidFill>
                  <a:srgbClr val="392DE7"/>
                </a:solidFill>
              </a:rPr>
              <a:t>250px</a:t>
            </a:r>
            <a:r>
              <a:rPr dirty="0">
                <a:solidFill>
                  <a:srgbClr val="000000"/>
                </a:solidFill>
              </a:rPr>
              <a:t>;</a:t>
            </a:r>
          </a:p>
          <a:p>
            <a:pPr defTabSz="321457">
              <a:defRPr sz="1800">
                <a:solidFill>
                  <a:srgbClr val="392DE7"/>
                </a:solidFill>
                <a:latin typeface="Monaco"/>
                <a:ea typeface="Monaco"/>
                <a:cs typeface="Monaco"/>
                <a:sym typeface="Monaco"/>
              </a:defRPr>
            </a:pPr>
            <a:r>
              <a:rPr dirty="0">
                <a:solidFill>
                  <a:srgbClr val="000000"/>
                </a:solidFill>
              </a:rPr>
              <a:t>  </a:t>
            </a:r>
            <a:r>
              <a:rPr dirty="0">
                <a:solidFill>
                  <a:srgbClr val="932192"/>
                </a:solidFill>
              </a:rPr>
              <a:t>background-image</a:t>
            </a:r>
            <a:r>
              <a:rPr dirty="0">
                <a:solidFill>
                  <a:srgbClr val="000000"/>
                </a:solidFill>
              </a:rPr>
              <a:t>:    </a:t>
            </a:r>
            <a:r>
              <a:rPr dirty="0" err="1"/>
              <a:t>url</a:t>
            </a:r>
            <a:r>
              <a:rPr dirty="0"/>
              <a:t>(images/background.gif)</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background-repeat</a:t>
            </a:r>
            <a:r>
              <a:rPr dirty="0">
                <a:solidFill>
                  <a:srgbClr val="000000"/>
                </a:solidFill>
              </a:rPr>
              <a:t>:   </a:t>
            </a:r>
            <a:r>
              <a:rPr dirty="0">
                <a:solidFill>
                  <a:srgbClr val="392DE7"/>
                </a:solidFill>
              </a:rPr>
              <a:t>no-repeat</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background-position</a:t>
            </a:r>
            <a:r>
              <a:rPr dirty="0">
                <a:solidFill>
                  <a:srgbClr val="000000"/>
                </a:solidFill>
              </a:rPr>
              <a:t>: </a:t>
            </a:r>
            <a:r>
              <a:rPr dirty="0">
                <a:solidFill>
                  <a:srgbClr val="392DE7"/>
                </a:solidFill>
              </a:rPr>
              <a:t>top</a:t>
            </a:r>
            <a:r>
              <a:rPr dirty="0">
                <a:solidFill>
                  <a:srgbClr val="000000"/>
                </a:solidFill>
              </a:rPr>
              <a:t> </a:t>
            </a:r>
            <a:r>
              <a:rPr dirty="0">
                <a:solidFill>
                  <a:srgbClr val="392DE7"/>
                </a:solidFill>
              </a:rPr>
              <a:t>left</a:t>
            </a:r>
          </a:p>
          <a:p>
            <a:pPr defTabSz="321457">
              <a:defRPr sz="1800">
                <a:solidFill>
                  <a:srgbClr val="932192"/>
                </a:solidFill>
                <a:latin typeface="Monaco"/>
                <a:ea typeface="Monaco"/>
                <a:cs typeface="Monaco"/>
                <a:sym typeface="Monaco"/>
              </a:defRPr>
            </a:pPr>
            <a:r>
              <a:rPr lang="en-IE" dirty="0"/>
              <a:t>}</a:t>
            </a:r>
            <a:endParaR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307853"/>
            <a:ext cx="4171950" cy="311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583340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rPr lang="en-IE" dirty="0" smtClean="0"/>
              <a:t>agenda</a:t>
            </a:r>
            <a:endParaRPr dirty="0"/>
          </a:p>
        </p:txBody>
      </p:sp>
      <p:sp>
        <p:nvSpPr>
          <p:cNvPr id="238" name="Shape 238"/>
          <p:cNvSpPr>
            <a:spLocks noGrp="1"/>
          </p:cNvSpPr>
          <p:nvPr>
            <p:ph idx="1"/>
          </p:nvPr>
        </p:nvSpPr>
        <p:spPr>
          <a:prstGeom prst="rect">
            <a:avLst/>
          </a:prstGeom>
        </p:spPr>
        <p:txBody>
          <a:bodyPr/>
          <a:lstStyle/>
          <a:p>
            <a:r>
              <a:rPr lang="en-IE" dirty="0" smtClean="0"/>
              <a:t>The Box Model</a:t>
            </a:r>
          </a:p>
          <a:p>
            <a:r>
              <a:rPr lang="en-IE" dirty="0" smtClean="0">
                <a:solidFill>
                  <a:schemeClr val="accent1"/>
                </a:solidFill>
              </a:rPr>
              <a:t>Background images</a:t>
            </a:r>
          </a:p>
          <a:p>
            <a:r>
              <a:rPr lang="en-IE" dirty="0" smtClean="0"/>
              <a:t>More CSS </a:t>
            </a:r>
            <a:r>
              <a:rPr lang="en-IE" dirty="0"/>
              <a:t>layout properties</a:t>
            </a:r>
          </a:p>
          <a:p>
            <a:endParaRPr lang="en-IE" dirty="0" smtClean="0"/>
          </a:p>
          <a:p>
            <a:pPr marL="0" indent="0">
              <a:buNone/>
            </a:pPr>
            <a:endParaRPr dirty="0"/>
          </a:p>
        </p:txBody>
      </p:sp>
    </p:spTree>
    <p:extLst>
      <p:ext uri="{BB962C8B-B14F-4D97-AF65-F5344CB8AC3E}">
        <p14:creationId xmlns:p14="http://schemas.microsoft.com/office/powerpoint/2010/main" val="1271565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prstGeom prst="rect">
            <a:avLst/>
          </a:prstGeom>
        </p:spPr>
        <p:txBody>
          <a:bodyPr/>
          <a:lstStyle/>
          <a:p>
            <a:r>
              <a:t>Add a Background Image</a:t>
            </a:r>
          </a:p>
        </p:txBody>
      </p:sp>
      <p:sp>
        <p:nvSpPr>
          <p:cNvPr id="307" name="Shape 307"/>
          <p:cNvSpPr>
            <a:spLocks noGrp="1"/>
          </p:cNvSpPr>
          <p:nvPr>
            <p:ph idx="1"/>
          </p:nvPr>
        </p:nvSpPr>
        <p:spPr>
          <a:xfrm>
            <a:off x="938758" y="2286002"/>
            <a:ext cx="7633742" cy="4343398"/>
          </a:xfrm>
          <a:prstGeom prst="rect">
            <a:avLst/>
          </a:prstGeom>
        </p:spPr>
        <p:txBody>
          <a:bodyPr>
            <a:normAutofit lnSpcReduction="10000"/>
          </a:bodyPr>
          <a:lstStyle/>
          <a:p>
            <a:r>
              <a:rPr lang="en-IE" dirty="0" smtClean="0"/>
              <a:t>We can add a background image using the background-image property in CSS.</a:t>
            </a:r>
          </a:p>
          <a:p>
            <a:r>
              <a:rPr dirty="0" smtClean="0"/>
              <a:t>&lt;</a:t>
            </a:r>
            <a:r>
              <a:rPr dirty="0" err="1"/>
              <a:t>img</a:t>
            </a:r>
            <a:r>
              <a:rPr dirty="0"/>
              <a:t>&gt; </a:t>
            </a:r>
            <a:r>
              <a:rPr lang="en-IE" dirty="0" smtClean="0"/>
              <a:t>vs. </a:t>
            </a:r>
            <a:r>
              <a:rPr dirty="0" smtClean="0"/>
              <a:t>background </a:t>
            </a:r>
            <a:r>
              <a:rPr dirty="0"/>
              <a:t>images:</a:t>
            </a:r>
          </a:p>
          <a:p>
            <a:pPr lvl="1"/>
            <a:r>
              <a:rPr dirty="0"/>
              <a:t>An &lt;</a:t>
            </a:r>
            <a:r>
              <a:rPr dirty="0" err="1"/>
              <a:t>img</a:t>
            </a:r>
            <a:r>
              <a:rPr dirty="0"/>
              <a:t>&gt; </a:t>
            </a:r>
            <a:r>
              <a:rPr dirty="0" smtClean="0"/>
              <a:t>element</a:t>
            </a:r>
            <a:r>
              <a:rPr lang="en-IE" dirty="0" smtClean="0"/>
              <a:t> </a:t>
            </a:r>
            <a:r>
              <a:rPr dirty="0" smtClean="0"/>
              <a:t>is </a:t>
            </a:r>
            <a:r>
              <a:rPr dirty="0"/>
              <a:t>used to include an image that has a more substantial role in the page, like a photo or a logo  </a:t>
            </a:r>
          </a:p>
          <a:p>
            <a:pPr lvl="1"/>
            <a:r>
              <a:rPr dirty="0"/>
              <a:t>A background image is pure presentation, and the only reason you would use a background-image is to improve the attractiveness of an element.</a:t>
            </a:r>
          </a:p>
          <a:p>
            <a:r>
              <a:rPr dirty="0"/>
              <a:t>We could have just placed the image inside the paragraph, and we could probably get the same look and feel, but the guarantee star is pure decoration</a:t>
            </a:r>
          </a:p>
          <a:p>
            <a:r>
              <a:rPr dirty="0"/>
              <a:t>It has no real meaning on the page and it’s only meant to make the element look better. So, background-image makes more sense. </a:t>
            </a:r>
          </a:p>
        </p:txBody>
      </p:sp>
      <p:sp>
        <p:nvSpPr>
          <p:cNvPr id="308" name="Shape 308"/>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pic>
        <p:nvPicPr>
          <p:cNvPr id="309" name="Screen shot 2010-10-11 at 15.48.13.png"/>
          <p:cNvPicPr>
            <a:picLocks noChangeAspect="1"/>
          </p:cNvPicPr>
          <p:nvPr/>
        </p:nvPicPr>
        <p:blipFill>
          <a:blip r:embed="rId2">
            <a:extLst/>
          </a:blip>
          <a:stretch>
            <a:fillRect/>
          </a:stretch>
        </p:blipFill>
        <p:spPr>
          <a:xfrm>
            <a:off x="5867400" y="1371600"/>
            <a:ext cx="794742" cy="794742"/>
          </a:xfrm>
          <a:prstGeom prst="rect">
            <a:avLst/>
          </a:prstGeom>
          <a:ln w="12700">
            <a:miter lim="400000"/>
          </a:ln>
        </p:spPr>
      </p:pic>
      <p:sp>
        <p:nvSpPr>
          <p:cNvPr id="310" name="Shape 310"/>
          <p:cNvSpPr/>
          <p:nvPr/>
        </p:nvSpPr>
        <p:spPr>
          <a:xfrm>
            <a:off x="6819611" y="1555869"/>
            <a:ext cx="1427311"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b">
            <a:spAutoFit/>
          </a:bodyPr>
          <a:lstStyle>
            <a:lvl1pPr>
              <a:defRPr sz="1800"/>
            </a:lvl1pPr>
          </a:lstStyle>
          <a:p>
            <a:r>
              <a:rPr dirty="0"/>
              <a:t>Background.gif</a:t>
            </a:r>
          </a:p>
        </p:txBody>
      </p:sp>
    </p:spTree>
    <p:extLst>
      <p:ext uri="{BB962C8B-B14F-4D97-AF65-F5344CB8AC3E}">
        <p14:creationId xmlns:p14="http://schemas.microsoft.com/office/powerpoint/2010/main" val="1483654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title"/>
          </p:nvPr>
        </p:nvSpPr>
        <p:spPr>
          <a:prstGeom prst="rect">
            <a:avLst/>
          </a:prstGeom>
        </p:spPr>
        <p:txBody>
          <a:bodyPr/>
          <a:lstStyle/>
          <a:p>
            <a:r>
              <a:t>Background Image</a:t>
            </a:r>
          </a:p>
        </p:txBody>
      </p:sp>
      <p:sp>
        <p:nvSpPr>
          <p:cNvPr id="313" name="Shape 313"/>
          <p:cNvSpPr>
            <a:spLocks noGrp="1"/>
          </p:cNvSpPr>
          <p:nvPr>
            <p:ph type="body" sz="half" idx="1"/>
          </p:nvPr>
        </p:nvSpPr>
        <p:spPr>
          <a:xfrm>
            <a:off x="710208" y="1295400"/>
            <a:ext cx="2794992" cy="5152430"/>
          </a:xfrm>
          <a:prstGeom prst="rect">
            <a:avLst/>
          </a:prstGeom>
        </p:spPr>
        <p:txBody>
          <a:bodyPr>
            <a:normAutofit lnSpcReduction="10000"/>
          </a:bodyPr>
          <a:lstStyle/>
          <a:p>
            <a:r>
              <a:rPr lang="en-IE" dirty="0" smtClean="0"/>
              <a:t>In this example, the </a:t>
            </a:r>
            <a:r>
              <a:rPr lang="en-IE" dirty="0" err="1" smtClean="0"/>
              <a:t>i</a:t>
            </a:r>
            <a:r>
              <a:rPr dirty="0" smtClean="0"/>
              <a:t>mage </a:t>
            </a:r>
            <a:r>
              <a:rPr dirty="0"/>
              <a:t>sits on top of the background color.</a:t>
            </a:r>
          </a:p>
          <a:p>
            <a:r>
              <a:rPr dirty="0"/>
              <a:t>Because it has a transparent background, it lets the color show through </a:t>
            </a:r>
          </a:p>
          <a:p>
            <a:r>
              <a:rPr dirty="0"/>
              <a:t>The background images, like the background color, only show under the content area and padding, and not outside the border in the margin </a:t>
            </a:r>
          </a:p>
        </p:txBody>
      </p:sp>
      <p:sp>
        <p:nvSpPr>
          <p:cNvPr id="314" name="Shape 314"/>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pic>
        <p:nvPicPr>
          <p:cNvPr id="315" name="Screen shot 2010-10-11 at 15.52.42.png"/>
          <p:cNvPicPr>
            <a:picLocks noChangeAspect="1"/>
          </p:cNvPicPr>
          <p:nvPr/>
        </p:nvPicPr>
        <p:blipFill>
          <a:blip r:embed="rId2">
            <a:extLst/>
          </a:blip>
          <a:stretch>
            <a:fillRect/>
          </a:stretch>
        </p:blipFill>
        <p:spPr>
          <a:xfrm>
            <a:off x="3661172" y="2426043"/>
            <a:ext cx="5178028" cy="4279557"/>
          </a:xfrm>
          <a:prstGeom prst="rect">
            <a:avLst/>
          </a:prstGeom>
          <a:ln w="12700">
            <a:solidFill>
              <a:srgbClr val="000000"/>
            </a:solidFill>
            <a:miter lim="400000"/>
          </a:ln>
        </p:spPr>
      </p:pic>
      <p:sp>
        <p:nvSpPr>
          <p:cNvPr id="316" name="Shape 316"/>
          <p:cNvSpPr/>
          <p:nvPr/>
        </p:nvSpPr>
        <p:spPr>
          <a:xfrm>
            <a:off x="3611811" y="1272679"/>
            <a:ext cx="5227389" cy="2842121"/>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none" lIns="35717" tIns="35717" rIns="35717" bIns="35717" anchor="b">
            <a:spAutoFit/>
          </a:bodyPr>
          <a:lstStyle/>
          <a:p>
            <a:pPr defTabSz="321457">
              <a:defRPr sz="1800">
                <a:solidFill>
                  <a:srgbClr val="4E9192"/>
                </a:solidFill>
                <a:latin typeface="Monaco"/>
                <a:ea typeface="Monaco"/>
                <a:cs typeface="Monaco"/>
                <a:sym typeface="Monaco"/>
              </a:defRPr>
            </a:pPr>
            <a:r>
              <a:rPr dirty="0"/>
              <a:t>.guarantee</a:t>
            </a:r>
            <a:r>
              <a:rPr dirty="0">
                <a:solidFill>
                  <a:srgbClr val="000000"/>
                </a:solidFill>
              </a:rPr>
              <a:t> </a:t>
            </a:r>
          </a:p>
          <a:p>
            <a:pPr defTabSz="321457">
              <a:defRPr sz="1800">
                <a:latin typeface="Monaco"/>
                <a:ea typeface="Monaco"/>
                <a:cs typeface="Monaco"/>
                <a:sym typeface="Monaco"/>
              </a:defRPr>
            </a:pP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a:t>border-color</a:t>
            </a:r>
            <a:r>
              <a:rPr dirty="0">
                <a:solidFill>
                  <a:srgbClr val="000000"/>
                </a:solidFill>
              </a:rPr>
              <a:t>:        </a:t>
            </a:r>
            <a:r>
              <a:rPr dirty="0">
                <a:solidFill>
                  <a:srgbClr val="392DE7"/>
                </a:solidFill>
              </a:rPr>
              <a:t>black</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border-width</a:t>
            </a:r>
            <a:r>
              <a:rPr dirty="0">
                <a:solidFill>
                  <a:srgbClr val="000000"/>
                </a:solidFill>
              </a:rPr>
              <a:t>:        </a:t>
            </a:r>
            <a:r>
              <a:rPr dirty="0">
                <a:solidFill>
                  <a:srgbClr val="392DE7"/>
                </a:solidFill>
              </a:rPr>
              <a:t>1px</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border-style</a:t>
            </a:r>
            <a:r>
              <a:rPr dirty="0">
                <a:solidFill>
                  <a:srgbClr val="000000"/>
                </a:solidFill>
              </a:rPr>
              <a:t>:        </a:t>
            </a:r>
            <a:r>
              <a:rPr dirty="0">
                <a:solidFill>
                  <a:srgbClr val="392DE7"/>
                </a:solidFill>
              </a:rPr>
              <a:t>solid</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background-color</a:t>
            </a:r>
            <a:r>
              <a:rPr dirty="0">
                <a:solidFill>
                  <a:srgbClr val="000000"/>
                </a:solidFill>
              </a:rPr>
              <a:t>:    </a:t>
            </a:r>
            <a:r>
              <a:rPr dirty="0">
                <a:solidFill>
                  <a:srgbClr val="392DE7"/>
                </a:solidFill>
              </a:rPr>
              <a:t>#a7cece</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padding</a:t>
            </a:r>
            <a:r>
              <a:rPr dirty="0"/>
              <a:t>:             </a:t>
            </a:r>
            <a:r>
              <a:rPr dirty="0">
                <a:solidFill>
                  <a:srgbClr val="392DE7"/>
                </a:solidFill>
              </a:rPr>
              <a:t>25px</a:t>
            </a:r>
            <a:r>
              <a:rPr dirty="0"/>
              <a:t>;</a:t>
            </a:r>
          </a:p>
          <a:p>
            <a:pPr defTabSz="321457">
              <a:defRPr sz="1800">
                <a:latin typeface="Monaco"/>
                <a:ea typeface="Monaco"/>
                <a:cs typeface="Monaco"/>
                <a:sym typeface="Monaco"/>
              </a:defRPr>
            </a:pPr>
            <a:r>
              <a:rPr dirty="0"/>
              <a:t>  </a:t>
            </a:r>
            <a:r>
              <a:rPr dirty="0">
                <a:solidFill>
                  <a:srgbClr val="932192"/>
                </a:solidFill>
              </a:rPr>
              <a:t>margin</a:t>
            </a:r>
            <a:r>
              <a:rPr dirty="0"/>
              <a:t>:              </a:t>
            </a:r>
            <a:r>
              <a:rPr dirty="0">
                <a:solidFill>
                  <a:srgbClr val="392DE7"/>
                </a:solidFill>
              </a:rPr>
              <a:t>30px</a:t>
            </a:r>
            <a:r>
              <a:rPr dirty="0"/>
              <a:t>;</a:t>
            </a:r>
          </a:p>
          <a:p>
            <a:pPr defTabSz="321457">
              <a:defRPr sz="1800">
                <a:solidFill>
                  <a:srgbClr val="392DE7"/>
                </a:solidFill>
                <a:latin typeface="Monaco"/>
                <a:ea typeface="Monaco"/>
                <a:cs typeface="Monaco"/>
                <a:sym typeface="Monaco"/>
              </a:defRPr>
            </a:pPr>
            <a:r>
              <a:rPr dirty="0">
                <a:solidFill>
                  <a:srgbClr val="000000"/>
                </a:solidFill>
              </a:rPr>
              <a:t>  </a:t>
            </a:r>
            <a:r>
              <a:rPr dirty="0">
                <a:solidFill>
                  <a:srgbClr val="932192"/>
                </a:solidFill>
              </a:rPr>
              <a:t>background-image</a:t>
            </a:r>
            <a:r>
              <a:rPr dirty="0">
                <a:solidFill>
                  <a:srgbClr val="000000"/>
                </a:solidFill>
              </a:rPr>
              <a:t>:    </a:t>
            </a:r>
            <a:r>
              <a:rPr dirty="0" err="1"/>
              <a:t>url</a:t>
            </a:r>
            <a:r>
              <a:rPr dirty="0"/>
              <a:t>(images/background.gif)</a:t>
            </a:r>
            <a:r>
              <a:rPr dirty="0">
                <a:solidFill>
                  <a:srgbClr val="000000"/>
                </a:solidFill>
              </a:rPr>
              <a:t>;</a:t>
            </a:r>
          </a:p>
          <a:p>
            <a:pPr defTabSz="321457">
              <a:defRPr sz="1800">
                <a:solidFill>
                  <a:srgbClr val="392DE7"/>
                </a:solidFill>
                <a:latin typeface="Monaco"/>
                <a:ea typeface="Monaco"/>
                <a:cs typeface="Monaco"/>
                <a:sym typeface="Monaco"/>
              </a:defRPr>
            </a:pPr>
            <a:r>
              <a:rPr dirty="0">
                <a:solidFill>
                  <a:srgbClr val="000000"/>
                </a:solidFill>
              </a:rPr>
              <a:t>}</a:t>
            </a:r>
          </a:p>
        </p:txBody>
      </p:sp>
      <p:sp>
        <p:nvSpPr>
          <p:cNvPr id="317" name="Shape 317"/>
          <p:cNvSpPr/>
          <p:nvPr/>
        </p:nvSpPr>
        <p:spPr>
          <a:xfrm>
            <a:off x="3722489" y="3542109"/>
            <a:ext cx="5116711" cy="267891"/>
          </a:xfrm>
          <a:prstGeom prst="roundRect">
            <a:avLst>
              <a:gd name="adj" fmla="val 50000"/>
            </a:avLst>
          </a:prstGeom>
          <a:ln w="25400">
            <a:solidFill>
              <a:srgbClr val="000000"/>
            </a:solidFill>
            <a:miter lim="400000"/>
          </a:ln>
        </p:spPr>
        <p:txBody>
          <a:bodyPr lIns="35717" tIns="35717" rIns="35717" bIns="35717" anchor="ctr"/>
          <a:lstStyle/>
          <a:p>
            <a:pPr>
              <a:defRPr sz="3600"/>
            </a:pPr>
            <a:endParaRPr/>
          </a:p>
        </p:txBody>
      </p:sp>
    </p:spTree>
    <p:extLst>
      <p:ext uri="{BB962C8B-B14F-4D97-AF65-F5344CB8AC3E}">
        <p14:creationId xmlns:p14="http://schemas.microsoft.com/office/powerpoint/2010/main" val="151312606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prstGeom prst="rect">
            <a:avLst/>
          </a:prstGeom>
        </p:spPr>
        <p:txBody>
          <a:bodyPr/>
          <a:lstStyle/>
          <a:p>
            <a:endParaRPr/>
          </a:p>
        </p:txBody>
      </p:sp>
      <p:sp>
        <p:nvSpPr>
          <p:cNvPr id="320" name="Shape 320"/>
          <p:cNvSpPr>
            <a:spLocks noGrp="1"/>
          </p:cNvSpPr>
          <p:nvPr>
            <p:ph type="body" sz="quarter" idx="1"/>
          </p:nvPr>
        </p:nvSpPr>
        <p:spPr>
          <a:xfrm>
            <a:off x="685800" y="1276945"/>
            <a:ext cx="2527102" cy="4947047"/>
          </a:xfrm>
          <a:prstGeom prst="rect">
            <a:avLst/>
          </a:prstGeom>
        </p:spPr>
        <p:txBody>
          <a:bodyPr/>
          <a:lstStyle/>
          <a:p>
            <a:r>
              <a:rPr dirty="0"/>
              <a:t>By default, background images are repeated. </a:t>
            </a:r>
          </a:p>
          <a:p>
            <a:r>
              <a:rPr dirty="0"/>
              <a:t>The no-repeat value for the background-repeat property turns this off, so we get just one image. </a:t>
            </a:r>
          </a:p>
          <a:p>
            <a:r>
              <a:rPr dirty="0"/>
              <a:t>By default, browsers position a background image in the top, left of the element </a:t>
            </a:r>
          </a:p>
        </p:txBody>
      </p:sp>
      <p:sp>
        <p:nvSpPr>
          <p:cNvPr id="321" name="Shape 321"/>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pic>
        <p:nvPicPr>
          <p:cNvPr id="322" name="Screen shot 2010-10-11 at 15.56.15.png"/>
          <p:cNvPicPr>
            <a:picLocks noChangeAspect="1"/>
          </p:cNvPicPr>
          <p:nvPr/>
        </p:nvPicPr>
        <p:blipFill>
          <a:blip r:embed="rId2">
            <a:extLst/>
          </a:blip>
          <a:stretch>
            <a:fillRect/>
          </a:stretch>
        </p:blipFill>
        <p:spPr>
          <a:xfrm>
            <a:off x="3329945" y="152400"/>
            <a:ext cx="5510445" cy="4610100"/>
          </a:xfrm>
          <a:prstGeom prst="rect">
            <a:avLst/>
          </a:prstGeom>
          <a:ln w="12700">
            <a:solidFill>
              <a:srgbClr val="000000"/>
            </a:solidFill>
            <a:miter lim="400000"/>
          </a:ln>
        </p:spPr>
      </p:pic>
      <p:sp>
        <p:nvSpPr>
          <p:cNvPr id="323" name="Shape 323"/>
          <p:cNvSpPr/>
          <p:nvPr/>
        </p:nvSpPr>
        <p:spPr>
          <a:xfrm>
            <a:off x="3611811" y="3352800"/>
            <a:ext cx="5227389" cy="3396118"/>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wrap="none" lIns="35717" tIns="35717" rIns="35717" bIns="35717" anchor="b">
            <a:spAutoFit/>
          </a:bodyPr>
          <a:lstStyle/>
          <a:p>
            <a:pPr defTabSz="321457">
              <a:defRPr sz="1800">
                <a:solidFill>
                  <a:srgbClr val="4E9192"/>
                </a:solidFill>
                <a:latin typeface="Monaco"/>
                <a:ea typeface="Monaco"/>
                <a:cs typeface="Monaco"/>
                <a:sym typeface="Monaco"/>
              </a:defRPr>
            </a:pPr>
            <a:r>
              <a:rPr dirty="0"/>
              <a:t>.guarantee</a:t>
            </a:r>
            <a:r>
              <a:rPr dirty="0">
                <a:solidFill>
                  <a:srgbClr val="000000"/>
                </a:solidFill>
              </a:rPr>
              <a:t> </a:t>
            </a:r>
          </a:p>
          <a:p>
            <a:pPr defTabSz="321457">
              <a:defRPr sz="1800">
                <a:latin typeface="Monaco"/>
                <a:ea typeface="Monaco"/>
                <a:cs typeface="Monaco"/>
                <a:sym typeface="Monaco"/>
              </a:defRPr>
            </a:pPr>
            <a:r>
              <a:rPr dirty="0"/>
              <a:t>{</a:t>
            </a:r>
          </a:p>
          <a:p>
            <a:pPr defTabSz="321457">
              <a:defRPr sz="1800">
                <a:solidFill>
                  <a:srgbClr val="932192"/>
                </a:solidFill>
                <a:latin typeface="Monaco"/>
                <a:ea typeface="Monaco"/>
                <a:cs typeface="Monaco"/>
                <a:sym typeface="Monaco"/>
              </a:defRPr>
            </a:pPr>
            <a:r>
              <a:rPr dirty="0">
                <a:solidFill>
                  <a:srgbClr val="000000"/>
                </a:solidFill>
              </a:rPr>
              <a:t>  </a:t>
            </a:r>
            <a:r>
              <a:rPr dirty="0"/>
              <a:t>border-color</a:t>
            </a:r>
            <a:r>
              <a:rPr dirty="0">
                <a:solidFill>
                  <a:srgbClr val="000000"/>
                </a:solidFill>
              </a:rPr>
              <a:t>:        </a:t>
            </a:r>
            <a:r>
              <a:rPr dirty="0">
                <a:solidFill>
                  <a:srgbClr val="392DE7"/>
                </a:solidFill>
              </a:rPr>
              <a:t>black</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border-width</a:t>
            </a:r>
            <a:r>
              <a:rPr dirty="0">
                <a:solidFill>
                  <a:srgbClr val="000000"/>
                </a:solidFill>
              </a:rPr>
              <a:t>:        </a:t>
            </a:r>
            <a:r>
              <a:rPr dirty="0">
                <a:solidFill>
                  <a:srgbClr val="392DE7"/>
                </a:solidFill>
              </a:rPr>
              <a:t>1px</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border-style</a:t>
            </a:r>
            <a:r>
              <a:rPr dirty="0">
                <a:solidFill>
                  <a:srgbClr val="000000"/>
                </a:solidFill>
              </a:rPr>
              <a:t>:        </a:t>
            </a:r>
            <a:r>
              <a:rPr dirty="0">
                <a:solidFill>
                  <a:srgbClr val="392DE7"/>
                </a:solidFill>
              </a:rPr>
              <a:t>solid</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background-color</a:t>
            </a:r>
            <a:r>
              <a:rPr dirty="0">
                <a:solidFill>
                  <a:srgbClr val="000000"/>
                </a:solidFill>
              </a:rPr>
              <a:t>:    </a:t>
            </a:r>
            <a:r>
              <a:rPr dirty="0">
                <a:solidFill>
                  <a:srgbClr val="392DE7"/>
                </a:solidFill>
              </a:rPr>
              <a:t>#a7cece</a:t>
            </a:r>
            <a:r>
              <a:rPr dirty="0">
                <a:solidFill>
                  <a:srgbClr val="000000"/>
                </a:solidFill>
              </a:rPr>
              <a:t>;</a:t>
            </a:r>
          </a:p>
          <a:p>
            <a:pPr defTabSz="321457">
              <a:defRPr sz="1800">
                <a:latin typeface="Monaco"/>
                <a:ea typeface="Monaco"/>
                <a:cs typeface="Monaco"/>
                <a:sym typeface="Monaco"/>
              </a:defRPr>
            </a:pPr>
            <a:r>
              <a:rPr dirty="0"/>
              <a:t>  </a:t>
            </a:r>
            <a:r>
              <a:rPr dirty="0">
                <a:solidFill>
                  <a:srgbClr val="932192"/>
                </a:solidFill>
              </a:rPr>
              <a:t>padding</a:t>
            </a:r>
            <a:r>
              <a:rPr dirty="0"/>
              <a:t>:             </a:t>
            </a:r>
            <a:r>
              <a:rPr dirty="0">
                <a:solidFill>
                  <a:srgbClr val="392DE7"/>
                </a:solidFill>
              </a:rPr>
              <a:t>25px</a:t>
            </a:r>
            <a:r>
              <a:rPr dirty="0"/>
              <a:t>;</a:t>
            </a:r>
          </a:p>
          <a:p>
            <a:pPr defTabSz="321457">
              <a:defRPr sz="1800">
                <a:latin typeface="Monaco"/>
                <a:ea typeface="Monaco"/>
                <a:cs typeface="Monaco"/>
                <a:sym typeface="Monaco"/>
              </a:defRPr>
            </a:pPr>
            <a:r>
              <a:rPr dirty="0"/>
              <a:t>  </a:t>
            </a:r>
            <a:r>
              <a:rPr dirty="0">
                <a:solidFill>
                  <a:srgbClr val="932192"/>
                </a:solidFill>
              </a:rPr>
              <a:t>margin</a:t>
            </a:r>
            <a:r>
              <a:rPr dirty="0"/>
              <a:t>:              </a:t>
            </a:r>
            <a:r>
              <a:rPr dirty="0">
                <a:solidFill>
                  <a:srgbClr val="392DE7"/>
                </a:solidFill>
              </a:rPr>
              <a:t>30px</a:t>
            </a:r>
            <a:r>
              <a:rPr dirty="0"/>
              <a:t>;</a:t>
            </a:r>
          </a:p>
          <a:p>
            <a:pPr defTabSz="321457">
              <a:defRPr sz="1800">
                <a:solidFill>
                  <a:srgbClr val="392DE7"/>
                </a:solidFill>
                <a:latin typeface="Monaco"/>
                <a:ea typeface="Monaco"/>
                <a:cs typeface="Monaco"/>
                <a:sym typeface="Monaco"/>
              </a:defRPr>
            </a:pPr>
            <a:r>
              <a:rPr dirty="0">
                <a:solidFill>
                  <a:srgbClr val="000000"/>
                </a:solidFill>
              </a:rPr>
              <a:t>  </a:t>
            </a:r>
            <a:r>
              <a:rPr dirty="0">
                <a:solidFill>
                  <a:srgbClr val="932192"/>
                </a:solidFill>
              </a:rPr>
              <a:t>background-image</a:t>
            </a:r>
            <a:r>
              <a:rPr dirty="0">
                <a:solidFill>
                  <a:srgbClr val="000000"/>
                </a:solidFill>
              </a:rPr>
              <a:t>:    </a:t>
            </a:r>
            <a:r>
              <a:rPr dirty="0" err="1"/>
              <a:t>url</a:t>
            </a:r>
            <a:r>
              <a:rPr dirty="0"/>
              <a:t>(images/background.gif)</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background-repeat</a:t>
            </a:r>
            <a:r>
              <a:rPr dirty="0">
                <a:solidFill>
                  <a:srgbClr val="000000"/>
                </a:solidFill>
              </a:rPr>
              <a:t>:   </a:t>
            </a:r>
            <a:r>
              <a:rPr dirty="0">
                <a:solidFill>
                  <a:srgbClr val="392DE7"/>
                </a:solidFill>
              </a:rPr>
              <a:t>no-repeat</a:t>
            </a:r>
            <a:r>
              <a:rPr dirty="0">
                <a:solidFill>
                  <a:srgbClr val="000000"/>
                </a:solidFill>
              </a:rPr>
              <a:t>;</a:t>
            </a:r>
          </a:p>
          <a:p>
            <a:pPr defTabSz="321457">
              <a:defRPr sz="1800">
                <a:solidFill>
                  <a:srgbClr val="932192"/>
                </a:solidFill>
                <a:latin typeface="Monaco"/>
                <a:ea typeface="Monaco"/>
                <a:cs typeface="Monaco"/>
                <a:sym typeface="Monaco"/>
              </a:defRPr>
            </a:pPr>
            <a:r>
              <a:rPr dirty="0">
                <a:solidFill>
                  <a:srgbClr val="000000"/>
                </a:solidFill>
              </a:rPr>
              <a:t>  </a:t>
            </a:r>
            <a:r>
              <a:rPr dirty="0"/>
              <a:t>background-position</a:t>
            </a:r>
            <a:r>
              <a:rPr dirty="0">
                <a:solidFill>
                  <a:srgbClr val="000000"/>
                </a:solidFill>
              </a:rPr>
              <a:t>: </a:t>
            </a:r>
            <a:r>
              <a:rPr dirty="0">
                <a:solidFill>
                  <a:srgbClr val="392DE7"/>
                </a:solidFill>
              </a:rPr>
              <a:t>top</a:t>
            </a:r>
            <a:r>
              <a:rPr dirty="0">
                <a:solidFill>
                  <a:srgbClr val="000000"/>
                </a:solidFill>
              </a:rPr>
              <a:t> </a:t>
            </a:r>
            <a:r>
              <a:rPr dirty="0" smtClean="0">
                <a:solidFill>
                  <a:srgbClr val="392DE7"/>
                </a:solidFill>
              </a:rPr>
              <a:t>left</a:t>
            </a:r>
            <a:r>
              <a:rPr lang="en-IE" dirty="0" smtClean="0">
                <a:solidFill>
                  <a:srgbClr val="392DE7"/>
                </a:solidFill>
              </a:rPr>
              <a:t>;</a:t>
            </a:r>
            <a:endParaRPr dirty="0">
              <a:solidFill>
                <a:srgbClr val="392DE7"/>
              </a:solidFill>
            </a:endParaRPr>
          </a:p>
          <a:p>
            <a:pPr defTabSz="321457">
              <a:defRPr sz="1800">
                <a:solidFill>
                  <a:srgbClr val="932192"/>
                </a:solidFill>
                <a:latin typeface="Monaco"/>
                <a:ea typeface="Monaco"/>
                <a:cs typeface="Monaco"/>
                <a:sym typeface="Monaco"/>
              </a:defRPr>
            </a:pPr>
            <a:r>
              <a:rPr dirty="0">
                <a:solidFill>
                  <a:srgbClr val="392DE7"/>
                </a:solidFill>
              </a:rPr>
              <a:t>}</a:t>
            </a:r>
          </a:p>
        </p:txBody>
      </p:sp>
      <p:sp>
        <p:nvSpPr>
          <p:cNvPr id="324" name="Shape 324"/>
          <p:cNvSpPr/>
          <p:nvPr/>
        </p:nvSpPr>
        <p:spPr>
          <a:xfrm>
            <a:off x="3657600" y="5867400"/>
            <a:ext cx="5027414" cy="685800"/>
          </a:xfrm>
          <a:prstGeom prst="roundRect">
            <a:avLst>
              <a:gd name="adj" fmla="val 34884"/>
            </a:avLst>
          </a:prstGeom>
          <a:ln w="25400">
            <a:solidFill>
              <a:srgbClr val="000000"/>
            </a:solidFill>
            <a:miter lim="400000"/>
          </a:ln>
        </p:spPr>
        <p:txBody>
          <a:bodyPr lIns="35717" tIns="35717" rIns="35717" bIns="35717" anchor="ctr"/>
          <a:lstStyle/>
          <a:p>
            <a:pPr>
              <a:defRPr sz="3600"/>
            </a:pPr>
            <a:endParaRPr/>
          </a:p>
        </p:txBody>
      </p:sp>
    </p:spTree>
    <p:extLst>
      <p:ext uri="{BB962C8B-B14F-4D97-AF65-F5344CB8AC3E}">
        <p14:creationId xmlns:p14="http://schemas.microsoft.com/office/powerpoint/2010/main" val="34032426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rPr lang="en-IE" dirty="0" smtClean="0"/>
              <a:t>agenda</a:t>
            </a:r>
            <a:endParaRPr dirty="0"/>
          </a:p>
        </p:txBody>
      </p:sp>
      <p:sp>
        <p:nvSpPr>
          <p:cNvPr id="238" name="Shape 238"/>
          <p:cNvSpPr>
            <a:spLocks noGrp="1"/>
          </p:cNvSpPr>
          <p:nvPr>
            <p:ph idx="1"/>
          </p:nvPr>
        </p:nvSpPr>
        <p:spPr>
          <a:prstGeom prst="rect">
            <a:avLst/>
          </a:prstGeom>
        </p:spPr>
        <p:txBody>
          <a:bodyPr/>
          <a:lstStyle/>
          <a:p>
            <a:r>
              <a:rPr lang="en-IE" dirty="0" smtClean="0">
                <a:solidFill>
                  <a:schemeClr val="accent1"/>
                </a:solidFill>
              </a:rPr>
              <a:t>The Box Model</a:t>
            </a:r>
          </a:p>
          <a:p>
            <a:r>
              <a:rPr lang="en-IE" dirty="0" smtClean="0"/>
              <a:t>Background images</a:t>
            </a:r>
          </a:p>
          <a:p>
            <a:r>
              <a:rPr lang="en-IE" dirty="0" smtClean="0"/>
              <a:t>More CSS </a:t>
            </a:r>
            <a:r>
              <a:rPr lang="en-IE" dirty="0"/>
              <a:t>layout properties</a:t>
            </a:r>
          </a:p>
          <a:p>
            <a:endParaRPr lang="en-IE" dirty="0" smtClean="0"/>
          </a:p>
          <a:p>
            <a:pPr marL="0" indent="0">
              <a:buNone/>
            </a:pPr>
            <a:endParaRPr dirty="0"/>
          </a:p>
        </p:txBody>
      </p:sp>
    </p:spTree>
    <p:extLst>
      <p:ext uri="{BB962C8B-B14F-4D97-AF65-F5344CB8AC3E}">
        <p14:creationId xmlns:p14="http://schemas.microsoft.com/office/powerpoint/2010/main" val="124632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rPr lang="en-IE" dirty="0" smtClean="0"/>
              <a:t>agenda</a:t>
            </a:r>
            <a:endParaRPr dirty="0"/>
          </a:p>
        </p:txBody>
      </p:sp>
      <p:sp>
        <p:nvSpPr>
          <p:cNvPr id="238" name="Shape 238"/>
          <p:cNvSpPr>
            <a:spLocks noGrp="1"/>
          </p:cNvSpPr>
          <p:nvPr>
            <p:ph idx="1"/>
          </p:nvPr>
        </p:nvSpPr>
        <p:spPr>
          <a:prstGeom prst="rect">
            <a:avLst/>
          </a:prstGeom>
        </p:spPr>
        <p:txBody>
          <a:bodyPr/>
          <a:lstStyle/>
          <a:p>
            <a:r>
              <a:rPr lang="en-IE" dirty="0" smtClean="0"/>
              <a:t>The Box Model</a:t>
            </a:r>
          </a:p>
          <a:p>
            <a:r>
              <a:rPr lang="en-IE" dirty="0"/>
              <a:t>Background images</a:t>
            </a:r>
          </a:p>
          <a:p>
            <a:r>
              <a:rPr lang="en-IE" dirty="0" smtClean="0">
                <a:solidFill>
                  <a:schemeClr val="accent1"/>
                </a:solidFill>
              </a:rPr>
              <a:t>More CSS </a:t>
            </a:r>
            <a:r>
              <a:rPr lang="en-IE" dirty="0">
                <a:solidFill>
                  <a:schemeClr val="accent1"/>
                </a:solidFill>
              </a:rPr>
              <a:t>layout </a:t>
            </a:r>
            <a:r>
              <a:rPr lang="en-IE" dirty="0" smtClean="0">
                <a:solidFill>
                  <a:schemeClr val="accent1"/>
                </a:solidFill>
              </a:rPr>
              <a:t>properties</a:t>
            </a:r>
          </a:p>
          <a:p>
            <a:pPr lvl="1"/>
            <a:r>
              <a:rPr lang="en-IE" dirty="0">
                <a:solidFill>
                  <a:schemeClr val="accent1"/>
                </a:solidFill>
              </a:rPr>
              <a:t>Display</a:t>
            </a:r>
          </a:p>
          <a:p>
            <a:pPr lvl="1"/>
            <a:r>
              <a:rPr lang="en-IE" dirty="0" smtClean="0">
                <a:solidFill>
                  <a:schemeClr val="accent1"/>
                </a:solidFill>
              </a:rPr>
              <a:t>Position</a:t>
            </a:r>
            <a:endParaRPr lang="en-IE" dirty="0">
              <a:solidFill>
                <a:schemeClr val="accent1"/>
              </a:solidFill>
            </a:endParaRPr>
          </a:p>
          <a:p>
            <a:pPr lvl="1"/>
            <a:r>
              <a:rPr lang="en-IE" dirty="0">
                <a:solidFill>
                  <a:schemeClr val="accent1"/>
                </a:solidFill>
              </a:rPr>
              <a:t>Float and clear</a:t>
            </a:r>
          </a:p>
          <a:p>
            <a:pPr lvl="1"/>
            <a:r>
              <a:rPr lang="en-IE" dirty="0" smtClean="0">
                <a:solidFill>
                  <a:schemeClr val="accent1"/>
                </a:solidFill>
              </a:rPr>
              <a:t>Overflow</a:t>
            </a:r>
          </a:p>
          <a:p>
            <a:pPr lvl="1"/>
            <a:endParaRPr lang="en-IE" dirty="0" smtClean="0">
              <a:solidFill>
                <a:schemeClr val="accent1"/>
              </a:solidFill>
            </a:endParaRPr>
          </a:p>
          <a:p>
            <a:pPr lvl="1"/>
            <a:endParaRPr lang="en-IE" dirty="0">
              <a:solidFill>
                <a:schemeClr val="accent1"/>
              </a:solidFill>
            </a:endParaRPr>
          </a:p>
          <a:p>
            <a:endParaRPr lang="en-IE" dirty="0" smtClean="0"/>
          </a:p>
          <a:p>
            <a:pPr marL="0" indent="0">
              <a:buNone/>
            </a:pPr>
            <a:endParaRPr dirty="0"/>
          </a:p>
        </p:txBody>
      </p:sp>
    </p:spTree>
    <p:extLst>
      <p:ext uri="{BB962C8B-B14F-4D97-AF65-F5344CB8AC3E}">
        <p14:creationId xmlns:p14="http://schemas.microsoft.com/office/powerpoint/2010/main" val="1029378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Display property</a:t>
            </a:r>
            <a:endParaRPr lang="en-IE" dirty="0"/>
          </a:p>
        </p:txBody>
      </p:sp>
      <p:sp>
        <p:nvSpPr>
          <p:cNvPr id="3" name="Content Placeholder 2"/>
          <p:cNvSpPr>
            <a:spLocks noGrp="1"/>
          </p:cNvSpPr>
          <p:nvPr>
            <p:ph idx="1"/>
          </p:nvPr>
        </p:nvSpPr>
        <p:spPr/>
        <p:txBody>
          <a:bodyPr/>
          <a:lstStyle/>
          <a:p>
            <a:r>
              <a:rPr lang="en-IE" dirty="0" smtClean="0"/>
              <a:t>There are several options for displaying elements:</a:t>
            </a:r>
          </a:p>
          <a:p>
            <a:pPr lvl="1"/>
            <a:r>
              <a:rPr lang="en-IE" dirty="0" smtClean="0"/>
              <a:t>Block</a:t>
            </a:r>
          </a:p>
          <a:p>
            <a:pPr lvl="1"/>
            <a:r>
              <a:rPr lang="en-IE" dirty="0" smtClean="0"/>
              <a:t>Inline</a:t>
            </a:r>
          </a:p>
          <a:p>
            <a:pPr lvl="1"/>
            <a:r>
              <a:rPr lang="en-IE" dirty="0" smtClean="0"/>
              <a:t>Block-inline</a:t>
            </a:r>
          </a:p>
          <a:p>
            <a:pPr lvl="1"/>
            <a:r>
              <a:rPr lang="en-IE" dirty="0" smtClean="0"/>
              <a:t>None (doesn’t show the element)</a:t>
            </a:r>
          </a:p>
          <a:p>
            <a:pPr marL="457200" lvl="1" indent="0">
              <a:buNone/>
            </a:pPr>
            <a:endParaRPr lang="en-IE" dirty="0"/>
          </a:p>
        </p:txBody>
      </p:sp>
    </p:spTree>
    <p:extLst>
      <p:ext uri="{BB962C8B-B14F-4D97-AF65-F5344CB8AC3E}">
        <p14:creationId xmlns:p14="http://schemas.microsoft.com/office/powerpoint/2010/main" val="1702572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Block vs. inline elements</a:t>
            </a:r>
            <a:endParaRPr lang="en-IE" dirty="0"/>
          </a:p>
        </p:txBody>
      </p:sp>
      <p:sp>
        <p:nvSpPr>
          <p:cNvPr id="3" name="Content Placeholder 2"/>
          <p:cNvSpPr>
            <a:spLocks noGrp="1"/>
          </p:cNvSpPr>
          <p:nvPr>
            <p:ph idx="1"/>
          </p:nvPr>
        </p:nvSpPr>
        <p:spPr/>
        <p:txBody>
          <a:bodyPr>
            <a:normAutofit/>
          </a:bodyPr>
          <a:lstStyle/>
          <a:p>
            <a:r>
              <a:rPr lang="en-GB" b="1" dirty="0"/>
              <a:t>Block</a:t>
            </a:r>
            <a:r>
              <a:rPr lang="en-GB" dirty="0"/>
              <a:t> elements are those which start on a new line.  </a:t>
            </a:r>
            <a:r>
              <a:rPr lang="en-GB" dirty="0" smtClean="0"/>
              <a:t>For </a:t>
            </a:r>
            <a:r>
              <a:rPr lang="en-GB" dirty="0"/>
              <a:t>example, &lt;p&gt;, &lt;h1&gt; and &lt;div&gt; all place the element on a new line (and start another new line after the element has been completed).  </a:t>
            </a:r>
            <a:endParaRPr lang="en-GB" dirty="0" smtClean="0"/>
          </a:p>
          <a:p>
            <a:endParaRPr lang="en-GB" dirty="0"/>
          </a:p>
          <a:p>
            <a:r>
              <a:rPr lang="en-GB" b="1" dirty="0" smtClean="0"/>
              <a:t>Inline </a:t>
            </a:r>
            <a:r>
              <a:rPr lang="en-GB" dirty="0"/>
              <a:t>elements do not start a new line; examples are &lt;b&gt;, &lt;</a:t>
            </a:r>
            <a:r>
              <a:rPr lang="en-GB" dirty="0" err="1"/>
              <a:t>i</a:t>
            </a:r>
            <a:r>
              <a:rPr lang="en-GB" dirty="0"/>
              <a:t>&gt; and &lt;</a:t>
            </a:r>
            <a:r>
              <a:rPr lang="en-GB" dirty="0" err="1"/>
              <a:t>img</a:t>
            </a:r>
            <a:r>
              <a:rPr lang="en-GB" dirty="0" smtClean="0"/>
              <a:t>&gt;.</a:t>
            </a:r>
          </a:p>
          <a:p>
            <a:endParaRPr lang="en-GB" dirty="0"/>
          </a:p>
          <a:p>
            <a:r>
              <a:rPr lang="en-GB" b="1" dirty="0" smtClean="0"/>
              <a:t>Inline-block</a:t>
            </a:r>
            <a:r>
              <a:rPr lang="en-GB" dirty="0" smtClean="0"/>
              <a:t> is a third option that lets us have block-like elements that stay on the same line.</a:t>
            </a:r>
            <a:endParaRPr lang="en-IE" dirty="0"/>
          </a:p>
          <a:p>
            <a:endParaRPr lang="en-IE" dirty="0"/>
          </a:p>
        </p:txBody>
      </p:sp>
      <p:sp>
        <p:nvSpPr>
          <p:cNvPr id="4" name="Date Placeholder 3"/>
          <p:cNvSpPr>
            <a:spLocks noGrp="1"/>
          </p:cNvSpPr>
          <p:nvPr>
            <p:ph type="dt" sz="half" idx="10"/>
          </p:nvPr>
        </p:nvSpPr>
        <p:spPr/>
        <p:txBody>
          <a:bodyPr/>
          <a:lstStyle/>
          <a:p>
            <a:r>
              <a:rPr lang="en-IE" smtClean="0"/>
              <a:t>Sources: w3schools.com, HTML &amp; CSS Book</a:t>
            </a:r>
            <a:endParaRPr lang="en-IE"/>
          </a:p>
        </p:txBody>
      </p:sp>
      <p:sp>
        <p:nvSpPr>
          <p:cNvPr id="5" name="Slide Number Placeholder 4"/>
          <p:cNvSpPr>
            <a:spLocks noGrp="1"/>
          </p:cNvSpPr>
          <p:nvPr>
            <p:ph type="sldNum" sz="quarter" idx="12"/>
          </p:nvPr>
        </p:nvSpPr>
        <p:spPr/>
        <p:txBody>
          <a:bodyPr/>
          <a:lstStyle/>
          <a:p>
            <a:fld id="{94691D5F-3E6C-4006-956A-993ADC015F00}" type="slidenum">
              <a:rPr lang="en-IE" smtClean="0"/>
              <a:t>22</a:t>
            </a:fld>
            <a:endParaRPr lang="en-IE"/>
          </a:p>
        </p:txBody>
      </p:sp>
    </p:spTree>
    <p:extLst>
      <p:ext uri="{BB962C8B-B14F-4D97-AF65-F5344CB8AC3E}">
        <p14:creationId xmlns:p14="http://schemas.microsoft.com/office/powerpoint/2010/main" val="289719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Block, inline, inline-block</a:t>
            </a:r>
            <a:endParaRPr lang="en-IE" dirty="0"/>
          </a:p>
        </p:txBody>
      </p:sp>
      <p:sp>
        <p:nvSpPr>
          <p:cNvPr id="4" name="Date Placeholder 3"/>
          <p:cNvSpPr>
            <a:spLocks noGrp="1"/>
          </p:cNvSpPr>
          <p:nvPr>
            <p:ph type="dt" sz="half" idx="10"/>
          </p:nvPr>
        </p:nvSpPr>
        <p:spPr/>
        <p:txBody>
          <a:bodyPr/>
          <a:lstStyle/>
          <a:p>
            <a:r>
              <a:rPr lang="en-IE" smtClean="0"/>
              <a:t>Sources: w3schools.com, HTML &amp; CSS Book</a:t>
            </a:r>
            <a:endParaRPr lang="en-IE"/>
          </a:p>
        </p:txBody>
      </p:sp>
      <p:sp>
        <p:nvSpPr>
          <p:cNvPr id="5" name="Slide Number Placeholder 4"/>
          <p:cNvSpPr>
            <a:spLocks noGrp="1"/>
          </p:cNvSpPr>
          <p:nvPr>
            <p:ph type="sldNum" sz="quarter" idx="12"/>
          </p:nvPr>
        </p:nvSpPr>
        <p:spPr/>
        <p:txBody>
          <a:bodyPr/>
          <a:lstStyle/>
          <a:p>
            <a:fld id="{94691D5F-3E6C-4006-956A-993ADC015F00}" type="slidenum">
              <a:rPr lang="en-IE" smtClean="0"/>
              <a:t>23</a:t>
            </a:fld>
            <a:endParaRPr lang="en-IE"/>
          </a:p>
        </p:txBody>
      </p:sp>
      <p:sp>
        <p:nvSpPr>
          <p:cNvPr id="6" name="Content Placeholder 5"/>
          <p:cNvSpPr>
            <a:spLocks noGrp="1"/>
          </p:cNvSpPr>
          <p:nvPr>
            <p:ph idx="1"/>
          </p:nvPr>
        </p:nvSpPr>
        <p:spPr/>
        <p:txBody>
          <a:bodyPr/>
          <a:lstStyle/>
          <a:p>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2" y="2286000"/>
            <a:ext cx="8463398" cy="192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137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p:cNvSpPr>
          <p:nvPr>
            <p:ph type="title"/>
          </p:nvPr>
        </p:nvSpPr>
        <p:spPr/>
        <p:txBody>
          <a:bodyPr/>
          <a:lstStyle/>
          <a:p>
            <a:r>
              <a:rPr lang="en-IE" smtClean="0"/>
              <a:t>position</a:t>
            </a:r>
            <a:endParaRPr lang="en-IE" dirty="0"/>
          </a:p>
        </p:txBody>
      </p:sp>
      <p:sp>
        <p:nvSpPr>
          <p:cNvPr id="253" name="Shape 253"/>
          <p:cNvSpPr>
            <a:spLocks noGrp="1"/>
          </p:cNvSpPr>
          <p:nvPr>
            <p:ph idx="1"/>
          </p:nvPr>
        </p:nvSpPr>
        <p:spPr/>
        <p:txBody>
          <a:bodyPr>
            <a:normAutofit/>
          </a:bodyPr>
          <a:lstStyle/>
          <a:p>
            <a:r>
              <a:rPr lang="en-US" dirty="0" smtClean="0"/>
              <a:t>position</a:t>
            </a:r>
            <a:r>
              <a:rPr lang="en-US" dirty="0" smtClean="0">
                <a:sym typeface="Helvetica Neue"/>
              </a:rPr>
              <a:t> property often used to make more complex layouts.</a:t>
            </a:r>
          </a:p>
          <a:p>
            <a:r>
              <a:rPr lang="en-US" dirty="0" smtClean="0"/>
              <a:t>Has a range of possible values, and their names can be confusing and difficult to remember.</a:t>
            </a:r>
          </a:p>
          <a:p>
            <a:endParaRPr lang="en-US" dirty="0" smtClean="0"/>
          </a:p>
          <a:p>
            <a:r>
              <a:rPr lang="en-US" b="1" dirty="0" smtClean="0"/>
              <a:t>Static</a:t>
            </a:r>
          </a:p>
          <a:p>
            <a:pPr lvl="1"/>
            <a:r>
              <a:rPr lang="en-US" dirty="0" smtClean="0"/>
              <a:t>static is the default value.  An element with </a:t>
            </a:r>
            <a:r>
              <a:rPr lang="en-US" dirty="0" smtClean="0">
                <a:sym typeface="Verdana"/>
              </a:rPr>
              <a:t>position: static; </a:t>
            </a:r>
            <a:r>
              <a:rPr lang="en-US" dirty="0" smtClean="0"/>
              <a:t>is not positioned in any special way. </a:t>
            </a:r>
          </a:p>
          <a:p>
            <a:pPr lvl="1"/>
            <a:r>
              <a:rPr lang="en-US" dirty="0" smtClean="0"/>
              <a:t>A static element is said to be </a:t>
            </a:r>
            <a:r>
              <a:rPr lang="en-US" dirty="0" smtClean="0"/>
              <a:t>not positioned </a:t>
            </a:r>
            <a:r>
              <a:rPr lang="en-US" dirty="0" smtClean="0"/>
              <a:t>and an element with its position set to anything else is said to be </a:t>
            </a:r>
            <a:r>
              <a:rPr lang="en-US" dirty="0" smtClean="0"/>
              <a:t>positioned</a:t>
            </a:r>
            <a:r>
              <a:rPr lang="en-US" dirty="0" smtClean="0"/>
              <a:t>.</a:t>
            </a:r>
            <a:endParaRPr lang="en-US" dirty="0"/>
          </a:p>
        </p:txBody>
      </p:sp>
      <p:pic>
        <p:nvPicPr>
          <p:cNvPr id="254" name="image16.png"/>
          <p:cNvPicPr>
            <a:picLocks noChangeAspect="1"/>
          </p:cNvPicPr>
          <p:nvPr/>
        </p:nvPicPr>
        <p:blipFill>
          <a:blip r:embed="rId2">
            <a:extLst/>
          </a:blip>
          <a:srcRect r="68423"/>
          <a:stretch>
            <a:fillRect/>
          </a:stretch>
        </p:blipFill>
        <p:spPr>
          <a:xfrm>
            <a:off x="5486400" y="304800"/>
            <a:ext cx="2970091" cy="2051971"/>
          </a:xfrm>
          <a:prstGeom prst="rect">
            <a:avLst/>
          </a:prstGeom>
          <a:ln w="12700">
            <a:miter lim="400000"/>
          </a:ln>
        </p:spPr>
      </p:pic>
    </p:spTree>
    <p:extLst>
      <p:ext uri="{BB962C8B-B14F-4D97-AF65-F5344CB8AC3E}">
        <p14:creationId xmlns:p14="http://schemas.microsoft.com/office/powerpoint/2010/main" val="116751810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p:txBody>
          <a:bodyPr/>
          <a:lstStyle/>
          <a:p>
            <a:r>
              <a:rPr lang="en-IE" smtClean="0"/>
              <a:t>position</a:t>
            </a:r>
            <a:endParaRPr lang="en-IE"/>
          </a:p>
        </p:txBody>
      </p:sp>
      <p:sp>
        <p:nvSpPr>
          <p:cNvPr id="257" name="Shape 257"/>
          <p:cNvSpPr>
            <a:spLocks noGrp="1"/>
          </p:cNvSpPr>
          <p:nvPr>
            <p:ph type="body" sz="quarter" idx="1"/>
          </p:nvPr>
        </p:nvSpPr>
        <p:spPr>
          <a:xfrm>
            <a:off x="938758" y="1600200"/>
            <a:ext cx="2947442" cy="3593591"/>
          </a:xfrm>
        </p:spPr>
        <p:txBody>
          <a:bodyPr/>
          <a:lstStyle/>
          <a:p>
            <a:pPr marL="0" indent="0">
              <a:buNone/>
            </a:pPr>
            <a:r>
              <a:rPr lang="en-US" b="1" dirty="0"/>
              <a:t>R</a:t>
            </a:r>
            <a:r>
              <a:rPr lang="en-US" b="1" dirty="0" smtClean="0"/>
              <a:t>elative</a:t>
            </a:r>
          </a:p>
          <a:p>
            <a:pPr marL="0" indent="0">
              <a:buNone/>
            </a:pPr>
            <a:r>
              <a:rPr lang="en-US" dirty="0"/>
              <a:t>R</a:t>
            </a:r>
            <a:r>
              <a:rPr lang="en-US" dirty="0" smtClean="0"/>
              <a:t>elative</a:t>
            </a:r>
            <a:r>
              <a:rPr lang="en-US" dirty="0" smtClean="0">
                <a:sym typeface="Helvetica Neue"/>
              </a:rPr>
              <a:t> behaves the same was as </a:t>
            </a:r>
            <a:r>
              <a:rPr lang="en-US" dirty="0" smtClean="0"/>
              <a:t>static</a:t>
            </a:r>
            <a:r>
              <a:rPr lang="en-US" dirty="0" smtClean="0">
                <a:sym typeface="Helvetica Neue"/>
              </a:rPr>
              <a:t> unless you add some extra properties to adjust the element away from its normal position. </a:t>
            </a:r>
          </a:p>
          <a:p>
            <a:pPr marL="0" indent="0">
              <a:buNone/>
            </a:pPr>
            <a:r>
              <a:rPr lang="en-US" dirty="0" smtClean="0">
                <a:sym typeface="Helvetica Neue"/>
              </a:rPr>
              <a:t>Other content will not be adjusted to fit into any gap left by that element.</a:t>
            </a:r>
            <a:endParaRPr lang="en-US" dirty="0">
              <a:sym typeface="Helvetica Neue"/>
            </a:endParaRPr>
          </a:p>
        </p:txBody>
      </p:sp>
      <p:pic>
        <p:nvPicPr>
          <p:cNvPr id="258" name="image18.png"/>
          <p:cNvPicPr>
            <a:picLocks noChangeAspect="1"/>
          </p:cNvPicPr>
          <p:nvPr/>
        </p:nvPicPr>
        <p:blipFill>
          <a:blip r:embed="rId2">
            <a:extLst/>
          </a:blip>
          <a:stretch>
            <a:fillRect/>
          </a:stretch>
        </p:blipFill>
        <p:spPr>
          <a:xfrm>
            <a:off x="1828800" y="4876394"/>
            <a:ext cx="6982377" cy="1721442"/>
          </a:xfrm>
          <a:prstGeom prst="rect">
            <a:avLst/>
          </a:prstGeom>
          <a:ln w="12700">
            <a:miter lim="400000"/>
          </a:ln>
          <a:effectLst>
            <a:outerShdw blurRad="292100" dist="139700" dir="2700000" rotWithShape="0">
              <a:srgbClr val="333333">
                <a:alpha val="64999"/>
              </a:srgbClr>
            </a:outerShdw>
          </a:effectLst>
        </p:spPr>
      </p:pic>
      <p:pic>
        <p:nvPicPr>
          <p:cNvPr id="259" name="Screen Shot 2015-10-19 at 10.13.36 a.m..png"/>
          <p:cNvPicPr>
            <a:picLocks noChangeAspect="1"/>
          </p:cNvPicPr>
          <p:nvPr/>
        </p:nvPicPr>
        <p:blipFill>
          <a:blip r:embed="rId3">
            <a:extLst/>
          </a:blip>
          <a:stretch>
            <a:fillRect/>
          </a:stretch>
        </p:blipFill>
        <p:spPr>
          <a:xfrm>
            <a:off x="4033561" y="1020923"/>
            <a:ext cx="4870254" cy="2484277"/>
          </a:xfrm>
          <a:prstGeom prst="rect">
            <a:avLst/>
          </a:prstGeom>
          <a:ln w="12700">
            <a:solidFill>
              <a:srgbClr val="000000"/>
            </a:solidFill>
            <a:miter lim="400000"/>
          </a:ln>
        </p:spPr>
      </p:pic>
      <p:pic>
        <p:nvPicPr>
          <p:cNvPr id="260" name="Screen Shot 2015-10-19 at 10.14.00 a.m..png"/>
          <p:cNvPicPr>
            <a:picLocks noChangeAspect="1"/>
          </p:cNvPicPr>
          <p:nvPr/>
        </p:nvPicPr>
        <p:blipFill>
          <a:blip r:embed="rId4">
            <a:extLst/>
          </a:blip>
          <a:stretch>
            <a:fillRect/>
          </a:stretch>
        </p:blipFill>
        <p:spPr>
          <a:xfrm>
            <a:off x="5835865" y="1752888"/>
            <a:ext cx="3071813" cy="2893219"/>
          </a:xfrm>
          <a:prstGeom prst="rect">
            <a:avLst/>
          </a:prstGeom>
          <a:ln w="12700">
            <a:solidFill>
              <a:srgbClr val="000000"/>
            </a:solidFill>
            <a:miter lim="400000"/>
          </a:ln>
        </p:spPr>
      </p:pic>
    </p:spTree>
    <p:extLst>
      <p:ext uri="{BB962C8B-B14F-4D97-AF65-F5344CB8AC3E}">
        <p14:creationId xmlns:p14="http://schemas.microsoft.com/office/powerpoint/2010/main" val="350819802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image20.png"/>
          <p:cNvPicPr>
            <a:picLocks noChangeAspect="1"/>
          </p:cNvPicPr>
          <p:nvPr/>
        </p:nvPicPr>
        <p:blipFill>
          <a:blip r:embed="rId2">
            <a:extLst/>
          </a:blip>
          <a:stretch>
            <a:fillRect/>
          </a:stretch>
        </p:blipFill>
        <p:spPr>
          <a:xfrm>
            <a:off x="3811631" y="633038"/>
            <a:ext cx="5103769" cy="5758677"/>
          </a:xfrm>
          <a:prstGeom prst="rect">
            <a:avLst/>
          </a:prstGeom>
          <a:ln w="12700">
            <a:miter lim="400000"/>
          </a:ln>
          <a:effectLst>
            <a:outerShdw blurRad="292100" dist="139700" dir="2700000" rotWithShape="0">
              <a:srgbClr val="333333">
                <a:alpha val="64999"/>
              </a:srgbClr>
            </a:outerShdw>
          </a:effectLst>
        </p:spPr>
      </p:pic>
      <p:sp>
        <p:nvSpPr>
          <p:cNvPr id="263" name="Shape 263"/>
          <p:cNvSpPr>
            <a:spLocks noGrp="1"/>
          </p:cNvSpPr>
          <p:nvPr>
            <p:ph type="title"/>
          </p:nvPr>
        </p:nvSpPr>
        <p:spPr/>
        <p:txBody>
          <a:bodyPr/>
          <a:lstStyle/>
          <a:p>
            <a:r>
              <a:rPr lang="en-IE" smtClean="0"/>
              <a:t>position</a:t>
            </a:r>
            <a:endParaRPr lang="en-IE"/>
          </a:p>
        </p:txBody>
      </p:sp>
      <p:sp>
        <p:nvSpPr>
          <p:cNvPr id="264" name="Shape 264"/>
          <p:cNvSpPr>
            <a:spLocks noGrp="1"/>
          </p:cNvSpPr>
          <p:nvPr>
            <p:ph type="body" sz="half" idx="1"/>
          </p:nvPr>
        </p:nvSpPr>
        <p:spPr>
          <a:xfrm>
            <a:off x="609600" y="1511807"/>
            <a:ext cx="3404642" cy="4507993"/>
          </a:xfrm>
        </p:spPr>
        <p:txBody>
          <a:bodyPr>
            <a:normAutofit lnSpcReduction="10000"/>
          </a:bodyPr>
          <a:lstStyle/>
          <a:p>
            <a:r>
              <a:rPr lang="en-US" b="1" dirty="0"/>
              <a:t>F</a:t>
            </a:r>
            <a:r>
              <a:rPr lang="en-US" b="1" dirty="0" smtClean="0"/>
              <a:t>ixed</a:t>
            </a:r>
          </a:p>
          <a:p>
            <a:pPr lvl="1"/>
            <a:r>
              <a:rPr lang="en-US" dirty="0" smtClean="0"/>
              <a:t>A </a:t>
            </a:r>
            <a:r>
              <a:rPr lang="en-US" dirty="0" smtClean="0">
                <a:sym typeface="Verdana"/>
              </a:rPr>
              <a:t>fixed</a:t>
            </a:r>
            <a:r>
              <a:rPr lang="en-US" dirty="0" smtClean="0"/>
              <a:t> element is positioned </a:t>
            </a:r>
            <a:r>
              <a:rPr lang="en-US" dirty="0" smtClean="0">
                <a:sym typeface="Verdana"/>
              </a:rPr>
              <a:t>relative</a:t>
            </a:r>
            <a:r>
              <a:rPr lang="en-US" dirty="0" smtClean="0"/>
              <a:t> to the viewport, which means it always stays in the same place even if the page is scrolled. </a:t>
            </a:r>
          </a:p>
          <a:p>
            <a:pPr lvl="1"/>
            <a:r>
              <a:rPr lang="en-US" dirty="0" smtClean="0"/>
              <a:t>As with </a:t>
            </a:r>
            <a:r>
              <a:rPr lang="en-US" dirty="0" smtClean="0">
                <a:sym typeface="Verdana"/>
              </a:rPr>
              <a:t>relative</a:t>
            </a:r>
            <a:r>
              <a:rPr lang="en-US" dirty="0" smtClean="0"/>
              <a:t> the </a:t>
            </a:r>
            <a:r>
              <a:rPr lang="en-US" dirty="0" smtClean="0">
                <a:sym typeface="Verdana"/>
              </a:rPr>
              <a:t>top</a:t>
            </a:r>
            <a:r>
              <a:rPr lang="en-US" dirty="0" smtClean="0"/>
              <a:t>, </a:t>
            </a:r>
            <a:r>
              <a:rPr lang="en-US" dirty="0" smtClean="0">
                <a:sym typeface="Verdana"/>
              </a:rPr>
              <a:t>right</a:t>
            </a:r>
            <a:r>
              <a:rPr lang="en-US" dirty="0" smtClean="0"/>
              <a:t>, </a:t>
            </a:r>
            <a:r>
              <a:rPr lang="en-US" dirty="0" smtClean="0">
                <a:sym typeface="Verdana"/>
              </a:rPr>
              <a:t>bottom</a:t>
            </a:r>
            <a:r>
              <a:rPr lang="en-US" dirty="0" smtClean="0"/>
              <a:t>, and </a:t>
            </a:r>
            <a:r>
              <a:rPr lang="en-US" dirty="0" smtClean="0">
                <a:sym typeface="Verdana"/>
              </a:rPr>
              <a:t>left</a:t>
            </a:r>
            <a:r>
              <a:rPr lang="en-US" dirty="0" smtClean="0"/>
              <a:t> properties are used.</a:t>
            </a:r>
          </a:p>
          <a:p>
            <a:pPr lvl="1"/>
            <a:r>
              <a:rPr lang="en-US" dirty="0" smtClean="0"/>
              <a:t>A </a:t>
            </a:r>
            <a:r>
              <a:rPr lang="en-US" dirty="0" smtClean="0">
                <a:sym typeface="Verdana"/>
              </a:rPr>
              <a:t>fixed</a:t>
            </a:r>
            <a:r>
              <a:rPr lang="en-US" dirty="0" smtClean="0"/>
              <a:t> element does not leave a gap in the page where it would normally have been located.</a:t>
            </a:r>
            <a:endParaRPr lang="en-US" dirty="0"/>
          </a:p>
        </p:txBody>
      </p:sp>
      <p:pic>
        <p:nvPicPr>
          <p:cNvPr id="265" name="Screen Shot 2015-10-19 at 10.11.46 a.m..png"/>
          <p:cNvPicPr>
            <a:picLocks noChangeAspect="1"/>
          </p:cNvPicPr>
          <p:nvPr/>
        </p:nvPicPr>
        <p:blipFill>
          <a:blip r:embed="rId3">
            <a:extLst/>
          </a:blip>
          <a:stretch>
            <a:fillRect/>
          </a:stretch>
        </p:blipFill>
        <p:spPr>
          <a:xfrm>
            <a:off x="5416123" y="3733800"/>
            <a:ext cx="3499277" cy="1228318"/>
          </a:xfrm>
          <a:prstGeom prst="rect">
            <a:avLst/>
          </a:prstGeom>
          <a:ln w="12700">
            <a:solidFill>
              <a:srgbClr val="000000"/>
            </a:solidFill>
            <a:miter lim="400000"/>
          </a:ln>
        </p:spPr>
      </p:pic>
      <p:pic>
        <p:nvPicPr>
          <p:cNvPr id="266" name="Screen Shot 2015-10-19 at 10.12.44 a.m..png"/>
          <p:cNvPicPr>
            <a:picLocks noChangeAspect="1"/>
          </p:cNvPicPr>
          <p:nvPr/>
        </p:nvPicPr>
        <p:blipFill>
          <a:blip r:embed="rId4">
            <a:extLst/>
          </a:blip>
          <a:stretch>
            <a:fillRect/>
          </a:stretch>
        </p:blipFill>
        <p:spPr>
          <a:xfrm>
            <a:off x="4267200" y="1894284"/>
            <a:ext cx="2750344" cy="1839516"/>
          </a:xfrm>
          <a:prstGeom prst="rect">
            <a:avLst/>
          </a:prstGeom>
          <a:ln w="12700">
            <a:solidFill>
              <a:srgbClr val="000000"/>
            </a:solidFill>
            <a:miter lim="400000"/>
          </a:ln>
        </p:spPr>
      </p:pic>
    </p:spTree>
    <p:extLst>
      <p:ext uri="{BB962C8B-B14F-4D97-AF65-F5344CB8AC3E}">
        <p14:creationId xmlns:p14="http://schemas.microsoft.com/office/powerpoint/2010/main" val="32046683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p:txBody>
          <a:bodyPr/>
          <a:lstStyle/>
          <a:p>
            <a:r>
              <a:rPr lang="en-IE" smtClean="0"/>
              <a:t>position</a:t>
            </a:r>
            <a:endParaRPr lang="en-IE"/>
          </a:p>
        </p:txBody>
      </p:sp>
      <p:sp>
        <p:nvSpPr>
          <p:cNvPr id="269" name="Shape 269"/>
          <p:cNvSpPr>
            <a:spLocks noGrp="1"/>
          </p:cNvSpPr>
          <p:nvPr>
            <p:ph type="body" sz="half" idx="1"/>
          </p:nvPr>
        </p:nvSpPr>
        <p:spPr>
          <a:xfrm>
            <a:off x="762000" y="1447800"/>
            <a:ext cx="3200400" cy="4876800"/>
          </a:xfrm>
        </p:spPr>
        <p:txBody>
          <a:bodyPr>
            <a:normAutofit lnSpcReduction="10000"/>
          </a:bodyPr>
          <a:lstStyle/>
          <a:p>
            <a:r>
              <a:rPr lang="en-US" b="1" dirty="0"/>
              <a:t>A</a:t>
            </a:r>
            <a:r>
              <a:rPr lang="en-US" b="1" dirty="0" smtClean="0"/>
              <a:t>bsolute</a:t>
            </a:r>
          </a:p>
          <a:p>
            <a:pPr lvl="1"/>
            <a:r>
              <a:rPr lang="en-US" dirty="0" smtClean="0"/>
              <a:t>Absolute</a:t>
            </a:r>
            <a:r>
              <a:rPr lang="en-US" dirty="0" smtClean="0">
                <a:sym typeface="Helvetica Neue"/>
              </a:rPr>
              <a:t> behaves like </a:t>
            </a:r>
            <a:r>
              <a:rPr lang="en-US" dirty="0" smtClean="0"/>
              <a:t>fixed</a:t>
            </a:r>
            <a:r>
              <a:rPr lang="en-US" dirty="0" smtClean="0">
                <a:sym typeface="Helvetica Neue"/>
              </a:rPr>
              <a:t> except relative to the nearest positioned ancestor instead of relative to the viewport. If an absolutely positioned element has no positioned ancestors, it uses  the document body, and still moves along the page scrolling.</a:t>
            </a:r>
          </a:p>
          <a:p>
            <a:pPr lvl="1"/>
            <a:r>
              <a:rPr lang="en-US" dirty="0" smtClean="0"/>
              <a:t>This is tricky, but can be important for creating sophisticated CSS layouts. </a:t>
            </a:r>
            <a:endParaRPr lang="en-US" dirty="0"/>
          </a:p>
        </p:txBody>
      </p:sp>
      <p:pic>
        <p:nvPicPr>
          <p:cNvPr id="270" name="image22.png"/>
          <p:cNvPicPr>
            <a:picLocks noChangeAspect="1"/>
          </p:cNvPicPr>
          <p:nvPr/>
        </p:nvPicPr>
        <p:blipFill>
          <a:blip r:embed="rId2">
            <a:extLst/>
          </a:blip>
          <a:stretch>
            <a:fillRect/>
          </a:stretch>
        </p:blipFill>
        <p:spPr>
          <a:xfrm>
            <a:off x="4691915" y="533400"/>
            <a:ext cx="4226918" cy="2811330"/>
          </a:xfrm>
          <a:prstGeom prst="rect">
            <a:avLst/>
          </a:prstGeom>
          <a:ln w="12700">
            <a:miter lim="400000"/>
          </a:ln>
          <a:effectLst>
            <a:outerShdw blurRad="292100" dist="139700" dir="2700000" rotWithShape="0">
              <a:srgbClr val="333333">
                <a:alpha val="64999"/>
              </a:srgbClr>
            </a:outerShdw>
          </a:effectLst>
        </p:spPr>
      </p:pic>
      <p:pic>
        <p:nvPicPr>
          <p:cNvPr id="271" name="Screen Shot 2015-10-19 at 10.09.38 a.m..png"/>
          <p:cNvPicPr>
            <a:picLocks noChangeAspect="1"/>
          </p:cNvPicPr>
          <p:nvPr/>
        </p:nvPicPr>
        <p:blipFill>
          <a:blip r:embed="rId3">
            <a:extLst/>
          </a:blip>
          <a:stretch>
            <a:fillRect/>
          </a:stretch>
        </p:blipFill>
        <p:spPr>
          <a:xfrm>
            <a:off x="4038600" y="4301114"/>
            <a:ext cx="4880233" cy="1844856"/>
          </a:xfrm>
          <a:prstGeom prst="rect">
            <a:avLst/>
          </a:prstGeom>
          <a:ln w="12700">
            <a:solidFill>
              <a:srgbClr val="000000"/>
            </a:solidFill>
            <a:miter lim="400000"/>
          </a:ln>
        </p:spPr>
      </p:pic>
      <p:pic>
        <p:nvPicPr>
          <p:cNvPr id="272" name="Screen Shot 2015-10-19 at 10.10.52 a.m..png"/>
          <p:cNvPicPr>
            <a:picLocks noChangeAspect="1"/>
          </p:cNvPicPr>
          <p:nvPr/>
        </p:nvPicPr>
        <p:blipFill>
          <a:blip r:embed="rId4">
            <a:extLst/>
          </a:blip>
          <a:stretch>
            <a:fillRect/>
          </a:stretch>
        </p:blipFill>
        <p:spPr>
          <a:xfrm>
            <a:off x="4038600" y="1600200"/>
            <a:ext cx="2486355" cy="2700914"/>
          </a:xfrm>
          <a:prstGeom prst="rect">
            <a:avLst/>
          </a:prstGeom>
          <a:ln w="12700">
            <a:solidFill>
              <a:srgbClr val="000000"/>
            </a:solidFill>
            <a:miter lim="400000"/>
          </a:ln>
        </p:spPr>
      </p:pic>
    </p:spTree>
    <p:extLst>
      <p:ext uri="{BB962C8B-B14F-4D97-AF65-F5344CB8AC3E}">
        <p14:creationId xmlns:p14="http://schemas.microsoft.com/office/powerpoint/2010/main" val="204424623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lstStyle/>
          <a:p>
            <a:r>
              <a:t>float</a:t>
            </a:r>
          </a:p>
        </p:txBody>
      </p:sp>
      <p:sp>
        <p:nvSpPr>
          <p:cNvPr id="281" name="Shape 281"/>
          <p:cNvSpPr>
            <a:spLocks noGrp="1"/>
          </p:cNvSpPr>
          <p:nvPr>
            <p:ph type="body" idx="1"/>
          </p:nvPr>
        </p:nvSpPr>
        <p:spPr>
          <a:xfrm>
            <a:off x="938758" y="1447800"/>
            <a:ext cx="7633742" cy="4431793"/>
          </a:xfrm>
          <a:prstGeom prst="rect">
            <a:avLst/>
          </a:prstGeom>
        </p:spPr>
        <p:txBody>
          <a:bodyPr/>
          <a:lstStyle/>
          <a:p>
            <a:r>
              <a:rPr dirty="0"/>
              <a:t>Float </a:t>
            </a:r>
            <a:r>
              <a:rPr dirty="0" smtClean="0"/>
              <a:t>ca</a:t>
            </a:r>
            <a:r>
              <a:rPr lang="en-IE" dirty="0" smtClean="0"/>
              <a:t>n</a:t>
            </a:r>
            <a:r>
              <a:rPr dirty="0" smtClean="0"/>
              <a:t> </a:t>
            </a:r>
            <a:r>
              <a:rPr dirty="0"/>
              <a:t>be used for wrapping text around images:</a:t>
            </a:r>
          </a:p>
        </p:txBody>
      </p:sp>
      <p:pic>
        <p:nvPicPr>
          <p:cNvPr id="282" name="image25.png"/>
          <p:cNvPicPr>
            <a:picLocks noChangeAspect="1"/>
          </p:cNvPicPr>
          <p:nvPr/>
        </p:nvPicPr>
        <p:blipFill>
          <a:blip r:embed="rId2">
            <a:extLst/>
          </a:blip>
          <a:srcRect r="59714"/>
          <a:stretch>
            <a:fillRect/>
          </a:stretch>
        </p:blipFill>
        <p:spPr>
          <a:xfrm>
            <a:off x="731562" y="2367281"/>
            <a:ext cx="2773638" cy="1518919"/>
          </a:xfrm>
          <a:prstGeom prst="rect">
            <a:avLst/>
          </a:prstGeom>
          <a:ln w="12700">
            <a:miter lim="400000"/>
          </a:ln>
        </p:spPr>
      </p:pic>
      <p:pic>
        <p:nvPicPr>
          <p:cNvPr id="283" name="image26.png"/>
          <p:cNvPicPr>
            <a:picLocks noChangeAspect="1"/>
          </p:cNvPicPr>
          <p:nvPr/>
        </p:nvPicPr>
        <p:blipFill>
          <a:blip r:embed="rId3">
            <a:extLst/>
          </a:blip>
          <a:stretch>
            <a:fillRect/>
          </a:stretch>
        </p:blipFill>
        <p:spPr>
          <a:xfrm>
            <a:off x="1623329" y="3962400"/>
            <a:ext cx="6516745" cy="2707720"/>
          </a:xfrm>
          <a:prstGeom prst="rect">
            <a:avLst/>
          </a:prstGeom>
          <a:ln>
            <a:solidFill>
              <a:srgbClr val="000000"/>
            </a:solidFill>
            <a:miter/>
          </a:ln>
        </p:spPr>
      </p:pic>
      <p:pic>
        <p:nvPicPr>
          <p:cNvPr id="284" name="Screen Shot 2015-10-19 at 10.03.44 a.m..png"/>
          <p:cNvPicPr>
            <a:picLocks noChangeAspect="1"/>
          </p:cNvPicPr>
          <p:nvPr/>
        </p:nvPicPr>
        <p:blipFill>
          <a:blip r:embed="rId4">
            <a:extLst/>
          </a:blip>
          <a:stretch>
            <a:fillRect/>
          </a:stretch>
        </p:blipFill>
        <p:spPr>
          <a:xfrm>
            <a:off x="3270761" y="2089635"/>
            <a:ext cx="5587489" cy="1868604"/>
          </a:xfrm>
          <a:prstGeom prst="rect">
            <a:avLst/>
          </a:prstGeom>
          <a:ln w="12700">
            <a:solidFill>
              <a:srgbClr val="000000"/>
            </a:solidFill>
            <a:miter lim="400000"/>
          </a:ln>
        </p:spPr>
      </p:pic>
    </p:spTree>
    <p:extLst>
      <p:ext uri="{BB962C8B-B14F-4D97-AF65-F5344CB8AC3E}">
        <p14:creationId xmlns:p14="http://schemas.microsoft.com/office/powerpoint/2010/main" val="60109762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prstGeom prst="rect">
            <a:avLst/>
          </a:prstGeom>
        </p:spPr>
        <p:txBody>
          <a:bodyPr/>
          <a:lstStyle/>
          <a:p>
            <a:r>
              <a:t>float without clear</a:t>
            </a:r>
          </a:p>
        </p:txBody>
      </p:sp>
      <p:pic>
        <p:nvPicPr>
          <p:cNvPr id="287" name="image27.png"/>
          <p:cNvPicPr>
            <a:picLocks noChangeAspect="1"/>
          </p:cNvPicPr>
          <p:nvPr/>
        </p:nvPicPr>
        <p:blipFill>
          <a:blip r:embed="rId2">
            <a:extLst/>
          </a:blip>
          <a:srcRect r="69194" b="36426"/>
          <a:stretch>
            <a:fillRect/>
          </a:stretch>
        </p:blipFill>
        <p:spPr>
          <a:xfrm>
            <a:off x="787626" y="1887366"/>
            <a:ext cx="2001402" cy="1577958"/>
          </a:xfrm>
          <a:prstGeom prst="rect">
            <a:avLst/>
          </a:prstGeom>
          <a:ln w="12700">
            <a:miter lim="400000"/>
          </a:ln>
        </p:spPr>
      </p:pic>
      <p:pic>
        <p:nvPicPr>
          <p:cNvPr id="288" name="Screen Shot 2015-10-19 at 10.05.20 a.m..png"/>
          <p:cNvPicPr>
            <a:picLocks noChangeAspect="1"/>
          </p:cNvPicPr>
          <p:nvPr/>
        </p:nvPicPr>
        <p:blipFill>
          <a:blip r:embed="rId3">
            <a:extLst/>
          </a:blip>
          <a:stretch>
            <a:fillRect/>
          </a:stretch>
        </p:blipFill>
        <p:spPr>
          <a:xfrm>
            <a:off x="3341219" y="1659038"/>
            <a:ext cx="4975042" cy="2320449"/>
          </a:xfrm>
          <a:prstGeom prst="rect">
            <a:avLst/>
          </a:prstGeom>
          <a:ln w="12700">
            <a:solidFill>
              <a:srgbClr val="000000"/>
            </a:solidFill>
            <a:miter lim="400000"/>
          </a:ln>
        </p:spPr>
      </p:pic>
      <p:pic>
        <p:nvPicPr>
          <p:cNvPr id="289" name="Screen Shot 2015-10-19 at 10.07.08 a.m..png"/>
          <p:cNvPicPr>
            <a:picLocks noChangeAspect="1"/>
          </p:cNvPicPr>
          <p:nvPr/>
        </p:nvPicPr>
        <p:blipFill>
          <a:blip r:embed="rId4">
            <a:extLst/>
          </a:blip>
          <a:srcRect r="20800" b="17629"/>
          <a:stretch>
            <a:fillRect/>
          </a:stretch>
        </p:blipFill>
        <p:spPr>
          <a:xfrm>
            <a:off x="888504" y="4254335"/>
            <a:ext cx="7241977" cy="2211312"/>
          </a:xfrm>
          <a:prstGeom prst="rect">
            <a:avLst/>
          </a:prstGeom>
          <a:ln w="12700">
            <a:solidFill>
              <a:srgbClr val="000000"/>
            </a:solidFill>
            <a:miter lim="400000"/>
          </a:ln>
        </p:spPr>
      </p:pic>
    </p:spTree>
    <p:extLst>
      <p:ext uri="{BB962C8B-B14F-4D97-AF65-F5344CB8AC3E}">
        <p14:creationId xmlns:p14="http://schemas.microsoft.com/office/powerpoint/2010/main" val="162235986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p:cNvSpPr>
          <p:nvPr>
            <p:ph type="title"/>
          </p:nvPr>
        </p:nvSpPr>
        <p:spPr>
          <a:prstGeom prst="rect">
            <a:avLst/>
          </a:prstGeom>
        </p:spPr>
        <p:txBody>
          <a:bodyPr/>
          <a:lstStyle/>
          <a:p>
            <a:r>
              <a:rPr dirty="0"/>
              <a:t>CSS Box Model</a:t>
            </a:r>
          </a:p>
        </p:txBody>
      </p:sp>
      <p:sp>
        <p:nvSpPr>
          <p:cNvPr id="278" name="Shape 278"/>
          <p:cNvSpPr>
            <a:spLocks noGrp="1"/>
          </p:cNvSpPr>
          <p:nvPr>
            <p:ph type="body" sz="half" idx="1"/>
          </p:nvPr>
        </p:nvSpPr>
        <p:spPr>
          <a:xfrm>
            <a:off x="778669" y="1295400"/>
            <a:ext cx="4098131" cy="5045273"/>
          </a:xfrm>
          <a:prstGeom prst="rect">
            <a:avLst/>
          </a:prstGeom>
          <a:ln>
            <a:solidFill>
              <a:srgbClr val="000000"/>
            </a:solidFill>
          </a:ln>
        </p:spPr>
        <p:txBody>
          <a:bodyPr>
            <a:normAutofit lnSpcReduction="10000"/>
          </a:bodyPr>
          <a:lstStyle/>
          <a:p>
            <a:pPr>
              <a:spcBef>
                <a:spcPts val="633"/>
              </a:spcBef>
            </a:pPr>
            <a:r>
              <a:t>So far, your CSS has focussed on changing simple properties of elements, like size, color, and decorations. For effective layout control, you have got to move on to the box model. </a:t>
            </a:r>
          </a:p>
          <a:p>
            <a:pPr>
              <a:spcBef>
                <a:spcPts val="633"/>
              </a:spcBef>
            </a:pPr>
            <a:r>
              <a:t>The </a:t>
            </a:r>
            <a:r>
              <a:rPr b="1"/>
              <a:t>box model</a:t>
            </a:r>
            <a:r>
              <a:t> is how CSS sees elements. </a:t>
            </a:r>
          </a:p>
          <a:p>
            <a:pPr>
              <a:spcBef>
                <a:spcPts val="633"/>
              </a:spcBef>
            </a:pPr>
            <a:r>
              <a:t>CSS treats every single element as if it were represented by a box. </a:t>
            </a:r>
          </a:p>
          <a:p>
            <a:pPr>
              <a:spcBef>
                <a:spcPts val="633"/>
              </a:spcBef>
            </a:pPr>
            <a:r>
              <a:t>All elements are treated as boxes: paragraphs, headings, block quotes,lists, list items, and so on. Even inline elements like &lt;em&gt; and links are treated by CSS as boxes </a:t>
            </a:r>
          </a:p>
        </p:txBody>
      </p:sp>
      <p:sp>
        <p:nvSpPr>
          <p:cNvPr id="279" name="Shape 279"/>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280" name="Shape 280"/>
          <p:cNvSpPr/>
          <p:nvPr/>
        </p:nvSpPr>
        <p:spPr>
          <a:xfrm>
            <a:off x="5791200" y="294084"/>
            <a:ext cx="2893219" cy="2982516"/>
          </a:xfrm>
          <a:prstGeom prst="rect">
            <a:avLst/>
          </a:prstGeom>
          <a:solidFill>
            <a:srgbClr val="FFFFFF"/>
          </a:solidFill>
          <a:ln w="12700">
            <a:solidFill>
              <a:srgbClr val="000000"/>
            </a:solidFill>
            <a:miter lim="400000"/>
          </a:ln>
          <a:extLst>
            <a:ext uri="{C572A759-6A51-4108-AA02-DFA0A04FC94B}">
              <ma14:wrappingTextBoxFlag xmlns="" xmlns:ma14="http://schemas.microsoft.com/office/mac/drawingml/2011/main" val="1"/>
            </a:ext>
          </a:extLst>
        </p:spPr>
        <p:txBody>
          <a:bodyPr lIns="35717" tIns="35717" rIns="35717" bIns="35717"/>
          <a:lstStyle/>
          <a:p>
            <a:pPr marL="187517" indent="-187517">
              <a:spcBef>
                <a:spcPts val="2109"/>
              </a:spcBef>
              <a:buSzPct val="100000"/>
              <a:buChar char="•"/>
              <a:defRPr sz="2600">
                <a:latin typeface="+mj-lt"/>
                <a:ea typeface="+mj-ea"/>
                <a:cs typeface="+mj-cs"/>
                <a:sym typeface="Helvetica Neue"/>
              </a:defRPr>
            </a:pPr>
            <a:r>
              <a:rPr sz="2400" dirty="0"/>
              <a:t>Boxes consist of:</a:t>
            </a:r>
          </a:p>
          <a:p>
            <a:pPr marL="375034" lvl="1" indent="-187517">
              <a:spcBef>
                <a:spcPts val="2109"/>
              </a:spcBef>
              <a:buSzPct val="100000"/>
              <a:buChar char="•"/>
              <a:defRPr sz="2600">
                <a:latin typeface="+mj-lt"/>
                <a:ea typeface="+mj-ea"/>
                <a:cs typeface="+mj-cs"/>
                <a:sym typeface="Helvetica Neue"/>
              </a:defRPr>
            </a:pPr>
            <a:r>
              <a:rPr sz="2400" dirty="0"/>
              <a:t>Content</a:t>
            </a:r>
          </a:p>
          <a:p>
            <a:pPr marL="375034" lvl="1" indent="-187517">
              <a:spcBef>
                <a:spcPts val="2109"/>
              </a:spcBef>
              <a:buSzPct val="100000"/>
              <a:buChar char="•"/>
              <a:defRPr sz="2600">
                <a:latin typeface="+mj-lt"/>
                <a:ea typeface="+mj-ea"/>
                <a:cs typeface="+mj-cs"/>
                <a:sym typeface="Helvetica Neue"/>
              </a:defRPr>
            </a:pPr>
            <a:r>
              <a:rPr sz="2400" dirty="0"/>
              <a:t>Padding</a:t>
            </a:r>
          </a:p>
          <a:p>
            <a:pPr marL="375034" lvl="1" indent="-187517">
              <a:spcBef>
                <a:spcPts val="2109"/>
              </a:spcBef>
              <a:buSzPct val="100000"/>
              <a:buChar char="•"/>
              <a:defRPr sz="2600">
                <a:latin typeface="+mj-lt"/>
                <a:ea typeface="+mj-ea"/>
                <a:cs typeface="+mj-cs"/>
                <a:sym typeface="Helvetica Neue"/>
              </a:defRPr>
            </a:pPr>
            <a:r>
              <a:rPr sz="2400" dirty="0"/>
              <a:t>Border</a:t>
            </a:r>
          </a:p>
          <a:p>
            <a:pPr marL="375034" lvl="1" indent="-187517">
              <a:spcBef>
                <a:spcPts val="2109"/>
              </a:spcBef>
              <a:buSzPct val="100000"/>
              <a:buChar char="•"/>
              <a:defRPr sz="2600">
                <a:latin typeface="+mj-lt"/>
                <a:ea typeface="+mj-ea"/>
                <a:cs typeface="+mj-cs"/>
                <a:sym typeface="Helvetica Neue"/>
              </a:defRPr>
            </a:pPr>
            <a:r>
              <a:rPr sz="2400" dirty="0"/>
              <a:t>Margin </a:t>
            </a:r>
          </a:p>
        </p:txBody>
      </p:sp>
      <p:pic>
        <p:nvPicPr>
          <p:cNvPr id="281" name="droppedImage.tiff"/>
          <p:cNvPicPr>
            <a:picLocks noChangeAspect="1"/>
          </p:cNvPicPr>
          <p:nvPr/>
        </p:nvPicPr>
        <p:blipFill>
          <a:blip r:embed="rId2">
            <a:extLst/>
          </a:blip>
          <a:stretch>
            <a:fillRect/>
          </a:stretch>
        </p:blipFill>
        <p:spPr>
          <a:xfrm>
            <a:off x="4876800" y="3375422"/>
            <a:ext cx="4027289" cy="2858077"/>
          </a:xfrm>
          <a:prstGeom prst="rect">
            <a:avLst/>
          </a:prstGeom>
          <a:ln w="12700">
            <a:miter lim="400000"/>
          </a:ln>
        </p:spPr>
      </p:pic>
    </p:spTree>
    <p:extLst>
      <p:ext uri="{BB962C8B-B14F-4D97-AF65-F5344CB8AC3E}">
        <p14:creationId xmlns:p14="http://schemas.microsoft.com/office/powerpoint/2010/main" val="287763562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p:nvPr>
        </p:nvSpPr>
        <p:spPr/>
        <p:txBody>
          <a:bodyPr/>
          <a:lstStyle/>
          <a:p>
            <a:r>
              <a:rPr lang="en-IE" smtClean="0"/>
              <a:t>float with clear</a:t>
            </a:r>
            <a:endParaRPr lang="en-IE"/>
          </a:p>
        </p:txBody>
      </p:sp>
      <p:sp>
        <p:nvSpPr>
          <p:cNvPr id="292" name="Shape 292"/>
          <p:cNvSpPr>
            <a:spLocks noGrp="1"/>
          </p:cNvSpPr>
          <p:nvPr>
            <p:ph idx="1"/>
          </p:nvPr>
        </p:nvSpPr>
        <p:spPr>
          <a:xfrm>
            <a:off x="938758" y="1447800"/>
            <a:ext cx="2871242" cy="4431793"/>
          </a:xfrm>
        </p:spPr>
        <p:txBody>
          <a:bodyPr/>
          <a:lstStyle/>
          <a:p>
            <a:r>
              <a:rPr lang="en-US" dirty="0"/>
              <a:t>T</a:t>
            </a:r>
            <a:r>
              <a:rPr lang="en-US" dirty="0" smtClean="0"/>
              <a:t>he </a:t>
            </a:r>
            <a:r>
              <a:rPr lang="en-US" dirty="0" smtClean="0">
                <a:sym typeface="Verdana"/>
              </a:rPr>
              <a:t>clear</a:t>
            </a:r>
            <a:r>
              <a:rPr lang="en-US" dirty="0" smtClean="0"/>
              <a:t> property is important for controlling the </a:t>
            </a:r>
            <a:r>
              <a:rPr lang="en-US" dirty="0" err="1" smtClean="0"/>
              <a:t>behaviour</a:t>
            </a:r>
            <a:r>
              <a:rPr lang="en-US" dirty="0" smtClean="0"/>
              <a:t> of floats.</a:t>
            </a:r>
          </a:p>
          <a:p>
            <a:r>
              <a:rPr lang="en-US" dirty="0"/>
              <a:t>You use the value </a:t>
            </a:r>
            <a:r>
              <a:rPr lang="en-US" b="1" dirty="0">
                <a:sym typeface="Verdana"/>
              </a:rPr>
              <a:t>left</a:t>
            </a:r>
            <a:r>
              <a:rPr lang="en-US" dirty="0"/>
              <a:t> to clear elements floated to the left. You can also clear </a:t>
            </a:r>
            <a:r>
              <a:rPr lang="en-US" b="1" dirty="0">
                <a:sym typeface="Verdana"/>
              </a:rPr>
              <a:t>right</a:t>
            </a:r>
            <a:r>
              <a:rPr lang="en-US" dirty="0"/>
              <a:t> and </a:t>
            </a:r>
            <a:r>
              <a:rPr lang="en-US" b="1" dirty="0">
                <a:sym typeface="Verdana"/>
              </a:rPr>
              <a:t>both</a:t>
            </a:r>
            <a:r>
              <a:rPr lang="en-US" dirty="0"/>
              <a:t>.  </a:t>
            </a:r>
          </a:p>
          <a:p>
            <a:endParaRPr lang="en-US" dirty="0"/>
          </a:p>
        </p:txBody>
      </p:sp>
      <p:pic>
        <p:nvPicPr>
          <p:cNvPr id="294" name="image28.png"/>
          <p:cNvPicPr>
            <a:picLocks noChangeAspect="1"/>
          </p:cNvPicPr>
          <p:nvPr/>
        </p:nvPicPr>
        <p:blipFill>
          <a:blip r:embed="rId2">
            <a:extLst/>
          </a:blip>
          <a:stretch>
            <a:fillRect/>
          </a:stretch>
        </p:blipFill>
        <p:spPr>
          <a:xfrm>
            <a:off x="2514600" y="4340420"/>
            <a:ext cx="6313422" cy="2441380"/>
          </a:xfrm>
          <a:prstGeom prst="rect">
            <a:avLst/>
          </a:prstGeom>
          <a:ln w="12700">
            <a:miter lim="400000"/>
          </a:ln>
          <a:effectLst>
            <a:outerShdw blurRad="292100" dist="139700" dir="2700000" rotWithShape="0">
              <a:srgbClr val="333333">
                <a:alpha val="64999"/>
              </a:srgbClr>
            </a:outerShdw>
          </a:effectLst>
        </p:spPr>
      </p:pic>
      <p:sp>
        <p:nvSpPr>
          <p:cNvPr id="295" name="Shape 295"/>
          <p:cNvSpPr/>
          <p:nvPr/>
        </p:nvSpPr>
        <p:spPr>
          <a:xfrm>
            <a:off x="-2590800" y="3337779"/>
            <a:ext cx="2177118" cy="379908"/>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spAutoFit/>
          </a:bodyPr>
          <a:lstStyle/>
          <a:p>
            <a:pPr algn="l">
              <a:defRPr sz="2600"/>
            </a:pPr>
            <a:endParaRPr sz="2000" dirty="0">
              <a:solidFill>
                <a:schemeClr val="tx1">
                  <a:lumMod val="65000"/>
                  <a:lumOff val="35000"/>
                </a:schemeClr>
              </a:solidFill>
            </a:endParaRPr>
          </a:p>
        </p:txBody>
      </p:sp>
      <p:pic>
        <p:nvPicPr>
          <p:cNvPr id="296" name="Screen Shot 2015-10-19 at 10.05.20 a.m..png"/>
          <p:cNvPicPr>
            <a:picLocks noChangeAspect="1"/>
          </p:cNvPicPr>
          <p:nvPr/>
        </p:nvPicPr>
        <p:blipFill>
          <a:blip r:embed="rId3">
            <a:extLst/>
          </a:blip>
          <a:stretch>
            <a:fillRect/>
          </a:stretch>
        </p:blipFill>
        <p:spPr>
          <a:xfrm>
            <a:off x="3962400" y="2514600"/>
            <a:ext cx="4975042" cy="2320450"/>
          </a:xfrm>
          <a:prstGeom prst="rect">
            <a:avLst/>
          </a:prstGeom>
          <a:ln w="12700">
            <a:solidFill>
              <a:srgbClr val="000000"/>
            </a:solidFill>
            <a:miter lim="400000"/>
          </a:ln>
        </p:spPr>
      </p:pic>
      <p:pic>
        <p:nvPicPr>
          <p:cNvPr id="293" name="image27.png"/>
          <p:cNvPicPr>
            <a:picLocks noChangeAspect="1"/>
          </p:cNvPicPr>
          <p:nvPr/>
        </p:nvPicPr>
        <p:blipFill>
          <a:blip r:embed="rId4">
            <a:extLst/>
          </a:blip>
          <a:srcRect r="69194"/>
          <a:stretch>
            <a:fillRect/>
          </a:stretch>
        </p:blipFill>
        <p:spPr>
          <a:xfrm>
            <a:off x="6705600" y="413510"/>
            <a:ext cx="2001402" cy="2482090"/>
          </a:xfrm>
          <a:prstGeom prst="rect">
            <a:avLst/>
          </a:prstGeom>
          <a:ln w="12700">
            <a:miter lim="400000"/>
          </a:ln>
        </p:spPr>
      </p:pic>
    </p:spTree>
    <p:extLst>
      <p:ext uri="{BB962C8B-B14F-4D97-AF65-F5344CB8AC3E}">
        <p14:creationId xmlns:p14="http://schemas.microsoft.com/office/powerpoint/2010/main" val="327732798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Overflow </a:t>
            </a:r>
            <a:r>
              <a:rPr lang="en-GB" dirty="0" smtClean="0"/>
              <a:t>property</a:t>
            </a:r>
            <a:endParaRPr lang="en-IE" dirty="0"/>
          </a:p>
        </p:txBody>
      </p:sp>
      <p:sp>
        <p:nvSpPr>
          <p:cNvPr id="3" name="Content Placeholder 2"/>
          <p:cNvSpPr>
            <a:spLocks noGrp="1"/>
          </p:cNvSpPr>
          <p:nvPr>
            <p:ph idx="1"/>
          </p:nvPr>
        </p:nvSpPr>
        <p:spPr/>
        <p:txBody>
          <a:bodyPr/>
          <a:lstStyle/>
          <a:p>
            <a:r>
              <a:rPr lang="en-GB" dirty="0" smtClean="0"/>
              <a:t>Another </a:t>
            </a:r>
            <a:r>
              <a:rPr lang="en-GB" dirty="0"/>
              <a:t>problem with using floats is when the content is larger than the containing element – if the content is floated, it is removed from the normal flow of the page, and therefore overflows outside of its container, as seen below:</a:t>
            </a:r>
            <a:endParaRPr lang="en-IE" dirty="0"/>
          </a:p>
          <a:p>
            <a:endParaRPr lang="en-IE" dirty="0"/>
          </a:p>
        </p:txBody>
      </p:sp>
      <p:pic>
        <p:nvPicPr>
          <p:cNvPr id="4" name="Picture 3"/>
          <p:cNvPicPr/>
          <p:nvPr/>
        </p:nvPicPr>
        <p:blipFill>
          <a:blip r:embed="rId2"/>
          <a:stretch>
            <a:fillRect/>
          </a:stretch>
        </p:blipFill>
        <p:spPr>
          <a:xfrm>
            <a:off x="1475656" y="4007436"/>
            <a:ext cx="6120680" cy="1859964"/>
          </a:xfrm>
          <a:prstGeom prst="rect">
            <a:avLst/>
          </a:prstGeom>
        </p:spPr>
      </p:pic>
      <p:sp>
        <p:nvSpPr>
          <p:cNvPr id="5" name="Slide Number Placeholder 4"/>
          <p:cNvSpPr>
            <a:spLocks noGrp="1"/>
          </p:cNvSpPr>
          <p:nvPr>
            <p:ph type="sldNum" sz="quarter" idx="12"/>
          </p:nvPr>
        </p:nvSpPr>
        <p:spPr/>
        <p:txBody>
          <a:bodyPr/>
          <a:lstStyle/>
          <a:p>
            <a:fld id="{94691D5F-3E6C-4006-956A-993ADC015F00}" type="slidenum">
              <a:rPr lang="en-IE" smtClean="0"/>
              <a:t>31</a:t>
            </a:fld>
            <a:endParaRPr lang="en-IE"/>
          </a:p>
        </p:txBody>
      </p:sp>
    </p:spTree>
    <p:extLst>
      <p:ext uri="{BB962C8B-B14F-4D97-AF65-F5344CB8AC3E}">
        <p14:creationId xmlns:p14="http://schemas.microsoft.com/office/powerpoint/2010/main" val="402346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Overflow property</a:t>
            </a:r>
            <a:endParaRPr lang="en-IE" dirty="0"/>
          </a:p>
        </p:txBody>
      </p:sp>
      <p:sp>
        <p:nvSpPr>
          <p:cNvPr id="3" name="Content Placeholder 2"/>
          <p:cNvSpPr>
            <a:spLocks noGrp="1"/>
          </p:cNvSpPr>
          <p:nvPr>
            <p:ph idx="1"/>
          </p:nvPr>
        </p:nvSpPr>
        <p:spPr/>
        <p:txBody>
          <a:bodyPr/>
          <a:lstStyle/>
          <a:p>
            <a:r>
              <a:rPr lang="en-GB" dirty="0"/>
              <a:t>To prevent this, create a class that uses the </a:t>
            </a:r>
            <a:r>
              <a:rPr lang="en-GB" dirty="0" err="1"/>
              <a:t>overflow:auto</a:t>
            </a:r>
            <a:r>
              <a:rPr lang="en-GB" dirty="0"/>
              <a:t> property. This automatically adapts the containing div to fit the height of the content</a:t>
            </a:r>
            <a:r>
              <a:rPr lang="en-GB" dirty="0" smtClean="0"/>
              <a:t>.</a:t>
            </a:r>
          </a:p>
          <a:p>
            <a:endParaRPr lang="en-IE" dirty="0"/>
          </a:p>
          <a:p>
            <a:r>
              <a:rPr lang="en-GB" dirty="0"/>
              <a:t> </a:t>
            </a:r>
            <a:r>
              <a:rPr lang="en-GB" dirty="0" smtClean="0"/>
              <a:t>This </a:t>
            </a:r>
            <a:r>
              <a:rPr lang="en-GB" dirty="0"/>
              <a:t>is the overflow class, created in the CSS file:</a:t>
            </a:r>
            <a:endParaRPr lang="en-IE" dirty="0"/>
          </a:p>
          <a:p>
            <a:endParaRPr lang="en-IE" dirty="0"/>
          </a:p>
        </p:txBody>
      </p:sp>
      <p:pic>
        <p:nvPicPr>
          <p:cNvPr id="4" name="Picture 3"/>
          <p:cNvPicPr/>
          <p:nvPr/>
        </p:nvPicPr>
        <p:blipFill>
          <a:blip r:embed="rId2"/>
          <a:stretch>
            <a:fillRect/>
          </a:stretch>
        </p:blipFill>
        <p:spPr>
          <a:xfrm>
            <a:off x="3429000" y="4695043"/>
            <a:ext cx="2900380" cy="924297"/>
          </a:xfrm>
          <a:prstGeom prst="rect">
            <a:avLst/>
          </a:prstGeom>
        </p:spPr>
      </p:pic>
      <p:sp>
        <p:nvSpPr>
          <p:cNvPr id="5" name="Slide Number Placeholder 4"/>
          <p:cNvSpPr>
            <a:spLocks noGrp="1"/>
          </p:cNvSpPr>
          <p:nvPr>
            <p:ph type="sldNum" sz="quarter" idx="12"/>
          </p:nvPr>
        </p:nvSpPr>
        <p:spPr/>
        <p:txBody>
          <a:bodyPr/>
          <a:lstStyle/>
          <a:p>
            <a:fld id="{94691D5F-3E6C-4006-956A-993ADC015F00}" type="slidenum">
              <a:rPr lang="en-IE" smtClean="0"/>
              <a:t>32</a:t>
            </a:fld>
            <a:endParaRPr lang="en-IE"/>
          </a:p>
        </p:txBody>
      </p:sp>
    </p:spTree>
    <p:extLst>
      <p:ext uri="{BB962C8B-B14F-4D97-AF65-F5344CB8AC3E}">
        <p14:creationId xmlns:p14="http://schemas.microsoft.com/office/powerpoint/2010/main" val="718069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Overflow property</a:t>
            </a:r>
            <a:endParaRPr lang="en-IE" dirty="0"/>
          </a:p>
        </p:txBody>
      </p:sp>
      <p:sp>
        <p:nvSpPr>
          <p:cNvPr id="3" name="Content Placeholder 2"/>
          <p:cNvSpPr>
            <a:spLocks noGrp="1"/>
          </p:cNvSpPr>
          <p:nvPr>
            <p:ph idx="1"/>
          </p:nvPr>
        </p:nvSpPr>
        <p:spPr/>
        <p:txBody>
          <a:bodyPr/>
          <a:lstStyle/>
          <a:p>
            <a:r>
              <a:rPr lang="en-GB" dirty="0"/>
              <a:t>This is the HTML, where you can see the overflow class being </a:t>
            </a:r>
            <a:r>
              <a:rPr lang="en-GB" dirty="0" smtClean="0"/>
              <a:t>applied; the result is shown underneath</a:t>
            </a:r>
            <a:endParaRPr lang="en-IE" dirty="0"/>
          </a:p>
          <a:p>
            <a:endParaRPr lang="en-IE" dirty="0"/>
          </a:p>
          <a:p>
            <a:endParaRPr lang="en-IE" dirty="0"/>
          </a:p>
        </p:txBody>
      </p:sp>
      <p:pic>
        <p:nvPicPr>
          <p:cNvPr id="5" name="Picture 4"/>
          <p:cNvPicPr/>
          <p:nvPr/>
        </p:nvPicPr>
        <p:blipFill>
          <a:blip r:embed="rId2"/>
          <a:stretch>
            <a:fillRect/>
          </a:stretch>
        </p:blipFill>
        <p:spPr>
          <a:xfrm>
            <a:off x="1259632" y="3200400"/>
            <a:ext cx="6480720" cy="1722880"/>
          </a:xfrm>
          <a:prstGeom prst="rect">
            <a:avLst/>
          </a:prstGeom>
        </p:spPr>
      </p:pic>
      <p:pic>
        <p:nvPicPr>
          <p:cNvPr id="6" name="Picture 5"/>
          <p:cNvPicPr/>
          <p:nvPr/>
        </p:nvPicPr>
        <p:blipFill>
          <a:blip r:embed="rId3"/>
          <a:stretch>
            <a:fillRect/>
          </a:stretch>
        </p:blipFill>
        <p:spPr>
          <a:xfrm>
            <a:off x="3563888" y="5033476"/>
            <a:ext cx="4881880" cy="1419860"/>
          </a:xfrm>
          <a:prstGeom prst="rect">
            <a:avLst/>
          </a:prstGeom>
        </p:spPr>
      </p:pic>
      <p:sp>
        <p:nvSpPr>
          <p:cNvPr id="7" name="Slide Number Placeholder 6"/>
          <p:cNvSpPr>
            <a:spLocks noGrp="1"/>
          </p:cNvSpPr>
          <p:nvPr>
            <p:ph type="sldNum" sz="quarter" idx="12"/>
          </p:nvPr>
        </p:nvSpPr>
        <p:spPr/>
        <p:txBody>
          <a:bodyPr/>
          <a:lstStyle/>
          <a:p>
            <a:fld id="{94691D5F-3E6C-4006-956A-993ADC015F00}" type="slidenum">
              <a:rPr lang="en-IE" smtClean="0"/>
              <a:t>33</a:t>
            </a:fld>
            <a:endParaRPr lang="en-IE"/>
          </a:p>
        </p:txBody>
      </p:sp>
    </p:spTree>
    <p:extLst>
      <p:ext uri="{BB962C8B-B14F-4D97-AF65-F5344CB8AC3E}">
        <p14:creationId xmlns:p14="http://schemas.microsoft.com/office/powerpoint/2010/main" val="24249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prstGeom prst="rect">
            <a:avLst/>
          </a:prstGeom>
        </p:spPr>
        <p:txBody>
          <a:bodyPr/>
          <a:lstStyle/>
          <a:p>
            <a:r>
              <a:rPr lang="en-IE" dirty="0"/>
              <a:t>CSS Box Model</a:t>
            </a:r>
            <a:endParaRPr dirty="0"/>
          </a:p>
        </p:txBody>
      </p:sp>
      <p:sp>
        <p:nvSpPr>
          <p:cNvPr id="284" name="Shape 284"/>
          <p:cNvSpPr>
            <a:spLocks noGrp="1"/>
          </p:cNvSpPr>
          <p:nvPr>
            <p:ph type="body" idx="1"/>
          </p:nvPr>
        </p:nvSpPr>
        <p:spPr>
          <a:prstGeom prst="rect">
            <a:avLst/>
          </a:prstGeom>
        </p:spPr>
        <p:txBody>
          <a:bodyPr/>
          <a:lstStyle/>
          <a:p>
            <a:endParaRPr/>
          </a:p>
        </p:txBody>
      </p:sp>
      <p:sp>
        <p:nvSpPr>
          <p:cNvPr id="285" name="Shape 285"/>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pic>
        <p:nvPicPr>
          <p:cNvPr id="286" name="Screen shot 2010-10-11 at 13.58.24.png"/>
          <p:cNvPicPr>
            <a:picLocks noChangeAspect="1"/>
          </p:cNvPicPr>
          <p:nvPr/>
        </p:nvPicPr>
        <p:blipFill>
          <a:blip r:embed="rId2">
            <a:extLst/>
          </a:blip>
          <a:stretch>
            <a:fillRect/>
          </a:stretch>
        </p:blipFill>
        <p:spPr>
          <a:xfrm>
            <a:off x="792592" y="1295400"/>
            <a:ext cx="8046608" cy="4879054"/>
          </a:xfrm>
          <a:prstGeom prst="rect">
            <a:avLst/>
          </a:prstGeom>
          <a:ln w="12700">
            <a:miter lim="400000"/>
          </a:ln>
        </p:spPr>
      </p:pic>
    </p:spTree>
    <p:extLst>
      <p:ext uri="{BB962C8B-B14F-4D97-AF65-F5344CB8AC3E}">
        <p14:creationId xmlns:p14="http://schemas.microsoft.com/office/powerpoint/2010/main" val="35381764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title"/>
          </p:nvPr>
        </p:nvSpPr>
        <p:spPr>
          <a:prstGeom prst="rect">
            <a:avLst/>
          </a:prstGeom>
        </p:spPr>
        <p:txBody>
          <a:bodyPr/>
          <a:lstStyle/>
          <a:p>
            <a:r>
              <a:t>Content Area</a:t>
            </a:r>
          </a:p>
        </p:txBody>
      </p:sp>
      <p:sp>
        <p:nvSpPr>
          <p:cNvPr id="289" name="Shape 289"/>
          <p:cNvSpPr>
            <a:spLocks noGrp="1"/>
          </p:cNvSpPr>
          <p:nvPr>
            <p:ph type="body" sz="half" idx="1"/>
          </p:nvPr>
        </p:nvSpPr>
        <p:spPr>
          <a:xfrm>
            <a:off x="762000" y="1524000"/>
            <a:ext cx="2830711" cy="4616648"/>
          </a:xfrm>
          <a:prstGeom prst="rect">
            <a:avLst/>
          </a:prstGeom>
        </p:spPr>
        <p:txBody>
          <a:bodyPr/>
          <a:lstStyle/>
          <a:p>
            <a:r>
              <a:rPr dirty="0"/>
              <a:t>Every element starts with some content, like text or an image, and this content is placed inside a box that is just big enough to contain it. </a:t>
            </a:r>
          </a:p>
          <a:p>
            <a:r>
              <a:rPr dirty="0"/>
              <a:t>The content area has no whitespace between the content and the edge of the box</a:t>
            </a:r>
          </a:p>
        </p:txBody>
      </p:sp>
      <p:sp>
        <p:nvSpPr>
          <p:cNvPr id="290" name="Shape 290"/>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pic>
        <p:nvPicPr>
          <p:cNvPr id="291" name="Screen shot 2010-10-11 at 14.05.38.png"/>
          <p:cNvPicPr>
            <a:picLocks noChangeAspect="1"/>
          </p:cNvPicPr>
          <p:nvPr/>
        </p:nvPicPr>
        <p:blipFill>
          <a:blip r:embed="rId2">
            <a:extLst/>
          </a:blip>
          <a:stretch>
            <a:fillRect/>
          </a:stretch>
        </p:blipFill>
        <p:spPr>
          <a:xfrm>
            <a:off x="3658196" y="1571625"/>
            <a:ext cx="5104804" cy="3874415"/>
          </a:xfrm>
          <a:prstGeom prst="rect">
            <a:avLst/>
          </a:prstGeom>
          <a:ln w="12700">
            <a:miter lim="400000"/>
          </a:ln>
        </p:spPr>
      </p:pic>
    </p:spTree>
    <p:extLst>
      <p:ext uri="{BB962C8B-B14F-4D97-AF65-F5344CB8AC3E}">
        <p14:creationId xmlns:p14="http://schemas.microsoft.com/office/powerpoint/2010/main" val="1965975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title"/>
          </p:nvPr>
        </p:nvSpPr>
        <p:spPr>
          <a:prstGeom prst="rect">
            <a:avLst/>
          </a:prstGeom>
        </p:spPr>
        <p:txBody>
          <a:bodyPr/>
          <a:lstStyle/>
          <a:p>
            <a:r>
              <a:t>Padding</a:t>
            </a:r>
          </a:p>
        </p:txBody>
      </p:sp>
      <p:sp>
        <p:nvSpPr>
          <p:cNvPr id="294" name="Shape 294"/>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pic>
        <p:nvPicPr>
          <p:cNvPr id="295" name="Screen shot 2010-10-11 at 14.06.52.png"/>
          <p:cNvPicPr>
            <a:picLocks noChangeAspect="1"/>
          </p:cNvPicPr>
          <p:nvPr/>
        </p:nvPicPr>
        <p:blipFill>
          <a:blip r:embed="rId2">
            <a:extLst/>
          </a:blip>
          <a:stretch>
            <a:fillRect/>
          </a:stretch>
        </p:blipFill>
        <p:spPr>
          <a:xfrm>
            <a:off x="2979227" y="2209800"/>
            <a:ext cx="5707573" cy="4038600"/>
          </a:xfrm>
          <a:prstGeom prst="rect">
            <a:avLst/>
          </a:prstGeom>
          <a:ln w="12700">
            <a:miter lim="400000"/>
          </a:ln>
        </p:spPr>
      </p:pic>
      <p:sp>
        <p:nvSpPr>
          <p:cNvPr id="296" name="Shape 296"/>
          <p:cNvSpPr>
            <a:spLocks noGrp="1"/>
          </p:cNvSpPr>
          <p:nvPr>
            <p:ph type="body" sz="half" idx="1"/>
          </p:nvPr>
        </p:nvSpPr>
        <p:spPr>
          <a:xfrm>
            <a:off x="838200" y="1266230"/>
            <a:ext cx="3657600" cy="3839170"/>
          </a:xfrm>
          <a:prstGeom prst="rect">
            <a:avLst/>
          </a:prstGeom>
          <a:solidFill>
            <a:schemeClr val="bg1"/>
          </a:solidFill>
        </p:spPr>
        <p:txBody>
          <a:bodyPr>
            <a:normAutofit fontScale="92500"/>
          </a:bodyPr>
          <a:lstStyle/>
          <a:p>
            <a:r>
              <a:rPr dirty="0"/>
              <a:t>Any box can have a layer of padding around the content area. </a:t>
            </a:r>
          </a:p>
          <a:p>
            <a:r>
              <a:rPr dirty="0"/>
              <a:t>Padding is optional, so you don’t have to have it, but you can use padding to create visual whitespace between the content and the border of the box. </a:t>
            </a:r>
          </a:p>
          <a:p>
            <a:r>
              <a:rPr dirty="0"/>
              <a:t>The padding is transparent and has no color or decoration of its own. </a:t>
            </a:r>
          </a:p>
        </p:txBody>
      </p:sp>
    </p:spTree>
    <p:extLst>
      <p:ext uri="{BB962C8B-B14F-4D97-AF65-F5344CB8AC3E}">
        <p14:creationId xmlns:p14="http://schemas.microsoft.com/office/powerpoint/2010/main" val="24306087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p:cNvSpPr>
          <p:nvPr>
            <p:ph type="title"/>
          </p:nvPr>
        </p:nvSpPr>
        <p:spPr>
          <a:prstGeom prst="rect">
            <a:avLst/>
          </a:prstGeom>
        </p:spPr>
        <p:txBody>
          <a:bodyPr/>
          <a:lstStyle/>
          <a:p>
            <a:r>
              <a:t>Border</a:t>
            </a:r>
          </a:p>
        </p:txBody>
      </p:sp>
      <p:sp>
        <p:nvSpPr>
          <p:cNvPr id="299" name="Shape 299"/>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pic>
        <p:nvPicPr>
          <p:cNvPr id="300" name="Screen shot 2010-10-11 at 14.09.41.png"/>
          <p:cNvPicPr>
            <a:picLocks noChangeAspect="1"/>
          </p:cNvPicPr>
          <p:nvPr/>
        </p:nvPicPr>
        <p:blipFill>
          <a:blip r:embed="rId2">
            <a:extLst/>
          </a:blip>
          <a:stretch>
            <a:fillRect/>
          </a:stretch>
        </p:blipFill>
        <p:spPr>
          <a:xfrm>
            <a:off x="3675138" y="1181696"/>
            <a:ext cx="5270577" cy="3466504"/>
          </a:xfrm>
          <a:prstGeom prst="rect">
            <a:avLst/>
          </a:prstGeom>
          <a:ln w="12700">
            <a:miter lim="400000"/>
          </a:ln>
        </p:spPr>
      </p:pic>
      <p:sp>
        <p:nvSpPr>
          <p:cNvPr id="301" name="Shape 301"/>
          <p:cNvSpPr>
            <a:spLocks noGrp="1"/>
          </p:cNvSpPr>
          <p:nvPr>
            <p:ph type="body" sz="half" idx="1"/>
          </p:nvPr>
        </p:nvSpPr>
        <p:spPr>
          <a:xfrm>
            <a:off x="762000" y="2107406"/>
            <a:ext cx="3339703" cy="4339828"/>
          </a:xfrm>
          <a:prstGeom prst="rect">
            <a:avLst/>
          </a:prstGeom>
          <a:solidFill>
            <a:srgbClr val="FFFFFF"/>
          </a:solidFill>
        </p:spPr>
        <p:txBody>
          <a:bodyPr/>
          <a:lstStyle/>
          <a:p>
            <a:r>
              <a:rPr dirty="0"/>
              <a:t>Elements can have an optional border around them</a:t>
            </a:r>
          </a:p>
          <a:p>
            <a:r>
              <a:rPr dirty="0"/>
              <a:t>The border surrounds the padding and because it takes the form of a line around the content, borders provide visual separation between content and other elements on the same page</a:t>
            </a:r>
          </a:p>
          <a:p>
            <a:r>
              <a:rPr dirty="0"/>
              <a:t>Borders can be various widths, colors and styles</a:t>
            </a:r>
          </a:p>
        </p:txBody>
      </p:sp>
    </p:spTree>
    <p:extLst>
      <p:ext uri="{BB962C8B-B14F-4D97-AF65-F5344CB8AC3E}">
        <p14:creationId xmlns:p14="http://schemas.microsoft.com/office/powerpoint/2010/main" val="2989066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p:cNvSpPr>
          <p:nvPr>
            <p:ph type="title"/>
          </p:nvPr>
        </p:nvSpPr>
        <p:spPr>
          <a:xfrm>
            <a:off x="727472" y="228600"/>
            <a:ext cx="8340328" cy="607219"/>
          </a:xfrm>
          <a:prstGeom prst="rect">
            <a:avLst/>
          </a:prstGeom>
        </p:spPr>
        <p:txBody>
          <a:bodyPr>
            <a:normAutofit fontScale="90000"/>
          </a:bodyPr>
          <a:lstStyle/>
          <a:p>
            <a:r>
              <a:rPr dirty="0"/>
              <a:t>Margin</a:t>
            </a:r>
          </a:p>
        </p:txBody>
      </p:sp>
      <p:sp>
        <p:nvSpPr>
          <p:cNvPr id="304" name="Shape 304"/>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pic>
        <p:nvPicPr>
          <p:cNvPr id="305" name="Screen shot 2010-10-11 at 14.33.05.png"/>
          <p:cNvPicPr>
            <a:picLocks noChangeAspect="1"/>
          </p:cNvPicPr>
          <p:nvPr/>
        </p:nvPicPr>
        <p:blipFill>
          <a:blip r:embed="rId2">
            <a:extLst/>
          </a:blip>
          <a:stretch>
            <a:fillRect/>
          </a:stretch>
        </p:blipFill>
        <p:spPr>
          <a:xfrm>
            <a:off x="3388519" y="2128357"/>
            <a:ext cx="5374481" cy="4577243"/>
          </a:xfrm>
          <a:prstGeom prst="rect">
            <a:avLst/>
          </a:prstGeom>
          <a:ln w="12700">
            <a:miter lim="400000"/>
          </a:ln>
        </p:spPr>
      </p:pic>
      <p:sp>
        <p:nvSpPr>
          <p:cNvPr id="306" name="Shape 306"/>
          <p:cNvSpPr>
            <a:spLocks noGrp="1"/>
          </p:cNvSpPr>
          <p:nvPr>
            <p:ph type="body" sz="half" idx="1"/>
          </p:nvPr>
        </p:nvSpPr>
        <p:spPr>
          <a:xfrm>
            <a:off x="1141809" y="1116211"/>
            <a:ext cx="3125391" cy="4598789"/>
          </a:xfrm>
          <a:prstGeom prst="rect">
            <a:avLst/>
          </a:prstGeom>
          <a:solidFill>
            <a:srgbClr val="FFFFFF"/>
          </a:solidFill>
        </p:spPr>
        <p:txBody>
          <a:bodyPr>
            <a:normAutofit fontScale="92500" lnSpcReduction="10000"/>
          </a:bodyPr>
          <a:lstStyle/>
          <a:p>
            <a:pPr>
              <a:spcBef>
                <a:spcPts val="633"/>
              </a:spcBef>
            </a:pPr>
            <a:r>
              <a:rPr dirty="0"/>
              <a:t>The margin is also optional and surrounds the border. </a:t>
            </a:r>
          </a:p>
          <a:p>
            <a:pPr>
              <a:spcBef>
                <a:spcPts val="633"/>
              </a:spcBef>
            </a:pPr>
            <a:r>
              <a:rPr dirty="0"/>
              <a:t>The margin gives you a way to add space between your element  and other elements on the same page. </a:t>
            </a:r>
          </a:p>
          <a:p>
            <a:pPr>
              <a:spcBef>
                <a:spcPts val="633"/>
              </a:spcBef>
            </a:pPr>
            <a:r>
              <a:rPr dirty="0"/>
              <a:t>If two boxes are next to each other, the margins act as the space in between them. </a:t>
            </a:r>
          </a:p>
          <a:p>
            <a:pPr>
              <a:spcBef>
                <a:spcPts val="633"/>
              </a:spcBef>
            </a:pPr>
            <a:r>
              <a:rPr dirty="0"/>
              <a:t>Like padding, margins are transparent and have no color or decoration of their own. </a:t>
            </a:r>
          </a:p>
        </p:txBody>
      </p:sp>
    </p:spTree>
    <p:extLst>
      <p:ext uri="{BB962C8B-B14F-4D97-AF65-F5344CB8AC3E}">
        <p14:creationId xmlns:p14="http://schemas.microsoft.com/office/powerpoint/2010/main" val="341053592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p:nvPr>
        </p:nvSpPr>
        <p:spPr>
          <a:prstGeom prst="rect">
            <a:avLst/>
          </a:prstGeom>
        </p:spPr>
        <p:txBody>
          <a:bodyPr/>
          <a:lstStyle/>
          <a:p>
            <a:r>
              <a:t>Variations: Boxes</a:t>
            </a:r>
          </a:p>
        </p:txBody>
      </p:sp>
      <p:sp>
        <p:nvSpPr>
          <p:cNvPr id="309" name="Shape 309"/>
          <p:cNvSpPr>
            <a:spLocks noGrp="1"/>
          </p:cNvSpPr>
          <p:nvPr>
            <p:ph type="body" sz="half" idx="1"/>
          </p:nvPr>
        </p:nvSpPr>
        <p:spPr>
          <a:xfrm>
            <a:off x="914400" y="1634133"/>
            <a:ext cx="4114800" cy="4616648"/>
          </a:xfrm>
          <a:prstGeom prst="rect">
            <a:avLst/>
          </a:prstGeom>
        </p:spPr>
        <p:txBody>
          <a:bodyPr/>
          <a:lstStyle/>
          <a:p>
            <a:r>
              <a:rPr dirty="0"/>
              <a:t>The box model may look simple with just the content, some padding, a border, and margins. </a:t>
            </a:r>
          </a:p>
          <a:p>
            <a:r>
              <a:rPr dirty="0"/>
              <a:t>But when you combine these all together there are endless ways you can determine the layout of an element with its internal spacing (padding) and the spacing around it (margins). </a:t>
            </a:r>
          </a:p>
        </p:txBody>
      </p:sp>
      <p:sp>
        <p:nvSpPr>
          <p:cNvPr id="310" name="Shape 310"/>
          <p:cNvSpPr>
            <a:spLocks noGrp="1"/>
          </p:cNvSpPr>
          <p:nvPr>
            <p:ph type="sldNum" sz="quarter" idx="2"/>
          </p:nvPr>
        </p:nvSpPr>
        <p:spPr>
          <a:xfrm>
            <a:off x="8626078" y="6465094"/>
            <a:ext cx="219385" cy="21431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pic>
        <p:nvPicPr>
          <p:cNvPr id="311" name="Screen shot 2010-10-11 at 14.38.12.png"/>
          <p:cNvPicPr>
            <a:picLocks noChangeAspect="1"/>
          </p:cNvPicPr>
          <p:nvPr/>
        </p:nvPicPr>
        <p:blipFill>
          <a:blip r:embed="rId2">
            <a:extLst/>
          </a:blip>
          <a:stretch>
            <a:fillRect/>
          </a:stretch>
        </p:blipFill>
        <p:spPr>
          <a:xfrm>
            <a:off x="5120564" y="1066800"/>
            <a:ext cx="3261436" cy="5598914"/>
          </a:xfrm>
          <a:prstGeom prst="rect">
            <a:avLst/>
          </a:prstGeom>
          <a:ln w="12700">
            <a:miter lim="400000"/>
          </a:ln>
        </p:spPr>
      </p:pic>
    </p:spTree>
    <p:extLst>
      <p:ext uri="{BB962C8B-B14F-4D97-AF65-F5344CB8AC3E}">
        <p14:creationId xmlns:p14="http://schemas.microsoft.com/office/powerpoint/2010/main" val="1826120862"/>
      </p:ext>
    </p:extLst>
  </p:cSld>
  <p:clrMapOvr>
    <a:masterClrMapping/>
  </p:clrMapOvr>
  <p:transition spd="med"/>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1489</TotalTime>
  <Words>1420</Words>
  <Application>Microsoft Office PowerPoint</Application>
  <PresentationFormat>On-screen Show (4:3)</PresentationFormat>
  <Paragraphs>182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Badge</vt:lpstr>
      <vt:lpstr>Layout &amp; images (1)</vt:lpstr>
      <vt:lpstr>agenda</vt:lpstr>
      <vt:lpstr>CSS Box Model</vt:lpstr>
      <vt:lpstr>CSS Box Model</vt:lpstr>
      <vt:lpstr>Content Area</vt:lpstr>
      <vt:lpstr>Padding</vt:lpstr>
      <vt:lpstr>Border</vt:lpstr>
      <vt:lpstr>Margin</vt:lpstr>
      <vt:lpstr>Variations: Boxes</vt:lpstr>
      <vt:lpstr>Variations: Borders</vt:lpstr>
      <vt:lpstr>Variations: Padding &amp; Margins</vt:lpstr>
      <vt:lpstr>Variations: Content</vt:lpstr>
      <vt:lpstr>Example: head first lounge</vt:lpstr>
      <vt:lpstr>The “Guarantee” box</vt:lpstr>
      <vt:lpstr>Guarantee class: css</vt:lpstr>
      <vt:lpstr>agenda</vt:lpstr>
      <vt:lpstr>Add a Background Image</vt:lpstr>
      <vt:lpstr>Background Image</vt:lpstr>
      <vt:lpstr>PowerPoint Presentation</vt:lpstr>
      <vt:lpstr>agenda</vt:lpstr>
      <vt:lpstr>Display property</vt:lpstr>
      <vt:lpstr>Block vs. inline elements</vt:lpstr>
      <vt:lpstr>Block, inline, inline-block</vt:lpstr>
      <vt:lpstr>position</vt:lpstr>
      <vt:lpstr>position</vt:lpstr>
      <vt:lpstr>position</vt:lpstr>
      <vt:lpstr>position</vt:lpstr>
      <vt:lpstr>float</vt:lpstr>
      <vt:lpstr>float without clear</vt:lpstr>
      <vt:lpstr>float with clear</vt:lpstr>
      <vt:lpstr>Overflow property</vt:lpstr>
      <vt:lpstr>Overflow property</vt:lpstr>
      <vt:lpstr>Overflow property</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Tables</dc:title>
  <dc:creator>mary</dc:creator>
  <cp:lastModifiedBy>Rosanne Birney</cp:lastModifiedBy>
  <cp:revision>182</cp:revision>
  <dcterms:created xsi:type="dcterms:W3CDTF">2015-11-09T10:51:36Z</dcterms:created>
  <dcterms:modified xsi:type="dcterms:W3CDTF">2017-10-19T13:55:53Z</dcterms:modified>
</cp:coreProperties>
</file>