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3000"/>
              <a:t>Title Text</a:t>
            </a:r>
          </a:p>
        </p:txBody>
      </p:sp>
      <p:sp>
        <p:nvSpPr>
          <p:cNvPr id="23" name="Shape 23"/>
          <p:cNvSpPr>
            <a:spLocks noGrp="1"/>
          </p:cNvSpPr>
          <p:nvPr>
            <p:ph type="body" idx="1"/>
          </p:nvPr>
        </p:nvSpPr>
        <p:spPr>
          <a:prstGeom prst="rect">
            <a:avLst/>
          </a:prstGeom>
        </p:spPr>
        <p:txBody>
          <a:bodyPr/>
          <a:lstStyle/>
          <a:p>
            <a:pPr lvl="0">
              <a:defRPr sz="1800"/>
            </a:pPr>
            <a:r>
              <a:rPr sz="2500"/>
              <a:t>Body Level One</a:t>
            </a:r>
          </a:p>
          <a:p>
            <a:pPr lvl="1">
              <a:defRPr sz="1800"/>
            </a:pPr>
            <a:r>
              <a:rPr sz="2500"/>
              <a:t>Body Level Two</a:t>
            </a:r>
          </a:p>
          <a:p>
            <a:pPr lvl="2">
              <a:defRPr sz="1800"/>
            </a:pPr>
            <a:r>
              <a:rPr sz="2500"/>
              <a:t>Body Level Three</a:t>
            </a:r>
          </a:p>
          <a:p>
            <a:pPr lvl="3">
              <a:defRPr sz="1800"/>
            </a:pPr>
            <a:r>
              <a:rPr sz="2500"/>
              <a:t>Body Level Four</a:t>
            </a:r>
          </a:p>
          <a:p>
            <a:pPr lvl="4">
              <a:defRPr sz="1800"/>
            </a:pPr>
            <a:r>
              <a:rPr sz="2500"/>
              <a:t>Body Level Five</a:t>
            </a:r>
          </a:p>
        </p:txBody>
      </p:sp>
    </p:spTree>
    <p:extLst>
      <p:ext uri="{BB962C8B-B14F-4D97-AF65-F5344CB8AC3E}">
        <p14:creationId xmlns:p14="http://schemas.microsoft.com/office/powerpoint/2010/main" val="15520283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10/19/2017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10/19/2017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10/19/2017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Html5 Semantic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401836" y="294680"/>
            <a:ext cx="8340329" cy="982266"/>
          </a:xfrm>
          <a:prstGeom prst="rect">
            <a:avLst/>
          </a:prstGeom>
        </p:spPr>
        <p:txBody>
          <a:bodyPr/>
          <a:lstStyle>
            <a:lvl1pPr>
              <a:defRPr u="sng">
                <a:hlinkClick r:id=""/>
              </a:defRPr>
            </a:lvl1pPr>
          </a:lstStyle>
          <a:p>
            <a:pPr lvl="0">
              <a:defRPr sz="1800" u="none"/>
            </a:pPr>
            <a:r>
              <a:rPr sz="3000"/>
              <a:t>http://www.w3.org/html/wg/drafts/html/master/sections.html#article-or-section</a:t>
            </a:r>
          </a:p>
        </p:txBody>
      </p:sp>
      <p:pic>
        <p:nvPicPr>
          <p:cNvPr id="92" name="Screen Shot 2013-11-27 at 06.32.03.png"/>
          <p:cNvPicPr/>
          <p:nvPr/>
        </p:nvPicPr>
        <p:blipFill>
          <a:blip r:embed="rId2">
            <a:extLst/>
          </a:blip>
          <a:stretch>
            <a:fillRect/>
          </a:stretch>
        </p:blipFill>
        <p:spPr>
          <a:xfrm>
            <a:off x="275681" y="1758978"/>
            <a:ext cx="8353692" cy="3981369"/>
          </a:xfrm>
          <a:prstGeom prst="rect">
            <a:avLst/>
          </a:prstGeom>
          <a:ln w="12700">
            <a:miter lim="400000"/>
          </a:ln>
          <a:effectLst>
            <a:outerShdw blurRad="63500" dist="25400" dir="5400000" rotWithShape="0">
              <a:srgbClr val="000000">
                <a:alpha val="50000"/>
              </a:srgbClr>
            </a:outerShdw>
          </a:effectLst>
        </p:spPr>
      </p:pic>
    </p:spTree>
    <p:extLst>
      <p:ext uri="{BB962C8B-B14F-4D97-AF65-F5344CB8AC3E}">
        <p14:creationId xmlns:p14="http://schemas.microsoft.com/office/powerpoint/2010/main" val="27415718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pPr>
            <a:r>
              <a:rPr sz="3000"/>
              <a:t>Semantic and Div’itis</a:t>
            </a:r>
          </a:p>
        </p:txBody>
      </p:sp>
      <p:sp>
        <p:nvSpPr>
          <p:cNvPr id="95" name="Shape 95"/>
          <p:cNvSpPr>
            <a:spLocks noGrp="1"/>
          </p:cNvSpPr>
          <p:nvPr>
            <p:ph type="body" idx="1"/>
          </p:nvPr>
        </p:nvSpPr>
        <p:spPr>
          <a:xfrm>
            <a:off x="401837" y="1562696"/>
            <a:ext cx="4034021" cy="4457623"/>
          </a:xfrm>
          <a:prstGeom prst="rect">
            <a:avLst/>
          </a:prstGeom>
        </p:spPr>
        <p:txBody>
          <a:bodyPr/>
          <a:lstStyle/>
          <a:p>
            <a:pPr lvl="0">
              <a:defRPr sz="1800"/>
            </a:pPr>
            <a:r>
              <a:rPr sz="2500"/>
              <a:t>Div’itis : the process of using too many nested/unnecessary divs to mark up a page.</a:t>
            </a:r>
          </a:p>
          <a:p>
            <a:pPr lvl="0">
              <a:defRPr sz="1800"/>
            </a:pPr>
            <a:r>
              <a:rPr sz="2500"/>
              <a:t>Excessive use of DIVs makes page difficult to interpret, both by a human and machine reader</a:t>
            </a:r>
          </a:p>
        </p:txBody>
      </p:sp>
      <p:pic>
        <p:nvPicPr>
          <p:cNvPr id="96" name="Screen Shot 2013-11-27 at 06.34.24.png"/>
          <p:cNvPicPr/>
          <p:nvPr/>
        </p:nvPicPr>
        <p:blipFill>
          <a:blip r:embed="rId2">
            <a:extLst/>
          </a:blip>
          <a:stretch>
            <a:fillRect/>
          </a:stretch>
        </p:blipFill>
        <p:spPr>
          <a:xfrm>
            <a:off x="4568763" y="1185005"/>
            <a:ext cx="4271628" cy="4961059"/>
          </a:xfrm>
          <a:prstGeom prst="rect">
            <a:avLst/>
          </a:prstGeom>
          <a:ln w="12700">
            <a:miter lim="400000"/>
          </a:ln>
        </p:spPr>
      </p:pic>
    </p:spTree>
    <p:extLst>
      <p:ext uri="{BB962C8B-B14F-4D97-AF65-F5344CB8AC3E}">
        <p14:creationId xmlns:p14="http://schemas.microsoft.com/office/powerpoint/2010/main" val="32856625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prstGeom prst="rect">
            <a:avLst/>
          </a:prstGeom>
        </p:spPr>
        <p:txBody>
          <a:bodyPr/>
          <a:lstStyle/>
          <a:p>
            <a:pPr lvl="0"/>
            <a:endParaRPr/>
          </a:p>
        </p:txBody>
      </p:sp>
      <p:sp>
        <p:nvSpPr>
          <p:cNvPr id="99" name="Shape 99"/>
          <p:cNvSpPr>
            <a:spLocks noGrp="1"/>
          </p:cNvSpPr>
          <p:nvPr>
            <p:ph type="body" idx="1"/>
          </p:nvPr>
        </p:nvSpPr>
        <p:spPr>
          <a:prstGeom prst="rect">
            <a:avLst/>
          </a:prstGeom>
        </p:spPr>
        <p:txBody>
          <a:bodyPr/>
          <a:lstStyle/>
          <a:p>
            <a:pPr lvl="0"/>
            <a:endParaRPr/>
          </a:p>
        </p:txBody>
      </p:sp>
      <p:pic>
        <p:nvPicPr>
          <p:cNvPr id="100" name="Screen Shot 2013-11-27 at 06.36.02.png"/>
          <p:cNvPicPr/>
          <p:nvPr/>
        </p:nvPicPr>
        <p:blipFill>
          <a:blip r:embed="rId2">
            <a:extLst/>
          </a:blip>
          <a:stretch>
            <a:fillRect/>
          </a:stretch>
        </p:blipFill>
        <p:spPr>
          <a:xfrm>
            <a:off x="0" y="165306"/>
            <a:ext cx="9144000" cy="6366653"/>
          </a:xfrm>
          <a:prstGeom prst="rect">
            <a:avLst/>
          </a:prstGeom>
          <a:ln w="12700">
            <a:miter lim="400000"/>
          </a:ln>
        </p:spPr>
      </p:pic>
    </p:spTree>
    <p:extLst>
      <p:ext uri="{BB962C8B-B14F-4D97-AF65-F5344CB8AC3E}">
        <p14:creationId xmlns:p14="http://schemas.microsoft.com/office/powerpoint/2010/main" val="22016180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prstGeom prst="rect">
            <a:avLst/>
          </a:prstGeom>
        </p:spPr>
        <p:txBody>
          <a:bodyPr/>
          <a:lstStyle/>
          <a:p>
            <a:pPr lvl="0">
              <a:defRPr sz="1800"/>
            </a:pPr>
            <a:r>
              <a:rPr sz="3000"/>
              <a:t>Different Structures and Ordering</a:t>
            </a:r>
          </a:p>
        </p:txBody>
      </p:sp>
      <p:sp>
        <p:nvSpPr>
          <p:cNvPr id="103" name="Shape 103"/>
          <p:cNvSpPr>
            <a:spLocks noGrp="1"/>
          </p:cNvSpPr>
          <p:nvPr>
            <p:ph type="body" idx="1"/>
          </p:nvPr>
        </p:nvSpPr>
        <p:spPr>
          <a:prstGeom prst="rect">
            <a:avLst/>
          </a:prstGeom>
        </p:spPr>
        <p:txBody>
          <a:bodyPr/>
          <a:lstStyle/>
          <a:p>
            <a:pPr lvl="0"/>
            <a:endParaRPr/>
          </a:p>
        </p:txBody>
      </p:sp>
      <p:pic>
        <p:nvPicPr>
          <p:cNvPr id="104" name="pasted-image.png"/>
          <p:cNvPicPr/>
          <p:nvPr/>
        </p:nvPicPr>
        <p:blipFill>
          <a:blip r:embed="rId2">
            <a:extLst/>
          </a:blip>
          <a:stretch>
            <a:fillRect/>
          </a:stretch>
        </p:blipFill>
        <p:spPr>
          <a:xfrm>
            <a:off x="200918" y="1732359"/>
            <a:ext cx="5777508" cy="3661172"/>
          </a:xfrm>
          <a:prstGeom prst="rect">
            <a:avLst/>
          </a:prstGeom>
          <a:ln w="12700">
            <a:miter lim="400000"/>
          </a:ln>
        </p:spPr>
      </p:pic>
      <p:sp>
        <p:nvSpPr>
          <p:cNvPr id="105" name="Shape 105"/>
          <p:cNvSpPr/>
          <p:nvPr/>
        </p:nvSpPr>
        <p:spPr>
          <a:xfrm>
            <a:off x="6214294" y="2565079"/>
            <a:ext cx="2701056" cy="1995735"/>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a:t>&lt;header&gt;&lt;/header&gt;</a:t>
            </a:r>
          </a:p>
          <a:p>
            <a:pPr lvl="0" algn="l">
              <a:defRPr sz="1800"/>
            </a:pPr>
            <a:r>
              <a:rPr sz="2500"/>
              <a:t>&lt;nav&gt;&lt;/nav&gt;</a:t>
            </a:r>
          </a:p>
          <a:p>
            <a:pPr lvl="0" algn="l">
              <a:defRPr sz="1800"/>
            </a:pPr>
            <a:r>
              <a:rPr sz="2500"/>
              <a:t>&lt;main&gt;&lt;main&gt;</a:t>
            </a:r>
          </a:p>
          <a:p>
            <a:pPr lvl="0" algn="l">
              <a:defRPr sz="1800"/>
            </a:pPr>
            <a:r>
              <a:rPr sz="2500"/>
              <a:t>&lt;aside&gt;&lt;/aside&gt;</a:t>
            </a:r>
          </a:p>
          <a:p>
            <a:pPr lvl="0" algn="l">
              <a:defRPr sz="1800"/>
            </a:pPr>
            <a:r>
              <a:rPr sz="2500"/>
              <a:t>&lt;footer&gt;&lt;/footer&gt;</a:t>
            </a:r>
          </a:p>
        </p:txBody>
      </p:sp>
    </p:spTree>
    <p:extLst>
      <p:ext uri="{BB962C8B-B14F-4D97-AF65-F5344CB8AC3E}">
        <p14:creationId xmlns:p14="http://schemas.microsoft.com/office/powerpoint/2010/main" val="36758984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prstGeom prst="rect">
            <a:avLst/>
          </a:prstGeom>
        </p:spPr>
        <p:txBody>
          <a:bodyPr/>
          <a:lstStyle/>
          <a:p>
            <a:pPr lvl="0"/>
            <a:endParaRPr/>
          </a:p>
        </p:txBody>
      </p:sp>
      <p:sp>
        <p:nvSpPr>
          <p:cNvPr id="108" name="Shape 108"/>
          <p:cNvSpPr>
            <a:spLocks noGrp="1"/>
          </p:cNvSpPr>
          <p:nvPr>
            <p:ph type="body" idx="1"/>
          </p:nvPr>
        </p:nvSpPr>
        <p:spPr>
          <a:prstGeom prst="rect">
            <a:avLst/>
          </a:prstGeom>
        </p:spPr>
        <p:txBody>
          <a:bodyPr/>
          <a:lstStyle/>
          <a:p>
            <a:pPr lvl="0"/>
            <a:endParaRPr/>
          </a:p>
        </p:txBody>
      </p:sp>
      <p:pic>
        <p:nvPicPr>
          <p:cNvPr id="109" name="pasted-image.png"/>
          <p:cNvPicPr/>
          <p:nvPr/>
        </p:nvPicPr>
        <p:blipFill>
          <a:blip r:embed="rId2">
            <a:extLst/>
          </a:blip>
          <a:stretch>
            <a:fillRect/>
          </a:stretch>
        </p:blipFill>
        <p:spPr>
          <a:xfrm>
            <a:off x="473274" y="1651992"/>
            <a:ext cx="5589984" cy="4196953"/>
          </a:xfrm>
          <a:prstGeom prst="rect">
            <a:avLst/>
          </a:prstGeom>
          <a:ln w="12700">
            <a:miter lim="400000"/>
          </a:ln>
        </p:spPr>
      </p:pic>
      <p:sp>
        <p:nvSpPr>
          <p:cNvPr id="110" name="Shape 110"/>
          <p:cNvSpPr/>
          <p:nvPr/>
        </p:nvSpPr>
        <p:spPr>
          <a:xfrm>
            <a:off x="6244227" y="2815853"/>
            <a:ext cx="2547296" cy="122629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a:t>&lt;footer&gt;&lt;/footer&gt;</a:t>
            </a:r>
          </a:p>
          <a:p>
            <a:pPr lvl="0" algn="l">
              <a:defRPr sz="1800"/>
            </a:pPr>
            <a:r>
              <a:rPr sz="2500"/>
              <a:t>&lt;main&gt;&lt;main&gt;</a:t>
            </a:r>
          </a:p>
          <a:p>
            <a:pPr lvl="0" algn="l">
              <a:defRPr sz="1800"/>
            </a:pPr>
            <a:r>
              <a:rPr sz="2500"/>
              <a:t>&lt;nav&gt;&lt;/nav&gt;</a:t>
            </a:r>
          </a:p>
        </p:txBody>
      </p:sp>
    </p:spTree>
    <p:extLst>
      <p:ext uri="{BB962C8B-B14F-4D97-AF65-F5344CB8AC3E}">
        <p14:creationId xmlns:p14="http://schemas.microsoft.com/office/powerpoint/2010/main" val="28120782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p>
            <a:pPr lvl="0"/>
            <a:endParaRPr/>
          </a:p>
        </p:txBody>
      </p:sp>
      <p:sp>
        <p:nvSpPr>
          <p:cNvPr id="113" name="Shape 113"/>
          <p:cNvSpPr>
            <a:spLocks noGrp="1"/>
          </p:cNvSpPr>
          <p:nvPr>
            <p:ph type="body" idx="1"/>
          </p:nvPr>
        </p:nvSpPr>
        <p:spPr>
          <a:prstGeom prst="rect">
            <a:avLst/>
          </a:prstGeom>
        </p:spPr>
        <p:txBody>
          <a:bodyPr/>
          <a:lstStyle/>
          <a:p>
            <a:pPr lvl="0"/>
            <a:endParaRPr/>
          </a:p>
        </p:txBody>
      </p:sp>
      <p:pic>
        <p:nvPicPr>
          <p:cNvPr id="114" name="pasted-image.png"/>
          <p:cNvPicPr/>
          <p:nvPr/>
        </p:nvPicPr>
        <p:blipFill>
          <a:blip r:embed="rId2">
            <a:extLst/>
          </a:blip>
          <a:stretch>
            <a:fillRect/>
          </a:stretch>
        </p:blipFill>
        <p:spPr>
          <a:xfrm>
            <a:off x="343793" y="1669851"/>
            <a:ext cx="5813227" cy="3893344"/>
          </a:xfrm>
          <a:prstGeom prst="rect">
            <a:avLst/>
          </a:prstGeom>
          <a:ln w="12700">
            <a:miter lim="400000"/>
          </a:ln>
        </p:spPr>
      </p:pic>
      <p:sp>
        <p:nvSpPr>
          <p:cNvPr id="115" name="Shape 115"/>
          <p:cNvSpPr/>
          <p:nvPr/>
        </p:nvSpPr>
        <p:spPr>
          <a:xfrm>
            <a:off x="6288911" y="2344240"/>
            <a:ext cx="2566929" cy="241955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a:t>&lt;header&gt;</a:t>
            </a:r>
          </a:p>
          <a:p>
            <a:pPr lvl="0" algn="l">
              <a:defRPr sz="1800"/>
            </a:pPr>
            <a:r>
              <a:rPr sz="2500"/>
              <a:t>&lt;nav&gt;&lt;/nav&gt;</a:t>
            </a:r>
          </a:p>
          <a:p>
            <a:pPr lvl="0" algn="l">
              <a:defRPr sz="1800"/>
            </a:pPr>
            <a:r>
              <a:rPr sz="2500"/>
              <a:t>&lt;/header&gt;</a:t>
            </a:r>
          </a:p>
          <a:p>
            <a:pPr lvl="0" algn="l">
              <a:defRPr sz="1800"/>
            </a:pPr>
            <a:r>
              <a:rPr sz="2500"/>
              <a:t>&lt;main&gt;&lt;main&gt;</a:t>
            </a:r>
          </a:p>
          <a:p>
            <a:pPr lvl="0" algn="l">
              <a:defRPr sz="1800"/>
            </a:pPr>
            <a:r>
              <a:rPr sz="2500"/>
              <a:t>&lt;aside&gt;&lt;/aside&gt;</a:t>
            </a:r>
          </a:p>
          <a:p>
            <a:pPr lvl="0" algn="l">
              <a:defRPr sz="1800"/>
            </a:pPr>
            <a:r>
              <a:rPr sz="2500"/>
              <a:t>&lt;footer&gt;&lt;/footer&gt;</a:t>
            </a:r>
          </a:p>
        </p:txBody>
      </p:sp>
    </p:spTree>
    <p:extLst>
      <p:ext uri="{BB962C8B-B14F-4D97-AF65-F5344CB8AC3E}">
        <p14:creationId xmlns:p14="http://schemas.microsoft.com/office/powerpoint/2010/main" val="140181564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Figure and </a:t>
            </a:r>
            <a:r>
              <a:rPr lang="en-IE" dirty="0" err="1" smtClean="0"/>
              <a:t>figcaption</a:t>
            </a:r>
            <a:endParaRPr lang="en-IE" dirty="0"/>
          </a:p>
        </p:txBody>
      </p:sp>
      <p:sp>
        <p:nvSpPr>
          <p:cNvPr id="3" name="Text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34337342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pPr lvl="0">
              <a:defRPr sz="1800"/>
            </a:pPr>
            <a:r>
              <a:rPr sz="3000"/>
              <a:t>The Need for Semantic Elements</a:t>
            </a:r>
          </a:p>
        </p:txBody>
      </p:sp>
      <p:sp>
        <p:nvSpPr>
          <p:cNvPr id="57" name="Shape 57"/>
          <p:cNvSpPr>
            <a:spLocks noGrp="1"/>
          </p:cNvSpPr>
          <p:nvPr>
            <p:ph type="body" idx="1"/>
          </p:nvPr>
        </p:nvSpPr>
        <p:spPr>
          <a:xfrm>
            <a:off x="544711" y="1553856"/>
            <a:ext cx="8340328" cy="1446645"/>
          </a:xfrm>
          <a:prstGeom prst="rect">
            <a:avLst/>
          </a:prstGeom>
        </p:spPr>
        <p:txBody>
          <a:bodyPr>
            <a:normAutofit fontScale="92500" lnSpcReduction="10000"/>
          </a:bodyPr>
          <a:lstStyle/>
          <a:p>
            <a:pPr marL="289311" indent="-289311" defTabSz="369675">
              <a:spcBef>
                <a:spcPts val="2601"/>
              </a:spcBef>
              <a:defRPr sz="1800"/>
            </a:pPr>
            <a:r>
              <a:rPr sz="2300"/>
              <a:t>Give content on the page meaning and structure</a:t>
            </a:r>
          </a:p>
          <a:p>
            <a:pPr marL="289311" indent="-289311" defTabSz="369675">
              <a:spcBef>
                <a:spcPts val="2601"/>
              </a:spcBef>
              <a:defRPr sz="1800"/>
            </a:pPr>
            <a:r>
              <a:rPr sz="2300"/>
              <a:t>Semantics portray the value of content on a page, and are not just its style</a:t>
            </a:r>
          </a:p>
        </p:txBody>
      </p:sp>
      <p:sp>
        <p:nvSpPr>
          <p:cNvPr id="58" name="Shape 58"/>
          <p:cNvSpPr/>
          <p:nvPr/>
        </p:nvSpPr>
        <p:spPr>
          <a:xfrm>
            <a:off x="482204" y="3422547"/>
            <a:ext cx="3709204" cy="2893812"/>
          </a:xfrm>
          <a:prstGeom prst="rect">
            <a:avLst/>
          </a:prstGeom>
          <a:ln w="12700">
            <a:solidFill/>
            <a:miter lim="400000"/>
          </a:ln>
          <a:extLst>
            <a:ext uri="{C572A759-6A51-4108-AA02-DFA0A04FC94B}">
              <ma14:wrappingTextBoxFlag xmlns:ma14="http://schemas.microsoft.com/office/mac/drawingml/2011/main" xmlns="" val="1"/>
            </a:ext>
          </a:extLst>
        </p:spPr>
        <p:txBody>
          <a:bodyPr lIns="0" tIns="0" rIns="0" bIns="0">
            <a:normAutofit/>
          </a:bodyPr>
          <a:lstStyle/>
          <a:p>
            <a:pPr marL="289311" indent="-289311" defTabSz="369675">
              <a:spcBef>
                <a:spcPts val="2601"/>
              </a:spcBef>
              <a:buSzPct val="75000"/>
              <a:buFont typeface="Helvetica Neue"/>
              <a:buChar char="•"/>
              <a:defRPr sz="1800"/>
            </a:pPr>
            <a:r>
              <a:rPr sz="2300"/>
              <a:t>Semantic markup can be interpreted by tools for the visually impaired</a:t>
            </a:r>
          </a:p>
          <a:p>
            <a:pPr marL="289311" indent="-289311" defTabSz="369675">
              <a:spcBef>
                <a:spcPts val="2601"/>
              </a:spcBef>
              <a:buSzPct val="75000"/>
              <a:buFont typeface="Helvetica Neue"/>
              <a:buChar char="•"/>
              <a:defRPr sz="1800"/>
            </a:pPr>
            <a:r>
              <a:rPr sz="2300"/>
              <a:t>Search Engines can use semantic markup to better categorise and classify content</a:t>
            </a:r>
          </a:p>
        </p:txBody>
      </p:sp>
      <p:sp>
        <p:nvSpPr>
          <p:cNvPr id="59" name="Shape 59"/>
          <p:cNvSpPr/>
          <p:nvPr/>
        </p:nvSpPr>
        <p:spPr>
          <a:xfrm>
            <a:off x="4949419" y="3422547"/>
            <a:ext cx="3709204" cy="2893812"/>
          </a:xfrm>
          <a:prstGeom prst="rect">
            <a:avLst/>
          </a:prstGeom>
          <a:ln w="12700">
            <a:solidFill/>
            <a:miter lim="400000"/>
          </a:ln>
          <a:extLst>
            <a:ext uri="{C572A759-6A51-4108-AA02-DFA0A04FC94B}">
              <ma14:wrappingTextBoxFlag xmlns:ma14="http://schemas.microsoft.com/office/mac/drawingml/2011/main" xmlns="" val="1"/>
            </a:ext>
          </a:extLst>
        </p:spPr>
        <p:txBody>
          <a:bodyPr lIns="0" tIns="0" rIns="0" bIns="0">
            <a:normAutofit/>
          </a:bodyPr>
          <a:lstStyle/>
          <a:p>
            <a:pPr marL="273239" indent="-273239" defTabSz="349138">
              <a:spcBef>
                <a:spcPts val="2461"/>
              </a:spcBef>
              <a:buSzPct val="75000"/>
              <a:buFont typeface="Helvetica Neue"/>
              <a:buChar char="•"/>
              <a:defRPr sz="1800"/>
            </a:pPr>
            <a:r>
              <a:rPr sz="2200"/>
              <a:t>Semantic markup can make site maintenance easier as new developers can quickly grasp the site structure</a:t>
            </a:r>
          </a:p>
          <a:p>
            <a:pPr marL="273239" indent="-273239" defTabSz="349138">
              <a:spcBef>
                <a:spcPts val="2461"/>
              </a:spcBef>
              <a:buSzPct val="75000"/>
              <a:buFont typeface="Helvetica Neue"/>
              <a:buChar char="•"/>
              <a:defRPr sz="1800"/>
            </a:pPr>
            <a:r>
              <a:rPr sz="2200"/>
              <a:t>Updating / Restyling may by streamlined by using semantic elements</a:t>
            </a:r>
          </a:p>
        </p:txBody>
      </p:sp>
    </p:spTree>
    <p:extLst>
      <p:ext uri="{BB962C8B-B14F-4D97-AF65-F5344CB8AC3E}">
        <p14:creationId xmlns:p14="http://schemas.microsoft.com/office/powerpoint/2010/main" val="39161810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pPr lvl="0">
              <a:defRPr sz="1800"/>
            </a:pPr>
            <a:r>
              <a:rPr sz="3000"/>
              <a:t>The HTML5 Semantic Elements</a:t>
            </a:r>
          </a:p>
        </p:txBody>
      </p:sp>
      <p:sp>
        <p:nvSpPr>
          <p:cNvPr id="62" name="Shape 62"/>
          <p:cNvSpPr>
            <a:spLocks noGrp="1"/>
          </p:cNvSpPr>
          <p:nvPr>
            <p:ph type="body" idx="1"/>
          </p:nvPr>
        </p:nvSpPr>
        <p:spPr>
          <a:xfrm>
            <a:off x="535781" y="1529662"/>
            <a:ext cx="1937080" cy="4763083"/>
          </a:xfrm>
          <a:prstGeom prst="rect">
            <a:avLst/>
          </a:prstGeom>
        </p:spPr>
        <p:txBody>
          <a:bodyPr>
            <a:normAutofit fontScale="92500" lnSpcReduction="10000"/>
          </a:bodyPr>
          <a:lstStyle/>
          <a:p>
            <a:pPr marL="0" indent="0" defTabSz="332708">
              <a:spcBef>
                <a:spcPts val="2391"/>
              </a:spcBef>
              <a:buNone/>
              <a:defRPr sz="1800"/>
            </a:pPr>
            <a:r>
              <a:rPr sz="2100"/>
              <a:t>&lt;header&gt;</a:t>
            </a:r>
          </a:p>
          <a:p>
            <a:pPr marL="0" indent="0" defTabSz="332708">
              <a:spcBef>
                <a:spcPts val="2391"/>
              </a:spcBef>
              <a:buNone/>
              <a:defRPr sz="1800"/>
            </a:pPr>
            <a:r>
              <a:rPr sz="2100"/>
              <a:t>&lt;nav&gt;</a:t>
            </a:r>
          </a:p>
          <a:p>
            <a:pPr marL="0" indent="0" defTabSz="332708">
              <a:spcBef>
                <a:spcPts val="2391"/>
              </a:spcBef>
              <a:buNone/>
              <a:defRPr sz="1800"/>
            </a:pPr>
            <a:r>
              <a:rPr sz="2100"/>
              <a:t>&lt;section&gt;</a:t>
            </a:r>
          </a:p>
          <a:p>
            <a:pPr marL="0" indent="0" defTabSz="332708">
              <a:spcBef>
                <a:spcPts val="2391"/>
              </a:spcBef>
              <a:buNone/>
              <a:defRPr sz="1800"/>
            </a:pPr>
            <a:r>
              <a:rPr sz="2100"/>
              <a:t>&lt;article&gt;</a:t>
            </a:r>
          </a:p>
          <a:p>
            <a:pPr marL="0" indent="0" defTabSz="332708">
              <a:spcBef>
                <a:spcPts val="2391"/>
              </a:spcBef>
              <a:buNone/>
              <a:defRPr sz="1800"/>
            </a:pPr>
            <a:r>
              <a:rPr sz="2100"/>
              <a:t>&lt;aside&gt;</a:t>
            </a:r>
          </a:p>
          <a:p>
            <a:pPr marL="0" indent="0" defTabSz="332708">
              <a:spcBef>
                <a:spcPts val="2391"/>
              </a:spcBef>
              <a:buNone/>
              <a:defRPr sz="1800"/>
            </a:pPr>
            <a:r>
              <a:rPr sz="2100"/>
              <a:t>&lt;figcaption&gt;</a:t>
            </a:r>
          </a:p>
          <a:p>
            <a:pPr marL="0" indent="0" defTabSz="332708">
              <a:spcBef>
                <a:spcPts val="2391"/>
              </a:spcBef>
              <a:buNone/>
              <a:defRPr sz="1800"/>
            </a:pPr>
            <a:r>
              <a:rPr sz="2100"/>
              <a:t>&lt;figure&gt;</a:t>
            </a:r>
          </a:p>
          <a:p>
            <a:pPr marL="0" indent="0" defTabSz="332708">
              <a:spcBef>
                <a:spcPts val="2391"/>
              </a:spcBef>
              <a:buNone/>
              <a:defRPr sz="1800"/>
            </a:pPr>
            <a:r>
              <a:rPr sz="2100"/>
              <a:t>&lt;footer&gt;</a:t>
            </a:r>
          </a:p>
        </p:txBody>
      </p:sp>
      <p:pic>
        <p:nvPicPr>
          <p:cNvPr id="63" name="pasted-image.png"/>
          <p:cNvPicPr/>
          <p:nvPr/>
        </p:nvPicPr>
        <p:blipFill>
          <a:blip r:embed="rId2">
            <a:extLst/>
          </a:blip>
          <a:stretch>
            <a:fillRect/>
          </a:stretch>
        </p:blipFill>
        <p:spPr>
          <a:xfrm>
            <a:off x="2969121" y="1884164"/>
            <a:ext cx="5777508" cy="3661172"/>
          </a:xfrm>
          <a:prstGeom prst="rect">
            <a:avLst/>
          </a:prstGeom>
          <a:ln w="12700">
            <a:miter lim="400000"/>
          </a:ln>
        </p:spPr>
      </p:pic>
    </p:spTree>
    <p:extLst>
      <p:ext uri="{BB962C8B-B14F-4D97-AF65-F5344CB8AC3E}">
        <p14:creationId xmlns:p14="http://schemas.microsoft.com/office/powerpoint/2010/main" val="7770388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3000"/>
              <a:t>&lt;nav&gt;</a:t>
            </a:r>
          </a:p>
        </p:txBody>
      </p:sp>
      <p:sp>
        <p:nvSpPr>
          <p:cNvPr id="66" name="Shape 66"/>
          <p:cNvSpPr>
            <a:spLocks noGrp="1"/>
          </p:cNvSpPr>
          <p:nvPr>
            <p:ph type="body" idx="1"/>
          </p:nvPr>
        </p:nvSpPr>
        <p:spPr>
          <a:xfrm>
            <a:off x="1522128" y="3796533"/>
            <a:ext cx="5492526" cy="1790124"/>
          </a:xfrm>
          <a:prstGeom prst="rect">
            <a:avLst/>
          </a:prstGeom>
        </p:spPr>
        <p:txBody>
          <a:bodyPr/>
          <a:lstStyle>
            <a:lvl1pPr marL="0" indent="0">
              <a:buSzTx/>
              <a:buFontTx/>
              <a:buNone/>
              <a:defRPr i="1"/>
            </a:lvl1pPr>
          </a:lstStyle>
          <a:p>
            <a:pPr lvl="0">
              <a:defRPr sz="1800" i="0"/>
            </a:pPr>
            <a:r>
              <a:rPr sz="2500"/>
              <a:t>"The nav element represents a section of a page that links to other pages or to parts within the page: a section with navigation links.”</a:t>
            </a:r>
          </a:p>
        </p:txBody>
      </p:sp>
      <p:sp>
        <p:nvSpPr>
          <p:cNvPr id="67" name="Shape 67"/>
          <p:cNvSpPr/>
          <p:nvPr/>
        </p:nvSpPr>
        <p:spPr>
          <a:xfrm>
            <a:off x="982265" y="1484599"/>
            <a:ext cx="8013925" cy="2215991"/>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nav</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h1</a:t>
            </a:r>
            <a:r>
              <a:rPr>
                <a:solidFill>
                  <a:srgbClr val="009193"/>
                </a:solidFill>
                <a:latin typeface="Monaco"/>
                <a:ea typeface="Monaco"/>
                <a:cs typeface="Monaco"/>
                <a:sym typeface="Monaco"/>
              </a:rPr>
              <a:t>&gt;</a:t>
            </a:r>
            <a:r>
              <a:rPr>
                <a:latin typeface="Monaco"/>
                <a:ea typeface="Monaco"/>
                <a:cs typeface="Monaco"/>
                <a:sym typeface="Monaco"/>
              </a:rPr>
              <a:t>Navigation</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h1</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ul</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"articles.html"</a:t>
            </a:r>
            <a:r>
              <a:rPr>
                <a:solidFill>
                  <a:srgbClr val="009193"/>
                </a:solidFill>
                <a:latin typeface="Monaco"/>
                <a:ea typeface="Monaco"/>
                <a:cs typeface="Monaco"/>
                <a:sym typeface="Monaco"/>
              </a:rPr>
              <a:t>&gt;</a:t>
            </a:r>
            <a:r>
              <a:rPr>
                <a:latin typeface="Monaco"/>
                <a:ea typeface="Monaco"/>
                <a:cs typeface="Monaco"/>
                <a:sym typeface="Monaco"/>
              </a:rPr>
              <a:t>Index of all articles</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"today.html"</a:t>
            </a:r>
            <a:r>
              <a:rPr>
                <a:solidFill>
                  <a:srgbClr val="009193"/>
                </a:solidFill>
                <a:latin typeface="Monaco"/>
                <a:ea typeface="Monaco"/>
                <a:cs typeface="Monaco"/>
                <a:sym typeface="Monaco"/>
              </a:rPr>
              <a:t>&gt;</a:t>
            </a:r>
            <a:r>
              <a:rPr>
                <a:latin typeface="Monaco"/>
                <a:ea typeface="Monaco"/>
                <a:cs typeface="Monaco"/>
                <a:sym typeface="Monaco"/>
              </a:rPr>
              <a:t>Things sheeple need to wake up for today</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"successes.html"</a:t>
            </a:r>
            <a:r>
              <a:rPr>
                <a:solidFill>
                  <a:srgbClr val="009193"/>
                </a:solidFill>
                <a:latin typeface="Monaco"/>
                <a:ea typeface="Monaco"/>
                <a:cs typeface="Monaco"/>
                <a:sym typeface="Monaco"/>
              </a:rPr>
              <a:t>&gt;</a:t>
            </a:r>
            <a:r>
              <a:rPr>
                <a:latin typeface="Monaco"/>
                <a:ea typeface="Monaco"/>
                <a:cs typeface="Monaco"/>
                <a:sym typeface="Monaco"/>
              </a:rPr>
              <a:t>Sheeple we have managed to wake</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ul</a:t>
            </a:r>
            <a:r>
              <a:rPr>
                <a:solidFill>
                  <a:srgbClr val="009193"/>
                </a:solidFill>
                <a:latin typeface="Monaco"/>
                <a:ea typeface="Monaco"/>
                <a:cs typeface="Monaco"/>
                <a:sym typeface="Monaco"/>
              </a:rPr>
              <a:t>&gt;</a:t>
            </a:r>
            <a:endParaRPr>
              <a:latin typeface="Monaco"/>
              <a:ea typeface="Monaco"/>
              <a:cs typeface="Monaco"/>
              <a:sym typeface="Monaco"/>
            </a:endParaRPr>
          </a:p>
          <a:p>
            <a:pPr defTabSz="321457">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nav</a:t>
            </a:r>
            <a:r>
              <a:rPr>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42599451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401836" y="232172"/>
            <a:ext cx="8340329" cy="982266"/>
          </a:xfrm>
          <a:prstGeom prst="rect">
            <a:avLst/>
          </a:prstGeom>
        </p:spPr>
        <p:txBody>
          <a:bodyPr/>
          <a:lstStyle/>
          <a:p>
            <a:pPr lvl="0">
              <a:defRPr sz="1800"/>
            </a:pPr>
            <a:r>
              <a:rPr sz="3000"/>
              <a:t>&lt;article&gt;</a:t>
            </a:r>
          </a:p>
        </p:txBody>
      </p:sp>
      <p:sp>
        <p:nvSpPr>
          <p:cNvPr id="70" name="Shape 70"/>
          <p:cNvSpPr>
            <a:spLocks noGrp="1"/>
          </p:cNvSpPr>
          <p:nvPr>
            <p:ph type="body" idx="1"/>
          </p:nvPr>
        </p:nvSpPr>
        <p:spPr>
          <a:xfrm>
            <a:off x="807473" y="4102407"/>
            <a:ext cx="7761225" cy="2411016"/>
          </a:xfrm>
          <a:prstGeom prst="rect">
            <a:avLst/>
          </a:prstGeom>
        </p:spPr>
        <p:txBody>
          <a:bodyPr/>
          <a:lstStyle>
            <a:lvl1pPr marL="0" indent="0" defTabSz="502412">
              <a:spcBef>
                <a:spcPts val="3600"/>
              </a:spcBef>
              <a:buSzTx/>
              <a:buFontTx/>
              <a:buNone/>
              <a:defRPr sz="3096" i="1"/>
            </a:lvl1pPr>
          </a:lstStyle>
          <a:p>
            <a:pPr lvl="0">
              <a:defRPr sz="1800" i="0"/>
            </a:pPr>
            <a:r>
              <a:rPr sz="2200"/>
              <a:t>"The article element represents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p:txBody>
      </p:sp>
      <p:sp>
        <p:nvSpPr>
          <p:cNvPr id="71" name="Shape 71"/>
          <p:cNvSpPr/>
          <p:nvPr/>
        </p:nvSpPr>
        <p:spPr>
          <a:xfrm>
            <a:off x="1191555" y="1558121"/>
            <a:ext cx="5408532" cy="2200602"/>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latin typeface="Monaco"/>
                <a:ea typeface="Monaco"/>
                <a:cs typeface="Monaco"/>
                <a:sym typeface="Monaco"/>
              </a:rPr>
              <a:t> </a:t>
            </a:r>
            <a:r>
              <a:rPr sz="1100">
                <a:solidFill>
                  <a:srgbClr val="932192"/>
                </a:solidFill>
                <a:latin typeface="Monaco"/>
                <a:ea typeface="Monaco"/>
                <a:cs typeface="Monaco"/>
                <a:sym typeface="Monaco"/>
              </a:rPr>
              <a:t>itemscope</a:t>
            </a:r>
            <a:r>
              <a:rPr sz="1100">
                <a:latin typeface="Monaco"/>
                <a:ea typeface="Monaco"/>
                <a:cs typeface="Monaco"/>
                <a:sym typeface="Monaco"/>
              </a:rPr>
              <a:t> </a:t>
            </a:r>
            <a:r>
              <a:rPr sz="1100">
                <a:solidFill>
                  <a:srgbClr val="932192"/>
                </a:solidFill>
                <a:latin typeface="Monaco"/>
                <a:ea typeface="Monaco"/>
                <a:cs typeface="Monaco"/>
                <a:sym typeface="Monaco"/>
              </a:rPr>
              <a:t>itemtype</a:t>
            </a:r>
            <a:r>
              <a:rPr sz="1100">
                <a:latin typeface="Monaco"/>
                <a:ea typeface="Monaco"/>
                <a:cs typeface="Monaco"/>
                <a:sym typeface="Monaco"/>
              </a:rPr>
              <a:t>=</a:t>
            </a:r>
            <a:r>
              <a:rPr sz="1100">
                <a:solidFill>
                  <a:srgbClr val="3933FF"/>
                </a:solidFill>
                <a:latin typeface="Monaco"/>
                <a:ea typeface="Monaco"/>
                <a:cs typeface="Monaco"/>
                <a:sym typeface="Monaco"/>
              </a:rPr>
              <a:t>"http://schema.org/BlogPosting"</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h1</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"headline"</a:t>
            </a:r>
            <a:r>
              <a:rPr sz="1100">
                <a:solidFill>
                  <a:srgbClr val="009193"/>
                </a:solidFill>
                <a:latin typeface="Monaco"/>
                <a:ea typeface="Monaco"/>
                <a:cs typeface="Monaco"/>
                <a:sym typeface="Monaco"/>
              </a:rPr>
              <a:t>&gt;</a:t>
            </a:r>
            <a:r>
              <a:rPr sz="1100">
                <a:latin typeface="Monaco"/>
                <a:ea typeface="Monaco"/>
                <a:cs typeface="Monaco"/>
                <a:sym typeface="Monaco"/>
              </a:rPr>
              <a:t>The Very First Rule of Life</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h1</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&gt;&lt;</a:t>
            </a:r>
            <a:r>
              <a:rPr sz="1100">
                <a:solidFill>
                  <a:srgbClr val="4E9192"/>
                </a:solidFill>
                <a:latin typeface="Monaco"/>
                <a:ea typeface="Monaco"/>
                <a:cs typeface="Monaco"/>
                <a:sym typeface="Monaco"/>
              </a:rPr>
              <a:t>time</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"datePublished"</a:t>
            </a:r>
            <a:r>
              <a:rPr sz="1100">
                <a:latin typeface="Monaco"/>
                <a:ea typeface="Monaco"/>
                <a:cs typeface="Monaco"/>
                <a:sym typeface="Monaco"/>
              </a:rPr>
              <a:t> </a:t>
            </a:r>
            <a:r>
              <a:rPr sz="1100">
                <a:solidFill>
                  <a:srgbClr val="932192"/>
                </a:solidFill>
                <a:latin typeface="Monaco"/>
                <a:ea typeface="Monaco"/>
                <a:cs typeface="Monaco"/>
                <a:sym typeface="Monaco"/>
              </a:rPr>
              <a:t>datetime</a:t>
            </a:r>
            <a:r>
              <a:rPr sz="1100">
                <a:latin typeface="Monaco"/>
                <a:ea typeface="Monaco"/>
                <a:cs typeface="Monaco"/>
                <a:sym typeface="Monaco"/>
              </a:rPr>
              <a:t>=</a:t>
            </a:r>
            <a:r>
              <a:rPr sz="1100">
                <a:solidFill>
                  <a:srgbClr val="3933FF"/>
                </a:solidFill>
                <a:latin typeface="Monaco"/>
                <a:ea typeface="Monaco"/>
                <a:cs typeface="Monaco"/>
                <a:sym typeface="Monaco"/>
              </a:rPr>
              <a:t>"2009-10-09"</a:t>
            </a:r>
            <a:r>
              <a:rPr sz="1100">
                <a:solidFill>
                  <a:srgbClr val="009193"/>
                </a:solidFill>
                <a:latin typeface="Monaco"/>
                <a:ea typeface="Monaco"/>
                <a:cs typeface="Monaco"/>
                <a:sym typeface="Monaco"/>
              </a:rPr>
              <a:t>&gt;</a:t>
            </a:r>
            <a:r>
              <a:rPr sz="1100">
                <a:latin typeface="Monaco"/>
                <a:ea typeface="Monaco"/>
                <a:cs typeface="Monaco"/>
                <a:sym typeface="Monaco"/>
              </a:rPr>
              <a:t>3 days ago</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time</a:t>
            </a:r>
            <a:r>
              <a:rPr sz="1100">
                <a:solidFill>
                  <a:srgbClr val="009193"/>
                </a:solidFill>
                <a:latin typeface="Monaco"/>
                <a:ea typeface="Monaco"/>
                <a:cs typeface="Monaco"/>
                <a:sym typeface="Monaco"/>
              </a:rPr>
              <a:t>&gt;&lt;/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link</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"url"</a:t>
            </a:r>
            <a:r>
              <a:rPr sz="1100">
                <a:latin typeface="Monaco"/>
                <a:ea typeface="Monaco"/>
                <a:cs typeface="Monaco"/>
                <a:sym typeface="Monaco"/>
              </a:rPr>
              <a:t> </a:t>
            </a:r>
            <a:r>
              <a:rPr sz="1100">
                <a:solidFill>
                  <a:srgbClr val="932192"/>
                </a:solidFill>
                <a:latin typeface="Monaco"/>
                <a:ea typeface="Monaco"/>
                <a:cs typeface="Monaco"/>
                <a:sym typeface="Monaco"/>
              </a:rPr>
              <a:t>href</a:t>
            </a:r>
            <a:r>
              <a:rPr sz="1100">
                <a:latin typeface="Monaco"/>
                <a:ea typeface="Monaco"/>
                <a:cs typeface="Monaco"/>
                <a:sym typeface="Monaco"/>
              </a:rPr>
              <a:t>=</a:t>
            </a:r>
            <a:r>
              <a:rPr sz="1100">
                <a:solidFill>
                  <a:srgbClr val="3933FF"/>
                </a:solidFill>
                <a:latin typeface="Monaco"/>
                <a:ea typeface="Monaco"/>
                <a:cs typeface="Monaco"/>
                <a:sym typeface="Monaco"/>
              </a:rPr>
              <a:t>"?comments=0"</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If there's a microphone anywhere near you, assume it's hot and</a:t>
            </a:r>
          </a:p>
          <a:p>
            <a:pPr defTabSz="321457">
              <a:defRPr sz="1800"/>
            </a:pPr>
            <a:r>
              <a:rPr sz="1100">
                <a:latin typeface="Monaco"/>
                <a:ea typeface="Monaco"/>
                <a:cs typeface="Monaco"/>
                <a:sym typeface="Monaco"/>
              </a:rPr>
              <a:t>     sending whatever you're saying to the world. Seriously.</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footer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"discussionUrl"</a:t>
            </a:r>
            <a:r>
              <a:rPr sz="1100">
                <a:latin typeface="Monaco"/>
                <a:ea typeface="Monaco"/>
                <a:cs typeface="Monaco"/>
                <a:sym typeface="Monaco"/>
              </a:rPr>
              <a:t> </a:t>
            </a:r>
            <a:r>
              <a:rPr sz="1100">
                <a:solidFill>
                  <a:srgbClr val="932192"/>
                </a:solidFill>
                <a:latin typeface="Monaco"/>
                <a:ea typeface="Monaco"/>
                <a:cs typeface="Monaco"/>
                <a:sym typeface="Monaco"/>
              </a:rPr>
              <a:t>href</a:t>
            </a:r>
            <a:r>
              <a:rPr sz="1100">
                <a:latin typeface="Monaco"/>
                <a:ea typeface="Monaco"/>
                <a:cs typeface="Monaco"/>
                <a:sym typeface="Monaco"/>
              </a:rPr>
              <a:t>=</a:t>
            </a:r>
            <a:r>
              <a:rPr sz="1100">
                <a:solidFill>
                  <a:srgbClr val="3933FF"/>
                </a:solidFill>
                <a:latin typeface="Monaco"/>
                <a:ea typeface="Monaco"/>
                <a:cs typeface="Monaco"/>
                <a:sym typeface="Monaco"/>
              </a:rPr>
              <a:t>"?comments=1"</a:t>
            </a:r>
            <a:r>
              <a:rPr sz="1100">
                <a:solidFill>
                  <a:srgbClr val="009193"/>
                </a:solidFill>
                <a:latin typeface="Monaco"/>
                <a:ea typeface="Monaco"/>
                <a:cs typeface="Monaco"/>
                <a:sym typeface="Monaco"/>
              </a:rPr>
              <a:t>&gt;</a:t>
            </a:r>
            <a:r>
              <a:rPr sz="1100">
                <a:latin typeface="Monaco"/>
                <a:ea typeface="Monaco"/>
                <a:cs typeface="Monaco"/>
                <a:sym typeface="Monaco"/>
              </a:rPr>
              <a:t>Show comments...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footer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12719036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3000"/>
              <a:t>&lt;section&gt;</a:t>
            </a:r>
          </a:p>
        </p:txBody>
      </p:sp>
      <p:sp>
        <p:nvSpPr>
          <p:cNvPr id="74" name="Shape 74"/>
          <p:cNvSpPr>
            <a:spLocks noGrp="1"/>
          </p:cNvSpPr>
          <p:nvPr>
            <p:ph type="body" idx="1"/>
          </p:nvPr>
        </p:nvSpPr>
        <p:spPr>
          <a:xfrm>
            <a:off x="357188" y="1676392"/>
            <a:ext cx="2877453" cy="4383396"/>
          </a:xfrm>
          <a:prstGeom prst="rect">
            <a:avLst/>
          </a:prstGeom>
        </p:spPr>
        <p:txBody>
          <a:bodyPr>
            <a:normAutofit fontScale="92500"/>
          </a:bodyPr>
          <a:lstStyle>
            <a:lvl1pPr marL="0" indent="0" defTabSz="502412">
              <a:spcBef>
                <a:spcPts val="3600"/>
              </a:spcBef>
              <a:buSzTx/>
              <a:buFontTx/>
              <a:buNone/>
              <a:defRPr sz="3096" i="1"/>
            </a:lvl1pPr>
          </a:lstStyle>
          <a:p>
            <a:pPr lvl="0">
              <a:defRPr sz="1800" i="0"/>
            </a:pPr>
            <a:r>
              <a:rPr sz="2200"/>
              <a:t>"The section element represents a generic section of a document or application. A section, in this context, is a thematic grouping of content. The theme of each section should be identified, typically by including a heading (h1-h6 element) as a child of the section element.”</a:t>
            </a:r>
          </a:p>
        </p:txBody>
      </p:sp>
      <p:sp>
        <p:nvSpPr>
          <p:cNvPr id="75" name="Shape 75"/>
          <p:cNvSpPr/>
          <p:nvPr/>
        </p:nvSpPr>
        <p:spPr>
          <a:xfrm>
            <a:off x="3652242" y="2365191"/>
            <a:ext cx="4198265" cy="2877711"/>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h2</a:t>
            </a:r>
            <a:r>
              <a:rPr sz="1100">
                <a:solidFill>
                  <a:srgbClr val="009193"/>
                </a:solidFill>
                <a:latin typeface="Monaco"/>
                <a:ea typeface="Monaco"/>
                <a:cs typeface="Monaco"/>
                <a:sym typeface="Monaco"/>
              </a:rPr>
              <a:t>&gt;</a:t>
            </a:r>
            <a:r>
              <a:rPr sz="1100">
                <a:latin typeface="Monaco"/>
                <a:ea typeface="Monaco"/>
                <a:cs typeface="Monaco"/>
                <a:sym typeface="Monaco"/>
              </a:rPr>
              <a:t>Apples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h2</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Tasty, delicious fruit!</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 apple is the pomaceous fruit of the apple tree.</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r>
              <a:rPr sz="1100">
                <a:latin typeface="Monaco"/>
                <a:ea typeface="Monaco"/>
                <a:cs typeface="Monaco"/>
                <a:sym typeface="Monaco"/>
              </a:rPr>
              <a:t>Red Delicious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These bright red apples are the most common found in many</a:t>
            </a:r>
          </a:p>
          <a:p>
            <a:pPr defTabSz="321457">
              <a:defRPr sz="1800"/>
            </a:pPr>
            <a:r>
              <a:rPr sz="1100">
                <a:latin typeface="Monaco"/>
                <a:ea typeface="Monaco"/>
                <a:cs typeface="Monaco"/>
                <a:sym typeface="Monaco"/>
              </a:rPr>
              <a:t>      supermarkets.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r>
              <a:rPr sz="1100">
                <a:latin typeface="Monaco"/>
                <a:ea typeface="Monaco"/>
                <a:cs typeface="Monaco"/>
                <a:sym typeface="Monaco"/>
              </a:rPr>
              <a:t>Granny Smith</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These juicy, green apples make a great filling for apple</a:t>
            </a:r>
          </a:p>
          <a:p>
            <a:pPr defTabSz="321457">
              <a:defRPr sz="1800"/>
            </a:pPr>
            <a:r>
              <a:rPr sz="1100">
                <a:latin typeface="Monaco"/>
                <a:ea typeface="Monaco"/>
                <a:cs typeface="Monaco"/>
                <a:sym typeface="Monaco"/>
              </a:rPr>
              <a:t>      pies.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0327054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a:pPr>
            <a:r>
              <a:rPr sz="3000"/>
              <a:t>&lt;aside&gt;</a:t>
            </a:r>
          </a:p>
        </p:txBody>
      </p:sp>
      <p:sp>
        <p:nvSpPr>
          <p:cNvPr id="78" name="Shape 78"/>
          <p:cNvSpPr>
            <a:spLocks noGrp="1"/>
          </p:cNvSpPr>
          <p:nvPr>
            <p:ph type="body" idx="1"/>
          </p:nvPr>
        </p:nvSpPr>
        <p:spPr>
          <a:xfrm>
            <a:off x="267890" y="1635755"/>
            <a:ext cx="3236908" cy="4550897"/>
          </a:xfrm>
          <a:prstGeom prst="rect">
            <a:avLst/>
          </a:prstGeom>
        </p:spPr>
        <p:txBody>
          <a:bodyPr>
            <a:normAutofit lnSpcReduction="10000"/>
          </a:bodyPr>
          <a:lstStyle>
            <a:lvl1pPr marL="0" indent="0" defTabSz="519937">
              <a:spcBef>
                <a:spcPts val="3700"/>
              </a:spcBef>
              <a:buSzTx/>
              <a:buFontTx/>
              <a:buNone/>
              <a:defRPr sz="3204" i="1"/>
            </a:lvl1pPr>
          </a:lstStyle>
          <a:p>
            <a:pPr lvl="0">
              <a:defRPr sz="1800" i="0"/>
            </a:pPr>
            <a:r>
              <a:rPr sz="230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p:txBody>
      </p:sp>
      <p:sp>
        <p:nvSpPr>
          <p:cNvPr id="79" name="Shape 79"/>
          <p:cNvSpPr/>
          <p:nvPr/>
        </p:nvSpPr>
        <p:spPr>
          <a:xfrm>
            <a:off x="3723680" y="2782669"/>
            <a:ext cx="5299696" cy="1292662"/>
          </a:xfrm>
          <a:prstGeom prst="rect">
            <a:avLst/>
          </a:prstGeom>
          <a:ln w="12700">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defTabSz="321457">
              <a:defRPr sz="1800"/>
            </a:pP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aside</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latin typeface="Monaco"/>
                <a:ea typeface="Monaco"/>
                <a:cs typeface="Monaco"/>
                <a:sym typeface="Monaco"/>
              </a:rPr>
              <a:t> </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h1</a:t>
            </a:r>
            <a:r>
              <a:rPr sz="1200">
                <a:solidFill>
                  <a:srgbClr val="009193"/>
                </a:solidFill>
                <a:latin typeface="Monaco"/>
                <a:ea typeface="Monaco"/>
                <a:cs typeface="Monaco"/>
                <a:sym typeface="Monaco"/>
              </a:rPr>
              <a:t>&gt;</a:t>
            </a:r>
            <a:r>
              <a:rPr sz="1200">
                <a:latin typeface="Monaco"/>
                <a:ea typeface="Monaco"/>
                <a:cs typeface="Monaco"/>
                <a:sym typeface="Monaco"/>
              </a:rPr>
              <a:t>Switzerland</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h1</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latin typeface="Monaco"/>
                <a:ea typeface="Monaco"/>
                <a:cs typeface="Monaco"/>
                <a:sym typeface="Monaco"/>
              </a:rPr>
              <a:t> </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p</a:t>
            </a:r>
            <a:r>
              <a:rPr sz="1200">
                <a:solidFill>
                  <a:srgbClr val="009193"/>
                </a:solidFill>
                <a:latin typeface="Monaco"/>
                <a:ea typeface="Monaco"/>
                <a:cs typeface="Monaco"/>
                <a:sym typeface="Monaco"/>
              </a:rPr>
              <a:t>&gt;</a:t>
            </a:r>
            <a:r>
              <a:rPr sz="1200">
                <a:latin typeface="Monaco"/>
                <a:ea typeface="Monaco"/>
                <a:cs typeface="Monaco"/>
                <a:sym typeface="Monaco"/>
              </a:rPr>
              <a:t>Switzerland, a land-locked country in the middle of </a:t>
            </a:r>
          </a:p>
          <a:p>
            <a:pPr defTabSz="321457">
              <a:defRPr sz="1800"/>
            </a:pPr>
            <a:r>
              <a:rPr sz="1200">
                <a:latin typeface="Monaco"/>
                <a:ea typeface="Monaco"/>
                <a:cs typeface="Monaco"/>
                <a:sym typeface="Monaco"/>
              </a:rPr>
              <a:t>    geographic Europe, has not joined the geopolitical </a:t>
            </a:r>
          </a:p>
          <a:p>
            <a:pPr defTabSz="321457">
              <a:defRPr sz="1800"/>
            </a:pPr>
            <a:r>
              <a:rPr sz="1200">
                <a:latin typeface="Monaco"/>
                <a:ea typeface="Monaco"/>
                <a:cs typeface="Monaco"/>
                <a:sym typeface="Monaco"/>
              </a:rPr>
              <a:t>    European Union, though it is a signatory to a number  </a:t>
            </a:r>
          </a:p>
          <a:p>
            <a:pPr defTabSz="321457">
              <a:defRPr sz="1800"/>
            </a:pPr>
            <a:r>
              <a:rPr sz="1200">
                <a:latin typeface="Monaco"/>
                <a:ea typeface="Monaco"/>
                <a:cs typeface="Monaco"/>
                <a:sym typeface="Monaco"/>
              </a:rPr>
              <a:t>    of European treaties.</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p</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aside</a:t>
            </a:r>
            <a:r>
              <a:rPr sz="12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7468384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sz="3000"/>
              <a:t>&lt;header&gt; &amp; &lt;footer&gt;</a:t>
            </a:r>
          </a:p>
        </p:txBody>
      </p:sp>
      <p:sp>
        <p:nvSpPr>
          <p:cNvPr id="82" name="Shape 82"/>
          <p:cNvSpPr>
            <a:spLocks noGrp="1"/>
          </p:cNvSpPr>
          <p:nvPr>
            <p:ph type="body" idx="1"/>
          </p:nvPr>
        </p:nvSpPr>
        <p:spPr>
          <a:xfrm>
            <a:off x="232172" y="1645340"/>
            <a:ext cx="3634959" cy="2079676"/>
          </a:xfrm>
          <a:prstGeom prst="rect">
            <a:avLst/>
          </a:prstGeom>
        </p:spPr>
        <p:txBody>
          <a:bodyPr>
            <a:normAutofit fontScale="92500"/>
          </a:bodyPr>
          <a:lstStyle>
            <a:lvl1pPr marL="0" indent="0" defTabSz="438150">
              <a:spcBef>
                <a:spcPts val="3100"/>
              </a:spcBef>
              <a:buSzTx/>
              <a:buFontTx/>
              <a:buNone/>
              <a:defRPr sz="2700" i="1"/>
            </a:lvl1pPr>
          </a:lstStyle>
          <a:p>
            <a:pPr lvl="0">
              <a:defRPr sz="1800" i="0"/>
            </a:pPr>
            <a:r>
              <a:rPr sz="1900"/>
              <a:t>"The header element represents introductory content for its nearest ancestor sectioning content or sectioning root element. A header typically contains a group of introductory or navigational aids.”</a:t>
            </a:r>
          </a:p>
        </p:txBody>
      </p:sp>
      <p:sp>
        <p:nvSpPr>
          <p:cNvPr id="83" name="Shape 83"/>
          <p:cNvSpPr/>
          <p:nvPr/>
        </p:nvSpPr>
        <p:spPr>
          <a:xfrm>
            <a:off x="241102" y="4155919"/>
            <a:ext cx="3770578" cy="22145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defTabSz="414781">
              <a:spcBef>
                <a:spcPts val="2900"/>
              </a:spcBef>
              <a:defRPr sz="2556" i="1"/>
            </a:lvl1pPr>
          </a:lstStyle>
          <a:p>
            <a:pPr lvl="0">
              <a:defRPr sz="1800" i="0"/>
            </a:pPr>
            <a:r>
              <a:rPr sz="1800"/>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84" name="Shape 84"/>
          <p:cNvSpPr/>
          <p:nvPr/>
        </p:nvSpPr>
        <p:spPr>
          <a:xfrm>
            <a:off x="4822032" y="2528754"/>
            <a:ext cx="2576026" cy="1800493"/>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header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p</a:t>
            </a:r>
            <a:r>
              <a:rPr sz="1300">
                <a:solidFill>
                  <a:srgbClr val="009193"/>
                </a:solidFill>
                <a:latin typeface="Monaco"/>
                <a:ea typeface="Monaco"/>
                <a:cs typeface="Monaco"/>
                <a:sym typeface="Monaco"/>
              </a:rPr>
              <a:t>&gt;</a:t>
            </a:r>
            <a:r>
              <a:rPr sz="1300">
                <a:latin typeface="Monaco"/>
                <a:ea typeface="Monaco"/>
                <a:cs typeface="Monaco"/>
                <a:sym typeface="Monaco"/>
              </a:rPr>
              <a:t>Welcome to...</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p</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h1</a:t>
            </a:r>
            <a:r>
              <a:rPr sz="1300">
                <a:solidFill>
                  <a:srgbClr val="009193"/>
                </a:solidFill>
                <a:latin typeface="Monaco"/>
                <a:ea typeface="Monaco"/>
                <a:cs typeface="Monaco"/>
                <a:sym typeface="Monaco"/>
              </a:rPr>
              <a:t>&gt;</a:t>
            </a:r>
            <a:r>
              <a:rPr sz="1300">
                <a:latin typeface="Monaco"/>
                <a:ea typeface="Monaco"/>
                <a:cs typeface="Monaco"/>
                <a:sym typeface="Monaco"/>
              </a:rPr>
              <a:t>Voidwars!</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h1</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header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endParaRPr sz="1300">
              <a:latin typeface="Monaco"/>
              <a:ea typeface="Monaco"/>
              <a:cs typeface="Monaco"/>
              <a:sym typeface="Monaco"/>
            </a:endParaRPr>
          </a:p>
          <a:p>
            <a:pPr defTabSz="321457">
              <a:defRPr sz="1800"/>
            </a:pP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footer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a</a:t>
            </a:r>
            <a:r>
              <a:rPr sz="1300">
                <a:latin typeface="Monaco"/>
                <a:ea typeface="Monaco"/>
                <a:cs typeface="Monaco"/>
                <a:sym typeface="Monaco"/>
              </a:rPr>
              <a:t> </a:t>
            </a:r>
            <a:r>
              <a:rPr sz="1300">
                <a:solidFill>
                  <a:srgbClr val="932192"/>
                </a:solidFill>
                <a:latin typeface="Monaco"/>
                <a:ea typeface="Monaco"/>
                <a:cs typeface="Monaco"/>
                <a:sym typeface="Monaco"/>
              </a:rPr>
              <a:t>href</a:t>
            </a:r>
            <a:r>
              <a:rPr sz="1300">
                <a:latin typeface="Monaco"/>
                <a:ea typeface="Monaco"/>
                <a:cs typeface="Monaco"/>
                <a:sym typeface="Monaco"/>
              </a:rPr>
              <a:t>=</a:t>
            </a:r>
            <a:r>
              <a:rPr sz="1300">
                <a:solidFill>
                  <a:srgbClr val="3933FF"/>
                </a:solidFill>
                <a:latin typeface="Monaco"/>
                <a:ea typeface="Monaco"/>
                <a:cs typeface="Monaco"/>
                <a:sym typeface="Monaco"/>
              </a:rPr>
              <a:t>"../"</a:t>
            </a:r>
            <a:r>
              <a:rPr sz="1300">
                <a:solidFill>
                  <a:srgbClr val="009193"/>
                </a:solidFill>
                <a:latin typeface="Monaco"/>
                <a:ea typeface="Monaco"/>
                <a:cs typeface="Monaco"/>
                <a:sym typeface="Monaco"/>
              </a:rPr>
              <a:t>&gt;</a:t>
            </a:r>
            <a:r>
              <a:rPr sz="1300">
                <a:latin typeface="Monaco"/>
                <a:ea typeface="Monaco"/>
                <a:cs typeface="Monaco"/>
                <a:sym typeface="Monaco"/>
              </a:rPr>
              <a:t>Back to index…</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a</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footer</a:t>
            </a:r>
            <a:r>
              <a:rPr sz="13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3904904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prstGeom prst="rect">
            <a:avLst/>
          </a:prstGeom>
        </p:spPr>
        <p:txBody>
          <a:bodyPr/>
          <a:lstStyle/>
          <a:p>
            <a:pPr lvl="0">
              <a:defRPr sz="1800"/>
            </a:pPr>
            <a:r>
              <a:rPr sz="3000"/>
              <a:t>W3C Specifications</a:t>
            </a:r>
          </a:p>
        </p:txBody>
      </p:sp>
      <p:sp>
        <p:nvSpPr>
          <p:cNvPr id="87" name="Shape 87"/>
          <p:cNvSpPr>
            <a:spLocks noGrp="1"/>
          </p:cNvSpPr>
          <p:nvPr>
            <p:ph type="body" idx="1"/>
          </p:nvPr>
        </p:nvSpPr>
        <p:spPr>
          <a:xfrm>
            <a:off x="401836" y="1553856"/>
            <a:ext cx="2797085" cy="4688087"/>
          </a:xfrm>
          <a:prstGeom prst="rect">
            <a:avLst/>
          </a:prstGeom>
        </p:spPr>
        <p:txBody>
          <a:bodyPr/>
          <a:lstStyle/>
          <a:p>
            <a:pPr lvl="0">
              <a:defRPr sz="1800"/>
            </a:pPr>
            <a:r>
              <a:rPr sz="2500"/>
              <a:t>Readable and concise</a:t>
            </a:r>
          </a:p>
          <a:p>
            <a:pPr lvl="0">
              <a:defRPr sz="1800"/>
            </a:pPr>
            <a:r>
              <a:rPr sz="2500"/>
              <a:t>Simple guidance on structuring content</a:t>
            </a:r>
          </a:p>
        </p:txBody>
      </p:sp>
      <p:pic>
        <p:nvPicPr>
          <p:cNvPr id="88" name="Screen Shot 2013-11-27 at 06.29.23.png"/>
          <p:cNvPicPr/>
          <p:nvPr/>
        </p:nvPicPr>
        <p:blipFill>
          <a:blip r:embed="rId2">
            <a:extLst/>
          </a:blip>
          <a:stretch>
            <a:fillRect/>
          </a:stretch>
        </p:blipFill>
        <p:spPr>
          <a:xfrm>
            <a:off x="3687961" y="383977"/>
            <a:ext cx="5268516" cy="1687711"/>
          </a:xfrm>
          <a:prstGeom prst="rect">
            <a:avLst/>
          </a:prstGeom>
          <a:ln w="12700">
            <a:solidFill/>
            <a:miter lim="400000"/>
          </a:ln>
        </p:spPr>
      </p:pic>
      <p:pic>
        <p:nvPicPr>
          <p:cNvPr id="89" name="Screen Shot 2013-11-27 at 06.30.09.png"/>
          <p:cNvPicPr/>
          <p:nvPr/>
        </p:nvPicPr>
        <p:blipFill>
          <a:blip r:embed="rId3">
            <a:extLst/>
          </a:blip>
          <a:stretch>
            <a:fillRect/>
          </a:stretch>
        </p:blipFill>
        <p:spPr>
          <a:xfrm>
            <a:off x="3875484" y="2509242"/>
            <a:ext cx="4500563" cy="3170039"/>
          </a:xfrm>
          <a:prstGeom prst="rect">
            <a:avLst/>
          </a:prstGeom>
          <a:ln w="12700">
            <a:solidFill/>
            <a:miter lim="400000"/>
          </a:ln>
        </p:spPr>
      </p:pic>
    </p:spTree>
    <p:extLst>
      <p:ext uri="{BB962C8B-B14F-4D97-AF65-F5344CB8AC3E}">
        <p14:creationId xmlns:p14="http://schemas.microsoft.com/office/powerpoint/2010/main" val="3994041318"/>
      </p:ext>
    </p:extLst>
  </p:cSld>
  <p:clrMapOvr>
    <a:masterClrMapping/>
  </p:clrMapOvr>
  <p:transition spd="med"/>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1429</TotalTime>
  <Words>931</Words>
  <Application>Microsoft Office PowerPoint</Application>
  <PresentationFormat>On-screen Show (4:3)</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Badge</vt:lpstr>
      <vt:lpstr>Html5 Semantic elements</vt:lpstr>
      <vt:lpstr>The Need for Semantic Elements</vt:lpstr>
      <vt:lpstr>The HTML5 Semantic Elements</vt:lpstr>
      <vt:lpstr>&lt;nav&gt;</vt:lpstr>
      <vt:lpstr>&lt;article&gt;</vt:lpstr>
      <vt:lpstr>&lt;section&gt;</vt:lpstr>
      <vt:lpstr>&lt;aside&gt;</vt:lpstr>
      <vt:lpstr>&lt;header&gt; &amp; &lt;footer&gt;</vt:lpstr>
      <vt:lpstr>W3C Specifications</vt:lpstr>
      <vt:lpstr>http://www.w3.org/html/wg/drafts/html/master/sections.html#article-or-section</vt:lpstr>
      <vt:lpstr>Semantic and Div’itis</vt:lpstr>
      <vt:lpstr>PowerPoint Presentation</vt:lpstr>
      <vt:lpstr>Different Structures and Ordering</vt:lpstr>
      <vt:lpstr>PowerPoint Presentation</vt:lpstr>
      <vt:lpstr>PowerPoint Presentation</vt:lpstr>
      <vt:lpstr>Figure and figcaption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Tables</dc:title>
  <dc:creator>mary</dc:creator>
  <cp:lastModifiedBy>Rosanne Birney</cp:lastModifiedBy>
  <cp:revision>169</cp:revision>
  <dcterms:created xsi:type="dcterms:W3CDTF">2015-11-09T10:51:36Z</dcterms:created>
  <dcterms:modified xsi:type="dcterms:W3CDTF">2017-10-19T10:03:41Z</dcterms:modified>
</cp:coreProperties>
</file>