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6" r:id="rId4"/>
    <p:sldId id="258" r:id="rId5"/>
    <p:sldId id="270" r:id="rId6"/>
    <p:sldId id="271" r:id="rId7"/>
    <p:sldId id="272" r:id="rId8"/>
    <p:sldId id="273" r:id="rId9"/>
    <p:sldId id="274" r:id="rId10"/>
    <p:sldId id="275" r:id="rId11"/>
    <p:sldId id="276" r:id="rId12"/>
    <p:sldId id="277" r:id="rId13"/>
    <p:sldId id="278" r:id="rId14"/>
    <p:sldId id="279" r:id="rId15"/>
    <p:sldId id="268" r:id="rId16"/>
    <p:sldId id="269" r:id="rId17"/>
    <p:sldId id="297" r:id="rId18"/>
    <p:sldId id="294" r:id="rId19"/>
    <p:sldId id="295" r:id="rId20"/>
    <p:sldId id="296" r:id="rId21"/>
    <p:sldId id="259" r:id="rId22"/>
    <p:sldId id="280" r:id="rId23"/>
    <p:sldId id="281" r:id="rId24"/>
    <p:sldId id="287" r:id="rId25"/>
    <p:sldId id="282" r:id="rId26"/>
    <p:sldId id="301" r:id="rId27"/>
    <p:sldId id="302" r:id="rId28"/>
    <p:sldId id="298" r:id="rId29"/>
    <p:sldId id="299" r:id="rId30"/>
    <p:sldId id="300" r:id="rId31"/>
    <p:sldId id="260" r:id="rId32"/>
    <p:sldId id="286" r:id="rId33"/>
    <p:sldId id="283" r:id="rId34"/>
    <p:sldId id="284" r:id="rId35"/>
    <p:sldId id="285" r:id="rId36"/>
    <p:sldId id="289" r:id="rId37"/>
    <p:sldId id="290" r:id="rId38"/>
    <p:sldId id="261" r:id="rId39"/>
    <p:sldId id="293" r:id="rId40"/>
    <p:sldId id="262" r:id="rId41"/>
    <p:sldId id="291" r:id="rId42"/>
    <p:sldId id="292" r:id="rId43"/>
    <p:sldId id="263" r:id="rId44"/>
    <p:sldId id="288" r:id="rId45"/>
    <p:sldId id="264" r:id="rId46"/>
    <p:sldId id="303" r:id="rId47"/>
    <p:sldId id="304" r:id="rId48"/>
    <p:sldId id="305" r:id="rId49"/>
    <p:sldId id="306" r:id="rId50"/>
    <p:sldId id="307" r:id="rId51"/>
    <p:sldId id="308" r:id="rId52"/>
    <p:sldId id="309"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272F6-9539-45DF-829F-134017AD8B44}" type="datetimeFigureOut">
              <a:rPr lang="en-IE" smtClean="0"/>
              <a:t>11/09/2017</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4FDFF-BD9A-4ED8-B450-BF4E3F73A2C4}" type="slidenum">
              <a:rPr lang="en-IE" smtClean="0"/>
              <a:t>‹#›</a:t>
            </a:fld>
            <a:endParaRPr lang="en-IE"/>
          </a:p>
        </p:txBody>
      </p:sp>
    </p:spTree>
    <p:extLst>
      <p:ext uri="{BB962C8B-B14F-4D97-AF65-F5344CB8AC3E}">
        <p14:creationId xmlns:p14="http://schemas.microsoft.com/office/powerpoint/2010/main" val="272566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4" y="473203"/>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AAF2F458-CDF3-4154-9127-01AD2A833DFC}" type="datetime1">
              <a:rPr lang="en-IE" smtClean="0"/>
              <a:t>11/09/2017</a:t>
            </a:fld>
            <a:endParaRPr lang="en-IE"/>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IE"/>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fld id="{1A6BA246-6289-45EA-A2F1-E11AF8EAF7BB}" type="slidenum">
              <a:rPr lang="en-IE" smtClean="0"/>
              <a:t>‹#›</a:t>
            </a:fld>
            <a:endParaRPr lang="en-IE"/>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C19A69-EFBA-4B04-8A58-CED483B6963B}"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2"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6" y="286790"/>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D9B20-5F2F-4ED7-AB1C-21A1371369FA}"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63546-03B6-4EF1-A9B0-CDE06FA81B7C}"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8" y="805417"/>
            <a:ext cx="6140303" cy="3048470"/>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7"/>
            <a:ext cx="5263116" cy="713351"/>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79AB31B4-CDFC-4074-B9F0-E8A930293219}" type="datetime1">
              <a:rPr lang="en-IE" smtClean="0"/>
              <a:t>11/09/2017</a:t>
            </a:fld>
            <a:endParaRPr lang="en-IE"/>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7456826" y="4781759"/>
            <a:ext cx="1115675" cy="259347"/>
          </a:xfrm>
        </p:spPr>
        <p:txBody>
          <a:bodyPr/>
          <a:lstStyle>
            <a:lvl1pPr>
              <a:defRPr baseline="0">
                <a:solidFill>
                  <a:schemeClr val="tx2"/>
                </a:solidFill>
              </a:defRPr>
            </a:lvl1pPr>
          </a:lstStyle>
          <a:p>
            <a:fld id="{1A6BA246-6289-45EA-A2F1-E11AF8EAF7BB}" type="slidenum">
              <a:rPr lang="en-IE" smtClean="0"/>
              <a:t>‹#›</a:t>
            </a:fld>
            <a:endParaRPr lang="en-IE"/>
          </a:p>
        </p:txBody>
      </p:sp>
      <p:grpSp>
        <p:nvGrpSpPr>
          <p:cNvPr id="7" name="Group 6" title="left scallop shape"/>
          <p:cNvGrpSpPr/>
          <p:nvPr/>
        </p:nvGrpSpPr>
        <p:grpSpPr>
          <a:xfrm>
            <a:off x="1"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AD30B-FEBB-421C-B4BD-BF5C59B6FC84}" type="datetime1">
              <a:rPr lang="en-IE" smtClean="0"/>
              <a:t>11/09/2017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7" y="285751"/>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B4C67-0FFF-46CA-85BD-3714C47DBBD2}" type="datetime1">
              <a:rPr lang="en-IE" smtClean="0"/>
              <a:t>11/09/2017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12E4E-85E0-4738-ADF9-07E06A27BDA5}" type="datetime1">
              <a:rPr lang="en-IE" smtClean="0"/>
              <a:t>11/09/2017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4BD8F-4F7A-444F-B4C7-53CB55E3B689}" type="datetime1">
              <a:rPr lang="en-IE" smtClean="0"/>
              <a:t>11/09/2017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1"/>
            <a:ext cx="2319086" cy="897503"/>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43DDFFB7-3953-4939-9999-2CB1E7FC9174}" type="datetime1">
              <a:rPr lang="en-IE" smtClean="0"/>
              <a:t>11/09/2017</a:t>
            </a:fld>
            <a:endParaRPr lang="en-IE"/>
          </a:p>
        </p:txBody>
      </p:sp>
      <p:sp>
        <p:nvSpPr>
          <p:cNvPr id="6" name="Footer Placeholder 5"/>
          <p:cNvSpPr>
            <a:spLocks noGrp="1"/>
          </p:cNvSpPr>
          <p:nvPr>
            <p:ph type="ftr" sz="quarter" idx="11"/>
          </p:nvPr>
        </p:nvSpPr>
        <p:spPr>
          <a:xfrm>
            <a:off x="1577716" y="4781759"/>
            <a:ext cx="2611634" cy="259347"/>
          </a:xfrm>
        </p:spPr>
        <p:txBody>
          <a:bodyPr/>
          <a:lstStyle/>
          <a:p>
            <a:endParaRPr lang="en-IE"/>
          </a:p>
        </p:txBody>
      </p:sp>
      <p:sp>
        <p:nvSpPr>
          <p:cNvPr id="7" name="Slide Number Placeholder 6"/>
          <p:cNvSpPr>
            <a:spLocks noGrp="1"/>
          </p:cNvSpPr>
          <p:nvPr>
            <p:ph type="sldNum" sz="quarter" idx="12"/>
          </p:nvPr>
        </p:nvSpPr>
        <p:spPr>
          <a:xfrm>
            <a:off x="4268261" y="4781759"/>
            <a:ext cx="924342" cy="259347"/>
          </a:xfrm>
        </p:spPr>
        <p:txBody>
          <a:bodyPr/>
          <a:lstStyle/>
          <a:p>
            <a:fld id="{1A6BA246-6289-45EA-A2F1-E11AF8EAF7BB}" type="slidenum">
              <a:rPr lang="en-IE" smtClean="0"/>
              <a:t>‹#›</a:t>
            </a:fld>
            <a:endParaRPr lang="en-IE"/>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9" y="1"/>
            <a:ext cx="5516689" cy="51434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85DB8857-E704-4532-88B3-2DD85684C60E}" type="datetime1">
              <a:rPr lang="en-IE" smtClean="0"/>
              <a:t>11/09/2017</a:t>
            </a:fld>
            <a:endParaRPr lang="en-IE"/>
          </a:p>
        </p:txBody>
      </p:sp>
      <p:sp>
        <p:nvSpPr>
          <p:cNvPr id="6" name="Footer Placeholder 5"/>
          <p:cNvSpPr>
            <a:spLocks noGrp="1"/>
          </p:cNvSpPr>
          <p:nvPr>
            <p:ph type="ftr" sz="quarter" idx="11"/>
          </p:nvPr>
        </p:nvSpPr>
        <p:spPr>
          <a:xfrm>
            <a:off x="1577716" y="4781759"/>
            <a:ext cx="2611634" cy="259347"/>
          </a:xfrm>
        </p:spPr>
        <p:txBody>
          <a:bodyPr/>
          <a:lstStyle/>
          <a:p>
            <a:endParaRPr lang="en-IE"/>
          </a:p>
        </p:txBody>
      </p:sp>
      <p:sp>
        <p:nvSpPr>
          <p:cNvPr id="7" name="Slide Number Placeholder 6"/>
          <p:cNvSpPr>
            <a:spLocks noGrp="1"/>
          </p:cNvSpPr>
          <p:nvPr>
            <p:ph type="sldNum" sz="quarter" idx="12"/>
          </p:nvPr>
        </p:nvSpPr>
        <p:spPr>
          <a:xfrm>
            <a:off x="4265676" y="4781759"/>
            <a:ext cx="925830" cy="259347"/>
          </a:xfrm>
        </p:spPr>
        <p:txBody>
          <a:bodyPr/>
          <a:lstStyle/>
          <a:p>
            <a:fld id="{1A6BA246-6289-45EA-A2F1-E11AF8EAF7BB}"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1714502"/>
            <a:ext cx="7633742" cy="26951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9154012-114E-4F9E-8090-5823B3B72547}" type="datetime1">
              <a:rPr lang="en-IE" smtClean="0"/>
              <a:t>11/09/2017</a:t>
            </a:fld>
            <a:endParaRPr lang="en-IE"/>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E"/>
          </a:p>
        </p:txBody>
      </p:sp>
      <p:sp>
        <p:nvSpPr>
          <p:cNvPr id="6" name="Slide Number Placeholder 5"/>
          <p:cNvSpPr>
            <a:spLocks noGrp="1"/>
          </p:cNvSpPr>
          <p:nvPr>
            <p:ph type="sldNum" sz="quarter" idx="4"/>
          </p:nvPr>
        </p:nvSpPr>
        <p:spPr>
          <a:xfrm>
            <a:off x="6457952" y="4781759"/>
            <a:ext cx="2114549" cy="259347"/>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A6BA246-6289-45EA-A2F1-E11AF8EAF7BB}" type="slidenum">
              <a:rPr lang="en-IE" smtClean="0"/>
              <a:t>‹#›</a:t>
            </a:fld>
            <a:endParaRPr lang="en-IE"/>
          </a:p>
        </p:txBody>
      </p:sp>
      <p:sp>
        <p:nvSpPr>
          <p:cNvPr id="11" name="Freeform 6" title="Left scallop edge"/>
          <p:cNvSpPr/>
          <p:nvPr/>
        </p:nvSpPr>
        <p:spPr bwMode="auto">
          <a:xfrm>
            <a:off x="1"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fitzpatrick@wit.ie" TargetMode="External"/><Relationship Id="rId2" Type="http://schemas.openxmlformats.org/officeDocument/2006/relationships/hyperlink" Target="mailto:rbirney@wit.ie" TargetMode="External"/><Relationship Id="rId1" Type="http://schemas.openxmlformats.org/officeDocument/2006/relationships/slideLayout" Target="../slideLayouts/slideLayout2.xml"/><Relationship Id="rId5" Type="http://schemas.openxmlformats.org/officeDocument/2006/relationships/hyperlink" Target="mailto:dohalloran@wit.ie" TargetMode="External"/><Relationship Id="rId4" Type="http://schemas.openxmlformats.org/officeDocument/2006/relationships/hyperlink" Target="mailto:mylng@wit.i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ference.sitepoint.com/html/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internetlivestat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Html basics</a:t>
            </a:r>
            <a:endParaRPr lang="en-IE" dirty="0"/>
          </a:p>
        </p:txBody>
      </p:sp>
      <p:sp>
        <p:nvSpPr>
          <p:cNvPr id="3" name="Subtitle 2"/>
          <p:cNvSpPr>
            <a:spLocks noGrp="1"/>
          </p:cNvSpPr>
          <p:nvPr>
            <p:ph type="subTitle" idx="1"/>
          </p:nvPr>
        </p:nvSpPr>
        <p:spPr/>
        <p:txBody>
          <a:bodyPr>
            <a:normAutofit/>
          </a:bodyPr>
          <a:lstStyle/>
          <a:p>
            <a:r>
              <a:rPr lang="en-IE" dirty="0" smtClean="0"/>
              <a:t>Website development 1</a:t>
            </a:r>
            <a:endParaRPr lang="en-IE" dirty="0"/>
          </a:p>
        </p:txBody>
      </p:sp>
    </p:spTree>
    <p:extLst>
      <p:ext uri="{BB962C8B-B14F-4D97-AF65-F5344CB8AC3E}">
        <p14:creationId xmlns:p14="http://schemas.microsoft.com/office/powerpoint/2010/main" val="339946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lstStyle/>
          <a:p>
            <a:pPr eaLnBrk="1" hangingPunct="1"/>
            <a:r>
              <a:rPr lang="en-US" altLang="en-US" smtClean="0"/>
              <a:t>Role of Server</a:t>
            </a:r>
          </a:p>
        </p:txBody>
      </p:sp>
      <p:sp>
        <p:nvSpPr>
          <p:cNvPr id="47108" name="Rectangle 2"/>
          <p:cNvSpPr>
            <a:spLocks noGrp="1" noChangeArrowheads="1"/>
          </p:cNvSpPr>
          <p:nvPr>
            <p:ph type="body" idx="1"/>
          </p:nvPr>
        </p:nvSpPr>
        <p:spPr/>
        <p:txBody>
          <a:bodyPr/>
          <a:lstStyle/>
          <a:p>
            <a:pPr eaLnBrk="1" hangingPunct="1"/>
            <a:endParaRPr lang="en-US" altLang="en-US" smtClean="0"/>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75" y="1635646"/>
            <a:ext cx="7629773" cy="265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269705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Role of Client</a:t>
            </a:r>
          </a:p>
        </p:txBody>
      </p:sp>
      <p:sp>
        <p:nvSpPr>
          <p:cNvPr id="48132" name="Rectangle 2"/>
          <p:cNvSpPr>
            <a:spLocks noGrp="1" noChangeArrowheads="1"/>
          </p:cNvSpPr>
          <p:nvPr>
            <p:ph type="body" idx="1"/>
          </p:nvPr>
        </p:nvSpPr>
        <p:spPr/>
        <p:txBody>
          <a:bodyPr/>
          <a:lstStyle/>
          <a:p>
            <a:pPr eaLnBrk="1" hangingPunct="1"/>
            <a:endParaRPr lang="en-US" altLang="en-US" smtClean="0"/>
          </a:p>
        </p:txBody>
      </p:sp>
      <p:pic>
        <p:nvPicPr>
          <p:cNvPr id="481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7654"/>
            <a:ext cx="7904509" cy="18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62178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
          <p:cNvSpPr>
            <a:spLocks noGrp="1" noChangeArrowheads="1"/>
          </p:cNvSpPr>
          <p:nvPr>
            <p:ph type="title"/>
          </p:nvPr>
        </p:nvSpPr>
        <p:spPr/>
        <p:txBody>
          <a:bodyPr>
            <a:noAutofit/>
          </a:bodyPr>
          <a:lstStyle/>
          <a:p>
            <a:r>
              <a:rPr lang="en-US" altLang="en-US" sz="4000" dirty="0" smtClean="0"/>
              <a:t>Hyper Text Markup Language</a:t>
            </a:r>
          </a:p>
        </p:txBody>
      </p:sp>
      <p:sp>
        <p:nvSpPr>
          <p:cNvPr id="51204" name="Rectangle 2"/>
          <p:cNvSpPr>
            <a:spLocks noGrp="1" noChangeArrowheads="1"/>
          </p:cNvSpPr>
          <p:nvPr>
            <p:ph type="body" idx="1"/>
          </p:nvPr>
        </p:nvSpPr>
        <p:spPr>
          <a:xfrm>
            <a:off x="938758" y="1347614"/>
            <a:ext cx="7633742" cy="3062081"/>
          </a:xfrm>
        </p:spPr>
        <p:txBody>
          <a:bodyPr>
            <a:normAutofit fontScale="85000" lnSpcReduction="20000"/>
          </a:bodyPr>
          <a:lstStyle/>
          <a:p>
            <a:r>
              <a:rPr lang="en-US" altLang="en-US" dirty="0" smtClean="0"/>
              <a:t>HTML tells your browser about the structure of your document: </a:t>
            </a:r>
          </a:p>
          <a:p>
            <a:pPr lvl="1"/>
            <a:r>
              <a:rPr lang="en-US" altLang="en-US" dirty="0" smtClean="0"/>
              <a:t>where the headings are, </a:t>
            </a:r>
          </a:p>
          <a:p>
            <a:pPr lvl="1"/>
            <a:r>
              <a:rPr lang="en-US" altLang="en-US" dirty="0" smtClean="0"/>
              <a:t>where the paragraphs are, </a:t>
            </a:r>
          </a:p>
          <a:p>
            <a:pPr lvl="1"/>
            <a:r>
              <a:rPr lang="en-US" altLang="en-US" dirty="0" smtClean="0"/>
              <a:t>what text needs emphasis, </a:t>
            </a:r>
            <a:r>
              <a:rPr lang="en-US" altLang="en-US" dirty="0" err="1" smtClean="0"/>
              <a:t>etc</a:t>
            </a:r>
            <a:endParaRPr lang="en-US" altLang="en-US" dirty="0" smtClean="0"/>
          </a:p>
          <a:p>
            <a:pPr lvl="1"/>
            <a:r>
              <a:rPr lang="en-US" altLang="en-US" dirty="0" smtClean="0"/>
              <a:t>what text needs to linked</a:t>
            </a:r>
          </a:p>
          <a:p>
            <a:pPr lvl="1"/>
            <a:r>
              <a:rPr lang="en-US" altLang="en-US" dirty="0" smtClean="0"/>
              <a:t>what images to be displayed </a:t>
            </a:r>
          </a:p>
          <a:p>
            <a:r>
              <a:rPr lang="en-US" altLang="en-US" dirty="0" smtClean="0"/>
              <a:t>Given this information, browsers have built-in default rules for how to display each of these elements. </a:t>
            </a:r>
          </a:p>
          <a:p>
            <a:r>
              <a:rPr lang="en-US" altLang="en-US" dirty="0" smtClean="0"/>
              <a:t>This information is conveyed using “Tags”, this denote the intention of the author regarding the structure and display of the document.</a:t>
            </a:r>
          </a:p>
        </p:txBody>
      </p:sp>
    </p:spTree>
    <p:extLst>
      <p:ext uri="{BB962C8B-B14F-4D97-AF65-F5344CB8AC3E}">
        <p14:creationId xmlns:p14="http://schemas.microsoft.com/office/powerpoint/2010/main" val="375195310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HTML</a:t>
            </a:r>
            <a:endParaRPr lang="en-GB" dirty="0"/>
          </a:p>
        </p:txBody>
      </p:sp>
      <p:sp>
        <p:nvSpPr>
          <p:cNvPr id="3" name="Content Placeholder 2"/>
          <p:cNvSpPr>
            <a:spLocks noGrp="1"/>
          </p:cNvSpPr>
          <p:nvPr>
            <p:ph idx="1"/>
          </p:nvPr>
        </p:nvSpPr>
        <p:spPr/>
        <p:txBody>
          <a:bodyPr>
            <a:normAutofit lnSpcReduction="10000"/>
          </a:bodyPr>
          <a:lstStyle/>
          <a:p>
            <a:r>
              <a:rPr lang="en-GB" smtClean="0"/>
              <a:t>An HTML document is called a ‘page’</a:t>
            </a:r>
          </a:p>
          <a:p>
            <a:r>
              <a:rPr lang="en-GB" smtClean="0"/>
              <a:t>The starting page of a site is called the ‘homepage’</a:t>
            </a:r>
          </a:p>
          <a:p>
            <a:r>
              <a:rPr lang="en-GB" smtClean="0"/>
              <a:t>Markup language should only be used for the description of the document structure and not to describe the document presentation</a:t>
            </a:r>
          </a:p>
          <a:p>
            <a:r>
              <a:rPr lang="en-GB" smtClean="0"/>
              <a:t>Every HTML document consists of two parts: </a:t>
            </a:r>
          </a:p>
          <a:p>
            <a:pPr lvl="1"/>
            <a:r>
              <a:rPr lang="en-GB" smtClean="0"/>
              <a:t>Document ‘header’: contains information about the document.</a:t>
            </a:r>
          </a:p>
          <a:p>
            <a:pPr lvl="1"/>
            <a:r>
              <a:rPr lang="en-GB" smtClean="0"/>
              <a:t>Document ‘body’: contains the content of the document.</a:t>
            </a:r>
            <a:endParaRPr lang="en-GB" dirty="0"/>
          </a:p>
        </p:txBody>
      </p:sp>
    </p:spTree>
    <p:extLst>
      <p:ext uri="{BB962C8B-B14F-4D97-AF65-F5344CB8AC3E}">
        <p14:creationId xmlns:p14="http://schemas.microsoft.com/office/powerpoint/2010/main" val="22960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
          <p:cNvSpPr>
            <a:spLocks noGrp="1" noChangeArrowheads="1"/>
          </p:cNvSpPr>
          <p:nvPr>
            <p:ph type="title"/>
          </p:nvPr>
        </p:nvSpPr>
        <p:spPr/>
        <p:txBody>
          <a:bodyPr>
            <a:noAutofit/>
          </a:bodyPr>
          <a:lstStyle/>
          <a:p>
            <a:pPr eaLnBrk="1" hangingPunct="1"/>
            <a:r>
              <a:rPr lang="en-US" altLang="en-US" sz="2800" dirty="0" smtClean="0"/>
              <a:t>HTML Tags </a:t>
            </a:r>
            <a:br>
              <a:rPr lang="en-US" altLang="en-US" sz="2800" dirty="0" smtClean="0"/>
            </a:br>
            <a:r>
              <a:rPr lang="en-US" altLang="en-US" sz="2800" dirty="0" smtClean="0"/>
              <a:t>(more correctly called Elements)</a:t>
            </a:r>
          </a:p>
        </p:txBody>
      </p:sp>
      <p:sp>
        <p:nvSpPr>
          <p:cNvPr id="52228" name="Rectangle 2"/>
          <p:cNvSpPr>
            <a:spLocks noGrp="1" noChangeArrowheads="1"/>
          </p:cNvSpPr>
          <p:nvPr>
            <p:ph type="body" idx="1"/>
          </p:nvPr>
        </p:nvSpPr>
        <p:spPr>
          <a:xfrm>
            <a:off x="3920133" y="1225600"/>
            <a:ext cx="4482703" cy="3462486"/>
          </a:xfrm>
          <a:ln w="12700">
            <a:solidFill>
              <a:schemeClr val="tx1"/>
            </a:solidFill>
            <a:miter lim="800000"/>
            <a:headEnd/>
            <a:tailEnd/>
          </a:ln>
        </p:spPr>
        <p:txBody>
          <a:bodyPr>
            <a:normAutofit/>
          </a:bodyPr>
          <a:lstStyle/>
          <a:p>
            <a:pPr eaLnBrk="1" hangingPunct="1"/>
            <a:r>
              <a:rPr lang="en-US" altLang="en-US" dirty="0" smtClean="0"/>
              <a:t>Grouped by purpose:</a:t>
            </a:r>
          </a:p>
          <a:p>
            <a:pPr marL="446420" lvl="1">
              <a:spcBef>
                <a:spcPct val="0"/>
              </a:spcBef>
            </a:pPr>
            <a:r>
              <a:rPr lang="en-US" altLang="en-US" sz="1500" dirty="0"/>
              <a:t>Structural</a:t>
            </a:r>
          </a:p>
          <a:p>
            <a:pPr marL="725433" lvl="2">
              <a:spcBef>
                <a:spcPct val="0"/>
              </a:spcBef>
            </a:pPr>
            <a:r>
              <a:rPr lang="en-US" altLang="en-US" sz="1500" dirty="0"/>
              <a:t>&lt;html&gt;, &lt;head&gt;, &lt;title&gt;, &lt;body&gt; </a:t>
            </a:r>
          </a:p>
          <a:p>
            <a:pPr marL="446420" lvl="1">
              <a:spcBef>
                <a:spcPct val="0"/>
              </a:spcBef>
            </a:pPr>
            <a:r>
              <a:rPr lang="en-US" altLang="en-US" sz="1500" dirty="0"/>
              <a:t>Text</a:t>
            </a:r>
          </a:p>
          <a:p>
            <a:pPr marL="725433" lvl="2">
              <a:spcBef>
                <a:spcPct val="0"/>
              </a:spcBef>
            </a:pPr>
            <a:r>
              <a:rPr lang="en-US" altLang="en-US" sz="1500" dirty="0"/>
              <a:t>Heading</a:t>
            </a:r>
          </a:p>
          <a:p>
            <a:pPr marL="1004446" lvl="3">
              <a:spcBef>
                <a:spcPct val="0"/>
              </a:spcBef>
            </a:pPr>
            <a:r>
              <a:rPr lang="en-US" altLang="en-US" sz="1500" dirty="0"/>
              <a:t>&lt;h1&gt;, &lt;h2&gt;</a:t>
            </a:r>
          </a:p>
          <a:p>
            <a:pPr marL="725433" lvl="2">
              <a:spcBef>
                <a:spcPct val="0"/>
              </a:spcBef>
            </a:pPr>
            <a:r>
              <a:rPr lang="en-US" altLang="en-US" sz="1500" dirty="0"/>
              <a:t>Text</a:t>
            </a:r>
          </a:p>
          <a:p>
            <a:pPr marL="1004446" lvl="3">
              <a:spcBef>
                <a:spcPct val="0"/>
              </a:spcBef>
            </a:pPr>
            <a:r>
              <a:rPr lang="en-US" altLang="en-US" sz="1500" dirty="0"/>
              <a:t>&lt;p&gt;, </a:t>
            </a:r>
            <a:r>
              <a:rPr lang="en-US" altLang="en-US" sz="1500" dirty="0" smtClean="0"/>
              <a:t>&lt;b&gt;, &lt;</a:t>
            </a:r>
            <a:r>
              <a:rPr lang="en-US" altLang="en-US" sz="1500" dirty="0" err="1" smtClean="0"/>
              <a:t>i</a:t>
            </a:r>
            <a:r>
              <a:rPr lang="en-US" altLang="en-US" sz="1500" dirty="0" smtClean="0"/>
              <a:t>&gt;</a:t>
            </a:r>
            <a:endParaRPr lang="en-US" altLang="en-US" sz="1500" dirty="0"/>
          </a:p>
          <a:p>
            <a:pPr marL="446420" lvl="1">
              <a:spcBef>
                <a:spcPct val="0"/>
              </a:spcBef>
            </a:pPr>
            <a:r>
              <a:rPr lang="en-US" altLang="en-US" sz="1500" dirty="0" smtClean="0"/>
              <a:t>Hypertext</a:t>
            </a:r>
            <a:endParaRPr lang="en-US" altLang="en-US" sz="1500" dirty="0"/>
          </a:p>
          <a:p>
            <a:pPr marL="1004446" lvl="3">
              <a:spcBef>
                <a:spcPct val="0"/>
              </a:spcBef>
            </a:pPr>
            <a:r>
              <a:rPr lang="en-US" altLang="en-US" sz="1500" dirty="0"/>
              <a:t>&lt;a&gt;</a:t>
            </a:r>
          </a:p>
          <a:p>
            <a:pPr marL="446420" lvl="1">
              <a:spcBef>
                <a:spcPct val="0"/>
              </a:spcBef>
            </a:pPr>
            <a:r>
              <a:rPr lang="en-US" altLang="en-US" sz="1500" dirty="0"/>
              <a:t>Image</a:t>
            </a:r>
          </a:p>
          <a:p>
            <a:pPr marL="1004446" lvl="3">
              <a:spcBef>
                <a:spcPct val="0"/>
              </a:spcBef>
            </a:pPr>
            <a:r>
              <a:rPr lang="en-US" altLang="en-US" sz="1500" dirty="0"/>
              <a:t>&lt;</a:t>
            </a:r>
            <a:r>
              <a:rPr lang="en-US" altLang="en-US" sz="1500" dirty="0" err="1"/>
              <a:t>img</a:t>
            </a:r>
            <a:r>
              <a:rPr lang="en-US" altLang="en-US" sz="1500" dirty="0" smtClean="0"/>
              <a:t>&gt;</a:t>
            </a:r>
            <a:endParaRPr lang="en-US" altLang="en-US" sz="1500" dirty="0"/>
          </a:p>
        </p:txBody>
      </p:sp>
      <p:sp>
        <p:nvSpPr>
          <p:cNvPr id="52229" name="Rectangle 3"/>
          <p:cNvSpPr>
            <a:spLocks/>
          </p:cNvSpPr>
          <p:nvPr/>
        </p:nvSpPr>
        <p:spPr bwMode="auto">
          <a:xfrm>
            <a:off x="2700980" y="1275606"/>
            <a:ext cx="997068" cy="31854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&lt;html&gt;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&lt;head&gt;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&lt;title&gt;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&lt;body&gt;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&lt;h1&gt;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&lt;h2&gt;</a:t>
            </a:r>
          </a:p>
          <a:p>
            <a:pPr algn="ctr" eaLnBrk="1" hangingPunct="1">
              <a:spcBef>
                <a:spcPct val="0"/>
              </a:spcBef>
              <a:buClrTx/>
              <a:buSzTx/>
              <a:buFontTx/>
              <a:buNone/>
            </a:pPr>
            <a:r>
              <a:rPr lang="en-US" altLang="en-US" sz="2300" dirty="0" smtClean="0">
                <a:latin typeface="Helvetica Neue Light" charset="0"/>
                <a:ea typeface="Helvetica Neue Light" charset="0"/>
                <a:cs typeface="Helvetica Neue Light" charset="0"/>
                <a:sym typeface="Helvetica Neue Light" charset="0"/>
              </a:rPr>
              <a:t>&lt;p&gt;</a:t>
            </a:r>
            <a:endParaRPr lang="en-US" altLang="en-US" sz="2300" dirty="0">
              <a:latin typeface="Helvetica Neue Light" charset="0"/>
              <a:ea typeface="Helvetica Neue Light" charset="0"/>
              <a:cs typeface="Helvetica Neue Light" charset="0"/>
              <a:sym typeface="Helvetica Neue Light" charset="0"/>
            </a:endParaRP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&lt;a&gt;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a:t>
            </a:r>
            <a:r>
              <a:rPr lang="en-US" altLang="en-US" sz="2300" dirty="0" err="1">
                <a:latin typeface="Helvetica Neue Light" charset="0"/>
                <a:ea typeface="Helvetica Neue Light" charset="0"/>
                <a:cs typeface="Helvetica Neue Light" charset="0"/>
                <a:sym typeface="Helvetica Neue Light" charset="0"/>
              </a:rPr>
              <a:t>img</a:t>
            </a:r>
            <a:r>
              <a:rPr lang="en-US" altLang="en-US" sz="2300" dirty="0" smtClean="0">
                <a:latin typeface="Helvetica Neue Light" charset="0"/>
                <a:ea typeface="Helvetica Neue Light" charset="0"/>
                <a:cs typeface="Helvetica Neue Light" charset="0"/>
                <a:sym typeface="Helvetica Neue Light" charset="0"/>
              </a:rPr>
              <a:t>&gt;</a:t>
            </a:r>
            <a:endParaRPr lang="en-US" altLang="en-US" sz="2300" dirty="0">
              <a:latin typeface="Helvetica Neue Light" charset="0"/>
              <a:ea typeface="Helvetica Neue Light" charset="0"/>
              <a:cs typeface="Helvetica Neue Light" charset="0"/>
              <a:sym typeface="Helvetica Neue Light" charset="0"/>
            </a:endParaRPr>
          </a:p>
        </p:txBody>
      </p:sp>
      <p:sp>
        <p:nvSpPr>
          <p:cNvPr id="52230" name="Rectangle 4"/>
          <p:cNvSpPr>
            <a:spLocks/>
          </p:cNvSpPr>
          <p:nvPr/>
        </p:nvSpPr>
        <p:spPr bwMode="auto">
          <a:xfrm>
            <a:off x="792088" y="1635646"/>
            <a:ext cx="1907704" cy="33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2300" i="1" dirty="0">
                <a:latin typeface="Helvetica Neue Light" charset="0"/>
                <a:ea typeface="Helvetica Neue Light" charset="0"/>
                <a:cs typeface="Helvetica Neue Light" charset="0"/>
                <a:sym typeface="Helvetica Neue Light" charset="0"/>
              </a:rPr>
              <a:t>Tags for this week</a:t>
            </a:r>
          </a:p>
        </p:txBody>
      </p:sp>
    </p:spTree>
    <p:extLst>
      <p:ext uri="{BB962C8B-B14F-4D97-AF65-F5344CB8AC3E}">
        <p14:creationId xmlns:p14="http://schemas.microsoft.com/office/powerpoint/2010/main" val="218920688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Autofit/>
          </a:bodyPr>
          <a:lstStyle/>
          <a:p>
            <a:r>
              <a:rPr lang="en-US" altLang="en-US" sz="3600" dirty="0" smtClean="0"/>
              <a:t>The Code in a Conventional Editor</a:t>
            </a:r>
          </a:p>
        </p:txBody>
      </p:sp>
      <p:sp>
        <p:nvSpPr>
          <p:cNvPr id="31748" name="Rectangle 2"/>
          <p:cNvSpPr>
            <a:spLocks noGrp="1" noChangeArrowheads="1"/>
          </p:cNvSpPr>
          <p:nvPr>
            <p:ph type="body" idx="1"/>
          </p:nvPr>
        </p:nvSpPr>
        <p:spPr>
          <a:xfrm>
            <a:off x="938758" y="1172701"/>
            <a:ext cx="7633742" cy="2695193"/>
          </a:xfrm>
        </p:spPr>
        <p:txBody>
          <a:bodyPr/>
          <a:lstStyle/>
          <a:p>
            <a:r>
              <a:rPr lang="en-US" altLang="en-US" dirty="0" smtClean="0"/>
              <a:t>The actual document text - but poorly structured (indented)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19622"/>
            <a:ext cx="7041285" cy="3960723"/>
          </a:xfrm>
          <a:prstGeom prst="rect">
            <a:avLst/>
          </a:prstGeom>
        </p:spPr>
      </p:pic>
    </p:spTree>
    <p:extLst>
      <p:ext uri="{BB962C8B-B14F-4D97-AF65-F5344CB8AC3E}">
        <p14:creationId xmlns:p14="http://schemas.microsoft.com/office/powerpoint/2010/main" val="96833512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noAutofit/>
          </a:bodyPr>
          <a:lstStyle/>
          <a:p>
            <a:pPr eaLnBrk="1" hangingPunct="1"/>
            <a:r>
              <a:rPr lang="en-US" altLang="en-US" sz="3200" dirty="0" smtClean="0"/>
              <a:t>The Code in a Programmer’s Editor</a:t>
            </a:r>
          </a:p>
        </p:txBody>
      </p:sp>
      <p:sp>
        <p:nvSpPr>
          <p:cNvPr id="32772" name="Rectangle 2"/>
          <p:cNvSpPr>
            <a:spLocks noGrp="1" noChangeArrowheads="1"/>
          </p:cNvSpPr>
          <p:nvPr>
            <p:ph type="body" idx="1"/>
          </p:nvPr>
        </p:nvSpPr>
        <p:spPr>
          <a:xfrm>
            <a:off x="1315739" y="4316760"/>
            <a:ext cx="8152805" cy="415230"/>
          </a:xfrm>
        </p:spPr>
        <p:txBody>
          <a:bodyPr>
            <a:normAutofit lnSpcReduction="10000"/>
          </a:bodyPr>
          <a:lstStyle/>
          <a:p>
            <a:pPr eaLnBrk="1" hangingPunct="1"/>
            <a:r>
              <a:rPr lang="en-US" altLang="en-US" dirty="0" smtClean="0"/>
              <a:t>Same document - pleasingly indented and syntax highlighted</a:t>
            </a:r>
          </a:p>
        </p:txBody>
      </p:sp>
      <p:sp>
        <p:nvSpPr>
          <p:cNvPr id="32773" name="Text Box 3"/>
          <p:cNvSpPr txBox="1">
            <a:spLocks noChangeArrowheads="1"/>
          </p:cNvSpPr>
          <p:nvPr/>
        </p:nvSpPr>
        <p:spPr bwMode="auto">
          <a:xfrm>
            <a:off x="8626078" y="4848821"/>
            <a:ext cx="218777" cy="1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57397" tIns="28698" rIns="57397" bIns="28698"/>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r" eaLnBrk="1" hangingPunct="1">
              <a:spcBef>
                <a:spcPct val="0"/>
              </a:spcBef>
              <a:buClrTx/>
              <a:buSzTx/>
              <a:buFontTx/>
              <a:buNone/>
            </a:pPr>
            <a:fld id="{1608C2F3-0F9E-4E22-86E1-F340C537CBF4}" type="slidenum">
              <a:rPr lang="en-US" altLang="en-US" sz="900">
                <a:ea typeface="Helvetica Neue" charset="0"/>
                <a:cs typeface="Helvetica Neue" charset="0"/>
              </a:rPr>
              <a:pPr algn="r" eaLnBrk="1" hangingPunct="1">
                <a:spcBef>
                  <a:spcPct val="0"/>
                </a:spcBef>
                <a:buClrTx/>
                <a:buSzTx/>
                <a:buFontTx/>
                <a:buNone/>
              </a:pPr>
              <a:t>16</a:t>
            </a:fld>
            <a:endParaRPr lang="en-US" altLang="en-US" sz="900">
              <a:ea typeface="Helvetica Neue" charset="0"/>
              <a:cs typeface="Helvetica Neue"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29723"/>
            <a:ext cx="7943919" cy="3487775"/>
          </a:xfrm>
          <a:prstGeom prst="rect">
            <a:avLst/>
          </a:prstGeom>
        </p:spPr>
      </p:pic>
    </p:spTree>
    <p:extLst>
      <p:ext uri="{BB962C8B-B14F-4D97-AF65-F5344CB8AC3E}">
        <p14:creationId xmlns:p14="http://schemas.microsoft.com/office/powerpoint/2010/main" val="206452654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smtClean="0"/>
              <a:t>HTML Basics: </a:t>
            </a:r>
          </a:p>
          <a:p>
            <a:r>
              <a:rPr lang="en-IE" dirty="0" smtClean="0"/>
              <a:t>HTML elements</a:t>
            </a:r>
            <a:endParaRPr lang="en-IE" dirty="0"/>
          </a:p>
        </p:txBody>
      </p:sp>
    </p:spTree>
    <p:extLst>
      <p:ext uri="{BB962C8B-B14F-4D97-AF65-F5344CB8AC3E}">
        <p14:creationId xmlns:p14="http://schemas.microsoft.com/office/powerpoint/2010/main" val="198835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Components of an HTML Element</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03257"/>
            <a:ext cx="7438970" cy="316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31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fontScale="90000"/>
          </a:bodyPr>
          <a:lstStyle/>
          <a:p>
            <a:pPr eaLnBrk="1" hangingPunct="1"/>
            <a:r>
              <a:rPr lang="en-US" altLang="en-US" smtClean="0"/>
              <a:t>Components of an HTML Element</a:t>
            </a:r>
          </a:p>
        </p:txBody>
      </p:sp>
      <p:sp>
        <p:nvSpPr>
          <p:cNvPr id="26628" name="Rectangle 2"/>
          <p:cNvSpPr>
            <a:spLocks noGrp="1" noChangeArrowheads="1"/>
          </p:cNvSpPr>
          <p:nvPr>
            <p:ph type="body" idx="1"/>
          </p:nvPr>
        </p:nvSpPr>
        <p:spPr>
          <a:xfrm>
            <a:off x="1920080" y="1915616"/>
            <a:ext cx="5316216" cy="1808262"/>
          </a:xfrm>
          <a:ln w="12700">
            <a:solidFill>
              <a:schemeClr val="tx1"/>
            </a:solidFill>
            <a:miter lim="800000"/>
            <a:headEnd/>
            <a:tailEnd/>
          </a:ln>
        </p:spPr>
        <p:txBody>
          <a:bodyPr/>
          <a:lstStyle/>
          <a:p>
            <a:pPr marL="0" lvl="2" indent="0">
              <a:spcBef>
                <a:spcPts val="0"/>
              </a:spcBef>
              <a:buNone/>
            </a:pPr>
            <a:r>
              <a:rPr lang="en-US" altLang="en-US" sz="2300" dirty="0"/>
              <a:t>&lt;</a:t>
            </a:r>
            <a:r>
              <a:rPr lang="en-US" altLang="en-US" sz="2300" dirty="0" err="1"/>
              <a:t>ElementName</a:t>
            </a:r>
            <a:r>
              <a:rPr lang="en-US" altLang="en-US" sz="2300" dirty="0"/>
              <a:t> &gt; </a:t>
            </a:r>
          </a:p>
          <a:p>
            <a:pPr marL="0" lvl="2" indent="0">
              <a:spcBef>
                <a:spcPts val="0"/>
              </a:spcBef>
              <a:buNone/>
            </a:pPr>
            <a:r>
              <a:rPr lang="en-US" altLang="en-US" sz="2300" dirty="0"/>
              <a:t>	Content</a:t>
            </a:r>
          </a:p>
          <a:p>
            <a:pPr marL="0" indent="0">
              <a:spcBef>
                <a:spcPts val="439"/>
              </a:spcBef>
              <a:buNone/>
            </a:pPr>
            <a:r>
              <a:rPr lang="en-US" altLang="en-US" sz="2300" dirty="0"/>
              <a:t>&lt;/</a:t>
            </a:r>
            <a:r>
              <a:rPr lang="en-US" altLang="en-US" sz="2300" dirty="0" err="1"/>
              <a:t>ElementName</a:t>
            </a:r>
            <a:r>
              <a:rPr lang="en-US" altLang="en-US" sz="2300" dirty="0"/>
              <a:t>&gt;</a:t>
            </a:r>
          </a:p>
        </p:txBody>
      </p:sp>
      <p:sp>
        <p:nvSpPr>
          <p:cNvPr id="2" name="TextBox 1"/>
          <p:cNvSpPr txBox="1"/>
          <p:nvPr/>
        </p:nvSpPr>
        <p:spPr>
          <a:xfrm>
            <a:off x="4966918" y="2131196"/>
            <a:ext cx="2075856" cy="334955"/>
          </a:xfrm>
          <a:prstGeom prst="rect">
            <a:avLst/>
          </a:prstGeom>
          <a:noFill/>
        </p:spPr>
        <p:txBody>
          <a:bodyPr wrap="square" lIns="57397" tIns="28698" rIns="57397" bIns="28698" rtlCol="0">
            <a:spAutoFit/>
          </a:bodyPr>
          <a:lstStyle/>
          <a:p>
            <a:r>
              <a:rPr lang="en-GB" dirty="0" smtClean="0"/>
              <a:t>Start Tag</a:t>
            </a:r>
            <a:endParaRPr lang="en-GB" dirty="0"/>
          </a:p>
        </p:txBody>
      </p:sp>
      <p:sp>
        <p:nvSpPr>
          <p:cNvPr id="6" name="TextBox 5"/>
          <p:cNvSpPr txBox="1"/>
          <p:nvPr/>
        </p:nvSpPr>
        <p:spPr>
          <a:xfrm>
            <a:off x="4966918" y="2771836"/>
            <a:ext cx="2075856" cy="334955"/>
          </a:xfrm>
          <a:prstGeom prst="rect">
            <a:avLst/>
          </a:prstGeom>
          <a:noFill/>
        </p:spPr>
        <p:txBody>
          <a:bodyPr wrap="square" lIns="57397" tIns="28698" rIns="57397" bIns="28698" rtlCol="0">
            <a:spAutoFit/>
          </a:bodyPr>
          <a:lstStyle/>
          <a:p>
            <a:r>
              <a:rPr lang="en-GB" dirty="0" smtClean="0"/>
              <a:t>End Tag</a:t>
            </a:r>
            <a:endParaRPr lang="en-GB" dirty="0"/>
          </a:p>
        </p:txBody>
      </p:sp>
      <p:sp>
        <p:nvSpPr>
          <p:cNvPr id="3" name="Right Arrow 2"/>
          <p:cNvSpPr/>
          <p:nvPr/>
        </p:nvSpPr>
        <p:spPr bwMode="auto">
          <a:xfrm rot="10800000">
            <a:off x="4511243" y="2278187"/>
            <a:ext cx="455676" cy="189865"/>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397" tIns="28698" rIns="57397" bIns="28698" numCol="1" rtlCol="0" anchor="t" anchorCtr="0" compatLnSpc="1">
            <a:prstTxWarp prst="textNoShape">
              <a:avLst/>
            </a:prstTxWarp>
          </a:bodyPr>
          <a:lstStyle/>
          <a:p>
            <a:pPr algn="ctr" defTabSz="573969" fontAlgn="base">
              <a:spcBef>
                <a:spcPct val="0"/>
              </a:spcBef>
              <a:spcAft>
                <a:spcPct val="0"/>
              </a:spcAft>
            </a:pPr>
            <a:endParaRPr lang="en-GB" sz="2600">
              <a:solidFill>
                <a:srgbClr val="000000"/>
              </a:solidFill>
              <a:latin typeface="Helvetica Neue Light" charset="0"/>
              <a:ea typeface="ヒラギノ角ゴ ProN W3" charset="0"/>
              <a:cs typeface="ヒラギノ角ゴ ProN W3" charset="0"/>
              <a:sym typeface="Helvetica Neue Light" charset="0"/>
            </a:endParaRPr>
          </a:p>
        </p:txBody>
      </p:sp>
      <p:sp>
        <p:nvSpPr>
          <p:cNvPr id="8" name="Right Arrow 7"/>
          <p:cNvSpPr/>
          <p:nvPr/>
        </p:nvSpPr>
        <p:spPr bwMode="auto">
          <a:xfrm rot="10800000">
            <a:off x="4500776" y="2871669"/>
            <a:ext cx="455676" cy="189865"/>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397" tIns="28698" rIns="57397" bIns="28698" numCol="1" rtlCol="0" anchor="t" anchorCtr="0" compatLnSpc="1">
            <a:prstTxWarp prst="textNoShape">
              <a:avLst/>
            </a:prstTxWarp>
          </a:bodyPr>
          <a:lstStyle/>
          <a:p>
            <a:pPr algn="ctr" defTabSz="573969" fontAlgn="base">
              <a:spcBef>
                <a:spcPct val="0"/>
              </a:spcBef>
              <a:spcAft>
                <a:spcPct val="0"/>
              </a:spcAft>
            </a:pPr>
            <a:endParaRPr lang="en-GB" sz="2600">
              <a:solidFill>
                <a:srgbClr val="000000"/>
              </a:solidFill>
              <a:latin typeface="Helvetica Neue Light" charset="0"/>
              <a:ea typeface="ヒラギノ角ゴ ProN W3" charset="0"/>
              <a:cs typeface="ヒラギノ角ゴ ProN W3" charset="0"/>
              <a:sym typeface="Helvetica Neue Light" charset="0"/>
            </a:endParaRPr>
          </a:p>
        </p:txBody>
      </p:sp>
    </p:spTree>
    <p:extLst>
      <p:ext uri="{BB962C8B-B14F-4D97-AF65-F5344CB8AC3E}">
        <p14:creationId xmlns:p14="http://schemas.microsoft.com/office/powerpoint/2010/main" val="51954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a:xfrm>
            <a:off x="938758" y="1419622"/>
            <a:ext cx="7633742" cy="3168352"/>
          </a:xfrm>
        </p:spPr>
        <p:txBody>
          <a:bodyPr>
            <a:normAutofit fontScale="85000" lnSpcReduction="20000"/>
          </a:bodyPr>
          <a:lstStyle/>
          <a:p>
            <a:r>
              <a:rPr lang="en-IE" dirty="0" smtClean="0"/>
              <a:t>Module introduction</a:t>
            </a:r>
          </a:p>
          <a:p>
            <a:r>
              <a:rPr lang="en-IE" dirty="0" smtClean="0"/>
              <a:t>The nature of the Web</a:t>
            </a:r>
          </a:p>
          <a:p>
            <a:r>
              <a:rPr lang="en-IE" dirty="0" smtClean="0"/>
              <a:t>HTML basics:</a:t>
            </a:r>
          </a:p>
          <a:p>
            <a:pPr lvl="1"/>
            <a:r>
              <a:rPr lang="en-IE" dirty="0" smtClean="0"/>
              <a:t>Page structure</a:t>
            </a:r>
          </a:p>
          <a:p>
            <a:pPr lvl="1"/>
            <a:r>
              <a:rPr lang="en-IE" dirty="0" smtClean="0"/>
              <a:t>Formatting</a:t>
            </a:r>
          </a:p>
          <a:p>
            <a:pPr lvl="1"/>
            <a:r>
              <a:rPr lang="en-IE" dirty="0" smtClean="0"/>
              <a:t>Adding an image</a:t>
            </a:r>
          </a:p>
          <a:p>
            <a:pPr lvl="1"/>
            <a:r>
              <a:rPr lang="en-IE" dirty="0" smtClean="0"/>
              <a:t>Adding lists</a:t>
            </a:r>
          </a:p>
          <a:p>
            <a:pPr lvl="1"/>
            <a:r>
              <a:rPr lang="en-IE" dirty="0" smtClean="0"/>
              <a:t>Linking pages</a:t>
            </a:r>
          </a:p>
          <a:p>
            <a:pPr lvl="1"/>
            <a:r>
              <a:rPr lang="en-IE" dirty="0" smtClean="0"/>
              <a:t>Validation</a:t>
            </a:r>
          </a:p>
          <a:p>
            <a:r>
              <a:rPr lang="en-IE" dirty="0" smtClean="0"/>
              <a:t>Structure of practical classes</a:t>
            </a:r>
          </a:p>
        </p:txBody>
      </p:sp>
    </p:spTree>
    <p:extLst>
      <p:ext uri="{BB962C8B-B14F-4D97-AF65-F5344CB8AC3E}">
        <p14:creationId xmlns:p14="http://schemas.microsoft.com/office/powerpoint/2010/main" val="90529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pPr eaLnBrk="1" hangingPunct="1"/>
            <a:r>
              <a:rPr lang="en-US" altLang="en-US" dirty="0" smtClean="0"/>
              <a:t>Example: &lt;title&gt;</a:t>
            </a:r>
          </a:p>
        </p:txBody>
      </p:sp>
      <p:sp>
        <p:nvSpPr>
          <p:cNvPr id="27653" name="Rectangle 5"/>
          <p:cNvSpPr>
            <a:spLocks/>
          </p:cNvSpPr>
          <p:nvPr/>
        </p:nvSpPr>
        <p:spPr bwMode="auto">
          <a:xfrm>
            <a:off x="2786063" y="1989088"/>
            <a:ext cx="3143250" cy="1418067"/>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marL="266700" indent="-266700"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marL="0" indent="0" eaLnBrk="1" hangingPunct="1">
              <a:spcBef>
                <a:spcPts val="439"/>
              </a:spcBef>
              <a:buSzPct val="100000"/>
            </a:pPr>
            <a:endParaRPr lang="en-US" altLang="en-US" sz="1600" dirty="0">
              <a:solidFill>
                <a:schemeClr val="tx1"/>
              </a:solidFill>
              <a:latin typeface="Helvetica Neue" charset="0"/>
              <a:ea typeface="Helvetica Neue" charset="0"/>
              <a:cs typeface="Helvetica Neue" charset="0"/>
              <a:sym typeface="Helvetica Neue" charset="0"/>
            </a:endParaRPr>
          </a:p>
          <a:p>
            <a:pPr marL="0" indent="0" eaLnBrk="1" hangingPunct="1">
              <a:spcBef>
                <a:spcPts val="439"/>
              </a:spcBef>
              <a:buSzPct val="100000"/>
            </a:pPr>
            <a:r>
              <a:rPr lang="en-US" altLang="en-US" sz="1600" b="1" dirty="0" err="1">
                <a:solidFill>
                  <a:schemeClr val="tx1"/>
                </a:solidFill>
                <a:latin typeface="Helvetica Neue" charset="0"/>
                <a:ea typeface="Helvetica Neue" charset="0"/>
                <a:cs typeface="Helvetica Neue" charset="0"/>
                <a:sym typeface="Helvetica Neue" charset="0"/>
              </a:rPr>
              <a:t>ElementName</a:t>
            </a:r>
            <a:r>
              <a:rPr lang="en-US" altLang="en-US" sz="1600" b="1" dirty="0">
                <a:solidFill>
                  <a:schemeClr val="tx1"/>
                </a:solidFill>
                <a:latin typeface="Helvetica Neue" charset="0"/>
                <a:ea typeface="Helvetica Neue" charset="0"/>
                <a:cs typeface="Helvetica Neue" charset="0"/>
                <a:sym typeface="Helvetica Neue" charset="0"/>
              </a:rPr>
              <a:t>: </a:t>
            </a:r>
            <a:r>
              <a:rPr lang="en-US" altLang="en-US" sz="1600" dirty="0">
                <a:solidFill>
                  <a:schemeClr val="tx1"/>
                </a:solidFill>
                <a:latin typeface="Helvetica Neue" charset="0"/>
                <a:ea typeface="Helvetica Neue" charset="0"/>
                <a:cs typeface="Helvetica Neue" charset="0"/>
                <a:sym typeface="Helvetica Neue" charset="0"/>
              </a:rPr>
              <a:t>&lt;</a:t>
            </a:r>
            <a:r>
              <a:rPr lang="en-US" altLang="en-US" sz="1600" i="1" dirty="0">
                <a:solidFill>
                  <a:schemeClr val="tx1"/>
                </a:solidFill>
                <a:latin typeface="Helvetica Neue" charset="0"/>
                <a:ea typeface="Helvetica Neue" charset="0"/>
                <a:cs typeface="Helvetica Neue" charset="0"/>
                <a:sym typeface="Helvetica Neue" charset="0"/>
              </a:rPr>
              <a:t>title&gt;</a:t>
            </a:r>
            <a:endParaRPr lang="en-US" altLang="en-US" sz="1600" dirty="0">
              <a:solidFill>
                <a:schemeClr val="tx1"/>
              </a:solidFill>
              <a:latin typeface="Helvetica Neue" charset="0"/>
              <a:ea typeface="Helvetica Neue" charset="0"/>
              <a:cs typeface="Helvetica Neue" charset="0"/>
              <a:sym typeface="Helvetica Neue" charset="0"/>
            </a:endParaRPr>
          </a:p>
          <a:p>
            <a:pPr marL="0" indent="0" eaLnBrk="1" hangingPunct="1">
              <a:spcBef>
                <a:spcPts val="439"/>
              </a:spcBef>
              <a:buSzPct val="100000"/>
            </a:pPr>
            <a:r>
              <a:rPr lang="en-US" altLang="en-US" sz="1600" b="1" dirty="0">
                <a:solidFill>
                  <a:schemeClr val="tx1"/>
                </a:solidFill>
                <a:latin typeface="Helvetica Neue" charset="0"/>
                <a:ea typeface="Helvetica Neue" charset="0"/>
                <a:cs typeface="Helvetica Neue" charset="0"/>
                <a:sym typeface="Helvetica Neue" charset="0"/>
              </a:rPr>
              <a:t>Content: </a:t>
            </a:r>
            <a:r>
              <a:rPr lang="en-US" altLang="en-US" sz="1600" i="1" dirty="0">
                <a:solidFill>
                  <a:schemeClr val="tx1"/>
                </a:solidFill>
                <a:latin typeface="Helvetica Neue" charset="0"/>
                <a:ea typeface="Helvetica Neue" charset="0"/>
                <a:cs typeface="Helvetica Neue" charset="0"/>
                <a:sym typeface="Helvetica Neue" charset="0"/>
              </a:rPr>
              <a:t>My App Store</a:t>
            </a:r>
          </a:p>
          <a:p>
            <a:pPr marL="0" indent="0" eaLnBrk="1" hangingPunct="1">
              <a:spcBef>
                <a:spcPts val="439"/>
              </a:spcBef>
              <a:buSzPct val="100000"/>
            </a:pPr>
            <a:r>
              <a:rPr lang="en-US" altLang="en-US" sz="1600" b="1" dirty="0" err="1">
                <a:solidFill>
                  <a:schemeClr val="tx1"/>
                </a:solidFill>
                <a:latin typeface="Helvetica Neue" charset="0"/>
                <a:ea typeface="Helvetica Neue" charset="0"/>
                <a:cs typeface="Helvetica Neue" charset="0"/>
                <a:sym typeface="Helvetica Neue" charset="0"/>
              </a:rPr>
              <a:t>ElementName</a:t>
            </a:r>
            <a:r>
              <a:rPr lang="en-US" altLang="en-US" sz="1600" b="1" dirty="0">
                <a:solidFill>
                  <a:schemeClr val="tx1"/>
                </a:solidFill>
                <a:latin typeface="Helvetica Neue" charset="0"/>
                <a:ea typeface="Helvetica Neue" charset="0"/>
                <a:cs typeface="Helvetica Neue" charset="0"/>
                <a:sym typeface="Helvetica Neue" charset="0"/>
              </a:rPr>
              <a:t>:</a:t>
            </a:r>
            <a:r>
              <a:rPr lang="en-US" altLang="en-US" sz="1600" i="1" dirty="0">
                <a:solidFill>
                  <a:schemeClr val="tx1"/>
                </a:solidFill>
                <a:latin typeface="Helvetica Neue" charset="0"/>
                <a:ea typeface="Helvetica Neue" charset="0"/>
                <a:cs typeface="Helvetica Neue" charset="0"/>
                <a:sym typeface="Helvetica Neue" charset="0"/>
              </a:rPr>
              <a:t> &lt;/title&gt;</a:t>
            </a:r>
          </a:p>
        </p:txBody>
      </p:sp>
      <p:sp>
        <p:nvSpPr>
          <p:cNvPr id="2" name="TextBox 1"/>
          <p:cNvSpPr txBox="1"/>
          <p:nvPr/>
        </p:nvSpPr>
        <p:spPr>
          <a:xfrm>
            <a:off x="1573003" y="1375142"/>
            <a:ext cx="5569369" cy="411900"/>
          </a:xfrm>
          <a:prstGeom prst="rect">
            <a:avLst/>
          </a:prstGeom>
        </p:spPr>
        <p:style>
          <a:lnRef idx="2">
            <a:schemeClr val="accent1"/>
          </a:lnRef>
          <a:fillRef idx="1">
            <a:schemeClr val="lt1"/>
          </a:fillRef>
          <a:effectRef idx="0">
            <a:schemeClr val="accent1"/>
          </a:effectRef>
          <a:fontRef idx="minor">
            <a:schemeClr val="dk1"/>
          </a:fontRef>
        </p:style>
        <p:txBody>
          <a:bodyPr wrap="square" lIns="57397" tIns="28698" rIns="57397" bIns="28698" rtlCol="0">
            <a:spAutoFit/>
          </a:bodyPr>
          <a:lstStyle/>
          <a:p>
            <a:r>
              <a:rPr lang="en-GB" sz="2300" dirty="0"/>
              <a:t>&lt;title&gt;My App Store&lt;/title&gt;</a:t>
            </a:r>
          </a:p>
        </p:txBody>
      </p:sp>
    </p:spTree>
    <p:extLst>
      <p:ext uri="{BB962C8B-B14F-4D97-AF65-F5344CB8AC3E}">
        <p14:creationId xmlns:p14="http://schemas.microsoft.com/office/powerpoint/2010/main" val="131726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smtClean="0"/>
              <a:t>HTML Basics: </a:t>
            </a:r>
          </a:p>
          <a:p>
            <a:r>
              <a:rPr lang="en-IE" dirty="0" smtClean="0"/>
              <a:t>page structure</a:t>
            </a:r>
            <a:endParaRPr lang="en-IE" dirty="0"/>
          </a:p>
        </p:txBody>
      </p:sp>
    </p:spTree>
    <p:extLst>
      <p:ext uri="{BB962C8B-B14F-4D97-AF65-F5344CB8AC3E}">
        <p14:creationId xmlns:p14="http://schemas.microsoft.com/office/powerpoint/2010/main" val="3578757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normAutofit fontScale="90000"/>
          </a:bodyPr>
          <a:lstStyle/>
          <a:p>
            <a:r>
              <a:rPr lang="en-US" altLang="en-US" dirty="0" smtClean="0"/>
              <a:t>Structural Elements - &lt;html&gt;</a:t>
            </a:r>
          </a:p>
        </p:txBody>
      </p:sp>
      <p:sp>
        <p:nvSpPr>
          <p:cNvPr id="25605" name="Rectangle 5"/>
          <p:cNvSpPr>
            <a:spLocks noGrp="1" noChangeArrowheads="1"/>
          </p:cNvSpPr>
          <p:nvPr>
            <p:ph type="body" idx="1"/>
          </p:nvPr>
        </p:nvSpPr>
        <p:spPr/>
        <p:txBody>
          <a:bodyPr>
            <a:normAutofit fontScale="85000" lnSpcReduction="20000"/>
          </a:bodyPr>
          <a:lstStyle/>
          <a:p>
            <a:endParaRPr lang="en-US" altLang="en-US" dirty="0" smtClean="0"/>
          </a:p>
          <a:p>
            <a:r>
              <a:rPr lang="en-US" altLang="en-US" dirty="0" smtClean="0"/>
              <a:t>The html element is the outer container for everything that appears in an HTML document. </a:t>
            </a:r>
          </a:p>
          <a:p>
            <a:r>
              <a:rPr lang="en-US" altLang="en-US" dirty="0" smtClean="0"/>
              <a:t>It can only contain two elements as direct descendants, namely the head element and the body element. </a:t>
            </a:r>
          </a:p>
          <a:p>
            <a:r>
              <a:rPr lang="en-US" altLang="en-US" dirty="0" smtClean="0"/>
              <a:t>As it is the outermost element in the document, it’s also known as the root element.</a:t>
            </a:r>
          </a:p>
          <a:p>
            <a:r>
              <a:rPr lang="en-US" altLang="en-US" dirty="0" smtClean="0"/>
              <a:t>This element will have a place on every single web page you ever create. There’s no case in which you would not use this element when crafting a web page.</a:t>
            </a:r>
          </a:p>
        </p:txBody>
      </p:sp>
      <p:sp>
        <p:nvSpPr>
          <p:cNvPr id="25606" name="Rectangle 1"/>
          <p:cNvSpPr>
            <a:spLocks/>
          </p:cNvSpPr>
          <p:nvPr/>
        </p:nvSpPr>
        <p:spPr bwMode="auto">
          <a:xfrm>
            <a:off x="4342705" y="993608"/>
            <a:ext cx="3973711" cy="1002078"/>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&lt;body&gt;    &lt;!-- content goes here --&gt;  </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69006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fontScale="90000"/>
          </a:bodyPr>
          <a:lstStyle/>
          <a:p>
            <a:r>
              <a:rPr lang="en-US" altLang="en-US" smtClean="0"/>
              <a:t>Structural Elements - &lt;head&gt;</a:t>
            </a:r>
          </a:p>
        </p:txBody>
      </p:sp>
      <p:sp>
        <p:nvSpPr>
          <p:cNvPr id="26628" name="Rectangle 2"/>
          <p:cNvSpPr>
            <a:spLocks noGrp="1" noChangeArrowheads="1"/>
          </p:cNvSpPr>
          <p:nvPr>
            <p:ph type="body" idx="1"/>
          </p:nvPr>
        </p:nvSpPr>
        <p:spPr/>
        <p:txBody>
          <a:bodyPr/>
          <a:lstStyle/>
          <a:p>
            <a:r>
              <a:rPr lang="en-US" altLang="en-US" smtClean="0"/>
              <a:t>The head element is the wrapper for all the head elements that:</a:t>
            </a:r>
          </a:p>
          <a:p>
            <a:pPr lvl="1"/>
            <a:r>
              <a:rPr lang="en-US" altLang="en-US" smtClean="0"/>
              <a:t>instruct the browser where to find style sheets,</a:t>
            </a:r>
          </a:p>
          <a:p>
            <a:pPr lvl="1"/>
            <a:r>
              <a:rPr lang="en-US" altLang="en-US" smtClean="0"/>
              <a:t>define relationships that the document has to others in the web site; </a:t>
            </a:r>
          </a:p>
          <a:p>
            <a:pPr lvl="1"/>
            <a:r>
              <a:rPr lang="en-US" altLang="en-US" smtClean="0"/>
              <a:t>provide essential meta information; </a:t>
            </a:r>
          </a:p>
          <a:p>
            <a:pPr lvl="1"/>
            <a:r>
              <a:rPr lang="en-US" altLang="en-US" smtClean="0"/>
              <a:t>point to or include scripts that the document will need to apply later on.</a:t>
            </a:r>
          </a:p>
        </p:txBody>
      </p:sp>
      <p:sp>
        <p:nvSpPr>
          <p:cNvPr id="8" name="Rectangle 1"/>
          <p:cNvSpPr>
            <a:spLocks/>
          </p:cNvSpPr>
          <p:nvPr/>
        </p:nvSpPr>
        <p:spPr bwMode="auto">
          <a:xfrm>
            <a:off x="4572000" y="3675546"/>
            <a:ext cx="3973711" cy="134447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a:t>
            </a:r>
          </a:p>
          <a:p>
            <a:pPr eaLnBrk="1" hangingPunct="1">
              <a:defRPr/>
            </a:pPr>
            <a:r>
              <a:rPr lang="en-US" altLang="en-US" sz="1100" dirty="0">
                <a:solidFill>
                  <a:schemeClr val="tx1"/>
                </a:solidFill>
                <a:latin typeface="Monaco" charset="0"/>
                <a:sym typeface="Monaco" charset="0"/>
              </a:rPr>
              <a:t> &lt;link type="text/</a:t>
            </a:r>
            <a:r>
              <a:rPr lang="en-US" altLang="en-US" sz="1100" dirty="0" err="1">
                <a:solidFill>
                  <a:schemeClr val="tx1"/>
                </a:solidFill>
                <a:latin typeface="Monaco" charset="0"/>
                <a:sym typeface="Monaco" charset="0"/>
              </a:rPr>
              <a:t>css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rel</a:t>
            </a:r>
            <a:r>
              <a:rPr lang="en-US" altLang="en-US" sz="1100" dirty="0">
                <a:solidFill>
                  <a:schemeClr val="tx1"/>
                </a:solidFill>
                <a:latin typeface="Monaco" charset="0"/>
                <a:sym typeface="Monaco" charset="0"/>
              </a:rPr>
              <a:t>="stylesheet" </a:t>
            </a:r>
            <a:r>
              <a:rPr lang="en-US" altLang="en-US" sz="1100" dirty="0" err="1">
                <a:solidFill>
                  <a:schemeClr val="tx1"/>
                </a:solidFill>
                <a:latin typeface="Monaco" charset="0"/>
                <a:sym typeface="Monaco" charset="0"/>
              </a:rPr>
              <a:t>href</a:t>
            </a:r>
            <a:r>
              <a:rPr lang="en-US" altLang="en-US" sz="1100" dirty="0">
                <a:solidFill>
                  <a:schemeClr val="tx1"/>
                </a:solidFill>
                <a:latin typeface="Monaco" charset="0"/>
                <a:sym typeface="Monaco" charset="0"/>
              </a:rPr>
              <a:t>="style.css"               media="screen"/&gt;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&lt;body&gt;    &lt;!-- content goes here --&gt;  </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1324356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altLang="en-US" smtClean="0"/>
              <a:t>Head Elements - &lt;title&gt;</a:t>
            </a:r>
          </a:p>
        </p:txBody>
      </p:sp>
      <p:sp>
        <p:nvSpPr>
          <p:cNvPr id="32772" name="Rectangle 2"/>
          <p:cNvSpPr>
            <a:spLocks noGrp="1" noChangeArrowheads="1"/>
          </p:cNvSpPr>
          <p:nvPr>
            <p:ph type="body" idx="1"/>
          </p:nvPr>
        </p:nvSpPr>
        <p:spPr/>
        <p:txBody>
          <a:bodyPr/>
          <a:lstStyle/>
          <a:p>
            <a:r>
              <a:rPr lang="en-US" altLang="en-US" smtClean="0"/>
              <a:t>Displaying a title in the browser toolbar or in the task bar (on Windows)</a:t>
            </a:r>
          </a:p>
          <a:p>
            <a:r>
              <a:rPr lang="en-US" altLang="en-US" smtClean="0"/>
              <a:t>Providing for the document a name that’s used by the browser when you add the page as a favorite or bookmark</a:t>
            </a:r>
          </a:p>
          <a:p>
            <a:r>
              <a:rPr lang="en-US" altLang="en-US" smtClean="0"/>
              <a:t>Displaying a title of the page when it appears in search engine results </a:t>
            </a:r>
          </a:p>
        </p:txBody>
      </p:sp>
      <p:sp>
        <p:nvSpPr>
          <p:cNvPr id="32773" name="Rectangle 3"/>
          <p:cNvSpPr>
            <a:spLocks/>
          </p:cNvSpPr>
          <p:nvPr/>
        </p:nvSpPr>
        <p:spPr bwMode="auto">
          <a:xfrm>
            <a:off x="1691680" y="3795886"/>
            <a:ext cx="593111" cy="10156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html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head</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title</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FAQ</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title</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head</a:t>
            </a:r>
            <a:r>
              <a:rPr lang="en-US" altLang="en-US" sz="1100">
                <a:solidFill>
                  <a:srgbClr val="008080"/>
                </a:solidFill>
                <a:latin typeface="Monaco" charset="0"/>
                <a:sym typeface="Monaco" charset="0"/>
              </a:rPr>
              <a:t>&gt;</a:t>
            </a:r>
          </a:p>
        </p:txBody>
      </p:sp>
      <p:pic>
        <p:nvPicPr>
          <p:cNvPr id="327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56377"/>
            <a:ext cx="2473523"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165342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normAutofit fontScale="90000"/>
          </a:bodyPr>
          <a:lstStyle/>
          <a:p>
            <a:r>
              <a:rPr lang="en-US" altLang="en-US" smtClean="0"/>
              <a:t>Structural Elements - &lt;body&gt;</a:t>
            </a:r>
          </a:p>
        </p:txBody>
      </p:sp>
      <p:sp>
        <p:nvSpPr>
          <p:cNvPr id="27652" name="Rectangle 2"/>
          <p:cNvSpPr>
            <a:spLocks noGrp="1" noChangeArrowheads="1"/>
          </p:cNvSpPr>
          <p:nvPr>
            <p:ph type="body" idx="1"/>
          </p:nvPr>
        </p:nvSpPr>
        <p:spPr>
          <a:xfrm>
            <a:off x="938758" y="1714503"/>
            <a:ext cx="7633742" cy="1649335"/>
          </a:xfrm>
        </p:spPr>
        <p:txBody>
          <a:bodyPr>
            <a:normAutofit fontScale="77500" lnSpcReduction="20000"/>
          </a:bodyPr>
          <a:lstStyle/>
          <a:p>
            <a:r>
              <a:rPr lang="en-US" altLang="en-US" dirty="0" smtClean="0"/>
              <a:t>The body element wraps around all of the content that will be displayed on screen.</a:t>
            </a:r>
          </a:p>
          <a:p>
            <a:r>
              <a:rPr lang="en-US" altLang="en-US" dirty="0" smtClean="0"/>
              <a:t>You should not place character data (text) or inline elements such as </a:t>
            </a:r>
            <a:r>
              <a:rPr lang="en-US" altLang="en-US" dirty="0" err="1" smtClean="0"/>
              <a:t>em</a:t>
            </a:r>
            <a:r>
              <a:rPr lang="en-US" altLang="en-US" dirty="0" smtClean="0"/>
              <a:t>, or q directly into the body. </a:t>
            </a:r>
          </a:p>
          <a:p>
            <a:r>
              <a:rPr lang="en-US" altLang="en-US" dirty="0" smtClean="0"/>
              <a:t>Instead, these should be contained inside block-level elements such as p elements, headings h1 - h6 and so on.</a:t>
            </a:r>
          </a:p>
        </p:txBody>
      </p:sp>
      <p:sp>
        <p:nvSpPr>
          <p:cNvPr id="8" name="Rectangle 1"/>
          <p:cNvSpPr>
            <a:spLocks/>
          </p:cNvSpPr>
          <p:nvPr/>
        </p:nvSpPr>
        <p:spPr bwMode="auto">
          <a:xfrm>
            <a:off x="4644007" y="3147814"/>
            <a:ext cx="3973711" cy="1723709"/>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a:t>
            </a:r>
          </a:p>
          <a:p>
            <a:pPr eaLnBrk="1" hangingPunct="1">
              <a:defRPr/>
            </a:pPr>
            <a:r>
              <a:rPr lang="en-US" altLang="en-US" sz="1100" dirty="0">
                <a:solidFill>
                  <a:schemeClr val="tx1"/>
                </a:solidFill>
                <a:latin typeface="Monaco" charset="0"/>
                <a:sym typeface="Monaco" charset="0"/>
              </a:rPr>
              <a:t> &lt;link type="text/</a:t>
            </a:r>
            <a:r>
              <a:rPr lang="en-US" altLang="en-US" sz="1100" dirty="0" err="1">
                <a:solidFill>
                  <a:schemeClr val="tx1"/>
                </a:solidFill>
                <a:latin typeface="Monaco" charset="0"/>
                <a:sym typeface="Monaco" charset="0"/>
              </a:rPr>
              <a:t>css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rel</a:t>
            </a:r>
            <a:r>
              <a:rPr lang="en-US" altLang="en-US" sz="1100" dirty="0">
                <a:solidFill>
                  <a:schemeClr val="tx1"/>
                </a:solidFill>
                <a:latin typeface="Monaco" charset="0"/>
                <a:sym typeface="Monaco" charset="0"/>
              </a:rPr>
              <a:t>="stylesheet" </a:t>
            </a:r>
            <a:r>
              <a:rPr lang="en-US" altLang="en-US" sz="1100" dirty="0" err="1">
                <a:solidFill>
                  <a:schemeClr val="tx1"/>
                </a:solidFill>
                <a:latin typeface="Monaco" charset="0"/>
                <a:sym typeface="Monaco" charset="0"/>
              </a:rPr>
              <a:t>href</a:t>
            </a:r>
            <a:r>
              <a:rPr lang="en-US" altLang="en-US" sz="1100" dirty="0">
                <a:solidFill>
                  <a:schemeClr val="tx1"/>
                </a:solidFill>
                <a:latin typeface="Monaco" charset="0"/>
                <a:sym typeface="Monaco" charset="0"/>
              </a:rPr>
              <a:t>="style.css"               media="screen"/&gt;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a:t>
            </a:r>
          </a:p>
          <a:p>
            <a:pPr eaLnBrk="1" hangingPunct="1">
              <a:defRPr/>
            </a:pPr>
            <a:r>
              <a:rPr lang="en-US" altLang="en-US" sz="1100" dirty="0">
                <a:solidFill>
                  <a:schemeClr val="tx1"/>
                </a:solidFill>
                <a:latin typeface="Monaco" charset="0"/>
                <a:sym typeface="Monaco" charset="0"/>
              </a:rPr>
              <a:t>    &lt;h1&gt;101 Ways to make a paper </a:t>
            </a:r>
            <a:r>
              <a:rPr lang="en-US" altLang="en-US" sz="1100" dirty="0" err="1">
                <a:solidFill>
                  <a:schemeClr val="tx1"/>
                </a:solidFill>
                <a:latin typeface="Monaco" charset="0"/>
                <a:sym typeface="Monaco" charset="0"/>
              </a:rPr>
              <a:t>aeroplane</a:t>
            </a:r>
            <a:r>
              <a:rPr lang="en-US" altLang="en-US" sz="1100" dirty="0">
                <a:solidFill>
                  <a:schemeClr val="tx1"/>
                </a:solidFill>
                <a:latin typeface="Monaco" charset="0"/>
                <a:sym typeface="Monaco" charset="0"/>
              </a:rPr>
              <a:t>&lt;/h1&gt; </a:t>
            </a:r>
          </a:p>
          <a:p>
            <a:pPr eaLnBrk="1" hangingPunct="1">
              <a:defRPr/>
            </a:pPr>
            <a:r>
              <a:rPr lang="en-US" altLang="en-US" sz="1100" dirty="0">
                <a:solidFill>
                  <a:schemeClr val="tx1"/>
                </a:solidFill>
                <a:latin typeface="Monaco" charset="0"/>
                <a:sym typeface="Monaco" charset="0"/>
              </a:rPr>
              <a:t>    &lt;p&gt;Let's start with the basics …&lt;/p&gt;</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340794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3A6C6839-798A-4981-A1CF-C98549C74A0D}" type="slidenum">
              <a:rPr lang="en-US"/>
              <a:pPr>
                <a:defRPr/>
              </a:pPr>
              <a:t>26</a:t>
            </a:fld>
            <a:endParaRPr lang="en-US"/>
          </a:p>
        </p:txBody>
      </p:sp>
      <p:sp>
        <p:nvSpPr>
          <p:cNvPr id="45062" name="Rectangle 1"/>
          <p:cNvSpPr>
            <a:spLocks/>
          </p:cNvSpPr>
          <p:nvPr/>
        </p:nvSpPr>
        <p:spPr bwMode="auto">
          <a:xfrm>
            <a:off x="5736504" y="2192020"/>
            <a:ext cx="2580680" cy="110121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sz="1500" dirty="0">
                <a:solidFill>
                  <a:schemeClr val="tx1"/>
                </a:solidFill>
                <a:latin typeface="Monaco" charset="0"/>
                <a:ea typeface="Monaco" charset="0"/>
                <a:cs typeface="Monaco" charset="0"/>
                <a:sym typeface="Monaco" charset="0"/>
              </a:rPr>
              <a:t>“Block elements stand on their own; inline elements go with the flow.”</a:t>
            </a:r>
          </a:p>
          <a:p>
            <a:pPr eaLnBrk="1" hangingPunct="1"/>
            <a:endParaRPr lang="en-US" altLang="en-US" sz="1500" dirty="0">
              <a:solidFill>
                <a:schemeClr val="tx1"/>
              </a:solidFill>
              <a:latin typeface="Monaco" charset="0"/>
              <a:ea typeface="Monaco" charset="0"/>
              <a:cs typeface="Monaco" charset="0"/>
              <a:sym typeface="Monaco" charset="0"/>
            </a:endParaRPr>
          </a:p>
        </p:txBody>
      </p:sp>
      <p:sp>
        <p:nvSpPr>
          <p:cNvPr id="45060" name="Rectangle 4"/>
          <p:cNvSpPr>
            <a:spLocks noGrp="1" noChangeArrowheads="1"/>
          </p:cNvSpPr>
          <p:nvPr>
            <p:ph type="title"/>
          </p:nvPr>
        </p:nvSpPr>
        <p:spPr/>
        <p:txBody>
          <a:bodyPr/>
          <a:lstStyle/>
          <a:p>
            <a:pPr eaLnBrk="1" hangingPunct="1"/>
            <a:r>
              <a:rPr lang="en-US" altLang="en-US" smtClean="0"/>
              <a:t>Block vs Inline Elements</a:t>
            </a:r>
          </a:p>
        </p:txBody>
      </p:sp>
      <p:sp>
        <p:nvSpPr>
          <p:cNvPr id="45061" name="Rectangle 5"/>
          <p:cNvSpPr>
            <a:spLocks noGrp="1" noChangeArrowheads="1"/>
          </p:cNvSpPr>
          <p:nvPr>
            <p:ph type="body" idx="1"/>
          </p:nvPr>
        </p:nvSpPr>
        <p:spPr>
          <a:xfrm>
            <a:off x="741164" y="1701106"/>
            <a:ext cx="3670102" cy="3462486"/>
          </a:xfrm>
        </p:spPr>
        <p:txBody>
          <a:bodyPr/>
          <a:lstStyle/>
          <a:p>
            <a:pPr eaLnBrk="1" hangingPunct="1"/>
            <a:r>
              <a:rPr lang="en-US" altLang="en-US" smtClean="0"/>
              <a:t>Block elements are always displayed as if they have a line break before and after them </a:t>
            </a:r>
          </a:p>
          <a:p>
            <a:pPr eaLnBrk="1" hangingPunct="1"/>
            <a:r>
              <a:rPr lang="en-US" altLang="en-US" smtClean="0"/>
              <a:t>inline elements appear “in line” within the flow of the text in your page. </a:t>
            </a:r>
          </a:p>
        </p:txBody>
      </p:sp>
    </p:spTree>
    <p:extLst>
      <p:ext uri="{BB962C8B-B14F-4D97-AF65-F5344CB8AC3E}">
        <p14:creationId xmlns:p14="http://schemas.microsoft.com/office/powerpoint/2010/main" val="227338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9FA857B5-4CA2-4A31-908E-2789AE133D76}" type="slidenum">
              <a:rPr lang="en-US" smtClean="0"/>
              <a:pPr>
                <a:defRPr/>
              </a:pPr>
              <a:t>27</a:t>
            </a:fld>
            <a:endParaRPr lang="en-US"/>
          </a:p>
        </p:txBody>
      </p:sp>
      <p:pic>
        <p:nvPicPr>
          <p:cNvPr id="4608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105" y="1660085"/>
            <a:ext cx="4143375" cy="24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07" y="1701105"/>
            <a:ext cx="3888253" cy="25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6085" name="Rectangle 3"/>
          <p:cNvSpPr>
            <a:spLocks noGrp="1" noChangeArrowheads="1"/>
          </p:cNvSpPr>
          <p:nvPr>
            <p:ph type="body" idx="1"/>
          </p:nvPr>
        </p:nvSpPr>
        <p:spPr>
          <a:xfrm>
            <a:off x="755576" y="1212205"/>
            <a:ext cx="3825354" cy="3696891"/>
          </a:xfrm>
          <a:ln w="12700">
            <a:solidFill>
              <a:schemeClr val="tx1"/>
            </a:solidFill>
            <a:miter lim="800000"/>
            <a:headEnd/>
            <a:tailEnd/>
          </a:ln>
        </p:spPr>
        <p:txBody>
          <a:bodyPr/>
          <a:lstStyle/>
          <a:p>
            <a:pPr eaLnBrk="1" hangingPunct="1"/>
            <a:r>
              <a:rPr lang="en-US" altLang="en-US" smtClean="0"/>
              <a:t>Block - h1, h2, p, blockquote</a:t>
            </a:r>
          </a:p>
        </p:txBody>
      </p:sp>
      <p:sp>
        <p:nvSpPr>
          <p:cNvPr id="46086" name="Rectangle 4"/>
          <p:cNvSpPr>
            <a:spLocks noGrp="1" noChangeArrowheads="1"/>
          </p:cNvSpPr>
          <p:nvPr>
            <p:ph type="title"/>
          </p:nvPr>
        </p:nvSpPr>
        <p:spPr/>
        <p:txBody>
          <a:bodyPr/>
          <a:lstStyle/>
          <a:p>
            <a:pPr eaLnBrk="1" hangingPunct="1"/>
            <a:r>
              <a:rPr lang="en-US" altLang="en-US" smtClean="0"/>
              <a:t>Examples</a:t>
            </a:r>
          </a:p>
        </p:txBody>
      </p:sp>
      <p:sp>
        <p:nvSpPr>
          <p:cNvPr id="46087" name="Rectangle 5"/>
          <p:cNvSpPr>
            <a:spLocks/>
          </p:cNvSpPr>
          <p:nvPr/>
        </p:nvSpPr>
        <p:spPr bwMode="auto">
          <a:xfrm>
            <a:off x="4750594" y="1192113"/>
            <a:ext cx="4232672" cy="369689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66700" indent="-266700"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ts val="3013"/>
              </a:spcBef>
              <a:buSzPct val="100000"/>
              <a:buFont typeface="Helvetica Neue" charset="0"/>
              <a:buChar char="•"/>
            </a:pPr>
            <a:r>
              <a:rPr lang="en-US" altLang="en-US" sz="1600">
                <a:solidFill>
                  <a:schemeClr val="tx1"/>
                </a:solidFill>
                <a:latin typeface="Helvetica Neue" charset="0"/>
                <a:ea typeface="Helvetica Neue" charset="0"/>
                <a:cs typeface="Helvetica Neue" charset="0"/>
                <a:sym typeface="Helvetica Neue" charset="0"/>
              </a:rPr>
              <a:t>Inline - a, em, q</a:t>
            </a:r>
          </a:p>
        </p:txBody>
      </p:sp>
    </p:spTree>
    <p:extLst>
      <p:ext uri="{BB962C8B-B14F-4D97-AF65-F5344CB8AC3E}">
        <p14:creationId xmlns:p14="http://schemas.microsoft.com/office/powerpoint/2010/main" val="98425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
          <p:cNvSpPr>
            <a:spLocks noGrp="1" noChangeArrowheads="1"/>
          </p:cNvSpPr>
          <p:nvPr>
            <p:ph type="title"/>
          </p:nvPr>
        </p:nvSpPr>
        <p:spPr/>
        <p:txBody>
          <a:bodyPr/>
          <a:lstStyle/>
          <a:p>
            <a:r>
              <a:rPr lang="en-US" altLang="en-US" smtClean="0"/>
              <a:t>Nesting</a:t>
            </a:r>
          </a:p>
        </p:txBody>
      </p:sp>
      <p:sp>
        <p:nvSpPr>
          <p:cNvPr id="39940" name="Rectangle 2"/>
          <p:cNvSpPr>
            <a:spLocks noGrp="1" noChangeArrowheads="1"/>
          </p:cNvSpPr>
          <p:nvPr>
            <p:ph type="body" idx="1"/>
          </p:nvPr>
        </p:nvSpPr>
        <p:spPr>
          <a:xfrm>
            <a:off x="938758" y="1234257"/>
            <a:ext cx="7633742" cy="1769541"/>
          </a:xfrm>
        </p:spPr>
        <p:txBody>
          <a:bodyPr>
            <a:normAutofit fontScale="92500"/>
          </a:bodyPr>
          <a:lstStyle/>
          <a:p>
            <a:r>
              <a:rPr lang="en-US" altLang="en-US" dirty="0" smtClean="0"/>
              <a:t>When we put one element inside another element, we call that nesting. </a:t>
            </a:r>
          </a:p>
          <a:p>
            <a:r>
              <a:rPr lang="en-US" altLang="en-US" dirty="0" smtClean="0"/>
              <a:t>We say, the &lt;p&gt;element is nested inside the &lt;body&gt;element.</a:t>
            </a:r>
          </a:p>
          <a:p>
            <a:r>
              <a:rPr lang="en-US" altLang="en-US" dirty="0" smtClean="0"/>
              <a:t>We put a &lt;body&gt;element inside an &lt;html&gt;element, a &lt;p&gt;element inside a &lt;body&gt;element etc. </a:t>
            </a:r>
          </a:p>
        </p:txBody>
      </p:sp>
      <p:sp>
        <p:nvSpPr>
          <p:cNvPr id="6" name="Slide Number Placeholder 3"/>
          <p:cNvSpPr>
            <a:spLocks noGrp="1"/>
          </p:cNvSpPr>
          <p:nvPr>
            <p:ph type="sldNum" sz="quarter" idx="10"/>
          </p:nvPr>
        </p:nvSpPr>
        <p:spPr/>
        <p:txBody>
          <a:bodyPr/>
          <a:lstStyle/>
          <a:p>
            <a:fld id="{76B8E75E-052A-4D63-A744-301D29F08EC9}" type="slidenum">
              <a:rPr lang="en-US" smtClean="0"/>
              <a:pPr/>
              <a:t>28</a:t>
            </a:fld>
            <a:endParaRPr lang="en-US"/>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87774"/>
            <a:ext cx="3125391" cy="220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9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70234"/>
            <a:ext cx="3375422" cy="204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6359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en-US" smtClean="0"/>
              <a:t>Nesting - Tree Structure</a:t>
            </a:r>
          </a:p>
        </p:txBody>
      </p:sp>
      <p:sp>
        <p:nvSpPr>
          <p:cNvPr id="4" name="Content Placeholder 3"/>
          <p:cNvSpPr>
            <a:spLocks noGrp="1"/>
          </p:cNvSpPr>
          <p:nvPr>
            <p:ph idx="1"/>
          </p:nvPr>
        </p:nvSpPr>
        <p:spPr/>
        <p:txBody>
          <a:bodyPr/>
          <a:lstStyle/>
          <a:p>
            <a:endParaRPr lang="en-IE"/>
          </a:p>
        </p:txBody>
      </p:sp>
      <p:sp>
        <p:nvSpPr>
          <p:cNvPr id="10" name="Slide Number Placeholder 3"/>
          <p:cNvSpPr>
            <a:spLocks noGrp="1"/>
          </p:cNvSpPr>
          <p:nvPr>
            <p:ph type="sldNum" sz="quarter" idx="10"/>
          </p:nvPr>
        </p:nvSpPr>
        <p:spPr/>
        <p:txBody>
          <a:bodyPr/>
          <a:lstStyle/>
          <a:p>
            <a:fld id="{40496E65-30E7-4DFD-ADC6-A281B38858AB}" type="slidenum">
              <a:rPr lang="en-US" smtClean="0"/>
              <a:pPr/>
              <a:t>29</a:t>
            </a:fld>
            <a:endParaRPr lang="en-US"/>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60" y="1131590"/>
            <a:ext cx="5729064" cy="26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859782"/>
            <a:ext cx="2736304" cy="214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564615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Grp="1" noChangeArrowheads="1"/>
          </p:cNvSpPr>
          <p:nvPr>
            <p:ph type="title"/>
          </p:nvPr>
        </p:nvSpPr>
        <p:spPr/>
        <p:txBody>
          <a:bodyPr/>
          <a:lstStyle/>
          <a:p>
            <a:r>
              <a:rPr lang="en-US" altLang="en-US" smtClean="0"/>
              <a:t>Website Development 1</a:t>
            </a:r>
            <a:endParaRPr lang="en-US" altLang="en-US" dirty="0" smtClean="0"/>
          </a:p>
        </p:txBody>
      </p:sp>
      <p:sp>
        <p:nvSpPr>
          <p:cNvPr id="24580" name="Rectangle 2"/>
          <p:cNvSpPr>
            <a:spLocks noGrp="1" noChangeArrowheads="1"/>
          </p:cNvSpPr>
          <p:nvPr>
            <p:ph type="body" idx="1"/>
          </p:nvPr>
        </p:nvSpPr>
        <p:spPr>
          <a:xfrm>
            <a:off x="938758" y="1491630"/>
            <a:ext cx="7633742" cy="3024336"/>
          </a:xfrm>
        </p:spPr>
        <p:txBody>
          <a:bodyPr>
            <a:normAutofit fontScale="85000" lnSpcReduction="20000"/>
          </a:bodyPr>
          <a:lstStyle/>
          <a:p>
            <a:r>
              <a:rPr lang="en-US" altLang="en-US" dirty="0" smtClean="0"/>
              <a:t>Tuition Team:</a:t>
            </a:r>
          </a:p>
          <a:p>
            <a:pPr lvl="1"/>
            <a:r>
              <a:rPr lang="en-US" altLang="en-US" dirty="0" smtClean="0"/>
              <a:t>Dr. Rosanne Birney (</a:t>
            </a:r>
            <a:r>
              <a:rPr lang="en-US" altLang="en-US" dirty="0" smtClean="0">
                <a:hlinkClick r:id="rId2"/>
              </a:rPr>
              <a:t>rbirney@wit.ie</a:t>
            </a:r>
            <a:r>
              <a:rPr lang="en-US" altLang="en-US" dirty="0" smtClean="0"/>
              <a:t>)</a:t>
            </a:r>
          </a:p>
          <a:p>
            <a:pPr lvl="1"/>
            <a:r>
              <a:rPr lang="en-US" altLang="en-US" dirty="0" smtClean="0"/>
              <a:t>Catherine Fitzpatrick (</a:t>
            </a:r>
            <a:r>
              <a:rPr lang="en-US" altLang="en-US" dirty="0" smtClean="0">
                <a:hlinkClick r:id="rId3"/>
              </a:rPr>
              <a:t>cfitzpatrick@wit.ie</a:t>
            </a:r>
            <a:r>
              <a:rPr lang="en-US" altLang="en-US" dirty="0" smtClean="0"/>
              <a:t>) </a:t>
            </a:r>
          </a:p>
          <a:p>
            <a:pPr lvl="1"/>
            <a:r>
              <a:rPr lang="en-US" altLang="en-US" dirty="0" smtClean="0"/>
              <a:t>Mary Lyng (</a:t>
            </a:r>
            <a:r>
              <a:rPr lang="en-US" altLang="en-US" dirty="0" smtClean="0">
                <a:hlinkClick r:id="rId4"/>
              </a:rPr>
              <a:t>mylng@wit.ie</a:t>
            </a:r>
            <a:r>
              <a:rPr lang="en-US" altLang="en-US" dirty="0" smtClean="0"/>
              <a:t>)</a:t>
            </a:r>
          </a:p>
          <a:p>
            <a:pPr lvl="1"/>
            <a:r>
              <a:rPr lang="en-US" altLang="en-US" dirty="0"/>
              <a:t>Deirdre O’Halloran (</a:t>
            </a:r>
            <a:r>
              <a:rPr lang="en-US" altLang="en-US" dirty="0">
                <a:hlinkClick r:id="rId5"/>
              </a:rPr>
              <a:t>dohalloran@wit.ie</a:t>
            </a:r>
            <a:r>
              <a:rPr lang="en-US" altLang="en-US" dirty="0"/>
              <a:t>)</a:t>
            </a:r>
          </a:p>
          <a:p>
            <a:r>
              <a:rPr lang="en-US" altLang="en-US" dirty="0" smtClean="0"/>
              <a:t>12 Week Module</a:t>
            </a:r>
          </a:p>
          <a:p>
            <a:pPr lvl="1"/>
            <a:r>
              <a:rPr lang="en-US" altLang="en-US" dirty="0" smtClean="0"/>
              <a:t>1 lecture </a:t>
            </a:r>
          </a:p>
          <a:p>
            <a:pPr lvl="1"/>
            <a:r>
              <a:rPr lang="en-US" altLang="en-US" dirty="0" smtClean="0"/>
              <a:t>3 hours supervised lab</a:t>
            </a:r>
          </a:p>
          <a:p>
            <a:pPr lvl="1"/>
            <a:r>
              <a:rPr lang="en-US" altLang="en-US" dirty="0" smtClean="0"/>
              <a:t>100% Continuous assessment</a:t>
            </a:r>
          </a:p>
          <a:p>
            <a:pPr lvl="1"/>
            <a:r>
              <a:rPr lang="en-US" altLang="en-US" dirty="0" smtClean="0"/>
              <a:t>2 Assignments during term</a:t>
            </a:r>
          </a:p>
        </p:txBody>
      </p:sp>
    </p:spTree>
    <p:extLst>
      <p:ext uri="{BB962C8B-B14F-4D97-AF65-F5344CB8AC3E}">
        <p14:creationId xmlns:p14="http://schemas.microsoft.com/office/powerpoint/2010/main" val="36333497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fontScale="90000"/>
          </a:bodyPr>
          <a:lstStyle/>
          <a:p>
            <a:r>
              <a:rPr lang="en-US" altLang="en-US" smtClean="0"/>
              <a:t>Nesting can be Incorrect!</a:t>
            </a:r>
          </a:p>
        </p:txBody>
      </p:sp>
      <p:sp>
        <p:nvSpPr>
          <p:cNvPr id="4" name="Content Placeholder 3"/>
          <p:cNvSpPr>
            <a:spLocks noGrp="1"/>
          </p:cNvSpPr>
          <p:nvPr>
            <p:ph idx="1"/>
          </p:nvPr>
        </p:nvSpPr>
        <p:spPr/>
        <p:txBody>
          <a:bodyPr/>
          <a:lstStyle/>
          <a:p>
            <a:endParaRPr lang="en-IE"/>
          </a:p>
        </p:txBody>
      </p:sp>
      <p:sp>
        <p:nvSpPr>
          <p:cNvPr id="17" name="Slide Number Placeholder 3"/>
          <p:cNvSpPr>
            <a:spLocks noGrp="1"/>
          </p:cNvSpPr>
          <p:nvPr>
            <p:ph type="sldNum" sz="quarter" idx="10"/>
          </p:nvPr>
        </p:nvSpPr>
        <p:spPr/>
        <p:txBody>
          <a:bodyPr/>
          <a:lstStyle/>
          <a:p>
            <a:fld id="{17607C3D-3168-403A-9C78-AD2B8A0B864A}" type="slidenum">
              <a:rPr lang="en-US" smtClean="0"/>
              <a:pPr/>
              <a:t>30</a:t>
            </a:fld>
            <a:endParaRPr lang="en-US"/>
          </a:p>
        </p:txBody>
      </p:sp>
      <p:sp>
        <p:nvSpPr>
          <p:cNvPr id="42000" name="Rectangle 1"/>
          <p:cNvSpPr>
            <a:spLocks/>
          </p:cNvSpPr>
          <p:nvPr/>
        </p:nvSpPr>
        <p:spPr bwMode="auto">
          <a:xfrm>
            <a:off x="1312664" y="1319361"/>
            <a:ext cx="5982891" cy="267891"/>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1500" dirty="0">
                <a:solidFill>
                  <a:schemeClr val="tx1"/>
                </a:solidFill>
                <a:latin typeface="Monaco" charset="0"/>
                <a:ea typeface="Monaco" charset="0"/>
                <a:cs typeface="Monaco" charset="0"/>
                <a:sym typeface="Monaco" charset="0"/>
              </a:rPr>
              <a:t>&lt;p&gt;I’m so going to blog &lt;</a:t>
            </a:r>
            <a:r>
              <a:rPr lang="en-US" altLang="en-US" sz="1500" dirty="0" err="1">
                <a:solidFill>
                  <a:schemeClr val="tx1"/>
                </a:solidFill>
                <a:latin typeface="Monaco" charset="0"/>
                <a:ea typeface="Monaco" charset="0"/>
                <a:cs typeface="Monaco" charset="0"/>
                <a:sym typeface="Monaco" charset="0"/>
              </a:rPr>
              <a:t>em</a:t>
            </a:r>
            <a:r>
              <a:rPr lang="en-US" altLang="en-US" sz="1500" dirty="0">
                <a:solidFill>
                  <a:schemeClr val="tx1"/>
                </a:solidFill>
                <a:latin typeface="Monaco" charset="0"/>
                <a:ea typeface="Monaco" charset="0"/>
                <a:cs typeface="Monaco" charset="0"/>
                <a:sym typeface="Monaco" charset="0"/>
              </a:rPr>
              <a:t>&gt;this&lt;/</a:t>
            </a:r>
            <a:r>
              <a:rPr lang="en-US" altLang="en-US" sz="1500" dirty="0" err="1">
                <a:solidFill>
                  <a:schemeClr val="tx1"/>
                </a:solidFill>
                <a:latin typeface="Monaco" charset="0"/>
                <a:ea typeface="Monaco" charset="0"/>
                <a:cs typeface="Monaco" charset="0"/>
                <a:sym typeface="Monaco" charset="0"/>
              </a:rPr>
              <a:t>em</a:t>
            </a:r>
            <a:r>
              <a:rPr lang="en-US" altLang="en-US" sz="1500" dirty="0">
                <a:solidFill>
                  <a:schemeClr val="tx1"/>
                </a:solidFill>
                <a:latin typeface="Monaco" charset="0"/>
                <a:ea typeface="Monaco" charset="0"/>
                <a:cs typeface="Monaco" charset="0"/>
                <a:sym typeface="Monaco" charset="0"/>
              </a:rPr>
              <a:t>&gt;&lt;/p&gt; </a:t>
            </a: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883" y="1674317"/>
            <a:ext cx="1598414" cy="121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758" y="1908721"/>
            <a:ext cx="211633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1" name="Rectangle 7"/>
          <p:cNvSpPr>
            <a:spLocks/>
          </p:cNvSpPr>
          <p:nvPr/>
        </p:nvSpPr>
        <p:spPr bwMode="auto">
          <a:xfrm>
            <a:off x="1026914" y="1111746"/>
            <a:ext cx="6634758" cy="1774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2" name="Rectangle 8"/>
          <p:cNvSpPr>
            <a:spLocks/>
          </p:cNvSpPr>
          <p:nvPr/>
        </p:nvSpPr>
        <p:spPr bwMode="auto">
          <a:xfrm>
            <a:off x="7755434" y="1470005"/>
            <a:ext cx="13176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Good</a:t>
            </a:r>
          </a:p>
        </p:txBody>
      </p:sp>
      <p:grpSp>
        <p:nvGrpSpPr>
          <p:cNvPr id="41993" name="Group 11"/>
          <p:cNvGrpSpPr>
            <a:grpSpLocks/>
          </p:cNvGrpSpPr>
          <p:nvPr/>
        </p:nvGrpSpPr>
        <p:grpSpPr bwMode="auto">
          <a:xfrm>
            <a:off x="1223367" y="3228082"/>
            <a:ext cx="6170414" cy="395139"/>
            <a:chOff x="0" y="0"/>
            <a:chExt cx="5528" cy="472"/>
          </a:xfrm>
        </p:grpSpPr>
        <p:sp>
          <p:nvSpPr>
            <p:cNvPr id="41998" name="Rectangle 9"/>
            <p:cNvSpPr>
              <a:spLocks/>
            </p:cNvSpPr>
            <p:nvPr/>
          </p:nvSpPr>
          <p:spPr bwMode="auto">
            <a:xfrm>
              <a:off x="88" y="88"/>
              <a:ext cx="5360" cy="32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1500">
                  <a:solidFill>
                    <a:schemeClr val="tx1"/>
                  </a:solidFill>
                  <a:latin typeface="Monaco" charset="0"/>
                  <a:ea typeface="Monaco" charset="0"/>
                  <a:cs typeface="Monaco" charset="0"/>
                  <a:sym typeface="Monaco" charset="0"/>
                </a:rPr>
                <a:t>&lt;p&gt;I’m so going to blog &lt;em&gt;this&lt;/p&gt;&lt;/em&gt;</a:t>
              </a:r>
            </a:p>
          </p:txBody>
        </p:sp>
        <p:pic>
          <p:nvPicPr>
            <p:cNvPr id="41999"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41994" name="Rectangle 12"/>
          <p:cNvSpPr>
            <a:spLocks/>
          </p:cNvSpPr>
          <p:nvPr/>
        </p:nvSpPr>
        <p:spPr bwMode="auto">
          <a:xfrm>
            <a:off x="1035844" y="3094137"/>
            <a:ext cx="6634758" cy="1774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5" name="Rectangle 13"/>
          <p:cNvSpPr>
            <a:spLocks/>
          </p:cNvSpPr>
          <p:nvPr/>
        </p:nvSpPr>
        <p:spPr bwMode="auto">
          <a:xfrm>
            <a:off x="7889379" y="3452395"/>
            <a:ext cx="9585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Bad</a:t>
            </a:r>
          </a:p>
        </p:txBody>
      </p:sp>
      <p:pic>
        <p:nvPicPr>
          <p:cNvPr id="4199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4477" y="3817442"/>
            <a:ext cx="2053828" cy="76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7" name="Rectangle 15"/>
          <p:cNvSpPr>
            <a:spLocks/>
          </p:cNvSpPr>
          <p:nvPr/>
        </p:nvSpPr>
        <p:spPr bwMode="auto">
          <a:xfrm>
            <a:off x="2582912" y="3706891"/>
            <a:ext cx="299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a:t>
            </a:r>
          </a:p>
        </p:txBody>
      </p:sp>
    </p:spTree>
    <p:extLst>
      <p:ext uri="{BB962C8B-B14F-4D97-AF65-F5344CB8AC3E}">
        <p14:creationId xmlns:p14="http://schemas.microsoft.com/office/powerpoint/2010/main" val="428090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Formatting text</a:t>
            </a:r>
            <a:endParaRPr lang="en-IE" dirty="0"/>
          </a:p>
        </p:txBody>
      </p:sp>
    </p:spTree>
    <p:extLst>
      <p:ext uri="{BB962C8B-B14F-4D97-AF65-F5344CB8AC3E}">
        <p14:creationId xmlns:p14="http://schemas.microsoft.com/office/powerpoint/2010/main" val="737342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rmAutofit fontScale="90000"/>
          </a:bodyPr>
          <a:lstStyle/>
          <a:p>
            <a:r>
              <a:rPr lang="en-US" altLang="en-US" smtClean="0"/>
              <a:t>Structural Elements - &lt;p&gt;</a:t>
            </a:r>
          </a:p>
        </p:txBody>
      </p:sp>
      <p:sp>
        <p:nvSpPr>
          <p:cNvPr id="31748" name="Rectangle 2"/>
          <p:cNvSpPr>
            <a:spLocks noGrp="1" noChangeArrowheads="1"/>
          </p:cNvSpPr>
          <p:nvPr>
            <p:ph type="body" idx="1"/>
          </p:nvPr>
        </p:nvSpPr>
        <p:spPr/>
        <p:txBody>
          <a:bodyPr/>
          <a:lstStyle/>
          <a:p>
            <a:r>
              <a:rPr lang="en-US" dirty="0" smtClean="0"/>
              <a:t>One of the most commonly used building blocks of HTML.</a:t>
            </a:r>
          </a:p>
          <a:p>
            <a:r>
              <a:rPr lang="en-US" dirty="0" smtClean="0"/>
              <a:t>When you use the p element to begin a new paragraph in HTML, it automatically creates some space above and below the content.</a:t>
            </a:r>
          </a:p>
          <a:p>
            <a:r>
              <a:rPr lang="en-US" dirty="0" smtClean="0"/>
              <a:t>Can only contain inline elements</a:t>
            </a:r>
          </a:p>
          <a:p>
            <a:endParaRPr lang="en-US" dirty="0">
              <a:sym typeface="Times" charset="0"/>
            </a:endParaRPr>
          </a:p>
        </p:txBody>
      </p:sp>
      <p:sp>
        <p:nvSpPr>
          <p:cNvPr id="31749" name="Rectangle 3"/>
          <p:cNvSpPr>
            <a:spLocks/>
          </p:cNvSpPr>
          <p:nvPr/>
        </p:nvSpPr>
        <p:spPr bwMode="auto">
          <a:xfrm>
            <a:off x="1043608" y="3348930"/>
            <a:ext cx="7733109" cy="9510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900">
                <a:latin typeface="Monaco" charset="0"/>
                <a:sym typeface="Monaco" charset="0"/>
              </a:rPr>
              <a:t>    </a:t>
            </a:r>
            <a:r>
              <a:rPr lang="en-US" altLang="en-US" sz="900">
                <a:solidFill>
                  <a:srgbClr val="008080"/>
                </a:solidFill>
                <a:latin typeface="Monaco" charset="0"/>
                <a:sym typeface="Monaco" charset="0"/>
              </a:rPr>
              <a:t>&lt;</a:t>
            </a:r>
            <a:r>
              <a:rPr lang="en-US" altLang="en-US" sz="900">
                <a:solidFill>
                  <a:srgbClr val="3F7F7F"/>
                </a:solidFill>
                <a:latin typeface="Monaco" charset="0"/>
                <a:sym typeface="Monaco" charset="0"/>
              </a:rPr>
              <a:t>p</a:t>
            </a:r>
            <a:r>
              <a:rPr lang="en-US" altLang="en-US" sz="900">
                <a:solidFill>
                  <a:srgbClr val="008080"/>
                </a:solidFill>
                <a:latin typeface="Monaco" charset="0"/>
                <a:sym typeface="Monaco" charset="0"/>
              </a:rPr>
              <a:t>&gt;</a:t>
            </a:r>
            <a:endParaRPr lang="en-US" altLang="en-US" sz="900">
              <a:latin typeface="Monaco" charset="0"/>
              <a:sym typeface="Monaco" charset="0"/>
            </a:endParaRPr>
          </a:p>
          <a:p>
            <a:pPr eaLnBrk="1" hangingPunct="1">
              <a:spcBef>
                <a:spcPct val="0"/>
              </a:spcBef>
              <a:buClrTx/>
              <a:buSzTx/>
              <a:buFontTx/>
              <a:buNone/>
            </a:pPr>
            <a:r>
              <a:rPr lang="en-US" altLang="en-US" sz="900">
                <a:latin typeface="Monaco" charset="0"/>
                <a:sym typeface="Monaco" charset="0"/>
              </a:rPr>
              <a:t>      We endeavour to give you your most wanted DVD and/or Game from your rental </a:t>
            </a:r>
          </a:p>
          <a:p>
            <a:pPr eaLnBrk="1" hangingPunct="1">
              <a:spcBef>
                <a:spcPct val="0"/>
              </a:spcBef>
              <a:buClrTx/>
              <a:buSzTx/>
              <a:buFontTx/>
              <a:buNone/>
            </a:pPr>
            <a:r>
              <a:rPr lang="en-US" altLang="en-US" sz="900">
                <a:latin typeface="Monaco" charset="0"/>
                <a:sym typeface="Monaco" charset="0"/>
              </a:rPr>
              <a:t>      queue depending on our stock situation. All DVDs and Games are posted out at noon </a:t>
            </a:r>
          </a:p>
          <a:p>
            <a:pPr eaLnBrk="1" hangingPunct="1">
              <a:spcBef>
                <a:spcPct val="0"/>
              </a:spcBef>
              <a:buClrTx/>
              <a:buSzTx/>
              <a:buFontTx/>
              <a:buNone/>
            </a:pPr>
            <a:r>
              <a:rPr lang="en-US" altLang="en-US" sz="900">
                <a:latin typeface="Monaco" charset="0"/>
                <a:sym typeface="Monaco" charset="0"/>
              </a:rPr>
              <a:t>      FIRST CLASS, and should be at your doorstep by the next morning.</a:t>
            </a:r>
          </a:p>
          <a:p>
            <a:pPr eaLnBrk="1" hangingPunct="1">
              <a:spcBef>
                <a:spcPct val="0"/>
              </a:spcBef>
              <a:buClrTx/>
              <a:buSzTx/>
              <a:buFontTx/>
              <a:buNone/>
            </a:pPr>
            <a:r>
              <a:rPr lang="en-US" altLang="en-US" sz="900">
                <a:latin typeface="Monaco" charset="0"/>
                <a:sym typeface="Monaco" charset="0"/>
              </a:rPr>
              <a:t>      When we dispatch your DVD/Game we'll send you an e-mail to advise you on which </a:t>
            </a:r>
          </a:p>
          <a:p>
            <a:pPr eaLnBrk="1" hangingPunct="1">
              <a:spcBef>
                <a:spcPct val="0"/>
              </a:spcBef>
              <a:buClrTx/>
              <a:buSzTx/>
              <a:buFontTx/>
              <a:buNone/>
            </a:pPr>
            <a:r>
              <a:rPr lang="en-US" altLang="en-US" sz="900">
                <a:latin typeface="Monaco" charset="0"/>
                <a:sym typeface="Monaco" charset="0"/>
              </a:rPr>
              <a:t>      DVD/Game was dispatched to you. There are no late fees so you can watch or play at your leisure </a:t>
            </a:r>
          </a:p>
          <a:p>
            <a:pPr eaLnBrk="1" hangingPunct="1">
              <a:spcBef>
                <a:spcPct val="0"/>
              </a:spcBef>
              <a:buClrTx/>
              <a:buSzTx/>
              <a:buFontTx/>
              <a:buNone/>
            </a:pPr>
            <a:r>
              <a:rPr lang="en-US" altLang="en-US" sz="900">
                <a:latin typeface="Monaco" charset="0"/>
                <a:sym typeface="Monaco" charset="0"/>
              </a:rPr>
              <a:t>    </a:t>
            </a:r>
            <a:r>
              <a:rPr lang="en-US" altLang="en-US" sz="900">
                <a:solidFill>
                  <a:srgbClr val="008080"/>
                </a:solidFill>
                <a:latin typeface="Monaco" charset="0"/>
                <a:sym typeface="Monaco" charset="0"/>
              </a:rPr>
              <a:t>&lt;/</a:t>
            </a:r>
            <a:r>
              <a:rPr lang="en-US" altLang="en-US" sz="900">
                <a:solidFill>
                  <a:srgbClr val="3F7F7F"/>
                </a:solidFill>
                <a:latin typeface="Monaco" charset="0"/>
                <a:sym typeface="Monaco" charset="0"/>
              </a:rPr>
              <a:t>p</a:t>
            </a:r>
            <a:r>
              <a:rPr lang="en-US" altLang="en-US" sz="900">
                <a:solidFill>
                  <a:srgbClr val="008080"/>
                </a:solidFill>
                <a:latin typeface="Monaco" charset="0"/>
                <a:sym typeface="Monaco" charset="0"/>
              </a:rPr>
              <a:t>&gt;</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534" y="4371950"/>
            <a:ext cx="7375922" cy="5223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8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normAutofit fontScale="90000"/>
          </a:bodyPr>
          <a:lstStyle/>
          <a:p>
            <a:r>
              <a:rPr lang="en-US" altLang="en-US" dirty="0" smtClean="0"/>
              <a:t>Structural Elements – </a:t>
            </a:r>
            <a:br>
              <a:rPr lang="en-US" altLang="en-US" dirty="0" smtClean="0"/>
            </a:br>
            <a:r>
              <a:rPr lang="en-US" altLang="en-US" dirty="0" smtClean="0"/>
              <a:t>&lt;h1-h6&gt;</a:t>
            </a:r>
          </a:p>
        </p:txBody>
      </p:sp>
      <p:sp>
        <p:nvSpPr>
          <p:cNvPr id="28676" name="Rectangle 2"/>
          <p:cNvSpPr>
            <a:spLocks noGrp="1" noChangeArrowheads="1"/>
          </p:cNvSpPr>
          <p:nvPr>
            <p:ph type="body" idx="1"/>
          </p:nvPr>
        </p:nvSpPr>
        <p:spPr>
          <a:xfrm>
            <a:off x="938758" y="1923678"/>
            <a:ext cx="7633742" cy="2695193"/>
          </a:xfrm>
        </p:spPr>
        <p:txBody>
          <a:bodyPr>
            <a:normAutofit fontScale="85000" lnSpcReduction="20000"/>
          </a:bodyPr>
          <a:lstStyle/>
          <a:p>
            <a:endParaRPr lang="en-US" altLang="en-US" dirty="0" smtClean="0"/>
          </a:p>
          <a:p>
            <a:r>
              <a:rPr lang="en-US" altLang="en-US" dirty="0" smtClean="0"/>
              <a:t>The h1 element is used to indicate the most important (or highest-level) heading on the page.</a:t>
            </a:r>
          </a:p>
          <a:p>
            <a:r>
              <a:rPr lang="en-US" altLang="en-US" dirty="0" smtClean="0"/>
              <a:t>There are six heading levels h1 to h6—to add structure to the web page.</a:t>
            </a:r>
          </a:p>
          <a:p>
            <a:r>
              <a:rPr lang="en-US" altLang="en-US" dirty="0" smtClean="0"/>
              <a:t>A document’s first heading should be an h1, followed by one or more h2 headings; each of these h2 headings can then have a further series of h3 headings below them, and so on</a:t>
            </a:r>
          </a:p>
          <a:p>
            <a:r>
              <a:rPr lang="en-US" altLang="en-US" dirty="0" smtClean="0"/>
              <a:t>They may contain any text content, but it can’t include any block-level elements: only inline elements can be included</a:t>
            </a:r>
          </a:p>
        </p:txBody>
      </p:sp>
      <p:pic>
        <p:nvPicPr>
          <p:cNvPr id="2867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059582"/>
            <a:ext cx="4414589" cy="1139859"/>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37889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
          <p:cNvSpPr>
            <a:spLocks noGrp="1" noChangeArrowheads="1"/>
          </p:cNvSpPr>
          <p:nvPr>
            <p:ph type="title"/>
          </p:nvPr>
        </p:nvSpPr>
        <p:spPr/>
        <p:txBody>
          <a:bodyPr>
            <a:normAutofit fontScale="90000"/>
          </a:bodyPr>
          <a:lstStyle/>
          <a:p>
            <a:r>
              <a:rPr lang="en-US" altLang="en-US" smtClean="0"/>
              <a:t>Structural Elements - &lt;blockquote&gt;</a:t>
            </a:r>
          </a:p>
        </p:txBody>
      </p:sp>
      <p:sp>
        <p:nvSpPr>
          <p:cNvPr id="29700" name="Rectangle 2"/>
          <p:cNvSpPr>
            <a:spLocks noGrp="1" noChangeArrowheads="1"/>
          </p:cNvSpPr>
          <p:nvPr>
            <p:ph type="body" idx="1"/>
          </p:nvPr>
        </p:nvSpPr>
        <p:spPr>
          <a:xfrm>
            <a:off x="938758" y="1714503"/>
            <a:ext cx="7633742" cy="1217287"/>
          </a:xfrm>
        </p:spPr>
        <p:txBody>
          <a:bodyPr>
            <a:normAutofit fontScale="85000" lnSpcReduction="10000"/>
          </a:bodyPr>
          <a:lstStyle/>
          <a:p>
            <a:r>
              <a:rPr lang="en-US" altLang="en-US" dirty="0" smtClean="0"/>
              <a:t>The </a:t>
            </a:r>
            <a:r>
              <a:rPr lang="en-US" altLang="en-US" dirty="0" err="1" smtClean="0"/>
              <a:t>blockquote</a:t>
            </a:r>
            <a:r>
              <a:rPr lang="en-US" altLang="en-US" dirty="0" smtClean="0"/>
              <a:t> element is a mechanism for marking up a block of text quoted from a person or another document or source.</a:t>
            </a:r>
          </a:p>
          <a:p>
            <a:r>
              <a:rPr lang="en-US" altLang="en-US" dirty="0" smtClean="0"/>
              <a:t>It may be just a few lines, or it may contain several paragraphs - which must be marked up using nested </a:t>
            </a:r>
            <a:r>
              <a:rPr lang="en-US" altLang="en-US" dirty="0" smtClean="0">
                <a:hlinkClick r:id="rId2"/>
              </a:rPr>
              <a:t>p</a:t>
            </a:r>
            <a:r>
              <a:rPr lang="en-US" altLang="en-US" dirty="0" smtClean="0"/>
              <a:t> elements).</a:t>
            </a:r>
          </a:p>
        </p:txBody>
      </p:sp>
      <p:sp>
        <p:nvSpPr>
          <p:cNvPr id="29701" name="Rectangle 3"/>
          <p:cNvSpPr>
            <a:spLocks/>
          </p:cNvSpPr>
          <p:nvPr/>
        </p:nvSpPr>
        <p:spPr bwMode="auto">
          <a:xfrm>
            <a:off x="1043608" y="3003798"/>
            <a:ext cx="7733109" cy="12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&lt;p&gt;Not such a good one from film.com:&lt;/p&gt;</a:t>
            </a:r>
          </a:p>
          <a:p>
            <a:pPr eaLnBrk="1" hangingPunct="1">
              <a:spcBef>
                <a:spcPct val="0"/>
              </a:spcBef>
              <a:buClrTx/>
              <a:buSzTx/>
              <a:buFontTx/>
              <a:buNone/>
            </a:pPr>
            <a:r>
              <a:rPr lang="en-US" altLang="en-US" sz="1100">
                <a:latin typeface="Monaco" charset="0"/>
                <a:sym typeface="Monaco" charset="0"/>
              </a:rPr>
              <a:t> &lt;blockquote&gt;</a:t>
            </a:r>
          </a:p>
          <a:p>
            <a:pPr eaLnBrk="1" hangingPunct="1">
              <a:spcBef>
                <a:spcPct val="0"/>
              </a:spcBef>
              <a:buClrTx/>
              <a:buSzTx/>
              <a:buFontTx/>
              <a:buNone/>
            </a:pPr>
            <a:r>
              <a:rPr lang="en-US" altLang="en-US" sz="1100">
                <a:latin typeface="Monaco" charset="0"/>
                <a:sym typeface="Monaco" charset="0"/>
              </a:rPr>
              <a:t>        The film is pretty, and there are a few solid moments every hour.</a:t>
            </a:r>
          </a:p>
          <a:p>
            <a:pPr eaLnBrk="1" hangingPunct="1">
              <a:spcBef>
                <a:spcPct val="0"/>
              </a:spcBef>
              <a:buClrTx/>
              <a:buSzTx/>
              <a:buFontTx/>
              <a:buNone/>
            </a:pPr>
            <a:r>
              <a:rPr lang="en-US" altLang="en-US" sz="1100">
                <a:latin typeface="Monaco" charset="0"/>
                <a:sym typeface="Monaco" charset="0"/>
              </a:rPr>
              <a:t>        But considered as a work of cinema, with paid professionals involved, </a:t>
            </a:r>
          </a:p>
          <a:p>
            <a:pPr eaLnBrk="1" hangingPunct="1">
              <a:spcBef>
                <a:spcPct val="0"/>
              </a:spcBef>
              <a:buClrTx/>
              <a:buSzTx/>
              <a:buFontTx/>
              <a:buNone/>
            </a:pPr>
            <a:r>
              <a:rPr lang="en-US" altLang="en-US" sz="1100">
                <a:latin typeface="Monaco" charset="0"/>
                <a:sym typeface="Monaco" charset="0"/>
              </a:rPr>
              <a:t>        it's an extremely lackluster story. </a:t>
            </a:r>
          </a:p>
          <a:p>
            <a:pPr eaLnBrk="1" hangingPunct="1">
              <a:spcBef>
                <a:spcPct val="0"/>
              </a:spcBef>
              <a:buClrTx/>
              <a:buSzTx/>
              <a:buFontTx/>
              <a:buNone/>
            </a:pPr>
            <a:r>
              <a:rPr lang="en-US" altLang="en-US" sz="1100">
                <a:latin typeface="Monaco" charset="0"/>
                <a:sym typeface="Monaco" charset="0"/>
              </a:rPr>
              <a:t>    &lt;/blockquote&gt;</a:t>
            </a:r>
          </a:p>
          <a:p>
            <a:pPr eaLnBrk="1" hangingPunct="1">
              <a:spcBef>
                <a:spcPct val="0"/>
              </a:spcBef>
              <a:buClrTx/>
              <a:buSzTx/>
              <a:buFontTx/>
              <a:buNone/>
            </a:pPr>
            <a:r>
              <a:rPr lang="en-US" altLang="en-US" sz="1100">
                <a:latin typeface="Monaco" charset="0"/>
                <a:sym typeface="Monaco" charset="0"/>
              </a:rPr>
              <a:t>&lt;p&gt;Might be worth watching.&lt;/p&gt;</a:t>
            </a:r>
          </a:p>
        </p:txBody>
      </p:sp>
      <p:pic>
        <p:nvPicPr>
          <p:cNvPr id="297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261770"/>
            <a:ext cx="6971829" cy="8302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75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normAutofit fontScale="90000"/>
          </a:bodyPr>
          <a:lstStyle/>
          <a:p>
            <a:r>
              <a:rPr lang="en-US" altLang="en-US" smtClean="0"/>
              <a:t>Structural Elements - &lt;br&gt;</a:t>
            </a:r>
          </a:p>
        </p:txBody>
      </p:sp>
      <p:sp>
        <p:nvSpPr>
          <p:cNvPr id="30724" name="Rectangle 2"/>
          <p:cNvSpPr>
            <a:spLocks noGrp="1" noChangeArrowheads="1"/>
          </p:cNvSpPr>
          <p:nvPr>
            <p:ph type="body" idx="1"/>
          </p:nvPr>
        </p:nvSpPr>
        <p:spPr/>
        <p:txBody>
          <a:bodyPr/>
          <a:lstStyle/>
          <a:p>
            <a:r>
              <a:rPr lang="en-US" altLang="en-US" smtClean="0"/>
              <a:t>Creates a line break within a block of text, leaving no padding or margins between the two blocks of text created by the line break </a:t>
            </a:r>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08" y="3867894"/>
            <a:ext cx="3303984" cy="88403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6" name="Rectangle 4"/>
          <p:cNvSpPr>
            <a:spLocks/>
          </p:cNvSpPr>
          <p:nvPr/>
        </p:nvSpPr>
        <p:spPr bwMode="auto">
          <a:xfrm>
            <a:off x="1910954" y="2499742"/>
            <a:ext cx="2957541"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There was an old man from </a:t>
            </a:r>
            <a:r>
              <a:rPr lang="en-US" altLang="en-US" sz="1100" dirty="0" err="1">
                <a:latin typeface="Monaco" charset="0"/>
                <a:sym typeface="Monaco" charset="0"/>
              </a:rPr>
              <a:t>Swindon</a:t>
            </a:r>
            <a:r>
              <a:rPr lang="en-US" altLang="en-US" sz="1100" dirty="0">
                <a:latin typeface="Monaco" charset="0"/>
                <a:sym typeface="Monaco" charset="0"/>
              </a:rPr>
              <a:t>,</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 place that rhymed only with 'pinned on,'</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Okay, well that's fine,</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Until the fifth line,</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which point … well, I'm totally out of luck.</a:t>
            </a:r>
          </a:p>
          <a:p>
            <a:pPr eaLnBrk="1" hangingPunct="1">
              <a:spcBef>
                <a:spcPct val="0"/>
              </a:spcBef>
              <a:buClrTx/>
              <a:buSzTx/>
              <a:buFontTx/>
              <a:buNone/>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146750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normAutofit fontScale="90000"/>
          </a:bodyPr>
          <a:lstStyle/>
          <a:p>
            <a:r>
              <a:rPr lang="en-US" altLang="en-US" dirty="0" smtClean="0"/>
              <a:t>Text Formatting Elements - &lt;</a:t>
            </a:r>
            <a:r>
              <a:rPr lang="en-US" altLang="en-US" dirty="0" err="1" smtClean="0"/>
              <a:t>i</a:t>
            </a:r>
            <a:r>
              <a:rPr lang="en-US" altLang="en-US" dirty="0" smtClean="0"/>
              <a:t>&gt; and &lt;b&gt;</a:t>
            </a:r>
          </a:p>
        </p:txBody>
      </p:sp>
      <p:sp>
        <p:nvSpPr>
          <p:cNvPr id="34820" name="Rectangle 2"/>
          <p:cNvSpPr>
            <a:spLocks noGrp="1" noChangeArrowheads="1"/>
          </p:cNvSpPr>
          <p:nvPr>
            <p:ph type="body" idx="1"/>
          </p:nvPr>
        </p:nvSpPr>
        <p:spPr/>
        <p:txBody>
          <a:bodyPr/>
          <a:lstStyle/>
          <a:p>
            <a:r>
              <a:rPr lang="en-US" altLang="en-US" dirty="0" smtClean="0"/>
              <a:t>The </a:t>
            </a:r>
            <a:r>
              <a:rPr lang="en-US" altLang="en-US" dirty="0" err="1" smtClean="0"/>
              <a:t>i</a:t>
            </a:r>
            <a:r>
              <a:rPr lang="en-US" altLang="en-US" dirty="0" smtClean="0"/>
              <a:t> element is used to </a:t>
            </a:r>
            <a:r>
              <a:rPr lang="en-US" altLang="en-US" dirty="0" err="1" smtClean="0"/>
              <a:t>italicise</a:t>
            </a:r>
            <a:r>
              <a:rPr lang="en-US" altLang="en-US" dirty="0" smtClean="0"/>
              <a:t> text content, and displays in italics in all current browsers. </a:t>
            </a:r>
          </a:p>
          <a:p>
            <a:r>
              <a:rPr lang="en-US" altLang="en-US" dirty="0" smtClean="0"/>
              <a:t>The b element works in the same way, but displays bold text.</a:t>
            </a:r>
          </a:p>
          <a:p>
            <a:endParaRPr lang="en-US" altLang="en-US" dirty="0" smtClean="0"/>
          </a:p>
        </p:txBody>
      </p:sp>
      <p:sp>
        <p:nvSpPr>
          <p:cNvPr id="34821" name="Rectangle 3"/>
          <p:cNvSpPr>
            <a:spLocks/>
          </p:cNvSpPr>
          <p:nvPr/>
        </p:nvSpPr>
        <p:spPr bwMode="auto">
          <a:xfrm>
            <a:off x="2843808" y="3291830"/>
            <a:ext cx="3185167" cy="1692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This week we recommend </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em</a:t>
            </a:r>
            <a:r>
              <a:rPr lang="en-US" altLang="en-US" sz="1100" dirty="0">
                <a:solidFill>
                  <a:srgbClr val="008080"/>
                </a:solidFill>
                <a:latin typeface="Monaco" charset="0"/>
                <a:sym typeface="Monaco" charset="0"/>
              </a:rPr>
              <a:t>&gt;</a:t>
            </a:r>
            <a:r>
              <a:rPr lang="en-US" altLang="en-US" sz="1100" dirty="0">
                <a:latin typeface="Monaco" charset="0"/>
                <a:sym typeface="Monaco" charset="0"/>
              </a:rPr>
              <a:t>the Crazies</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em</a:t>
            </a:r>
            <a:r>
              <a:rPr lang="en-US" altLang="en-US" sz="1100" dirty="0">
                <a:solidFill>
                  <a:srgbClr val="008080"/>
                </a:solidFill>
                <a:latin typeface="Monaco" charset="0"/>
                <a:sym typeface="Monaco" charset="0"/>
              </a:rPr>
              <a:t>&gt;</a:t>
            </a:r>
            <a:r>
              <a:rPr lang="en-US" altLang="en-US" sz="1100" dirty="0">
                <a:latin typeface="Monaco" charset="0"/>
                <a:sym typeface="Monaco" charset="0"/>
              </a:rPr>
              <a:t>.</a:t>
            </a:r>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651870"/>
            <a:ext cx="3009305" cy="334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
          <p:cNvSpPr>
            <a:spLocks noGrp="1" noChangeArrowheads="1"/>
          </p:cNvSpPr>
          <p:nvPr>
            <p:ph type="title"/>
          </p:nvPr>
        </p:nvSpPr>
        <p:spPr/>
        <p:txBody>
          <a:bodyPr>
            <a:normAutofit fontScale="90000"/>
          </a:bodyPr>
          <a:lstStyle/>
          <a:p>
            <a:r>
              <a:rPr lang="en-US" altLang="en-US" smtClean="0"/>
              <a:t>Text Formatting Elements - &lt;q&gt;</a:t>
            </a:r>
          </a:p>
        </p:txBody>
      </p:sp>
      <p:sp>
        <p:nvSpPr>
          <p:cNvPr id="35844" name="Rectangle 2"/>
          <p:cNvSpPr>
            <a:spLocks noGrp="1" noChangeArrowheads="1"/>
          </p:cNvSpPr>
          <p:nvPr>
            <p:ph type="body" idx="1"/>
          </p:nvPr>
        </p:nvSpPr>
        <p:spPr>
          <a:xfrm>
            <a:off x="938758" y="1714503"/>
            <a:ext cx="7633742" cy="1622696"/>
          </a:xfrm>
        </p:spPr>
        <p:txBody>
          <a:bodyPr>
            <a:normAutofit fontScale="77500" lnSpcReduction="20000"/>
          </a:bodyPr>
          <a:lstStyle/>
          <a:p>
            <a:r>
              <a:rPr lang="en-US" altLang="en-US" dirty="0" smtClean="0"/>
              <a:t>Used for inline quotations (instead of </a:t>
            </a:r>
            <a:r>
              <a:rPr lang="en-US" altLang="en-US" dirty="0" err="1" smtClean="0"/>
              <a:t>blockquote</a:t>
            </a:r>
            <a:r>
              <a:rPr lang="en-US" altLang="en-US" dirty="0" smtClean="0"/>
              <a:t>, which sets the quotation in its own block.</a:t>
            </a:r>
          </a:p>
          <a:p>
            <a:r>
              <a:rPr lang="en-US" altLang="en-US" dirty="0" smtClean="0"/>
              <a:t>It is intended that the browser should insert the necessary quotation marks, the style of which should depend on the language of the document or that section of the document, rather than the author adding quotation marks</a:t>
            </a:r>
          </a:p>
          <a:p>
            <a:r>
              <a:rPr lang="en-US" altLang="en-US" dirty="0" smtClean="0"/>
              <a:t>This can sometimes cause double sets of quotation marks to appear.</a:t>
            </a:r>
          </a:p>
        </p:txBody>
      </p:sp>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1" y="4356944"/>
            <a:ext cx="7755905" cy="352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6" name="Rectangle 4"/>
          <p:cNvSpPr>
            <a:spLocks/>
          </p:cNvSpPr>
          <p:nvPr/>
        </p:nvSpPr>
        <p:spPr bwMode="auto">
          <a:xfrm>
            <a:off x="1008707" y="3337198"/>
            <a:ext cx="7667749" cy="890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Not so good one from film.com: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q</a:t>
            </a:r>
            <a:r>
              <a:rPr lang="en-US" altLang="en-US" sz="1100" dirty="0">
                <a:solidFill>
                  <a:srgbClr val="008080"/>
                </a:solidFill>
                <a:latin typeface="Monaco" charset="0"/>
                <a:sym typeface="Monaco" charset="0"/>
              </a:rPr>
              <a:t>&gt;</a:t>
            </a:r>
            <a:r>
              <a:rPr lang="en-US" altLang="en-US" sz="1100" dirty="0">
                <a:latin typeface="Monaco" charset="0"/>
                <a:sym typeface="Monaco" charset="0"/>
              </a:rPr>
              <a:t>The film is pretty, and there are a few </a:t>
            </a:r>
          </a:p>
          <a:p>
            <a:pPr eaLnBrk="1" hangingPunct="1">
              <a:spcBef>
                <a:spcPct val="0"/>
              </a:spcBef>
              <a:buClrTx/>
              <a:buSzTx/>
              <a:buFontTx/>
              <a:buNone/>
            </a:pPr>
            <a:r>
              <a:rPr lang="en-US" altLang="en-US" sz="1100" dirty="0">
                <a:latin typeface="Monaco" charset="0"/>
                <a:sym typeface="Monaco" charset="0"/>
              </a:rPr>
              <a:t>      solid moments every hour. But considered as a work of cinema, with paid </a:t>
            </a:r>
          </a:p>
          <a:p>
            <a:pPr eaLnBrk="1" hangingPunct="1">
              <a:spcBef>
                <a:spcPct val="0"/>
              </a:spcBef>
              <a:buClrTx/>
              <a:buSzTx/>
              <a:buFontTx/>
              <a:buNone/>
            </a:pPr>
            <a:r>
              <a:rPr lang="en-US" altLang="en-US" sz="1100" dirty="0">
                <a:latin typeface="Monaco" charset="0"/>
                <a:sym typeface="Monaco" charset="0"/>
              </a:rPr>
              <a:t>      professionals involved, it's an extremely lackluster story.</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q</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253919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Adding an image</a:t>
            </a:r>
            <a:endParaRPr lang="en-IE" dirty="0"/>
          </a:p>
        </p:txBody>
      </p:sp>
    </p:spTree>
    <p:extLst>
      <p:ext uri="{BB962C8B-B14F-4D97-AF65-F5344CB8AC3E}">
        <p14:creationId xmlns:p14="http://schemas.microsoft.com/office/powerpoint/2010/main" val="939454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
          <p:cNvSpPr>
            <a:spLocks noGrp="1" noChangeArrowheads="1"/>
          </p:cNvSpPr>
          <p:nvPr>
            <p:ph type="title"/>
          </p:nvPr>
        </p:nvSpPr>
        <p:spPr/>
        <p:txBody>
          <a:bodyPr>
            <a:normAutofit fontScale="90000"/>
          </a:bodyPr>
          <a:lstStyle/>
          <a:p>
            <a:r>
              <a:rPr lang="en-US" altLang="en-US" smtClean="0"/>
              <a:t>Image &amp; Media Elements - &lt;img&gt;</a:t>
            </a:r>
          </a:p>
        </p:txBody>
      </p:sp>
      <p:sp>
        <p:nvSpPr>
          <p:cNvPr id="38916" name="Rectangle 2"/>
          <p:cNvSpPr>
            <a:spLocks noGrp="1" noChangeArrowheads="1"/>
          </p:cNvSpPr>
          <p:nvPr>
            <p:ph type="body" idx="1"/>
          </p:nvPr>
        </p:nvSpPr>
        <p:spPr>
          <a:xfrm>
            <a:off x="938758" y="1714502"/>
            <a:ext cx="7593682" cy="2695193"/>
          </a:xfrm>
        </p:spPr>
        <p:txBody>
          <a:bodyPr>
            <a:normAutofit fontScale="92500"/>
          </a:bodyPr>
          <a:lstStyle/>
          <a:p>
            <a:endParaRPr lang="en-US" altLang="en-US" dirty="0" smtClean="0"/>
          </a:p>
          <a:p>
            <a:r>
              <a:rPr lang="en-US" altLang="en-US" dirty="0" smtClean="0"/>
              <a:t>Provides a means for embedding an image in the document.</a:t>
            </a:r>
          </a:p>
          <a:p>
            <a:r>
              <a:rPr lang="en-US" altLang="en-US" dirty="0" smtClean="0"/>
              <a:t>Has a total of 12 attributes</a:t>
            </a:r>
          </a:p>
          <a:p>
            <a:pPr lvl="1"/>
            <a:r>
              <a:rPr lang="en-US" altLang="en-US" dirty="0" err="1" smtClean="0"/>
              <a:t>src</a:t>
            </a:r>
            <a:r>
              <a:rPr lang="en-US" altLang="en-US" dirty="0" smtClean="0"/>
              <a:t> provide a link to the image to be displayed</a:t>
            </a:r>
          </a:p>
          <a:p>
            <a:pPr lvl="1"/>
            <a:r>
              <a:rPr lang="en-US" altLang="en-US" dirty="0" smtClean="0"/>
              <a:t>alt provides text to be displayed if the image cannot be </a:t>
            </a:r>
            <a:r>
              <a:rPr lang="en-US" altLang="en-US" dirty="0" err="1" smtClean="0"/>
              <a:t>retreived</a:t>
            </a:r>
            <a:r>
              <a:rPr lang="en-US" altLang="en-US" dirty="0" smtClean="0"/>
              <a:t>.</a:t>
            </a:r>
          </a:p>
          <a:p>
            <a:pPr lvl="1"/>
            <a:r>
              <a:rPr lang="en-US" altLang="en-US" dirty="0" smtClean="0"/>
              <a:t>Height &amp; Width provide (optional) dimensions. Used to help the browser lay out images properly, and should coincide with the actual image dimensions</a:t>
            </a:r>
          </a:p>
        </p:txBody>
      </p:sp>
      <p:sp>
        <p:nvSpPr>
          <p:cNvPr id="38917" name="Rectangle 3"/>
          <p:cNvSpPr>
            <a:spLocks/>
          </p:cNvSpPr>
          <p:nvPr/>
        </p:nvSpPr>
        <p:spPr bwMode="auto">
          <a:xfrm>
            <a:off x="3275856" y="1563638"/>
            <a:ext cx="3888432" cy="2210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img</a:t>
            </a:r>
            <a:r>
              <a:rPr lang="en-US" altLang="en-US" sz="1100">
                <a:latin typeface="Monaco" charset="0"/>
                <a:sym typeface="Monaco" charset="0"/>
              </a:rPr>
              <a:t> </a:t>
            </a:r>
            <a:r>
              <a:rPr lang="en-US" altLang="en-US" sz="1100">
                <a:solidFill>
                  <a:srgbClr val="7F007F"/>
                </a:solidFill>
                <a:latin typeface="Monaco" charset="0"/>
                <a:sym typeface="Monaco" charset="0"/>
              </a:rPr>
              <a:t>src</a:t>
            </a:r>
            <a:r>
              <a:rPr lang="en-US" altLang="en-US" sz="1100">
                <a:latin typeface="Monaco" charset="0"/>
                <a:sym typeface="Monaco" charset="0"/>
              </a:rPr>
              <a:t>=</a:t>
            </a:r>
            <a:r>
              <a:rPr lang="en-US" altLang="en-US" sz="1100">
                <a:solidFill>
                  <a:srgbClr val="2A00FF"/>
                </a:solidFill>
                <a:latin typeface="Monaco" charset="0"/>
                <a:sym typeface="Monaco" charset="0"/>
              </a:rPr>
              <a:t>"images/robinhood.jpg"</a:t>
            </a:r>
            <a:r>
              <a:rPr lang="en-US" altLang="en-US" sz="1100">
                <a:latin typeface="Monaco" charset="0"/>
                <a:sym typeface="Monaco" charset="0"/>
              </a:rPr>
              <a:t> </a:t>
            </a:r>
            <a:r>
              <a:rPr lang="en-US" altLang="en-US" sz="1100">
                <a:solidFill>
                  <a:srgbClr val="7F007F"/>
                </a:solidFill>
                <a:latin typeface="Monaco" charset="0"/>
                <a:sym typeface="Monaco" charset="0"/>
              </a:rPr>
              <a:t>alt</a:t>
            </a:r>
            <a:r>
              <a:rPr lang="en-US" altLang="en-US" sz="1100">
                <a:latin typeface="Monaco" charset="0"/>
                <a:sym typeface="Monaco" charset="0"/>
              </a:rPr>
              <a:t>=</a:t>
            </a:r>
            <a:r>
              <a:rPr lang="en-US" altLang="en-US" sz="1100">
                <a:solidFill>
                  <a:srgbClr val="2A00FF"/>
                </a:solidFill>
                <a:latin typeface="Monaco" charset="0"/>
                <a:sym typeface="Monaco" charset="0"/>
              </a:rPr>
              <a:t>"Robin Hood"</a:t>
            </a:r>
            <a:r>
              <a:rPr lang="en-US" altLang="en-US" sz="1100">
                <a:solidFill>
                  <a:srgbClr val="008080"/>
                </a:solidFill>
                <a:latin typeface="Monaco" charset="0"/>
                <a:sym typeface="Monaco" charset="0"/>
              </a:rPr>
              <a:t>&gt;</a:t>
            </a:r>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991" y="915566"/>
            <a:ext cx="1476473"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88952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The nature of the web</a:t>
            </a:r>
            <a:endParaRPr lang="en-IE" dirty="0"/>
          </a:p>
        </p:txBody>
      </p:sp>
    </p:spTree>
    <p:extLst>
      <p:ext uri="{BB962C8B-B14F-4D97-AF65-F5344CB8AC3E}">
        <p14:creationId xmlns:p14="http://schemas.microsoft.com/office/powerpoint/2010/main" val="2915184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Adding lists</a:t>
            </a:r>
            <a:endParaRPr lang="en-IE" dirty="0"/>
          </a:p>
        </p:txBody>
      </p:sp>
    </p:spTree>
    <p:extLst>
      <p:ext uri="{BB962C8B-B14F-4D97-AF65-F5344CB8AC3E}">
        <p14:creationId xmlns:p14="http://schemas.microsoft.com/office/powerpoint/2010/main" val="1842134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
          <p:cNvSpPr>
            <a:spLocks noGrp="1" noChangeArrowheads="1"/>
          </p:cNvSpPr>
          <p:nvPr>
            <p:ph type="title"/>
          </p:nvPr>
        </p:nvSpPr>
        <p:spPr/>
        <p:txBody>
          <a:bodyPr>
            <a:normAutofit fontScale="90000"/>
          </a:bodyPr>
          <a:lstStyle/>
          <a:p>
            <a:r>
              <a:rPr lang="en-US" altLang="en-US" smtClean="0"/>
              <a:t>List Elements - Unordered List - &lt;ul&gt;</a:t>
            </a:r>
          </a:p>
        </p:txBody>
      </p:sp>
      <p:sp>
        <p:nvSpPr>
          <p:cNvPr id="36868" name="Rectangle 2"/>
          <p:cNvSpPr>
            <a:spLocks noGrp="1" noChangeArrowheads="1"/>
          </p:cNvSpPr>
          <p:nvPr>
            <p:ph type="body" idx="1"/>
          </p:nvPr>
        </p:nvSpPr>
        <p:spPr>
          <a:xfrm>
            <a:off x="938758" y="1714502"/>
            <a:ext cx="3777258" cy="2695193"/>
          </a:xfrm>
        </p:spPr>
        <p:txBody>
          <a:bodyPr/>
          <a:lstStyle/>
          <a:p>
            <a:r>
              <a:rPr lang="en-US" altLang="en-US" dirty="0" smtClean="0"/>
              <a:t>Used to group a collection of items together in a list, but in a way that doesn’t suggest an order of precedence or importance.</a:t>
            </a:r>
          </a:p>
          <a:p>
            <a:r>
              <a:rPr lang="en-US" altLang="en-US" dirty="0" smtClean="0"/>
              <a:t>Individual items in the list marked with - li</a:t>
            </a:r>
          </a:p>
        </p:txBody>
      </p:sp>
      <p:sp>
        <p:nvSpPr>
          <p:cNvPr id="36869" name="Rectangle 3"/>
          <p:cNvSpPr>
            <a:spLocks/>
          </p:cNvSpPr>
          <p:nvPr/>
        </p:nvSpPr>
        <p:spPr bwMode="auto">
          <a:xfrm>
            <a:off x="4788024" y="1468284"/>
            <a:ext cx="3810148" cy="890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ul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Avatar</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Titanic</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Lord of the Rings: Return of the King</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ul</a:t>
            </a:r>
            <a:r>
              <a:rPr lang="en-US" altLang="en-US" sz="1100">
                <a:solidFill>
                  <a:srgbClr val="008080"/>
                </a:solidFill>
                <a:latin typeface="Monaco" charset="0"/>
                <a:sym typeface="Monaco" charset="0"/>
              </a:rPr>
              <a:t>&gt;</a:t>
            </a:r>
          </a:p>
        </p:txBody>
      </p:sp>
      <p:pic>
        <p:nvPicPr>
          <p:cNvPr id="368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195" y="2643758"/>
            <a:ext cx="3812977" cy="77018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36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Grp="1" noChangeArrowheads="1"/>
          </p:cNvSpPr>
          <p:nvPr>
            <p:ph type="title"/>
          </p:nvPr>
        </p:nvSpPr>
        <p:spPr/>
        <p:txBody>
          <a:bodyPr>
            <a:normAutofit fontScale="90000"/>
          </a:bodyPr>
          <a:lstStyle/>
          <a:p>
            <a:r>
              <a:rPr lang="en-US" altLang="en-US" smtClean="0"/>
              <a:t>List Elements - Ordered List - &lt;ol&gt;</a:t>
            </a:r>
          </a:p>
        </p:txBody>
      </p:sp>
      <p:sp>
        <p:nvSpPr>
          <p:cNvPr id="37892" name="Rectangle 2"/>
          <p:cNvSpPr>
            <a:spLocks noGrp="1" noChangeArrowheads="1"/>
          </p:cNvSpPr>
          <p:nvPr>
            <p:ph type="body" idx="1"/>
          </p:nvPr>
        </p:nvSpPr>
        <p:spPr>
          <a:xfrm>
            <a:off x="938758" y="1714502"/>
            <a:ext cx="3993282" cy="2695193"/>
          </a:xfrm>
        </p:spPr>
        <p:txBody>
          <a:bodyPr/>
          <a:lstStyle/>
          <a:p>
            <a:r>
              <a:rPr lang="en-US" altLang="en-US" dirty="0" smtClean="0"/>
              <a:t>Like </a:t>
            </a:r>
            <a:r>
              <a:rPr lang="en-US" altLang="en-US" dirty="0" err="1" smtClean="0"/>
              <a:t>ul</a:t>
            </a:r>
            <a:r>
              <a:rPr lang="en-US" altLang="en-US" dirty="0" smtClean="0"/>
              <a:t>, used to group a collection of items together in a list</a:t>
            </a:r>
          </a:p>
          <a:p>
            <a:r>
              <a:rPr lang="en-US" altLang="en-US" dirty="0" smtClean="0"/>
              <a:t>However, the bullets in an unordered list are replaced with a series of incrementing numbers</a:t>
            </a:r>
          </a:p>
        </p:txBody>
      </p:sp>
      <p:sp>
        <p:nvSpPr>
          <p:cNvPr id="37893" name="Rectangle 3"/>
          <p:cNvSpPr>
            <a:spLocks/>
          </p:cNvSpPr>
          <p:nvPr/>
        </p:nvSpPr>
        <p:spPr bwMode="auto">
          <a:xfrm>
            <a:off x="4932040" y="1491630"/>
            <a:ext cx="3824014" cy="13930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ol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Robin Hood</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Prince of Persia, Sands of Time</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Date Night</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Last Chance, CO</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Bad Leutennant: Port of Call - New Orleans</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Cop Out</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ol</a:t>
            </a:r>
            <a:r>
              <a:rPr lang="en-US" altLang="en-US" sz="1100">
                <a:solidFill>
                  <a:srgbClr val="008080"/>
                </a:solidFill>
                <a:latin typeface="Monaco" charset="0"/>
                <a:sym typeface="Monaco" charset="0"/>
              </a:rPr>
              <a:t>&gt;</a:t>
            </a: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03798"/>
            <a:ext cx="3755405" cy="1104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71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Linking pages</a:t>
            </a:r>
            <a:endParaRPr lang="en-IE" dirty="0"/>
          </a:p>
        </p:txBody>
      </p:sp>
    </p:spTree>
    <p:extLst>
      <p:ext uri="{BB962C8B-B14F-4D97-AF65-F5344CB8AC3E}">
        <p14:creationId xmlns:p14="http://schemas.microsoft.com/office/powerpoint/2010/main" val="969746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
          <p:cNvSpPr>
            <a:spLocks noGrp="1" noChangeArrowheads="1"/>
          </p:cNvSpPr>
          <p:nvPr>
            <p:ph type="title"/>
          </p:nvPr>
        </p:nvSpPr>
        <p:spPr/>
        <p:txBody>
          <a:bodyPr>
            <a:noAutofit/>
          </a:bodyPr>
          <a:lstStyle/>
          <a:p>
            <a:r>
              <a:rPr lang="en-US" altLang="en-US" sz="3600" dirty="0" smtClean="0"/>
              <a:t>Text Formatting Elements - &lt;a&gt;</a:t>
            </a:r>
          </a:p>
        </p:txBody>
      </p:sp>
      <p:sp>
        <p:nvSpPr>
          <p:cNvPr id="33796" name="Rectangle 2"/>
          <p:cNvSpPr>
            <a:spLocks noGrp="1" noChangeArrowheads="1"/>
          </p:cNvSpPr>
          <p:nvPr>
            <p:ph type="body" idx="1"/>
          </p:nvPr>
        </p:nvSpPr>
        <p:spPr>
          <a:xfrm>
            <a:off x="828604" y="1059582"/>
            <a:ext cx="4031428" cy="3672408"/>
          </a:xfrm>
        </p:spPr>
        <p:txBody>
          <a:bodyPr>
            <a:noAutofit/>
          </a:bodyPr>
          <a:lstStyle/>
          <a:p>
            <a:r>
              <a:rPr lang="en-US" altLang="en-US" sz="1400" dirty="0" smtClean="0"/>
              <a:t>Usually referred to as a link or hyperlink</a:t>
            </a:r>
          </a:p>
          <a:p>
            <a:r>
              <a:rPr lang="en-US" altLang="en-US" sz="1400" dirty="0" smtClean="0"/>
              <a:t>Has a 7 possible attributes in total, of which we start with just one: </a:t>
            </a:r>
            <a:r>
              <a:rPr lang="en-US" altLang="en-US" sz="1400" dirty="0" err="1" smtClean="0"/>
              <a:t>href</a:t>
            </a:r>
            <a:r>
              <a:rPr lang="en-US" altLang="en-US" sz="1400" dirty="0" smtClean="0"/>
              <a:t>, which defines the document to which the link leads. This may be </a:t>
            </a:r>
          </a:p>
          <a:p>
            <a:pPr lvl="1"/>
            <a:r>
              <a:rPr lang="en-US" altLang="en-US" sz="1200" dirty="0" smtClean="0"/>
              <a:t>a web page in the same directory, </a:t>
            </a:r>
          </a:p>
          <a:p>
            <a:pPr lvl="1"/>
            <a:r>
              <a:rPr lang="en-US" altLang="en-US" sz="1200" dirty="0" smtClean="0"/>
              <a:t>a page somewhere else on the same server, </a:t>
            </a:r>
          </a:p>
          <a:p>
            <a:pPr lvl="1"/>
            <a:r>
              <a:rPr lang="en-US" altLang="en-US" sz="1200" dirty="0" smtClean="0"/>
              <a:t>a location within the current page, </a:t>
            </a:r>
          </a:p>
          <a:p>
            <a:pPr lvl="1"/>
            <a:r>
              <a:rPr lang="en-US" altLang="en-US" sz="1200" dirty="0" smtClean="0"/>
              <a:t>a web page—or any another kind of document—stored on another server.</a:t>
            </a:r>
          </a:p>
          <a:p>
            <a:r>
              <a:rPr lang="en-US" altLang="en-US" sz="1400" dirty="0" smtClean="0"/>
              <a:t>In a link to another section within the same page, the destination is identified in the </a:t>
            </a:r>
            <a:r>
              <a:rPr lang="en-US" altLang="en-US" sz="1400" dirty="0" err="1" smtClean="0"/>
              <a:t>href</a:t>
            </a:r>
            <a:r>
              <a:rPr lang="en-US" altLang="en-US" sz="1400" dirty="0" smtClean="0"/>
              <a:t> attribute by a hash symbol combined with the id attribute of the destination</a:t>
            </a:r>
          </a:p>
        </p:txBody>
      </p:sp>
      <p:sp>
        <p:nvSpPr>
          <p:cNvPr id="33797" name="Rectangle 3"/>
          <p:cNvSpPr>
            <a:spLocks/>
          </p:cNvSpPr>
          <p:nvPr/>
        </p:nvSpPr>
        <p:spPr bwMode="auto">
          <a:xfrm>
            <a:off x="5124620" y="1839039"/>
            <a:ext cx="3565079" cy="1692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latin typeface="Monaco" charset="0"/>
                <a:sym typeface="Monaco" charset="0"/>
              </a:rPr>
              <a:t> </a:t>
            </a:r>
            <a:r>
              <a:rPr lang="en-US" altLang="en-US" sz="1100">
                <a:solidFill>
                  <a:srgbClr val="7F007F"/>
                </a:solidFill>
                <a:latin typeface="Monaco" charset="0"/>
                <a:sym typeface="Monaco" charset="0"/>
              </a:rPr>
              <a:t>href</a:t>
            </a:r>
            <a:r>
              <a:rPr lang="en-US" altLang="en-US" sz="1100">
                <a:latin typeface="Monaco" charset="0"/>
                <a:sym typeface="Monaco" charset="0"/>
              </a:rPr>
              <a:t>=</a:t>
            </a:r>
            <a:r>
              <a:rPr lang="en-US" altLang="en-US" sz="1100">
                <a:solidFill>
                  <a:srgbClr val="2A00FF"/>
                </a:solidFill>
                <a:latin typeface="Monaco" charset="0"/>
                <a:sym typeface="Monaco" charset="0"/>
              </a:rPr>
              <a:t>"catalogue/newreleases.html"</a:t>
            </a:r>
            <a:r>
              <a:rPr lang="en-US" altLang="en-US" sz="1100">
                <a:solidFill>
                  <a:srgbClr val="008080"/>
                </a:solidFill>
                <a:latin typeface="Monaco" charset="0"/>
                <a:sym typeface="Monaco" charset="0"/>
              </a:rPr>
              <a:t>&gt;</a:t>
            </a:r>
            <a:r>
              <a:rPr lang="en-US" altLang="en-US" sz="1100">
                <a:latin typeface="Monaco" charset="0"/>
                <a:sym typeface="Monaco" charset="0"/>
              </a:rPr>
              <a:t>new releases</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solidFill>
                  <a:srgbClr val="008080"/>
                </a:solidFill>
                <a:latin typeface="Monaco" charset="0"/>
                <a:sym typeface="Monaco" charset="0"/>
              </a:rPr>
              <a:t>&gt;</a:t>
            </a:r>
          </a:p>
        </p:txBody>
      </p:sp>
      <p:sp>
        <p:nvSpPr>
          <p:cNvPr id="33798" name="Rectangle 4"/>
          <p:cNvSpPr>
            <a:spLocks/>
          </p:cNvSpPr>
          <p:nvPr/>
        </p:nvSpPr>
        <p:spPr bwMode="auto">
          <a:xfrm>
            <a:off x="5076056" y="2197825"/>
            <a:ext cx="3613643" cy="2210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latin typeface="Monaco" charset="0"/>
                <a:sym typeface="Monaco" charset="0"/>
              </a:rPr>
              <a:t> </a:t>
            </a:r>
            <a:r>
              <a:rPr lang="en-US" altLang="en-US" sz="1100">
                <a:solidFill>
                  <a:srgbClr val="7F007F"/>
                </a:solidFill>
                <a:latin typeface="Monaco" charset="0"/>
                <a:sym typeface="Monaco" charset="0"/>
              </a:rPr>
              <a:t>href</a:t>
            </a:r>
            <a:r>
              <a:rPr lang="en-US" altLang="en-US" sz="1100">
                <a:latin typeface="Monaco" charset="0"/>
                <a:sym typeface="Monaco" charset="0"/>
              </a:rPr>
              <a:t>=</a:t>
            </a:r>
            <a:r>
              <a:rPr lang="en-US" altLang="en-US" sz="1100">
                <a:solidFill>
                  <a:srgbClr val="2A00FF"/>
                </a:solidFill>
                <a:latin typeface="Monaco" charset="0"/>
                <a:sym typeface="Monaco" charset="0"/>
              </a:rPr>
              <a:t>"#q1"</a:t>
            </a:r>
            <a:r>
              <a:rPr lang="en-US" altLang="en-US" sz="1100">
                <a:solidFill>
                  <a:srgbClr val="008080"/>
                </a:solidFill>
                <a:latin typeface="Monaco" charset="0"/>
                <a:sym typeface="Monaco" charset="0"/>
              </a:rPr>
              <a:t>&gt;</a:t>
            </a:r>
            <a:r>
              <a:rPr lang="en-US" altLang="en-US" sz="1100">
                <a:latin typeface="Monaco" charset="0"/>
                <a:sym typeface="Monaco" charset="0"/>
              </a:rPr>
              <a:t>Q.Does it matter where I live?</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solidFill>
                  <a:srgbClr val="008080"/>
                </a:solidFill>
                <a:latin typeface="Monaco" charset="0"/>
                <a:sym typeface="Monaco" charset="0"/>
              </a:rPr>
              <a:t>&gt;</a:t>
            </a:r>
          </a:p>
        </p:txBody>
      </p:sp>
      <p:sp>
        <p:nvSpPr>
          <p:cNvPr id="33799" name="Rectangle 5"/>
          <p:cNvSpPr>
            <a:spLocks/>
          </p:cNvSpPr>
          <p:nvPr/>
        </p:nvSpPr>
        <p:spPr bwMode="auto">
          <a:xfrm>
            <a:off x="4970186" y="2682954"/>
            <a:ext cx="3778278" cy="11849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a</a:t>
            </a:r>
            <a:r>
              <a:rPr lang="en-US" altLang="en-US" sz="1100" dirty="0">
                <a:latin typeface="Monaco" charset="0"/>
                <a:sym typeface="Monaco" charset="0"/>
              </a:rPr>
              <a:t> </a:t>
            </a:r>
            <a:r>
              <a:rPr lang="en-US" altLang="en-US" sz="1100" dirty="0">
                <a:solidFill>
                  <a:srgbClr val="7F007F"/>
                </a:solidFill>
                <a:latin typeface="Monaco" charset="0"/>
                <a:sym typeface="Monaco" charset="0"/>
              </a:rPr>
              <a:t>id</a:t>
            </a:r>
            <a:r>
              <a:rPr lang="en-US" altLang="en-US" sz="1100" dirty="0">
                <a:latin typeface="Monaco" charset="0"/>
                <a:sym typeface="Monaco" charset="0"/>
              </a:rPr>
              <a:t>=</a:t>
            </a:r>
            <a:r>
              <a:rPr lang="en-US" altLang="en-US" sz="1100" dirty="0">
                <a:solidFill>
                  <a:srgbClr val="2A00FF"/>
                </a:solidFill>
                <a:latin typeface="Monaco" charset="0"/>
                <a:sym typeface="Monaco" charset="0"/>
              </a:rPr>
              <a:t>"q1"</a:t>
            </a:r>
            <a:r>
              <a:rPr lang="en-US" altLang="en-US" sz="1100" dirty="0">
                <a:solidFill>
                  <a:srgbClr val="008080"/>
                </a:solidFill>
                <a:latin typeface="Monaco" charset="0"/>
                <a:sym typeface="Monaco" charset="0"/>
              </a:rPr>
              <a:t>&gt;</a:t>
            </a:r>
            <a:r>
              <a:rPr lang="en-US" altLang="en-US" sz="1100" dirty="0" err="1">
                <a:latin typeface="Monaco" charset="0"/>
                <a:sym typeface="Monaco" charset="0"/>
              </a:rPr>
              <a:t>Q.Does</a:t>
            </a:r>
            <a:r>
              <a:rPr lang="en-US" altLang="en-US" sz="1100" dirty="0">
                <a:latin typeface="Monaco" charset="0"/>
                <a:sym typeface="Monaco" charset="0"/>
              </a:rPr>
              <a:t> it matter where I live?</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a</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err="1">
                <a:latin typeface="Monaco" charset="0"/>
                <a:sym typeface="Monaco" charset="0"/>
              </a:rPr>
              <a:t>A.Our</a:t>
            </a:r>
            <a:r>
              <a:rPr lang="en-US" altLang="en-US" sz="1100" dirty="0">
                <a:latin typeface="Monaco" charset="0"/>
                <a:sym typeface="Monaco" charset="0"/>
              </a:rPr>
              <a:t> service is only available in the republic of Ireland,</a:t>
            </a:r>
          </a:p>
          <a:p>
            <a:pPr eaLnBrk="1" hangingPunct="1">
              <a:spcBef>
                <a:spcPct val="0"/>
              </a:spcBef>
              <a:buClrTx/>
              <a:buSzTx/>
              <a:buFontTx/>
              <a:buNone/>
            </a:pPr>
            <a:r>
              <a:rPr lang="en-US" altLang="en-US" sz="1100" dirty="0">
                <a:latin typeface="Monaco" charset="0"/>
                <a:sym typeface="Monaco" charset="0"/>
              </a:rPr>
              <a:t>        we use "An Post" and deliver to all 26 counties.</a:t>
            </a: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315087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validation</a:t>
            </a:r>
            <a:endParaRPr lang="en-IE" dirty="0"/>
          </a:p>
        </p:txBody>
      </p:sp>
    </p:spTree>
    <p:extLst>
      <p:ext uri="{BB962C8B-B14F-4D97-AF65-F5344CB8AC3E}">
        <p14:creationId xmlns:p14="http://schemas.microsoft.com/office/powerpoint/2010/main" val="1290074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W3C Validator</a:t>
            </a:r>
            <a:endParaRPr lang="en-IE" dirty="0"/>
          </a:p>
        </p:txBody>
      </p:sp>
      <p:sp>
        <p:nvSpPr>
          <p:cNvPr id="3" name="Content Placeholder 2"/>
          <p:cNvSpPr>
            <a:spLocks noGrp="1"/>
          </p:cNvSpPr>
          <p:nvPr>
            <p:ph idx="1"/>
          </p:nvPr>
        </p:nvSpPr>
        <p:spPr/>
        <p:txBody>
          <a:bodyPr>
            <a:normAutofit/>
          </a:bodyPr>
          <a:lstStyle/>
          <a:p>
            <a:r>
              <a:rPr lang="en-US" dirty="0" smtClean="0"/>
              <a:t>The </a:t>
            </a:r>
            <a:r>
              <a:rPr lang="en-US" dirty="0"/>
              <a:t>World Wide Web Consortium (W3C) is an international community that develops open standards to ensure the long-term growth of the Web. </a:t>
            </a:r>
            <a:endParaRPr lang="en-US" dirty="0" smtClean="0"/>
          </a:p>
          <a:p>
            <a:r>
              <a:rPr lang="en-US" dirty="0" smtClean="0"/>
              <a:t>The </a:t>
            </a:r>
            <a:r>
              <a:rPr lang="en-US" dirty="0"/>
              <a:t>W3C provide online validation tools that you allow to check whether your HTML code complies with the standard they have set. </a:t>
            </a:r>
            <a:endParaRPr lang="en-US" dirty="0" smtClean="0"/>
          </a:p>
          <a:p>
            <a:r>
              <a:rPr lang="en-US" dirty="0" smtClean="0"/>
              <a:t>You </a:t>
            </a:r>
            <a:r>
              <a:rPr lang="en-US" dirty="0"/>
              <a:t>will try out this tool </a:t>
            </a:r>
            <a:r>
              <a:rPr lang="en-US" dirty="0" smtClean="0"/>
              <a:t>in your practical classes this week.</a:t>
            </a:r>
            <a:endParaRPr lang="en-US" dirty="0"/>
          </a:p>
          <a:p>
            <a:endParaRPr lang="en-IE" dirty="0"/>
          </a:p>
        </p:txBody>
      </p:sp>
    </p:spTree>
    <p:extLst>
      <p:ext uri="{BB962C8B-B14F-4D97-AF65-F5344CB8AC3E}">
        <p14:creationId xmlns:p14="http://schemas.microsoft.com/office/powerpoint/2010/main" val="3769029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Structure of practical classes</a:t>
            </a:r>
            <a:endParaRPr lang="en-IE" dirty="0"/>
          </a:p>
        </p:txBody>
      </p:sp>
    </p:spTree>
    <p:extLst>
      <p:ext uri="{BB962C8B-B14F-4D97-AF65-F5344CB8AC3E}">
        <p14:creationId xmlns:p14="http://schemas.microsoft.com/office/powerpoint/2010/main" val="2921051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On Moodle: lecture slides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2975" y="1491630"/>
            <a:ext cx="4691960" cy="2563911"/>
          </a:xfrm>
        </p:spPr>
      </p:pic>
      <p:sp>
        <p:nvSpPr>
          <p:cNvPr id="5" name="Content Placeholder 4"/>
          <p:cNvSpPr>
            <a:spLocks noGrp="1"/>
          </p:cNvSpPr>
          <p:nvPr>
            <p:ph sz="half" idx="2"/>
          </p:nvPr>
        </p:nvSpPr>
        <p:spPr>
          <a:xfrm>
            <a:off x="5652119" y="1714500"/>
            <a:ext cx="2934177" cy="2714625"/>
          </a:xfrm>
        </p:spPr>
        <p:txBody>
          <a:bodyPr/>
          <a:lstStyle/>
          <a:p>
            <a:r>
              <a:rPr lang="en-IE" dirty="0" smtClean="0"/>
              <a:t>This week’s topic: HTML Basics</a:t>
            </a:r>
          </a:p>
          <a:p>
            <a:r>
              <a:rPr lang="en-IE" dirty="0" smtClean="0"/>
              <a:t>Each week there will a new topic; you will find these lecture slides in the ‘card’ at the top</a:t>
            </a:r>
            <a:endParaRPr lang="en-IE" dirty="0"/>
          </a:p>
        </p:txBody>
      </p:sp>
    </p:spTree>
    <p:extLst>
      <p:ext uri="{BB962C8B-B14F-4D97-AF65-F5344CB8AC3E}">
        <p14:creationId xmlns:p14="http://schemas.microsoft.com/office/powerpoint/2010/main" val="2079536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 </a:t>
            </a:r>
            <a:r>
              <a:rPr lang="en-IE" dirty="0" err="1" smtClean="0"/>
              <a:t>moodle</a:t>
            </a:r>
            <a:r>
              <a:rPr lang="en-IE" dirty="0" smtClean="0"/>
              <a:t>: labs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2974" y="1347615"/>
            <a:ext cx="4707489" cy="2791850"/>
          </a:xfrm>
        </p:spPr>
      </p:pic>
      <p:sp>
        <p:nvSpPr>
          <p:cNvPr id="5" name="Content Placeholder 4"/>
          <p:cNvSpPr>
            <a:spLocks noGrp="1"/>
          </p:cNvSpPr>
          <p:nvPr>
            <p:ph sz="half" idx="2"/>
          </p:nvPr>
        </p:nvSpPr>
        <p:spPr>
          <a:xfrm>
            <a:off x="5724127" y="1714500"/>
            <a:ext cx="2862169" cy="2714625"/>
          </a:xfrm>
        </p:spPr>
        <p:txBody>
          <a:bodyPr/>
          <a:lstStyle/>
          <a:p>
            <a:r>
              <a:rPr lang="en-IE" dirty="0" smtClean="0"/>
              <a:t>Below that, you will see a card for each of the labs in this section</a:t>
            </a:r>
          </a:p>
          <a:p>
            <a:r>
              <a:rPr lang="en-IE" dirty="0" smtClean="0"/>
              <a:t>Each topic will be split into a number of sections in this way</a:t>
            </a:r>
            <a:endParaRPr lang="en-IE" dirty="0"/>
          </a:p>
        </p:txBody>
      </p:sp>
    </p:spTree>
    <p:extLst>
      <p:ext uri="{BB962C8B-B14F-4D97-AF65-F5344CB8AC3E}">
        <p14:creationId xmlns:p14="http://schemas.microsoft.com/office/powerpoint/2010/main" val="159876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lstStyle/>
          <a:p>
            <a:pPr eaLnBrk="1" hangingPunct="1"/>
            <a:r>
              <a:rPr lang="en-US" altLang="en-US" smtClean="0"/>
              <a:t>The Internet </a:t>
            </a:r>
          </a:p>
        </p:txBody>
      </p:sp>
      <p:sp>
        <p:nvSpPr>
          <p:cNvPr id="34820" name="Rectangle 2"/>
          <p:cNvSpPr>
            <a:spLocks noGrp="1" noChangeArrowheads="1"/>
          </p:cNvSpPr>
          <p:nvPr>
            <p:ph type="body" idx="1"/>
          </p:nvPr>
        </p:nvSpPr>
        <p:spPr>
          <a:xfrm>
            <a:off x="319028" y="1242696"/>
            <a:ext cx="4018272" cy="3462486"/>
          </a:xfrm>
        </p:spPr>
        <p:txBody>
          <a:bodyPr/>
          <a:lstStyle/>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marL="0" indent="0">
              <a:buNone/>
            </a:pPr>
            <a:endParaRPr lang="en-US" altLang="en-US" dirty="0" smtClean="0"/>
          </a:p>
        </p:txBody>
      </p:sp>
      <p:pic>
        <p:nvPicPr>
          <p:cNvPr id="348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424883"/>
            <a:ext cx="4014366" cy="221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27" y="1424883"/>
            <a:ext cx="3903389" cy="292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265069774"/>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5448" y="1203598"/>
            <a:ext cx="6068840" cy="2246601"/>
          </a:xfrm>
        </p:spPr>
      </p:pic>
      <p:sp>
        <p:nvSpPr>
          <p:cNvPr id="5" name="Content Placeholder 4"/>
          <p:cNvSpPr>
            <a:spLocks noGrp="1"/>
          </p:cNvSpPr>
          <p:nvPr>
            <p:ph sz="half" idx="2"/>
          </p:nvPr>
        </p:nvSpPr>
        <p:spPr>
          <a:xfrm>
            <a:off x="1115616" y="3522687"/>
            <a:ext cx="7470681" cy="1137295"/>
          </a:xfrm>
        </p:spPr>
        <p:txBody>
          <a:bodyPr>
            <a:normAutofit/>
          </a:bodyPr>
          <a:lstStyle/>
          <a:p>
            <a:r>
              <a:rPr lang="en-IE" dirty="0" smtClean="0"/>
              <a:t>In each lab, you will see a list of the contents</a:t>
            </a:r>
          </a:p>
          <a:p>
            <a:r>
              <a:rPr lang="en-IE" dirty="0" smtClean="0"/>
              <a:t>Use the links to jump to a particular piece of information if you wish</a:t>
            </a:r>
            <a:endParaRPr lang="en-IE" dirty="0"/>
          </a:p>
        </p:txBody>
      </p:sp>
    </p:spTree>
    <p:extLst>
      <p:ext uri="{BB962C8B-B14F-4D97-AF65-F5344CB8AC3E}">
        <p14:creationId xmlns:p14="http://schemas.microsoft.com/office/powerpoint/2010/main" val="4150226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5616624" cy="2493165"/>
          </a:xfrm>
          <a:prstGeom prst="rect">
            <a:avLst/>
          </a:prstGeom>
        </p:spPr>
      </p:pic>
      <p:sp>
        <p:nvSpPr>
          <p:cNvPr id="5" name="Content Placeholder 4"/>
          <p:cNvSpPr>
            <a:spLocks noGrp="1"/>
          </p:cNvSpPr>
          <p:nvPr>
            <p:ph sz="half" idx="2"/>
          </p:nvPr>
        </p:nvSpPr>
        <p:spPr>
          <a:xfrm>
            <a:off x="827586" y="3711596"/>
            <a:ext cx="7542688" cy="1092402"/>
          </a:xfrm>
        </p:spPr>
        <p:txBody>
          <a:bodyPr>
            <a:normAutofit fontScale="77500" lnSpcReduction="20000"/>
          </a:bodyPr>
          <a:lstStyle/>
          <a:p>
            <a:r>
              <a:rPr lang="en-IE" dirty="0" smtClean="0"/>
              <a:t>Go through the numbered steps at the top</a:t>
            </a:r>
          </a:p>
          <a:p>
            <a:r>
              <a:rPr lang="en-IE" dirty="0" smtClean="0"/>
              <a:t>Read through the information in each step to refresh your memory from the lecture</a:t>
            </a:r>
          </a:p>
          <a:p>
            <a:r>
              <a:rPr lang="en-IE" dirty="0" smtClean="0"/>
              <a:t>Try out the examples (if you wish)</a:t>
            </a:r>
            <a:endParaRPr lang="en-IE" dirty="0"/>
          </a:p>
        </p:txBody>
      </p:sp>
    </p:spTree>
    <p:extLst>
      <p:ext uri="{BB962C8B-B14F-4D97-AF65-F5344CB8AC3E}">
        <p14:creationId xmlns:p14="http://schemas.microsoft.com/office/powerpoint/2010/main" val="4046136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sp>
        <p:nvSpPr>
          <p:cNvPr id="5" name="Content Placeholder 4"/>
          <p:cNvSpPr>
            <a:spLocks noGrp="1"/>
          </p:cNvSpPr>
          <p:nvPr>
            <p:ph sz="half" idx="2"/>
          </p:nvPr>
        </p:nvSpPr>
        <p:spPr>
          <a:xfrm>
            <a:off x="971600" y="4083918"/>
            <a:ext cx="7470681" cy="849263"/>
          </a:xfrm>
        </p:spPr>
        <p:txBody>
          <a:bodyPr>
            <a:normAutofit lnSpcReduction="10000"/>
          </a:bodyPr>
          <a:lstStyle/>
          <a:p>
            <a:r>
              <a:rPr lang="en-IE" dirty="0" smtClean="0"/>
              <a:t>Complete the exercises in the last tab</a:t>
            </a:r>
          </a:p>
          <a:p>
            <a:r>
              <a:rPr lang="en-IE" dirty="0" smtClean="0"/>
              <a:t>Each week, you should upload your completed exercises to Moodle</a:t>
            </a:r>
            <a:endParaRPr lang="en-IE"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781" y="1131590"/>
            <a:ext cx="6820579" cy="2909657"/>
          </a:xfrm>
          <a:prstGeom prst="rect">
            <a:avLst/>
          </a:prstGeom>
        </p:spPr>
      </p:pic>
    </p:spTree>
    <p:extLst>
      <p:ext uri="{BB962C8B-B14F-4D97-AF65-F5344CB8AC3E}">
        <p14:creationId xmlns:p14="http://schemas.microsoft.com/office/powerpoint/2010/main" val="42296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Internet </a:t>
            </a:r>
            <a:endParaRPr lang="en-GB" dirty="0"/>
          </a:p>
        </p:txBody>
      </p:sp>
      <p:sp>
        <p:nvSpPr>
          <p:cNvPr id="3" name="Content Placeholder 2"/>
          <p:cNvSpPr>
            <a:spLocks noGrp="1"/>
          </p:cNvSpPr>
          <p:nvPr>
            <p:ph idx="1"/>
          </p:nvPr>
        </p:nvSpPr>
        <p:spPr/>
        <p:txBody>
          <a:bodyPr/>
          <a:lstStyle/>
          <a:p>
            <a:r>
              <a:rPr lang="en-GB" dirty="0" smtClean="0"/>
              <a:t>Global network infrastructure connecting millions of computers. </a:t>
            </a:r>
          </a:p>
          <a:p>
            <a:r>
              <a:rPr lang="en-GB" dirty="0" smtClean="0"/>
              <a:t>More than 190 countries linked</a:t>
            </a:r>
          </a:p>
          <a:p>
            <a:r>
              <a:rPr lang="en-GB" dirty="0" smtClean="0"/>
              <a:t>3,885,567,619 Internet users; 51.7% of the world’s population (30/06/2017 </a:t>
            </a:r>
            <a:r>
              <a:rPr lang="en-GB" dirty="0" smtClean="0">
                <a:hlinkClick r:id="rId2"/>
              </a:rPr>
              <a:t>www.internetlivestats.com</a:t>
            </a:r>
            <a:r>
              <a:rPr lang="en-GB" dirty="0" smtClean="0"/>
              <a:t>)</a:t>
            </a:r>
          </a:p>
          <a:p>
            <a:r>
              <a:rPr lang="en-GB" smtClean="0"/>
              <a:t>Over one billion </a:t>
            </a:r>
            <a:r>
              <a:rPr lang="en-GB" dirty="0" smtClean="0"/>
              <a:t>websites.</a:t>
            </a:r>
          </a:p>
          <a:p>
            <a:endParaRPr lang="en-GB" dirty="0"/>
          </a:p>
        </p:txBody>
      </p:sp>
    </p:spTree>
    <p:extLst>
      <p:ext uri="{BB962C8B-B14F-4D97-AF65-F5344CB8AC3E}">
        <p14:creationId xmlns:p14="http://schemas.microsoft.com/office/powerpoint/2010/main" val="82832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World Wide Web</a:t>
            </a:r>
            <a:endParaRPr lang="en-GB" dirty="0"/>
          </a:p>
        </p:txBody>
      </p:sp>
      <p:sp>
        <p:nvSpPr>
          <p:cNvPr id="3" name="Content Placeholder 2"/>
          <p:cNvSpPr>
            <a:spLocks noGrp="1"/>
          </p:cNvSpPr>
          <p:nvPr>
            <p:ph idx="1"/>
          </p:nvPr>
        </p:nvSpPr>
        <p:spPr/>
        <p:txBody>
          <a:bodyPr/>
          <a:lstStyle/>
          <a:p>
            <a:r>
              <a:rPr lang="en-US" altLang="en-US" smtClean="0"/>
              <a:t>The world wide web is a huge globally distributed collection of information and data that can be accessed via the internet with the help of of http: Hypertext Transfer Protocol</a:t>
            </a:r>
          </a:p>
          <a:p>
            <a:r>
              <a:rPr lang="en-US" altLang="en-US" smtClean="0"/>
              <a:t>WWW has made the Internet the most important communication medium of our days.</a:t>
            </a:r>
          </a:p>
          <a:p>
            <a:r>
              <a:rPr lang="en-US" altLang="en-US" smtClean="0"/>
              <a:t>Thanks to the simple to use graphical interface – The Web Browser – the WWW provides everyone with simple access to information</a:t>
            </a:r>
          </a:p>
          <a:p>
            <a:endParaRPr lang="en-GB" dirty="0"/>
          </a:p>
        </p:txBody>
      </p:sp>
      <p:pic>
        <p:nvPicPr>
          <p:cNvPr id="5" name="Picture 8" descr="http://upload.wikimedia.org/wikipedia/commons/7/75/Interne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23478"/>
            <a:ext cx="2541094" cy="153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7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
          <p:cNvSpPr>
            <a:spLocks noGrp="1" noChangeArrowheads="1"/>
          </p:cNvSpPr>
          <p:nvPr>
            <p:ph type="title"/>
          </p:nvPr>
        </p:nvSpPr>
        <p:spPr/>
        <p:txBody>
          <a:bodyPr/>
          <a:lstStyle/>
          <a:p>
            <a:r>
              <a:rPr lang="en-US" altLang="en-US" smtClean="0"/>
              <a:t>The Web</a:t>
            </a:r>
            <a:endParaRPr lang="en-US" altLang="en-US" dirty="0" smtClean="0"/>
          </a:p>
        </p:txBody>
      </p:sp>
      <p:sp>
        <p:nvSpPr>
          <p:cNvPr id="46084" name="Rectangle 2"/>
          <p:cNvSpPr>
            <a:spLocks noGrp="1" noChangeArrowheads="1"/>
          </p:cNvSpPr>
          <p:nvPr>
            <p:ph type="body" idx="1"/>
          </p:nvPr>
        </p:nvSpPr>
        <p:spPr/>
        <p:txBody>
          <a:bodyPr>
            <a:normAutofit fontScale="77500" lnSpcReduction="20000"/>
          </a:bodyPr>
          <a:lstStyle/>
          <a:p>
            <a:r>
              <a:rPr lang="en-US" altLang="en-US" smtClean="0"/>
              <a:t>Protocols &amp; Standards</a:t>
            </a:r>
          </a:p>
          <a:p>
            <a:pPr lvl="1"/>
            <a:r>
              <a:rPr lang="en-US" altLang="en-US" smtClean="0"/>
              <a:t>Protocol : agreed vocabulary to enable two programs to communicate</a:t>
            </a:r>
          </a:p>
          <a:p>
            <a:pPr lvl="1"/>
            <a:r>
              <a:rPr lang="en-US" altLang="en-US" smtClean="0"/>
              <a:t>Standard: an agreed definition of the structure and meaning of a document</a:t>
            </a:r>
          </a:p>
          <a:p>
            <a:r>
              <a:rPr lang="en-US" altLang="en-US" smtClean="0"/>
              <a:t>Web Protocol</a:t>
            </a:r>
          </a:p>
          <a:p>
            <a:pPr lvl="1"/>
            <a:r>
              <a:rPr lang="en-US" altLang="en-US" smtClean="0"/>
              <a:t>Hyper Text Transfer Protocol - HTTP</a:t>
            </a:r>
          </a:p>
          <a:p>
            <a:r>
              <a:rPr lang="en-US" altLang="en-US" smtClean="0"/>
              <a:t>Web Standard</a:t>
            </a:r>
          </a:p>
          <a:p>
            <a:pPr lvl="1"/>
            <a:r>
              <a:rPr lang="en-US" altLang="en-US" smtClean="0"/>
              <a:t>Hyper Text Markup Language – HTML</a:t>
            </a:r>
          </a:p>
          <a:p>
            <a:pPr lvl="1"/>
            <a:r>
              <a:rPr lang="en-US" altLang="en-US" smtClean="0"/>
              <a:t>Cascading Style Sheets - CSS</a:t>
            </a:r>
          </a:p>
          <a:p>
            <a:r>
              <a:rPr lang="en-US" altLang="en-US" smtClean="0"/>
              <a:t>Web Servers and Web Browsers use HTTP to exchange HTML documents</a:t>
            </a:r>
            <a:endParaRPr lang="en-US" altLang="en-US" dirty="0" smtClean="0"/>
          </a:p>
        </p:txBody>
      </p:sp>
    </p:spTree>
    <p:extLst>
      <p:ext uri="{BB962C8B-B14F-4D97-AF65-F5344CB8AC3E}">
        <p14:creationId xmlns:p14="http://schemas.microsoft.com/office/powerpoint/2010/main" val="10596484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
          <p:cNvSpPr>
            <a:spLocks noGrp="1" noChangeArrowheads="1"/>
          </p:cNvSpPr>
          <p:nvPr>
            <p:ph type="title"/>
          </p:nvPr>
        </p:nvSpPr>
        <p:spPr/>
        <p:txBody>
          <a:bodyPr/>
          <a:lstStyle/>
          <a:p>
            <a:r>
              <a:rPr lang="en-US" altLang="en-US" smtClean="0"/>
              <a:t>Clients and Servers</a:t>
            </a:r>
          </a:p>
        </p:txBody>
      </p:sp>
      <p:sp>
        <p:nvSpPr>
          <p:cNvPr id="45060" name="Rectangle 2"/>
          <p:cNvSpPr>
            <a:spLocks noGrp="1" noChangeArrowheads="1"/>
          </p:cNvSpPr>
          <p:nvPr>
            <p:ph type="body" idx="1"/>
          </p:nvPr>
        </p:nvSpPr>
        <p:spPr/>
        <p:txBody>
          <a:bodyPr/>
          <a:lstStyle/>
          <a:p>
            <a:r>
              <a:rPr lang="en-US" altLang="en-US" smtClean="0"/>
              <a:t>Client/Server Computing: </a:t>
            </a:r>
          </a:p>
          <a:p>
            <a:pPr lvl="1"/>
            <a:r>
              <a:rPr lang="en-US" altLang="en-US" smtClean="0"/>
              <a:t>The interaction between two programs when they communicate across a network. </a:t>
            </a:r>
          </a:p>
          <a:p>
            <a:pPr lvl="1"/>
            <a:r>
              <a:rPr lang="en-US" altLang="en-US" smtClean="0"/>
              <a:t>A program at one site sends a request to a program at another site and awaits a response. </a:t>
            </a:r>
          </a:p>
          <a:p>
            <a:pPr lvl="1"/>
            <a:r>
              <a:rPr lang="en-US" altLang="en-US" smtClean="0"/>
              <a:t>The requesting program is called a client; the program satisfying the request is called the server.</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422" y="4227934"/>
            <a:ext cx="4268391" cy="77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9287801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Theme2">
  <a:themeElements>
    <a:clrScheme name="Lab them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99</TotalTime>
  <Words>2571</Words>
  <Application>Microsoft Office PowerPoint</Application>
  <PresentationFormat>On-screen Show (16:9)</PresentationFormat>
  <Paragraphs>311</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Theme2</vt:lpstr>
      <vt:lpstr>Html basics</vt:lpstr>
      <vt:lpstr>overview</vt:lpstr>
      <vt:lpstr>Website Development 1</vt:lpstr>
      <vt:lpstr>PowerPoint Presentation</vt:lpstr>
      <vt:lpstr>The Internet </vt:lpstr>
      <vt:lpstr>The Internet </vt:lpstr>
      <vt:lpstr>World Wide Web</vt:lpstr>
      <vt:lpstr>The Web</vt:lpstr>
      <vt:lpstr>Clients and Servers</vt:lpstr>
      <vt:lpstr>Role of Server</vt:lpstr>
      <vt:lpstr>Role of Client</vt:lpstr>
      <vt:lpstr>Hyper Text Markup Language</vt:lpstr>
      <vt:lpstr>HTML</vt:lpstr>
      <vt:lpstr>HTML Tags  (more correctly called Elements)</vt:lpstr>
      <vt:lpstr>The Code in a Conventional Editor</vt:lpstr>
      <vt:lpstr>The Code in a Programmer’s Editor</vt:lpstr>
      <vt:lpstr>PowerPoint Presentation</vt:lpstr>
      <vt:lpstr>Components of an HTML Element</vt:lpstr>
      <vt:lpstr>Components of an HTML Element</vt:lpstr>
      <vt:lpstr>Example: &lt;title&gt;</vt:lpstr>
      <vt:lpstr>PowerPoint Presentation</vt:lpstr>
      <vt:lpstr>Structural Elements - &lt;html&gt;</vt:lpstr>
      <vt:lpstr>Structural Elements - &lt;head&gt;</vt:lpstr>
      <vt:lpstr>Head Elements - &lt;title&gt;</vt:lpstr>
      <vt:lpstr>Structural Elements - &lt;body&gt;</vt:lpstr>
      <vt:lpstr>Block vs Inline Elements</vt:lpstr>
      <vt:lpstr>Examples</vt:lpstr>
      <vt:lpstr>Nesting</vt:lpstr>
      <vt:lpstr>Nesting - Tree Structure</vt:lpstr>
      <vt:lpstr>Nesting can be Incorrect!</vt:lpstr>
      <vt:lpstr>PowerPoint Presentation</vt:lpstr>
      <vt:lpstr>Structural Elements - &lt;p&gt;</vt:lpstr>
      <vt:lpstr>Structural Elements –  &lt;h1-h6&gt;</vt:lpstr>
      <vt:lpstr>Structural Elements - &lt;blockquote&gt;</vt:lpstr>
      <vt:lpstr>Structural Elements - &lt;br&gt;</vt:lpstr>
      <vt:lpstr>Text Formatting Elements - &lt;i&gt; and &lt;b&gt;</vt:lpstr>
      <vt:lpstr>Text Formatting Elements - &lt;q&gt;</vt:lpstr>
      <vt:lpstr>PowerPoint Presentation</vt:lpstr>
      <vt:lpstr>Image &amp; Media Elements - &lt;img&gt;</vt:lpstr>
      <vt:lpstr>PowerPoint Presentation</vt:lpstr>
      <vt:lpstr>List Elements - Unordered List - &lt;ul&gt;</vt:lpstr>
      <vt:lpstr>List Elements - Ordered List - &lt;ol&gt;</vt:lpstr>
      <vt:lpstr>PowerPoint Presentation</vt:lpstr>
      <vt:lpstr>Text Formatting Elements - &lt;a&gt;</vt:lpstr>
      <vt:lpstr>PowerPoint Presentation</vt:lpstr>
      <vt:lpstr>W3C Validator</vt:lpstr>
      <vt:lpstr>PowerPoint Presentation</vt:lpstr>
      <vt:lpstr>On Moodle: lecture slides</vt:lpstr>
      <vt:lpstr>On moodle: labs</vt:lpstr>
      <vt:lpstr>Lab contents</vt:lpstr>
      <vt:lpstr>Lab contents</vt:lpstr>
      <vt:lpstr>Lab contents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Rosanne Birney</dc:creator>
  <cp:lastModifiedBy>Rosanne Birney</cp:lastModifiedBy>
  <cp:revision>20</cp:revision>
  <dcterms:created xsi:type="dcterms:W3CDTF">2017-09-09T10:49:50Z</dcterms:created>
  <dcterms:modified xsi:type="dcterms:W3CDTF">2017-09-11T12:45:21Z</dcterms:modified>
</cp:coreProperties>
</file>