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2"/>
  </p:notesMasterIdLst>
  <p:sldIdLst>
    <p:sldId id="256" r:id="rId2"/>
    <p:sldId id="272" r:id="rId3"/>
    <p:sldId id="257" r:id="rId4"/>
    <p:sldId id="258" r:id="rId5"/>
    <p:sldId id="259" r:id="rId6"/>
    <p:sldId id="260" r:id="rId7"/>
    <p:sldId id="261" r:id="rId8"/>
    <p:sldId id="276" r:id="rId9"/>
    <p:sldId id="262" r:id="rId10"/>
    <p:sldId id="263" r:id="rId11"/>
    <p:sldId id="264" r:id="rId12"/>
    <p:sldId id="265" r:id="rId13"/>
    <p:sldId id="266" r:id="rId14"/>
    <p:sldId id="267" r:id="rId15"/>
    <p:sldId id="268" r:id="rId16"/>
    <p:sldId id="269" r:id="rId17"/>
    <p:sldId id="270" r:id="rId18"/>
    <p:sldId id="273" r:id="rId19"/>
    <p:sldId id="271"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11/6/2017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3000"/>
              <a:t>Title Text</a:t>
            </a:r>
          </a:p>
        </p:txBody>
      </p:sp>
      <p:sp>
        <p:nvSpPr>
          <p:cNvPr id="23" name="Shape 23"/>
          <p:cNvSpPr>
            <a:spLocks noGrp="1"/>
          </p:cNvSpPr>
          <p:nvPr>
            <p:ph type="body" idx="1"/>
          </p:nvPr>
        </p:nvSpPr>
        <p:spPr>
          <a:prstGeom prst="rect">
            <a:avLst/>
          </a:prstGeom>
        </p:spPr>
        <p:txBody>
          <a:bodyPr/>
          <a:lstStyle/>
          <a:p>
            <a:pPr lvl="0">
              <a:defRPr sz="1800"/>
            </a:pPr>
            <a:r>
              <a:rPr sz="2500"/>
              <a:t>Body Level One</a:t>
            </a:r>
          </a:p>
          <a:p>
            <a:pPr lvl="1">
              <a:defRPr sz="1800"/>
            </a:pPr>
            <a:r>
              <a:rPr sz="2500"/>
              <a:t>Body Level Two</a:t>
            </a:r>
          </a:p>
          <a:p>
            <a:pPr lvl="2">
              <a:defRPr sz="1800"/>
            </a:pPr>
            <a:r>
              <a:rPr sz="2500"/>
              <a:t>Body Level Three</a:t>
            </a:r>
          </a:p>
          <a:p>
            <a:pPr lvl="3">
              <a:defRPr sz="1800"/>
            </a:pPr>
            <a:r>
              <a:rPr sz="2500"/>
              <a:t>Body Level Four</a:t>
            </a:r>
          </a:p>
          <a:p>
            <a:pPr lvl="4">
              <a:defRPr sz="1800"/>
            </a:pPr>
            <a:r>
              <a:rPr sz="2500"/>
              <a:t>Body Level Five</a:t>
            </a:r>
          </a:p>
        </p:txBody>
      </p:sp>
    </p:spTree>
    <p:extLst>
      <p:ext uri="{BB962C8B-B14F-4D97-AF65-F5344CB8AC3E}">
        <p14:creationId xmlns:p14="http://schemas.microsoft.com/office/powerpoint/2010/main" val="15520283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11/6/2017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11/6/2017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11/6/2017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11/6/2017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Html5 Semantic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pPr>
            <a:r>
              <a:rPr sz="3000"/>
              <a:t>&lt;header&gt; &amp; &lt;footer&gt;</a:t>
            </a:r>
          </a:p>
        </p:txBody>
      </p:sp>
      <p:sp>
        <p:nvSpPr>
          <p:cNvPr id="82" name="Shape 82"/>
          <p:cNvSpPr>
            <a:spLocks noGrp="1"/>
          </p:cNvSpPr>
          <p:nvPr>
            <p:ph type="body" idx="1"/>
          </p:nvPr>
        </p:nvSpPr>
        <p:spPr>
          <a:xfrm>
            <a:off x="1066800" y="1447800"/>
            <a:ext cx="3634959" cy="2079676"/>
          </a:xfrm>
          <a:prstGeom prst="rect">
            <a:avLst/>
          </a:prstGeom>
        </p:spPr>
        <p:txBody>
          <a:bodyPr>
            <a:normAutofit fontScale="92500"/>
          </a:bodyPr>
          <a:lstStyle>
            <a:lvl1pPr marL="0" indent="0" defTabSz="438150">
              <a:spcBef>
                <a:spcPts val="3100"/>
              </a:spcBef>
              <a:buSzTx/>
              <a:buFontTx/>
              <a:buNone/>
              <a:defRPr sz="2700" i="1"/>
            </a:lvl1pPr>
          </a:lstStyle>
          <a:p>
            <a:pPr lvl="0">
              <a:defRPr sz="1800" i="0"/>
            </a:pPr>
            <a:r>
              <a:rPr sz="1900" dirty="0"/>
              <a:t>"The header element represents introductory content for its nearest ancestor sectioning content or sectioning root element. A header typically contains a group of introductory or navigational aids.”</a:t>
            </a:r>
          </a:p>
        </p:txBody>
      </p:sp>
      <p:sp>
        <p:nvSpPr>
          <p:cNvPr id="83" name="Shape 83"/>
          <p:cNvSpPr/>
          <p:nvPr/>
        </p:nvSpPr>
        <p:spPr>
          <a:xfrm>
            <a:off x="1219200" y="3886200"/>
            <a:ext cx="3770578" cy="22145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defTabSz="414781">
              <a:spcBef>
                <a:spcPts val="2900"/>
              </a:spcBef>
              <a:defRPr sz="2556" i="1"/>
            </a:lvl1pPr>
          </a:lstStyle>
          <a:p>
            <a:pPr lvl="0">
              <a:defRPr sz="1800" i="0"/>
            </a:pPr>
            <a:r>
              <a:rPr sz="1800" dirty="0"/>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84" name="Shape 84"/>
          <p:cNvSpPr/>
          <p:nvPr/>
        </p:nvSpPr>
        <p:spPr>
          <a:xfrm>
            <a:off x="5729774" y="2528754"/>
            <a:ext cx="2576026" cy="1800493"/>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header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p</a:t>
            </a:r>
            <a:r>
              <a:rPr sz="1300">
                <a:solidFill>
                  <a:srgbClr val="009193"/>
                </a:solidFill>
                <a:latin typeface="Monaco"/>
                <a:ea typeface="Monaco"/>
                <a:cs typeface="Monaco"/>
                <a:sym typeface="Monaco"/>
              </a:rPr>
              <a:t>&gt;</a:t>
            </a:r>
            <a:r>
              <a:rPr sz="1300">
                <a:latin typeface="Monaco"/>
                <a:ea typeface="Monaco"/>
                <a:cs typeface="Monaco"/>
                <a:sym typeface="Monaco"/>
              </a:rPr>
              <a:t>Welcome to...</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p</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h1</a:t>
            </a:r>
            <a:r>
              <a:rPr sz="1300">
                <a:solidFill>
                  <a:srgbClr val="009193"/>
                </a:solidFill>
                <a:latin typeface="Monaco"/>
                <a:ea typeface="Monaco"/>
                <a:cs typeface="Monaco"/>
                <a:sym typeface="Monaco"/>
              </a:rPr>
              <a:t>&gt;</a:t>
            </a:r>
            <a:r>
              <a:rPr sz="1300">
                <a:latin typeface="Monaco"/>
                <a:ea typeface="Monaco"/>
                <a:cs typeface="Monaco"/>
                <a:sym typeface="Monaco"/>
              </a:rPr>
              <a:t>Voidwars!</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h1</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header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endParaRPr sz="1300">
              <a:latin typeface="Monaco"/>
              <a:ea typeface="Monaco"/>
              <a:cs typeface="Monaco"/>
              <a:sym typeface="Monaco"/>
            </a:endParaRPr>
          </a:p>
          <a:p>
            <a:pPr defTabSz="321457">
              <a:defRPr sz="1800"/>
            </a:pP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footer</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latin typeface="Monaco"/>
                <a:ea typeface="Monaco"/>
                <a:cs typeface="Monaco"/>
                <a:sym typeface="Monaco"/>
              </a:rPr>
              <a:t>  </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a</a:t>
            </a:r>
            <a:r>
              <a:rPr sz="1300">
                <a:latin typeface="Monaco"/>
                <a:ea typeface="Monaco"/>
                <a:cs typeface="Monaco"/>
                <a:sym typeface="Monaco"/>
              </a:rPr>
              <a:t> </a:t>
            </a:r>
            <a:r>
              <a:rPr sz="1300">
                <a:solidFill>
                  <a:srgbClr val="932192"/>
                </a:solidFill>
                <a:latin typeface="Monaco"/>
                <a:ea typeface="Monaco"/>
                <a:cs typeface="Monaco"/>
                <a:sym typeface="Monaco"/>
              </a:rPr>
              <a:t>href</a:t>
            </a:r>
            <a:r>
              <a:rPr sz="1300">
                <a:latin typeface="Monaco"/>
                <a:ea typeface="Monaco"/>
                <a:cs typeface="Monaco"/>
                <a:sym typeface="Monaco"/>
              </a:rPr>
              <a:t>=</a:t>
            </a:r>
            <a:r>
              <a:rPr sz="1300">
                <a:solidFill>
                  <a:srgbClr val="3933FF"/>
                </a:solidFill>
                <a:latin typeface="Monaco"/>
                <a:ea typeface="Monaco"/>
                <a:cs typeface="Monaco"/>
                <a:sym typeface="Monaco"/>
              </a:rPr>
              <a:t>"../"</a:t>
            </a:r>
            <a:r>
              <a:rPr sz="1300">
                <a:solidFill>
                  <a:srgbClr val="009193"/>
                </a:solidFill>
                <a:latin typeface="Monaco"/>
                <a:ea typeface="Monaco"/>
                <a:cs typeface="Monaco"/>
                <a:sym typeface="Monaco"/>
              </a:rPr>
              <a:t>&gt;</a:t>
            </a:r>
            <a:r>
              <a:rPr sz="1300">
                <a:latin typeface="Monaco"/>
                <a:ea typeface="Monaco"/>
                <a:cs typeface="Monaco"/>
                <a:sym typeface="Monaco"/>
              </a:rPr>
              <a:t>Back to index…</a:t>
            </a: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a</a:t>
            </a:r>
            <a:r>
              <a:rPr sz="1300">
                <a:solidFill>
                  <a:srgbClr val="009193"/>
                </a:solidFill>
                <a:latin typeface="Monaco"/>
                <a:ea typeface="Monaco"/>
                <a:cs typeface="Monaco"/>
                <a:sym typeface="Monaco"/>
              </a:rPr>
              <a:t>&gt;</a:t>
            </a:r>
            <a:endParaRPr sz="1300">
              <a:latin typeface="Monaco"/>
              <a:ea typeface="Monaco"/>
              <a:cs typeface="Monaco"/>
              <a:sym typeface="Monaco"/>
            </a:endParaRPr>
          </a:p>
          <a:p>
            <a:pPr defTabSz="321457">
              <a:defRPr sz="1800"/>
            </a:pPr>
            <a:r>
              <a:rPr sz="1300">
                <a:solidFill>
                  <a:srgbClr val="009193"/>
                </a:solidFill>
                <a:latin typeface="Monaco"/>
                <a:ea typeface="Monaco"/>
                <a:cs typeface="Monaco"/>
                <a:sym typeface="Monaco"/>
              </a:rPr>
              <a:t>&lt;/</a:t>
            </a:r>
            <a:r>
              <a:rPr sz="1300">
                <a:solidFill>
                  <a:srgbClr val="4E9192"/>
                </a:solidFill>
                <a:latin typeface="Monaco"/>
                <a:ea typeface="Monaco"/>
                <a:cs typeface="Monaco"/>
                <a:sym typeface="Monaco"/>
              </a:rPr>
              <a:t>footer</a:t>
            </a:r>
            <a:r>
              <a:rPr sz="13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39049041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prstGeom prst="rect">
            <a:avLst/>
          </a:prstGeom>
        </p:spPr>
        <p:txBody>
          <a:bodyPr/>
          <a:lstStyle/>
          <a:p>
            <a:pPr lvl="0">
              <a:defRPr sz="1800"/>
            </a:pPr>
            <a:r>
              <a:rPr sz="3000" smtClean="0"/>
              <a:t>W3C Specifications</a:t>
            </a:r>
            <a:endParaRPr sz="3000"/>
          </a:p>
        </p:txBody>
      </p:sp>
      <p:sp>
        <p:nvSpPr>
          <p:cNvPr id="87" name="Shape 87"/>
          <p:cNvSpPr>
            <a:spLocks noGrp="1"/>
          </p:cNvSpPr>
          <p:nvPr>
            <p:ph type="body" idx="1"/>
          </p:nvPr>
        </p:nvSpPr>
        <p:spPr>
          <a:xfrm>
            <a:off x="914400" y="1553856"/>
            <a:ext cx="2797085" cy="4688087"/>
          </a:xfrm>
          <a:prstGeom prst="rect">
            <a:avLst/>
          </a:prstGeom>
        </p:spPr>
        <p:txBody>
          <a:bodyPr/>
          <a:lstStyle/>
          <a:p>
            <a:pPr lvl="0">
              <a:defRPr sz="1800"/>
            </a:pPr>
            <a:r>
              <a:rPr sz="2500" dirty="0" smtClean="0"/>
              <a:t>Readable and concise</a:t>
            </a:r>
          </a:p>
          <a:p>
            <a:pPr lvl="0">
              <a:defRPr sz="1800"/>
            </a:pPr>
            <a:r>
              <a:rPr sz="2500" dirty="0" smtClean="0"/>
              <a:t>Simple guidance on structuring content</a:t>
            </a:r>
            <a:endParaRPr sz="2500" dirty="0"/>
          </a:p>
        </p:txBody>
      </p:sp>
      <p:pic>
        <p:nvPicPr>
          <p:cNvPr id="88" name="Screen Shot 2013-11-27 at 06.29.23.png"/>
          <p:cNvPicPr/>
          <p:nvPr/>
        </p:nvPicPr>
        <p:blipFill>
          <a:blip r:embed="rId2">
            <a:extLst/>
          </a:blip>
          <a:stretch>
            <a:fillRect/>
          </a:stretch>
        </p:blipFill>
        <p:spPr>
          <a:xfrm>
            <a:off x="3505200" y="1143000"/>
            <a:ext cx="5268516" cy="1687711"/>
          </a:xfrm>
          <a:prstGeom prst="rect">
            <a:avLst/>
          </a:prstGeom>
          <a:ln w="12700">
            <a:solidFill/>
            <a:miter lim="400000"/>
          </a:ln>
        </p:spPr>
      </p:pic>
      <p:pic>
        <p:nvPicPr>
          <p:cNvPr id="89" name="Screen Shot 2013-11-27 at 06.30.09.png"/>
          <p:cNvPicPr/>
          <p:nvPr/>
        </p:nvPicPr>
        <p:blipFill>
          <a:blip r:embed="rId3">
            <a:extLst/>
          </a:blip>
          <a:stretch>
            <a:fillRect/>
          </a:stretch>
        </p:blipFill>
        <p:spPr>
          <a:xfrm>
            <a:off x="3962400" y="3230761"/>
            <a:ext cx="4500563" cy="3170039"/>
          </a:xfrm>
          <a:prstGeom prst="rect">
            <a:avLst/>
          </a:prstGeom>
          <a:ln w="12700">
            <a:solidFill/>
            <a:miter lim="400000"/>
          </a:ln>
        </p:spPr>
      </p:pic>
    </p:spTree>
    <p:extLst>
      <p:ext uri="{BB962C8B-B14F-4D97-AF65-F5344CB8AC3E}">
        <p14:creationId xmlns:p14="http://schemas.microsoft.com/office/powerpoint/2010/main" val="39940413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685800" y="294680"/>
            <a:ext cx="8340329" cy="982266"/>
          </a:xfrm>
          <a:prstGeom prst="rect">
            <a:avLst/>
          </a:prstGeom>
        </p:spPr>
        <p:txBody>
          <a:bodyPr/>
          <a:lstStyle>
            <a:lvl1pPr>
              <a:defRPr u="sng">
                <a:hlinkClick r:id=""/>
              </a:defRPr>
            </a:lvl1pPr>
          </a:lstStyle>
          <a:p>
            <a:pPr lvl="0">
              <a:defRPr sz="1800" u="none"/>
            </a:pPr>
            <a:r>
              <a:rPr sz="3000"/>
              <a:t>http://www.w3.org/html/wg/drafts/html/master/sections.html#article-or-section</a:t>
            </a:r>
          </a:p>
        </p:txBody>
      </p:sp>
      <p:pic>
        <p:nvPicPr>
          <p:cNvPr id="92" name="Screen Shot 2013-11-27 at 06.32.03.png"/>
          <p:cNvPicPr/>
          <p:nvPr/>
        </p:nvPicPr>
        <p:blipFill>
          <a:blip r:embed="rId2">
            <a:extLst/>
          </a:blip>
          <a:stretch>
            <a:fillRect/>
          </a:stretch>
        </p:blipFill>
        <p:spPr>
          <a:xfrm>
            <a:off x="762000" y="1676400"/>
            <a:ext cx="8077200" cy="3651222"/>
          </a:xfrm>
          <a:prstGeom prst="rect">
            <a:avLst/>
          </a:prstGeom>
          <a:ln w="12700">
            <a:miter lim="400000"/>
          </a:ln>
          <a:effectLst>
            <a:outerShdw blurRad="63500" dist="25400" dir="5400000" rotWithShape="0">
              <a:srgbClr val="000000">
                <a:alpha val="50000"/>
              </a:srgbClr>
            </a:outerShdw>
          </a:effectLst>
        </p:spPr>
      </p:pic>
    </p:spTree>
    <p:extLst>
      <p:ext uri="{BB962C8B-B14F-4D97-AF65-F5344CB8AC3E}">
        <p14:creationId xmlns:p14="http://schemas.microsoft.com/office/powerpoint/2010/main" val="27415718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pPr>
            <a:r>
              <a:rPr sz="3000"/>
              <a:t>Semantic and Div’itis</a:t>
            </a:r>
          </a:p>
        </p:txBody>
      </p:sp>
      <p:sp>
        <p:nvSpPr>
          <p:cNvPr id="95" name="Shape 95"/>
          <p:cNvSpPr>
            <a:spLocks noGrp="1"/>
          </p:cNvSpPr>
          <p:nvPr>
            <p:ph type="body" idx="1"/>
          </p:nvPr>
        </p:nvSpPr>
        <p:spPr>
          <a:xfrm>
            <a:off x="766579" y="1257377"/>
            <a:ext cx="4034021" cy="4457623"/>
          </a:xfrm>
          <a:prstGeom prst="rect">
            <a:avLst/>
          </a:prstGeom>
        </p:spPr>
        <p:txBody>
          <a:bodyPr/>
          <a:lstStyle/>
          <a:p>
            <a:pPr lvl="0">
              <a:defRPr sz="1800"/>
            </a:pPr>
            <a:r>
              <a:rPr sz="2500" dirty="0" err="1"/>
              <a:t>Div’itis</a:t>
            </a:r>
            <a:r>
              <a:rPr sz="2500" dirty="0"/>
              <a:t> : the process of using too many nested/unnecessary </a:t>
            </a:r>
            <a:r>
              <a:rPr sz="2500" dirty="0" err="1"/>
              <a:t>divs</a:t>
            </a:r>
            <a:r>
              <a:rPr sz="2500" dirty="0"/>
              <a:t> to mark up a page.</a:t>
            </a:r>
          </a:p>
          <a:p>
            <a:pPr lvl="0">
              <a:defRPr sz="1800"/>
            </a:pPr>
            <a:r>
              <a:rPr sz="2500" dirty="0"/>
              <a:t>Excessive use of DIVs makes page difficult to interpret, both by a human and machine reader</a:t>
            </a:r>
          </a:p>
        </p:txBody>
      </p:sp>
      <p:pic>
        <p:nvPicPr>
          <p:cNvPr id="96" name="Screen Shot 2013-11-27 at 06.34.24.png"/>
          <p:cNvPicPr/>
          <p:nvPr/>
        </p:nvPicPr>
        <p:blipFill>
          <a:blip r:embed="rId2">
            <a:extLst/>
          </a:blip>
          <a:stretch>
            <a:fillRect/>
          </a:stretch>
        </p:blipFill>
        <p:spPr>
          <a:xfrm>
            <a:off x="4724399" y="1185005"/>
            <a:ext cx="4115991" cy="4961059"/>
          </a:xfrm>
          <a:prstGeom prst="rect">
            <a:avLst/>
          </a:prstGeom>
          <a:ln w="12700">
            <a:miter lim="400000"/>
          </a:ln>
        </p:spPr>
      </p:pic>
    </p:spTree>
    <p:extLst>
      <p:ext uri="{BB962C8B-B14F-4D97-AF65-F5344CB8AC3E}">
        <p14:creationId xmlns:p14="http://schemas.microsoft.com/office/powerpoint/2010/main" val="32856625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prstGeom prst="rect">
            <a:avLst/>
          </a:prstGeom>
        </p:spPr>
        <p:txBody>
          <a:bodyPr/>
          <a:lstStyle/>
          <a:p>
            <a:pPr lvl="0"/>
            <a:endParaRPr/>
          </a:p>
        </p:txBody>
      </p:sp>
      <p:sp>
        <p:nvSpPr>
          <p:cNvPr id="99" name="Shape 99"/>
          <p:cNvSpPr>
            <a:spLocks noGrp="1"/>
          </p:cNvSpPr>
          <p:nvPr>
            <p:ph type="body" idx="1"/>
          </p:nvPr>
        </p:nvSpPr>
        <p:spPr>
          <a:prstGeom prst="rect">
            <a:avLst/>
          </a:prstGeom>
        </p:spPr>
        <p:txBody>
          <a:bodyPr/>
          <a:lstStyle/>
          <a:p>
            <a:pPr lvl="0"/>
            <a:endParaRPr/>
          </a:p>
        </p:txBody>
      </p:sp>
      <p:pic>
        <p:nvPicPr>
          <p:cNvPr id="100" name="Screen Shot 2013-11-27 at 06.36.02.png"/>
          <p:cNvPicPr/>
          <p:nvPr/>
        </p:nvPicPr>
        <p:blipFill>
          <a:blip r:embed="rId2">
            <a:extLst/>
          </a:blip>
          <a:stretch>
            <a:fillRect/>
          </a:stretch>
        </p:blipFill>
        <p:spPr>
          <a:xfrm>
            <a:off x="0" y="165306"/>
            <a:ext cx="9144000" cy="6366653"/>
          </a:xfrm>
          <a:prstGeom prst="rect">
            <a:avLst/>
          </a:prstGeom>
          <a:ln w="12700">
            <a:miter lim="400000"/>
          </a:ln>
        </p:spPr>
      </p:pic>
    </p:spTree>
    <p:extLst>
      <p:ext uri="{BB962C8B-B14F-4D97-AF65-F5344CB8AC3E}">
        <p14:creationId xmlns:p14="http://schemas.microsoft.com/office/powerpoint/2010/main" val="220161805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prstGeom prst="rect">
            <a:avLst/>
          </a:prstGeom>
        </p:spPr>
        <p:txBody>
          <a:bodyPr/>
          <a:lstStyle/>
          <a:p>
            <a:pPr lvl="0">
              <a:defRPr sz="1800"/>
            </a:pPr>
            <a:r>
              <a:rPr sz="3000"/>
              <a:t>Different Structures and Ordering</a:t>
            </a:r>
          </a:p>
        </p:txBody>
      </p:sp>
      <p:sp>
        <p:nvSpPr>
          <p:cNvPr id="103" name="Shape 103"/>
          <p:cNvSpPr>
            <a:spLocks noGrp="1"/>
          </p:cNvSpPr>
          <p:nvPr>
            <p:ph type="body" idx="1"/>
          </p:nvPr>
        </p:nvSpPr>
        <p:spPr>
          <a:prstGeom prst="rect">
            <a:avLst/>
          </a:prstGeom>
        </p:spPr>
        <p:txBody>
          <a:bodyPr/>
          <a:lstStyle/>
          <a:p>
            <a:pPr lvl="0"/>
            <a:endParaRPr/>
          </a:p>
        </p:txBody>
      </p:sp>
      <p:pic>
        <p:nvPicPr>
          <p:cNvPr id="104" name="pasted-image.png"/>
          <p:cNvPicPr/>
          <p:nvPr/>
        </p:nvPicPr>
        <p:blipFill>
          <a:blip r:embed="rId2">
            <a:extLst/>
          </a:blip>
          <a:stretch>
            <a:fillRect/>
          </a:stretch>
        </p:blipFill>
        <p:spPr>
          <a:xfrm>
            <a:off x="838200" y="1884759"/>
            <a:ext cx="5257800" cy="3373041"/>
          </a:xfrm>
          <a:prstGeom prst="rect">
            <a:avLst/>
          </a:prstGeom>
          <a:ln w="12700">
            <a:miter lim="400000"/>
          </a:ln>
        </p:spPr>
      </p:pic>
      <p:sp>
        <p:nvSpPr>
          <p:cNvPr id="105" name="Shape 105"/>
          <p:cNvSpPr/>
          <p:nvPr/>
        </p:nvSpPr>
        <p:spPr>
          <a:xfrm>
            <a:off x="6214294" y="2565079"/>
            <a:ext cx="2701056" cy="1995735"/>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dirty="0"/>
              <a:t>&lt;header&gt;&lt;/header&gt;</a:t>
            </a:r>
          </a:p>
          <a:p>
            <a:pPr lvl="0" algn="l">
              <a:defRPr sz="1800"/>
            </a:pPr>
            <a:r>
              <a:rPr sz="2500" dirty="0"/>
              <a:t>&lt;</a:t>
            </a:r>
            <a:r>
              <a:rPr sz="2500" dirty="0" err="1"/>
              <a:t>nav</a:t>
            </a:r>
            <a:r>
              <a:rPr sz="2500" dirty="0"/>
              <a:t>&gt;&lt;/</a:t>
            </a:r>
            <a:r>
              <a:rPr sz="2500" dirty="0" err="1"/>
              <a:t>nav</a:t>
            </a:r>
            <a:r>
              <a:rPr sz="2500" dirty="0"/>
              <a:t>&gt;</a:t>
            </a:r>
          </a:p>
          <a:p>
            <a:pPr lvl="0" algn="l">
              <a:defRPr sz="1800"/>
            </a:pPr>
            <a:r>
              <a:rPr sz="2500" dirty="0"/>
              <a:t>&lt;main</a:t>
            </a:r>
            <a:r>
              <a:rPr sz="2500" dirty="0" smtClean="0"/>
              <a:t>&gt;&lt;</a:t>
            </a:r>
            <a:r>
              <a:rPr lang="en-IE" sz="2500" dirty="0" smtClean="0"/>
              <a:t>/</a:t>
            </a:r>
            <a:r>
              <a:rPr sz="2500" dirty="0" smtClean="0"/>
              <a:t>main</a:t>
            </a:r>
            <a:r>
              <a:rPr sz="2500" dirty="0"/>
              <a:t>&gt;</a:t>
            </a:r>
          </a:p>
          <a:p>
            <a:pPr lvl="0" algn="l">
              <a:defRPr sz="1800"/>
            </a:pPr>
            <a:r>
              <a:rPr sz="2500" dirty="0"/>
              <a:t>&lt;aside&gt;&lt;/aside&gt;</a:t>
            </a:r>
          </a:p>
          <a:p>
            <a:pPr lvl="0" algn="l">
              <a:defRPr sz="1800"/>
            </a:pPr>
            <a:r>
              <a:rPr sz="2500" dirty="0"/>
              <a:t>&lt;footer&gt;&lt;/footer&gt;</a:t>
            </a:r>
          </a:p>
        </p:txBody>
      </p:sp>
    </p:spTree>
    <p:extLst>
      <p:ext uri="{BB962C8B-B14F-4D97-AF65-F5344CB8AC3E}">
        <p14:creationId xmlns:p14="http://schemas.microsoft.com/office/powerpoint/2010/main" val="36758984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prstGeom prst="rect">
            <a:avLst/>
          </a:prstGeom>
        </p:spPr>
        <p:txBody>
          <a:bodyPr/>
          <a:lstStyle/>
          <a:p>
            <a:pPr lvl="0"/>
            <a:endParaRPr/>
          </a:p>
        </p:txBody>
      </p:sp>
      <p:sp>
        <p:nvSpPr>
          <p:cNvPr id="108" name="Shape 108"/>
          <p:cNvSpPr>
            <a:spLocks noGrp="1"/>
          </p:cNvSpPr>
          <p:nvPr>
            <p:ph type="body" idx="1"/>
          </p:nvPr>
        </p:nvSpPr>
        <p:spPr>
          <a:prstGeom prst="rect">
            <a:avLst/>
          </a:prstGeom>
        </p:spPr>
        <p:txBody>
          <a:bodyPr/>
          <a:lstStyle/>
          <a:p>
            <a:pPr lvl="0"/>
            <a:endParaRPr/>
          </a:p>
        </p:txBody>
      </p:sp>
      <p:pic>
        <p:nvPicPr>
          <p:cNvPr id="109" name="pasted-image.png"/>
          <p:cNvPicPr/>
          <p:nvPr/>
        </p:nvPicPr>
        <p:blipFill>
          <a:blip r:embed="rId2">
            <a:extLst/>
          </a:blip>
          <a:stretch>
            <a:fillRect/>
          </a:stretch>
        </p:blipFill>
        <p:spPr>
          <a:xfrm>
            <a:off x="762000" y="1676400"/>
            <a:ext cx="5433411" cy="3986808"/>
          </a:xfrm>
          <a:prstGeom prst="rect">
            <a:avLst/>
          </a:prstGeom>
          <a:ln w="12700">
            <a:miter lim="400000"/>
          </a:ln>
        </p:spPr>
      </p:pic>
      <p:sp>
        <p:nvSpPr>
          <p:cNvPr id="110" name="Shape 110"/>
          <p:cNvSpPr/>
          <p:nvPr/>
        </p:nvSpPr>
        <p:spPr>
          <a:xfrm>
            <a:off x="6244227" y="2815853"/>
            <a:ext cx="2547296" cy="122629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dirty="0"/>
              <a:t>&lt;footer&gt;&lt;/footer&gt;</a:t>
            </a:r>
          </a:p>
          <a:p>
            <a:pPr lvl="0" algn="l">
              <a:defRPr sz="1800"/>
            </a:pPr>
            <a:r>
              <a:rPr sz="2500" dirty="0"/>
              <a:t>&lt;main</a:t>
            </a:r>
            <a:r>
              <a:rPr sz="2500" dirty="0" smtClean="0"/>
              <a:t>&gt;&lt;</a:t>
            </a:r>
            <a:r>
              <a:rPr lang="en-IE" sz="2500" dirty="0" smtClean="0"/>
              <a:t>/</a:t>
            </a:r>
            <a:r>
              <a:rPr sz="2500" dirty="0" smtClean="0"/>
              <a:t>main</a:t>
            </a:r>
            <a:r>
              <a:rPr sz="2500" dirty="0"/>
              <a:t>&gt;</a:t>
            </a:r>
          </a:p>
          <a:p>
            <a:pPr lvl="0" algn="l">
              <a:defRPr sz="1800"/>
            </a:pPr>
            <a:r>
              <a:rPr sz="2500" dirty="0"/>
              <a:t>&lt;</a:t>
            </a:r>
            <a:r>
              <a:rPr sz="2500" dirty="0" err="1"/>
              <a:t>nav</a:t>
            </a:r>
            <a:r>
              <a:rPr sz="2500" dirty="0"/>
              <a:t>&gt;&lt;/</a:t>
            </a:r>
            <a:r>
              <a:rPr sz="2500" dirty="0" err="1"/>
              <a:t>nav</a:t>
            </a:r>
            <a:r>
              <a:rPr sz="2500" dirty="0"/>
              <a:t>&gt;</a:t>
            </a:r>
          </a:p>
        </p:txBody>
      </p:sp>
    </p:spTree>
    <p:extLst>
      <p:ext uri="{BB962C8B-B14F-4D97-AF65-F5344CB8AC3E}">
        <p14:creationId xmlns:p14="http://schemas.microsoft.com/office/powerpoint/2010/main" val="281207822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p>
            <a:pPr lvl="0"/>
            <a:endParaRPr/>
          </a:p>
        </p:txBody>
      </p:sp>
      <p:sp>
        <p:nvSpPr>
          <p:cNvPr id="113" name="Shape 113"/>
          <p:cNvSpPr>
            <a:spLocks noGrp="1"/>
          </p:cNvSpPr>
          <p:nvPr>
            <p:ph type="body" idx="1"/>
          </p:nvPr>
        </p:nvSpPr>
        <p:spPr>
          <a:prstGeom prst="rect">
            <a:avLst/>
          </a:prstGeom>
        </p:spPr>
        <p:txBody>
          <a:bodyPr/>
          <a:lstStyle/>
          <a:p>
            <a:pPr lvl="0"/>
            <a:endParaRPr/>
          </a:p>
        </p:txBody>
      </p:sp>
      <p:pic>
        <p:nvPicPr>
          <p:cNvPr id="114" name="pasted-image.png"/>
          <p:cNvPicPr/>
          <p:nvPr/>
        </p:nvPicPr>
        <p:blipFill>
          <a:blip r:embed="rId2">
            <a:extLst/>
          </a:blip>
          <a:stretch>
            <a:fillRect/>
          </a:stretch>
        </p:blipFill>
        <p:spPr>
          <a:xfrm>
            <a:off x="838200" y="1752600"/>
            <a:ext cx="5471012" cy="3664149"/>
          </a:xfrm>
          <a:prstGeom prst="rect">
            <a:avLst/>
          </a:prstGeom>
          <a:ln w="12700">
            <a:miter lim="400000"/>
          </a:ln>
        </p:spPr>
      </p:pic>
      <p:sp>
        <p:nvSpPr>
          <p:cNvPr id="115" name="Shape 115"/>
          <p:cNvSpPr/>
          <p:nvPr/>
        </p:nvSpPr>
        <p:spPr>
          <a:xfrm>
            <a:off x="6288911" y="2344240"/>
            <a:ext cx="2566929" cy="241955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dirty="0"/>
              <a:t>&lt;header&gt;</a:t>
            </a:r>
          </a:p>
          <a:p>
            <a:pPr lvl="0" algn="l">
              <a:defRPr sz="1800"/>
            </a:pPr>
            <a:r>
              <a:rPr sz="2500" dirty="0"/>
              <a:t>&lt;</a:t>
            </a:r>
            <a:r>
              <a:rPr sz="2500" dirty="0" err="1"/>
              <a:t>nav</a:t>
            </a:r>
            <a:r>
              <a:rPr sz="2500" dirty="0"/>
              <a:t>&gt;&lt;/</a:t>
            </a:r>
            <a:r>
              <a:rPr sz="2500" dirty="0" err="1"/>
              <a:t>nav</a:t>
            </a:r>
            <a:r>
              <a:rPr sz="2500" dirty="0"/>
              <a:t>&gt;</a:t>
            </a:r>
          </a:p>
          <a:p>
            <a:pPr lvl="0" algn="l">
              <a:defRPr sz="1800"/>
            </a:pPr>
            <a:r>
              <a:rPr sz="2500" dirty="0"/>
              <a:t>&lt;/header&gt;</a:t>
            </a:r>
          </a:p>
          <a:p>
            <a:pPr lvl="0" algn="l">
              <a:defRPr sz="1800"/>
            </a:pPr>
            <a:r>
              <a:rPr sz="2500" dirty="0"/>
              <a:t>&lt;main</a:t>
            </a:r>
            <a:r>
              <a:rPr sz="2500" dirty="0" smtClean="0"/>
              <a:t>&gt;&lt;</a:t>
            </a:r>
            <a:r>
              <a:rPr lang="en-IE" sz="2500" dirty="0" smtClean="0"/>
              <a:t>/</a:t>
            </a:r>
            <a:r>
              <a:rPr sz="2500" dirty="0" smtClean="0"/>
              <a:t>main</a:t>
            </a:r>
            <a:r>
              <a:rPr sz="2500" dirty="0"/>
              <a:t>&gt;</a:t>
            </a:r>
          </a:p>
          <a:p>
            <a:pPr lvl="0" algn="l">
              <a:defRPr sz="1800"/>
            </a:pPr>
            <a:r>
              <a:rPr sz="2500" dirty="0"/>
              <a:t>&lt;aside&gt;&lt;/aside&gt;</a:t>
            </a:r>
          </a:p>
          <a:p>
            <a:pPr lvl="0" algn="l">
              <a:defRPr sz="1800"/>
            </a:pPr>
            <a:r>
              <a:rPr sz="2500" dirty="0"/>
              <a:t>&lt;footer&gt;&lt;/footer&gt;</a:t>
            </a:r>
          </a:p>
        </p:txBody>
      </p:sp>
    </p:spTree>
    <p:extLst>
      <p:ext uri="{BB962C8B-B14F-4D97-AF65-F5344CB8AC3E}">
        <p14:creationId xmlns:p14="http://schemas.microsoft.com/office/powerpoint/2010/main" val="14018156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Css</a:t>
            </a:r>
            <a:r>
              <a:rPr lang="en-IE" dirty="0" smtClean="0"/>
              <a:t> example</a:t>
            </a:r>
            <a:endParaRPr lang="en-IE" dirty="0"/>
          </a:p>
        </p:txBody>
      </p:sp>
      <p:sp>
        <p:nvSpPr>
          <p:cNvPr id="3" name="Text Placeholder 2"/>
          <p:cNvSpPr>
            <a:spLocks noGrp="1"/>
          </p:cNvSpPr>
          <p:nvPr>
            <p:ph type="body" idx="1"/>
          </p:nvPr>
        </p:nvSpPr>
        <p:spPr>
          <a:xfrm>
            <a:off x="938758" y="2286002"/>
            <a:ext cx="2490242" cy="3593591"/>
          </a:xfrm>
        </p:spPr>
        <p:txBody>
          <a:bodyPr/>
          <a:lstStyle/>
          <a:p>
            <a:r>
              <a:rPr lang="en-IE" dirty="0" smtClean="0"/>
              <a:t>All of the semantic structural elements mentioned above can have CSS styles applied to them to control their appearance and position</a:t>
            </a:r>
          </a:p>
          <a:p>
            <a:endParaRPr lang="en-IE" dirty="0"/>
          </a:p>
          <a:p>
            <a:pPr marL="0" indent="0">
              <a:buNone/>
            </a:pP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214" y="2257425"/>
            <a:ext cx="5203786"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6745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Figure and </a:t>
            </a:r>
            <a:r>
              <a:rPr lang="en-IE" dirty="0" err="1" smtClean="0"/>
              <a:t>figcaption</a:t>
            </a:r>
            <a:endParaRPr lang="en-IE" dirty="0"/>
          </a:p>
        </p:txBody>
      </p:sp>
      <p:sp>
        <p:nvSpPr>
          <p:cNvPr id="3" name="Text Placeholder 2"/>
          <p:cNvSpPr>
            <a:spLocks noGrp="1"/>
          </p:cNvSpPr>
          <p:nvPr>
            <p:ph type="body" idx="1"/>
          </p:nvPr>
        </p:nvSpPr>
        <p:spPr/>
        <p:txBody>
          <a:bodyPr>
            <a:normAutofit lnSpcReduction="10000"/>
          </a:bodyPr>
          <a:lstStyle/>
          <a:p>
            <a:pPr fontAlgn="base"/>
            <a:r>
              <a:rPr lang="en-US" dirty="0"/>
              <a:t>The &lt;figure&gt; element is intended to be used in conjunction with the &lt;</a:t>
            </a:r>
            <a:r>
              <a:rPr lang="en-US" dirty="0" err="1"/>
              <a:t>figcaption</a:t>
            </a:r>
            <a:r>
              <a:rPr lang="en-US" dirty="0"/>
              <a:t>&gt; element to mark up diagrams, illustrations, photos, and code examples (among other things). </a:t>
            </a:r>
            <a:endParaRPr lang="en-US" dirty="0" smtClean="0"/>
          </a:p>
          <a:p>
            <a:pPr marL="0" indent="0" fontAlgn="base">
              <a:buNone/>
            </a:pPr>
            <a:endParaRPr lang="en-US" dirty="0"/>
          </a:p>
          <a:p>
            <a:pPr marL="457200" lvl="1" indent="0" fontAlgn="base">
              <a:buNone/>
            </a:pPr>
            <a:r>
              <a:rPr lang="en-US" dirty="0" smtClean="0"/>
              <a:t>“</a:t>
            </a:r>
            <a:r>
              <a:rPr lang="en-US" i="1" dirty="0" smtClean="0"/>
              <a:t>The </a:t>
            </a:r>
            <a:r>
              <a:rPr lang="en-US" i="1" dirty="0"/>
              <a:t>figure element represents a unit of content, optionally with a caption, that is self-contained, that is typically referenced as a single unit from the main flow of the document, and that can be moved away from the main flow of the document without affecting the document’s </a:t>
            </a:r>
            <a:r>
              <a:rPr lang="en-US" i="1" dirty="0" smtClean="0"/>
              <a:t>meaning</a:t>
            </a:r>
            <a:r>
              <a:rPr lang="en-US" dirty="0" smtClean="0"/>
              <a:t>”</a:t>
            </a:r>
            <a:endParaRPr lang="en-US" dirty="0"/>
          </a:p>
          <a:p>
            <a:pPr marL="457200" lvl="1" indent="0">
              <a:buNone/>
            </a:pPr>
            <a:endParaRPr lang="en-US" dirty="0" smtClean="0"/>
          </a:p>
          <a:p>
            <a:pPr marL="457200" lvl="1" indent="0">
              <a:buNone/>
            </a:pPr>
            <a:r>
              <a:rPr lang="en-US" i="1" dirty="0" smtClean="0"/>
              <a:t>“The </a:t>
            </a:r>
            <a:r>
              <a:rPr lang="en-US" i="1" dirty="0" err="1"/>
              <a:t>figcaption</a:t>
            </a:r>
            <a:r>
              <a:rPr lang="en-US" i="1" dirty="0"/>
              <a:t> element represents a caption or legend for a figure</a:t>
            </a:r>
            <a:r>
              <a:rPr lang="en-US" i="1" dirty="0" smtClean="0"/>
              <a:t>.”</a:t>
            </a:r>
            <a:endParaRPr lang="en-IE" i="1" dirty="0"/>
          </a:p>
        </p:txBody>
      </p:sp>
    </p:spTree>
    <p:extLst>
      <p:ext uri="{BB962C8B-B14F-4D97-AF65-F5344CB8AC3E}">
        <p14:creationId xmlns:p14="http://schemas.microsoft.com/office/powerpoint/2010/main" val="34337342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Html5 semantic elements</a:t>
            </a:r>
            <a:endParaRPr lang="en-IE" dirty="0"/>
          </a:p>
        </p:txBody>
      </p:sp>
      <p:sp>
        <p:nvSpPr>
          <p:cNvPr id="3" name="Content Placeholder 2"/>
          <p:cNvSpPr>
            <a:spLocks noGrp="1"/>
          </p:cNvSpPr>
          <p:nvPr>
            <p:ph idx="1"/>
          </p:nvPr>
        </p:nvSpPr>
        <p:spPr/>
        <p:txBody>
          <a:bodyPr/>
          <a:lstStyle/>
          <a:p>
            <a:r>
              <a:rPr lang="en-IE" dirty="0" smtClean="0"/>
              <a:t>The need for semantic elements</a:t>
            </a:r>
          </a:p>
          <a:p>
            <a:r>
              <a:rPr lang="en-IE" dirty="0" smtClean="0"/>
              <a:t>Structural/layout elements</a:t>
            </a:r>
          </a:p>
          <a:p>
            <a:r>
              <a:rPr lang="en-IE" dirty="0" smtClean="0"/>
              <a:t>Figures and captions</a:t>
            </a:r>
          </a:p>
          <a:p>
            <a:endParaRPr lang="en-IE" dirty="0"/>
          </a:p>
        </p:txBody>
      </p:sp>
    </p:spTree>
    <p:extLst>
      <p:ext uri="{BB962C8B-B14F-4D97-AF65-F5344CB8AC3E}">
        <p14:creationId xmlns:p14="http://schemas.microsoft.com/office/powerpoint/2010/main" val="70708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and </a:t>
            </a:r>
            <a:r>
              <a:rPr lang="en-IE" dirty="0" err="1"/>
              <a:t>figcaption</a:t>
            </a:r>
            <a:endParaRPr lang="en-IE" dirty="0"/>
          </a:p>
        </p:txBody>
      </p:sp>
      <p:sp>
        <p:nvSpPr>
          <p:cNvPr id="3" name="Text Placeholder 2"/>
          <p:cNvSpPr>
            <a:spLocks noGrp="1"/>
          </p:cNvSpPr>
          <p:nvPr>
            <p:ph type="body" idx="1"/>
          </p:nvPr>
        </p:nvSpPr>
        <p:spPr/>
        <p:txBody>
          <a:bodyPr/>
          <a:lstStyle/>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115206"/>
            <a:ext cx="8077199" cy="105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88351"/>
            <a:ext cx="5229225" cy="260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36643"/>
            <a:ext cx="2743200" cy="3697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5986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p:txBody>
          <a:bodyPr/>
          <a:lstStyle/>
          <a:p>
            <a:pPr lvl="0"/>
            <a:r>
              <a:rPr lang="en-US" dirty="0" smtClean="0"/>
              <a:t>The Need for Semantic Elements</a:t>
            </a:r>
            <a:endParaRPr lang="en-US" dirty="0"/>
          </a:p>
        </p:txBody>
      </p:sp>
      <p:sp>
        <p:nvSpPr>
          <p:cNvPr id="57" name="Shape 57"/>
          <p:cNvSpPr>
            <a:spLocks noGrp="1"/>
          </p:cNvSpPr>
          <p:nvPr>
            <p:ph idx="1"/>
          </p:nvPr>
        </p:nvSpPr>
        <p:spPr/>
        <p:txBody>
          <a:bodyPr/>
          <a:lstStyle/>
          <a:p>
            <a:r>
              <a:rPr lang="en-US" dirty="0" smtClean="0"/>
              <a:t>Give content on the page meaning and structure</a:t>
            </a:r>
          </a:p>
          <a:p>
            <a:r>
              <a:rPr lang="en-US" dirty="0" smtClean="0"/>
              <a:t>Semantics portray the value of content on a page, and are not just its style</a:t>
            </a:r>
          </a:p>
          <a:p>
            <a:r>
              <a:rPr lang="en-US" dirty="0" smtClean="0"/>
              <a:t>Semantic markup can be interpreted by tools for the visually impaired</a:t>
            </a:r>
          </a:p>
          <a:p>
            <a:r>
              <a:rPr lang="en-US" dirty="0" smtClean="0"/>
              <a:t>Search Engines can use semantic markup to better </a:t>
            </a:r>
            <a:r>
              <a:rPr lang="en-US" dirty="0" err="1" smtClean="0"/>
              <a:t>categorise</a:t>
            </a:r>
            <a:r>
              <a:rPr lang="en-US" dirty="0" smtClean="0"/>
              <a:t> and classify content</a:t>
            </a:r>
          </a:p>
          <a:p>
            <a:r>
              <a:rPr lang="en-US" dirty="0" smtClean="0"/>
              <a:t>Semantic markup can make site maintenance easier as new developers can quickly grasp the site structure</a:t>
            </a:r>
          </a:p>
          <a:p>
            <a:r>
              <a:rPr lang="en-US" dirty="0" smtClean="0"/>
              <a:t>Updating / restyling may by streamlined by using semantic elements</a:t>
            </a:r>
          </a:p>
          <a:p>
            <a:endParaRPr lang="en-US" dirty="0"/>
          </a:p>
        </p:txBody>
      </p:sp>
    </p:spTree>
    <p:extLst>
      <p:ext uri="{BB962C8B-B14F-4D97-AF65-F5344CB8AC3E}">
        <p14:creationId xmlns:p14="http://schemas.microsoft.com/office/powerpoint/2010/main" val="391618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pPr lvl="0">
              <a:defRPr sz="1800"/>
            </a:pPr>
            <a:r>
              <a:rPr sz="3000"/>
              <a:t>The HTML5 Semantic Elements</a:t>
            </a:r>
          </a:p>
        </p:txBody>
      </p:sp>
      <p:sp>
        <p:nvSpPr>
          <p:cNvPr id="62" name="Shape 62"/>
          <p:cNvSpPr>
            <a:spLocks noGrp="1"/>
          </p:cNvSpPr>
          <p:nvPr>
            <p:ph type="body" idx="1"/>
          </p:nvPr>
        </p:nvSpPr>
        <p:spPr>
          <a:xfrm>
            <a:off x="958520" y="1447800"/>
            <a:ext cx="1937080" cy="4763083"/>
          </a:xfrm>
          <a:prstGeom prst="rect">
            <a:avLst/>
          </a:prstGeom>
        </p:spPr>
        <p:txBody>
          <a:bodyPr>
            <a:normAutofit fontScale="85000" lnSpcReduction="20000"/>
          </a:bodyPr>
          <a:lstStyle/>
          <a:p>
            <a:pPr marL="0" indent="0" defTabSz="332708">
              <a:spcBef>
                <a:spcPts val="2391"/>
              </a:spcBef>
              <a:buNone/>
              <a:defRPr sz="1800"/>
            </a:pPr>
            <a:r>
              <a:rPr sz="2100" dirty="0"/>
              <a:t>&lt;header&gt;</a:t>
            </a:r>
          </a:p>
          <a:p>
            <a:pPr marL="0" indent="0" defTabSz="332708">
              <a:spcBef>
                <a:spcPts val="2391"/>
              </a:spcBef>
              <a:buNone/>
              <a:defRPr sz="1800"/>
            </a:pPr>
            <a:r>
              <a:rPr sz="2100" dirty="0"/>
              <a:t>&lt;</a:t>
            </a:r>
            <a:r>
              <a:rPr sz="2100" dirty="0" err="1"/>
              <a:t>nav</a:t>
            </a:r>
            <a:r>
              <a:rPr sz="2100" dirty="0"/>
              <a:t>&gt;</a:t>
            </a:r>
          </a:p>
          <a:p>
            <a:pPr marL="0" indent="0" defTabSz="332708">
              <a:spcBef>
                <a:spcPts val="2391"/>
              </a:spcBef>
              <a:buNone/>
              <a:defRPr sz="1800"/>
            </a:pPr>
            <a:r>
              <a:rPr sz="2100" dirty="0"/>
              <a:t>&lt;section</a:t>
            </a:r>
            <a:r>
              <a:rPr sz="2100" dirty="0" smtClean="0"/>
              <a:t>&gt;</a:t>
            </a:r>
            <a:endParaRPr lang="en-IE" sz="2100" dirty="0" smtClean="0"/>
          </a:p>
          <a:p>
            <a:pPr marL="0" indent="0" defTabSz="332708">
              <a:spcBef>
                <a:spcPts val="2391"/>
              </a:spcBef>
              <a:buNone/>
              <a:defRPr sz="1800"/>
            </a:pPr>
            <a:r>
              <a:rPr lang="en-IE" sz="2100" dirty="0" smtClean="0"/>
              <a:t>&lt;main&gt;</a:t>
            </a:r>
            <a:endParaRPr sz="2100" dirty="0"/>
          </a:p>
          <a:p>
            <a:pPr marL="0" indent="0" defTabSz="332708">
              <a:spcBef>
                <a:spcPts val="2391"/>
              </a:spcBef>
              <a:buNone/>
              <a:defRPr sz="1800"/>
            </a:pPr>
            <a:r>
              <a:rPr sz="2100" dirty="0"/>
              <a:t>&lt;article&gt;</a:t>
            </a:r>
          </a:p>
          <a:p>
            <a:pPr marL="0" indent="0" defTabSz="332708">
              <a:spcBef>
                <a:spcPts val="2391"/>
              </a:spcBef>
              <a:buNone/>
              <a:defRPr sz="1800"/>
            </a:pPr>
            <a:r>
              <a:rPr sz="2100" dirty="0"/>
              <a:t>&lt;aside&gt;</a:t>
            </a:r>
          </a:p>
          <a:p>
            <a:pPr marL="0" indent="0" defTabSz="332708">
              <a:spcBef>
                <a:spcPts val="2391"/>
              </a:spcBef>
              <a:buNone/>
              <a:defRPr sz="1800"/>
            </a:pPr>
            <a:r>
              <a:rPr sz="2100" dirty="0"/>
              <a:t>&lt;</a:t>
            </a:r>
            <a:r>
              <a:rPr sz="2100" dirty="0" err="1"/>
              <a:t>figcaption</a:t>
            </a:r>
            <a:r>
              <a:rPr sz="2100" dirty="0"/>
              <a:t>&gt;</a:t>
            </a:r>
          </a:p>
          <a:p>
            <a:pPr marL="0" indent="0" defTabSz="332708">
              <a:spcBef>
                <a:spcPts val="2391"/>
              </a:spcBef>
              <a:buNone/>
              <a:defRPr sz="1800"/>
            </a:pPr>
            <a:r>
              <a:rPr sz="2100" dirty="0"/>
              <a:t>&lt;figure&gt;</a:t>
            </a:r>
          </a:p>
          <a:p>
            <a:pPr marL="0" indent="0" defTabSz="332708">
              <a:spcBef>
                <a:spcPts val="2391"/>
              </a:spcBef>
              <a:buNone/>
              <a:defRPr sz="1800"/>
            </a:pPr>
            <a:r>
              <a:rPr sz="2100" dirty="0"/>
              <a:t>&lt;footer&gt;</a:t>
            </a:r>
          </a:p>
        </p:txBody>
      </p:sp>
      <p:pic>
        <p:nvPicPr>
          <p:cNvPr id="63" name="pasted-image.png"/>
          <p:cNvPicPr/>
          <p:nvPr/>
        </p:nvPicPr>
        <p:blipFill>
          <a:blip r:embed="rId2">
            <a:extLst/>
          </a:blip>
          <a:stretch>
            <a:fillRect/>
          </a:stretch>
        </p:blipFill>
        <p:spPr>
          <a:xfrm>
            <a:off x="2969121" y="1884164"/>
            <a:ext cx="5777508" cy="3661172"/>
          </a:xfrm>
          <a:prstGeom prst="rect">
            <a:avLst/>
          </a:prstGeom>
          <a:ln w="12700">
            <a:miter lim="400000"/>
          </a:ln>
        </p:spPr>
      </p:pic>
    </p:spTree>
    <p:extLst>
      <p:ext uri="{BB962C8B-B14F-4D97-AF65-F5344CB8AC3E}">
        <p14:creationId xmlns:p14="http://schemas.microsoft.com/office/powerpoint/2010/main" val="777038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3000"/>
              <a:t>&lt;nav&gt;</a:t>
            </a:r>
          </a:p>
        </p:txBody>
      </p:sp>
      <p:sp>
        <p:nvSpPr>
          <p:cNvPr id="66" name="Shape 66"/>
          <p:cNvSpPr>
            <a:spLocks noGrp="1"/>
          </p:cNvSpPr>
          <p:nvPr>
            <p:ph type="body" idx="1"/>
          </p:nvPr>
        </p:nvSpPr>
        <p:spPr>
          <a:xfrm>
            <a:off x="1522128" y="3796533"/>
            <a:ext cx="5492526" cy="1790124"/>
          </a:xfrm>
          <a:prstGeom prst="rect">
            <a:avLst/>
          </a:prstGeom>
        </p:spPr>
        <p:txBody>
          <a:bodyPr/>
          <a:lstStyle>
            <a:lvl1pPr marL="0" indent="0">
              <a:buSzTx/>
              <a:buFontTx/>
              <a:buNone/>
              <a:defRPr i="1"/>
            </a:lvl1pPr>
          </a:lstStyle>
          <a:p>
            <a:pPr lvl="0">
              <a:defRPr sz="1800" i="0"/>
            </a:pPr>
            <a:r>
              <a:rPr sz="2500"/>
              <a:t>"The nav element represents a section of a page that links to other pages or to parts within the page: a section with navigation links.”</a:t>
            </a:r>
          </a:p>
        </p:txBody>
      </p:sp>
      <p:sp>
        <p:nvSpPr>
          <p:cNvPr id="67" name="Shape 67"/>
          <p:cNvSpPr/>
          <p:nvPr/>
        </p:nvSpPr>
        <p:spPr>
          <a:xfrm>
            <a:off x="825275" y="1484599"/>
            <a:ext cx="8013925" cy="2215991"/>
          </a:xfrm>
          <a:prstGeom prst="rect">
            <a:avLst/>
          </a:prstGeom>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nav</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h1</a:t>
            </a:r>
            <a:r>
              <a:rPr dirty="0">
                <a:solidFill>
                  <a:srgbClr val="009193"/>
                </a:solidFill>
                <a:latin typeface="Monaco"/>
                <a:ea typeface="Monaco"/>
                <a:cs typeface="Monaco"/>
                <a:sym typeface="Monaco"/>
              </a:rPr>
              <a:t>&gt;</a:t>
            </a:r>
            <a:r>
              <a:rPr dirty="0">
                <a:latin typeface="Monaco"/>
                <a:ea typeface="Monaco"/>
                <a:cs typeface="Monaco"/>
                <a:sym typeface="Monaco"/>
              </a:rPr>
              <a:t>Navigation</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h1</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ul</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err="1">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"articles.html"</a:t>
            </a:r>
            <a:r>
              <a:rPr dirty="0">
                <a:solidFill>
                  <a:srgbClr val="009193"/>
                </a:solidFill>
                <a:latin typeface="Monaco"/>
                <a:ea typeface="Monaco"/>
                <a:cs typeface="Monaco"/>
                <a:sym typeface="Monaco"/>
              </a:rPr>
              <a:t>&gt;</a:t>
            </a:r>
            <a:r>
              <a:rPr dirty="0">
                <a:latin typeface="Monaco"/>
                <a:ea typeface="Monaco"/>
                <a:cs typeface="Monaco"/>
                <a:sym typeface="Monaco"/>
              </a:rPr>
              <a:t>Index of all articles</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err="1">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"today.html"</a:t>
            </a:r>
            <a:r>
              <a:rPr dirty="0">
                <a:solidFill>
                  <a:srgbClr val="009193"/>
                </a:solidFill>
                <a:latin typeface="Monaco"/>
                <a:ea typeface="Monaco"/>
                <a:cs typeface="Monaco"/>
                <a:sym typeface="Monaco"/>
              </a:rPr>
              <a:t>&gt;</a:t>
            </a:r>
            <a:r>
              <a:rPr dirty="0">
                <a:latin typeface="Monaco"/>
                <a:ea typeface="Monaco"/>
                <a:cs typeface="Monaco"/>
                <a:sym typeface="Monaco"/>
              </a:rPr>
              <a:t>Things </a:t>
            </a:r>
            <a:r>
              <a:rPr dirty="0" err="1">
                <a:latin typeface="Monaco"/>
                <a:ea typeface="Monaco"/>
                <a:cs typeface="Monaco"/>
                <a:sym typeface="Monaco"/>
              </a:rPr>
              <a:t>sheeple</a:t>
            </a:r>
            <a:r>
              <a:rPr dirty="0">
                <a:latin typeface="Monaco"/>
                <a:ea typeface="Monaco"/>
                <a:cs typeface="Monaco"/>
                <a:sym typeface="Monaco"/>
              </a:rPr>
              <a:t> need to wake up for today</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a</a:t>
            </a:r>
            <a:r>
              <a:rPr dirty="0">
                <a:latin typeface="Monaco"/>
                <a:ea typeface="Monaco"/>
                <a:cs typeface="Monaco"/>
                <a:sym typeface="Monaco"/>
              </a:rPr>
              <a:t> </a:t>
            </a:r>
            <a:r>
              <a:rPr dirty="0" err="1">
                <a:solidFill>
                  <a:srgbClr val="932192"/>
                </a:solidFill>
                <a:latin typeface="Monaco"/>
                <a:ea typeface="Monaco"/>
                <a:cs typeface="Monaco"/>
                <a:sym typeface="Monaco"/>
              </a:rPr>
              <a:t>href</a:t>
            </a:r>
            <a:r>
              <a:rPr dirty="0">
                <a:latin typeface="Monaco"/>
                <a:ea typeface="Monaco"/>
                <a:cs typeface="Monaco"/>
                <a:sym typeface="Monaco"/>
              </a:rPr>
              <a:t>=</a:t>
            </a:r>
            <a:r>
              <a:rPr dirty="0">
                <a:solidFill>
                  <a:srgbClr val="3933FF"/>
                </a:solidFill>
                <a:latin typeface="Monaco"/>
                <a:ea typeface="Monaco"/>
                <a:cs typeface="Monaco"/>
                <a:sym typeface="Monaco"/>
              </a:rPr>
              <a:t>"successes.html"</a:t>
            </a:r>
            <a:r>
              <a:rPr dirty="0">
                <a:solidFill>
                  <a:srgbClr val="009193"/>
                </a:solidFill>
                <a:latin typeface="Monaco"/>
                <a:ea typeface="Monaco"/>
                <a:cs typeface="Monaco"/>
                <a:sym typeface="Monaco"/>
              </a:rPr>
              <a:t>&gt;</a:t>
            </a:r>
            <a:r>
              <a:rPr dirty="0" err="1">
                <a:latin typeface="Monaco"/>
                <a:ea typeface="Monaco"/>
                <a:cs typeface="Monaco"/>
                <a:sym typeface="Monaco"/>
              </a:rPr>
              <a:t>Sheeple</a:t>
            </a:r>
            <a:r>
              <a:rPr dirty="0">
                <a:latin typeface="Monaco"/>
                <a:ea typeface="Monaco"/>
                <a:cs typeface="Monaco"/>
                <a:sym typeface="Monaco"/>
              </a:rPr>
              <a:t> we have managed to wake</a:t>
            </a:r>
            <a:r>
              <a:rPr dirty="0">
                <a:solidFill>
                  <a:srgbClr val="009193"/>
                </a:solidFill>
                <a:latin typeface="Monaco"/>
                <a:ea typeface="Monaco"/>
                <a:cs typeface="Monaco"/>
                <a:sym typeface="Monaco"/>
              </a:rPr>
              <a:t>&lt;/</a:t>
            </a:r>
            <a:r>
              <a:rPr dirty="0">
                <a:solidFill>
                  <a:srgbClr val="4E9192"/>
                </a:solidFill>
                <a:latin typeface="Monaco"/>
                <a:ea typeface="Monaco"/>
                <a:cs typeface="Monaco"/>
                <a:sym typeface="Monaco"/>
              </a:rPr>
              <a:t>a</a:t>
            </a:r>
            <a:r>
              <a:rPr dirty="0">
                <a:solidFill>
                  <a:srgbClr val="009193"/>
                </a:solidFill>
                <a:latin typeface="Monaco"/>
                <a:ea typeface="Monaco"/>
                <a:cs typeface="Monaco"/>
                <a:sym typeface="Monaco"/>
              </a:rPr>
              <a:t>&gt;&lt;/</a:t>
            </a:r>
            <a:r>
              <a:rPr dirty="0">
                <a:solidFill>
                  <a:srgbClr val="4E9192"/>
                </a:solidFill>
                <a:latin typeface="Monaco"/>
                <a:ea typeface="Monaco"/>
                <a:cs typeface="Monaco"/>
                <a:sym typeface="Monaco"/>
              </a:rPr>
              <a:t>li</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ul</a:t>
            </a:r>
            <a:r>
              <a:rPr dirty="0">
                <a:solidFill>
                  <a:srgbClr val="009193"/>
                </a:solidFill>
                <a:latin typeface="Monaco"/>
                <a:ea typeface="Monaco"/>
                <a:cs typeface="Monaco"/>
                <a:sym typeface="Monaco"/>
              </a:rPr>
              <a:t>&gt;</a:t>
            </a:r>
            <a:endParaRPr dirty="0">
              <a:latin typeface="Monaco"/>
              <a:ea typeface="Monaco"/>
              <a:cs typeface="Monaco"/>
              <a:sym typeface="Monaco"/>
            </a:endParaRPr>
          </a:p>
          <a:p>
            <a:pPr defTabSz="321457">
              <a:defRPr sz="1800"/>
            </a:pPr>
            <a:r>
              <a:rPr dirty="0">
                <a:latin typeface="Monaco"/>
                <a:ea typeface="Monaco"/>
                <a:cs typeface="Monaco"/>
                <a:sym typeface="Monaco"/>
              </a:rPr>
              <a:t>  </a:t>
            </a:r>
            <a:r>
              <a:rPr dirty="0">
                <a:solidFill>
                  <a:srgbClr val="009193"/>
                </a:solidFill>
                <a:latin typeface="Monaco"/>
                <a:ea typeface="Monaco"/>
                <a:cs typeface="Monaco"/>
                <a:sym typeface="Monaco"/>
              </a:rPr>
              <a:t>&lt;/</a:t>
            </a:r>
            <a:r>
              <a:rPr dirty="0" err="1">
                <a:solidFill>
                  <a:srgbClr val="4E9192"/>
                </a:solidFill>
                <a:latin typeface="Monaco"/>
                <a:ea typeface="Monaco"/>
                <a:cs typeface="Monaco"/>
                <a:sym typeface="Monaco"/>
              </a:rPr>
              <a:t>nav</a:t>
            </a:r>
            <a:r>
              <a:rPr dirty="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42599451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727471" y="228600"/>
            <a:ext cx="8340329" cy="982266"/>
          </a:xfrm>
          <a:prstGeom prst="rect">
            <a:avLst/>
          </a:prstGeom>
        </p:spPr>
        <p:txBody>
          <a:bodyPr/>
          <a:lstStyle/>
          <a:p>
            <a:pPr lvl="0">
              <a:defRPr sz="1800"/>
            </a:pPr>
            <a:r>
              <a:rPr sz="3000" dirty="0"/>
              <a:t>&lt;article&gt;</a:t>
            </a:r>
          </a:p>
        </p:txBody>
      </p:sp>
      <p:sp>
        <p:nvSpPr>
          <p:cNvPr id="70" name="Shape 70"/>
          <p:cNvSpPr>
            <a:spLocks noGrp="1"/>
          </p:cNvSpPr>
          <p:nvPr>
            <p:ph type="body" idx="1"/>
          </p:nvPr>
        </p:nvSpPr>
        <p:spPr>
          <a:xfrm>
            <a:off x="807473" y="4102407"/>
            <a:ext cx="7761225" cy="2411016"/>
          </a:xfrm>
          <a:prstGeom prst="rect">
            <a:avLst/>
          </a:prstGeom>
        </p:spPr>
        <p:txBody>
          <a:bodyPr/>
          <a:lstStyle>
            <a:lvl1pPr marL="0" indent="0" defTabSz="502412">
              <a:spcBef>
                <a:spcPts val="3600"/>
              </a:spcBef>
              <a:buSzTx/>
              <a:buFontTx/>
              <a:buNone/>
              <a:defRPr sz="3096" i="1"/>
            </a:lvl1pPr>
          </a:lstStyle>
          <a:p>
            <a:pPr lvl="0">
              <a:defRPr sz="1800" i="0"/>
            </a:pPr>
            <a:r>
              <a:rPr sz="2200"/>
              <a:t>"The article element represents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p:txBody>
      </p:sp>
      <p:sp>
        <p:nvSpPr>
          <p:cNvPr id="71" name="Shape 71"/>
          <p:cNvSpPr/>
          <p:nvPr/>
        </p:nvSpPr>
        <p:spPr>
          <a:xfrm>
            <a:off x="1191555" y="1558121"/>
            <a:ext cx="5408532" cy="2200602"/>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latin typeface="Monaco"/>
                <a:ea typeface="Monaco"/>
                <a:cs typeface="Monaco"/>
                <a:sym typeface="Monaco"/>
              </a:rPr>
              <a:t> </a:t>
            </a:r>
            <a:r>
              <a:rPr sz="1100">
                <a:solidFill>
                  <a:srgbClr val="932192"/>
                </a:solidFill>
                <a:latin typeface="Monaco"/>
                <a:ea typeface="Monaco"/>
                <a:cs typeface="Monaco"/>
                <a:sym typeface="Monaco"/>
              </a:rPr>
              <a:t>itemscope</a:t>
            </a:r>
            <a:r>
              <a:rPr sz="1100">
                <a:latin typeface="Monaco"/>
                <a:ea typeface="Monaco"/>
                <a:cs typeface="Monaco"/>
                <a:sym typeface="Monaco"/>
              </a:rPr>
              <a:t> </a:t>
            </a:r>
            <a:r>
              <a:rPr sz="1100">
                <a:solidFill>
                  <a:srgbClr val="932192"/>
                </a:solidFill>
                <a:latin typeface="Monaco"/>
                <a:ea typeface="Monaco"/>
                <a:cs typeface="Monaco"/>
                <a:sym typeface="Monaco"/>
              </a:rPr>
              <a:t>itemtype</a:t>
            </a:r>
            <a:r>
              <a:rPr sz="1100">
                <a:latin typeface="Monaco"/>
                <a:ea typeface="Monaco"/>
                <a:cs typeface="Monaco"/>
                <a:sym typeface="Monaco"/>
              </a:rPr>
              <a:t>=</a:t>
            </a:r>
            <a:r>
              <a:rPr sz="1100">
                <a:solidFill>
                  <a:srgbClr val="3933FF"/>
                </a:solidFill>
                <a:latin typeface="Monaco"/>
                <a:ea typeface="Monaco"/>
                <a:cs typeface="Monaco"/>
                <a:sym typeface="Monaco"/>
              </a:rPr>
              <a:t>"http://schema.org/BlogPosting"</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h1</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"headline"</a:t>
            </a:r>
            <a:r>
              <a:rPr sz="1100">
                <a:solidFill>
                  <a:srgbClr val="009193"/>
                </a:solidFill>
                <a:latin typeface="Monaco"/>
                <a:ea typeface="Monaco"/>
                <a:cs typeface="Monaco"/>
                <a:sym typeface="Monaco"/>
              </a:rPr>
              <a:t>&gt;</a:t>
            </a:r>
            <a:r>
              <a:rPr sz="1100">
                <a:latin typeface="Monaco"/>
                <a:ea typeface="Monaco"/>
                <a:cs typeface="Monaco"/>
                <a:sym typeface="Monaco"/>
              </a:rPr>
              <a:t>The Very First Rule of Life</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h1</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&gt;&lt;</a:t>
            </a:r>
            <a:r>
              <a:rPr sz="1100">
                <a:solidFill>
                  <a:srgbClr val="4E9192"/>
                </a:solidFill>
                <a:latin typeface="Monaco"/>
                <a:ea typeface="Monaco"/>
                <a:cs typeface="Monaco"/>
                <a:sym typeface="Monaco"/>
              </a:rPr>
              <a:t>time</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"datePublished"</a:t>
            </a:r>
            <a:r>
              <a:rPr sz="1100">
                <a:latin typeface="Monaco"/>
                <a:ea typeface="Monaco"/>
                <a:cs typeface="Monaco"/>
                <a:sym typeface="Monaco"/>
              </a:rPr>
              <a:t> </a:t>
            </a:r>
            <a:r>
              <a:rPr sz="1100">
                <a:solidFill>
                  <a:srgbClr val="932192"/>
                </a:solidFill>
                <a:latin typeface="Monaco"/>
                <a:ea typeface="Monaco"/>
                <a:cs typeface="Monaco"/>
                <a:sym typeface="Monaco"/>
              </a:rPr>
              <a:t>datetime</a:t>
            </a:r>
            <a:r>
              <a:rPr sz="1100">
                <a:latin typeface="Monaco"/>
                <a:ea typeface="Monaco"/>
                <a:cs typeface="Monaco"/>
                <a:sym typeface="Monaco"/>
              </a:rPr>
              <a:t>=</a:t>
            </a:r>
            <a:r>
              <a:rPr sz="1100">
                <a:solidFill>
                  <a:srgbClr val="3933FF"/>
                </a:solidFill>
                <a:latin typeface="Monaco"/>
                <a:ea typeface="Monaco"/>
                <a:cs typeface="Monaco"/>
                <a:sym typeface="Monaco"/>
              </a:rPr>
              <a:t>"2009-10-09"</a:t>
            </a:r>
            <a:r>
              <a:rPr sz="1100">
                <a:solidFill>
                  <a:srgbClr val="009193"/>
                </a:solidFill>
                <a:latin typeface="Monaco"/>
                <a:ea typeface="Monaco"/>
                <a:cs typeface="Monaco"/>
                <a:sym typeface="Monaco"/>
              </a:rPr>
              <a:t>&gt;</a:t>
            </a:r>
            <a:r>
              <a:rPr sz="1100">
                <a:latin typeface="Monaco"/>
                <a:ea typeface="Monaco"/>
                <a:cs typeface="Monaco"/>
                <a:sym typeface="Monaco"/>
              </a:rPr>
              <a:t>3 days ago</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time</a:t>
            </a:r>
            <a:r>
              <a:rPr sz="1100">
                <a:solidFill>
                  <a:srgbClr val="009193"/>
                </a:solidFill>
                <a:latin typeface="Monaco"/>
                <a:ea typeface="Monaco"/>
                <a:cs typeface="Monaco"/>
                <a:sym typeface="Monaco"/>
              </a:rPr>
              <a:t>&gt;&lt;/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link</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"url"</a:t>
            </a:r>
            <a:r>
              <a:rPr sz="1100">
                <a:latin typeface="Monaco"/>
                <a:ea typeface="Monaco"/>
                <a:cs typeface="Monaco"/>
                <a:sym typeface="Monaco"/>
              </a:rPr>
              <a:t> </a:t>
            </a:r>
            <a:r>
              <a:rPr sz="1100">
                <a:solidFill>
                  <a:srgbClr val="932192"/>
                </a:solidFill>
                <a:latin typeface="Monaco"/>
                <a:ea typeface="Monaco"/>
                <a:cs typeface="Monaco"/>
                <a:sym typeface="Monaco"/>
              </a:rPr>
              <a:t>href</a:t>
            </a:r>
            <a:r>
              <a:rPr sz="1100">
                <a:latin typeface="Monaco"/>
                <a:ea typeface="Monaco"/>
                <a:cs typeface="Monaco"/>
                <a:sym typeface="Monaco"/>
              </a:rPr>
              <a:t>=</a:t>
            </a:r>
            <a:r>
              <a:rPr sz="1100">
                <a:solidFill>
                  <a:srgbClr val="3933FF"/>
                </a:solidFill>
                <a:latin typeface="Monaco"/>
                <a:ea typeface="Monaco"/>
                <a:cs typeface="Monaco"/>
                <a:sym typeface="Monaco"/>
              </a:rPr>
              <a:t>"?comments=0"</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If there's a microphone anywhere near you, assume it's hot and</a:t>
            </a:r>
          </a:p>
          <a:p>
            <a:pPr defTabSz="321457">
              <a:defRPr sz="1800"/>
            </a:pPr>
            <a:r>
              <a:rPr sz="1100">
                <a:latin typeface="Monaco"/>
                <a:ea typeface="Monaco"/>
                <a:cs typeface="Monaco"/>
                <a:sym typeface="Monaco"/>
              </a:rPr>
              <a:t>     sending whatever you're saying to the world. Seriously.</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footer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a:t>
            </a:r>
            <a:r>
              <a:rPr sz="1100">
                <a:latin typeface="Monaco"/>
                <a:ea typeface="Monaco"/>
                <a:cs typeface="Monaco"/>
                <a:sym typeface="Monaco"/>
              </a:rPr>
              <a:t> </a:t>
            </a:r>
            <a:r>
              <a:rPr sz="1100">
                <a:solidFill>
                  <a:srgbClr val="932192"/>
                </a:solidFill>
                <a:latin typeface="Monaco"/>
                <a:ea typeface="Monaco"/>
                <a:cs typeface="Monaco"/>
                <a:sym typeface="Monaco"/>
              </a:rPr>
              <a:t>itemprop</a:t>
            </a:r>
            <a:r>
              <a:rPr sz="1100">
                <a:latin typeface="Monaco"/>
                <a:ea typeface="Monaco"/>
                <a:cs typeface="Monaco"/>
                <a:sym typeface="Monaco"/>
              </a:rPr>
              <a:t>=</a:t>
            </a:r>
            <a:r>
              <a:rPr sz="1100">
                <a:solidFill>
                  <a:srgbClr val="3933FF"/>
                </a:solidFill>
                <a:latin typeface="Monaco"/>
                <a:ea typeface="Monaco"/>
                <a:cs typeface="Monaco"/>
                <a:sym typeface="Monaco"/>
              </a:rPr>
              <a:t>"discussionUrl"</a:t>
            </a:r>
            <a:r>
              <a:rPr sz="1100">
                <a:latin typeface="Monaco"/>
                <a:ea typeface="Monaco"/>
                <a:cs typeface="Monaco"/>
                <a:sym typeface="Monaco"/>
              </a:rPr>
              <a:t> </a:t>
            </a:r>
            <a:r>
              <a:rPr sz="1100">
                <a:solidFill>
                  <a:srgbClr val="932192"/>
                </a:solidFill>
                <a:latin typeface="Monaco"/>
                <a:ea typeface="Monaco"/>
                <a:cs typeface="Monaco"/>
                <a:sym typeface="Monaco"/>
              </a:rPr>
              <a:t>href</a:t>
            </a:r>
            <a:r>
              <a:rPr sz="1100">
                <a:latin typeface="Monaco"/>
                <a:ea typeface="Monaco"/>
                <a:cs typeface="Monaco"/>
                <a:sym typeface="Monaco"/>
              </a:rPr>
              <a:t>=</a:t>
            </a:r>
            <a:r>
              <a:rPr sz="1100">
                <a:solidFill>
                  <a:srgbClr val="3933FF"/>
                </a:solidFill>
                <a:latin typeface="Monaco"/>
                <a:ea typeface="Monaco"/>
                <a:cs typeface="Monaco"/>
                <a:sym typeface="Monaco"/>
              </a:rPr>
              <a:t>"?comments=1"</a:t>
            </a:r>
            <a:r>
              <a:rPr sz="1100">
                <a:solidFill>
                  <a:srgbClr val="009193"/>
                </a:solidFill>
                <a:latin typeface="Monaco"/>
                <a:ea typeface="Monaco"/>
                <a:cs typeface="Monaco"/>
                <a:sym typeface="Monaco"/>
              </a:rPr>
              <a:t>&gt;</a:t>
            </a:r>
            <a:r>
              <a:rPr sz="1100">
                <a:latin typeface="Monaco"/>
                <a:ea typeface="Monaco"/>
                <a:cs typeface="Monaco"/>
                <a:sym typeface="Monaco"/>
              </a:rPr>
              <a:t>Show comments...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footer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12719036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3000"/>
              <a:t>&lt;section&gt;</a:t>
            </a:r>
          </a:p>
        </p:txBody>
      </p:sp>
      <p:sp>
        <p:nvSpPr>
          <p:cNvPr id="74" name="Shape 74"/>
          <p:cNvSpPr>
            <a:spLocks noGrp="1"/>
          </p:cNvSpPr>
          <p:nvPr>
            <p:ph type="body" idx="1"/>
          </p:nvPr>
        </p:nvSpPr>
        <p:spPr>
          <a:xfrm>
            <a:off x="932547" y="1676392"/>
            <a:ext cx="2877453" cy="4383396"/>
          </a:xfrm>
          <a:prstGeom prst="rect">
            <a:avLst/>
          </a:prstGeom>
        </p:spPr>
        <p:txBody>
          <a:bodyPr>
            <a:normAutofit fontScale="92500"/>
          </a:bodyPr>
          <a:lstStyle>
            <a:lvl1pPr marL="0" indent="0" defTabSz="502412">
              <a:spcBef>
                <a:spcPts val="3600"/>
              </a:spcBef>
              <a:buSzTx/>
              <a:buFontTx/>
              <a:buNone/>
              <a:defRPr sz="3096" i="1"/>
            </a:lvl1pPr>
          </a:lstStyle>
          <a:p>
            <a:pPr lvl="0">
              <a:defRPr sz="1800" i="0"/>
            </a:pPr>
            <a:r>
              <a:rPr sz="2200" dirty="0"/>
              <a:t>"The section element represents a generic section of a document or application. A section, in this context, is a thematic grouping of content. The theme of each section should be identified, typically by including a heading (h1-h6 element) as a child of the section element.”</a:t>
            </a:r>
          </a:p>
        </p:txBody>
      </p:sp>
      <p:sp>
        <p:nvSpPr>
          <p:cNvPr id="75" name="Shape 75"/>
          <p:cNvSpPr/>
          <p:nvPr/>
        </p:nvSpPr>
        <p:spPr>
          <a:xfrm>
            <a:off x="4109442" y="1981200"/>
            <a:ext cx="4653558" cy="2877711"/>
          </a:xfrm>
          <a:prstGeom prst="rect">
            <a:avLst/>
          </a:prstGeom>
          <a:solidFill>
            <a:srgbClr val="FFFFFF"/>
          </a:solidFill>
          <a:ln w="12700">
            <a:solidFill/>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h2</a:t>
            </a:r>
            <a:r>
              <a:rPr sz="1100">
                <a:solidFill>
                  <a:srgbClr val="009193"/>
                </a:solidFill>
                <a:latin typeface="Monaco"/>
                <a:ea typeface="Monaco"/>
                <a:cs typeface="Monaco"/>
                <a:sym typeface="Monaco"/>
              </a:rPr>
              <a:t>&gt;</a:t>
            </a:r>
            <a:r>
              <a:rPr sz="1100">
                <a:latin typeface="Monaco"/>
                <a:ea typeface="Monaco"/>
                <a:cs typeface="Monaco"/>
                <a:sym typeface="Monaco"/>
              </a:rPr>
              <a:t>Apples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h2</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Tasty, delicious fruit!</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header</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 apple is the pomaceous fruit of the apple tree.</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r>
              <a:rPr sz="1100">
                <a:latin typeface="Monaco"/>
                <a:ea typeface="Monaco"/>
                <a:cs typeface="Monaco"/>
                <a:sym typeface="Monaco"/>
              </a:rPr>
              <a:t>Red Delicious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These bright red apples are the most common found in many</a:t>
            </a:r>
          </a:p>
          <a:p>
            <a:pPr defTabSz="321457">
              <a:defRPr sz="1800"/>
            </a:pPr>
            <a:r>
              <a:rPr sz="1100">
                <a:latin typeface="Monaco"/>
                <a:ea typeface="Monaco"/>
                <a:cs typeface="Monaco"/>
                <a:sym typeface="Monaco"/>
              </a:rPr>
              <a:t>      supermarkets.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r>
              <a:rPr sz="1100">
                <a:latin typeface="Monaco"/>
                <a:ea typeface="Monaco"/>
                <a:cs typeface="Monaco"/>
                <a:sym typeface="Monaco"/>
              </a:rPr>
              <a:t>Granny Smith</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h3</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r>
              <a:rPr sz="1100">
                <a:latin typeface="Monaco"/>
                <a:ea typeface="Monaco"/>
                <a:cs typeface="Monaco"/>
                <a:sym typeface="Monaco"/>
              </a:rPr>
              <a:t>These juicy, green apples make a great filling for apple</a:t>
            </a:r>
          </a:p>
          <a:p>
            <a:pPr defTabSz="321457">
              <a:defRPr sz="1800"/>
            </a:pPr>
            <a:r>
              <a:rPr sz="1100">
                <a:latin typeface="Monaco"/>
                <a:ea typeface="Monaco"/>
                <a:cs typeface="Monaco"/>
                <a:sym typeface="Monaco"/>
              </a:rPr>
              <a:t>      pies.</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p</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latin typeface="Monaco"/>
                <a:ea typeface="Monaco"/>
                <a:cs typeface="Monaco"/>
                <a:sym typeface="Monaco"/>
              </a:rPr>
              <a:t>  </a:t>
            </a: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section</a:t>
            </a:r>
            <a:r>
              <a:rPr sz="1100">
                <a:solidFill>
                  <a:srgbClr val="009193"/>
                </a:solidFill>
                <a:latin typeface="Monaco"/>
                <a:ea typeface="Monaco"/>
                <a:cs typeface="Monaco"/>
                <a:sym typeface="Monaco"/>
              </a:rPr>
              <a:t>&gt;</a:t>
            </a:r>
            <a:endParaRPr sz="1100">
              <a:latin typeface="Monaco"/>
              <a:ea typeface="Monaco"/>
              <a:cs typeface="Monaco"/>
              <a:sym typeface="Monaco"/>
            </a:endParaRPr>
          </a:p>
          <a:p>
            <a:pPr defTabSz="321457">
              <a:defRPr sz="1800"/>
            </a:pPr>
            <a:r>
              <a:rPr sz="1100">
                <a:solidFill>
                  <a:srgbClr val="009193"/>
                </a:solidFill>
                <a:latin typeface="Monaco"/>
                <a:ea typeface="Monaco"/>
                <a:cs typeface="Monaco"/>
                <a:sym typeface="Monaco"/>
              </a:rPr>
              <a:t>&lt;/</a:t>
            </a:r>
            <a:r>
              <a:rPr sz="1100">
                <a:solidFill>
                  <a:srgbClr val="4E9192"/>
                </a:solidFill>
                <a:latin typeface="Monaco"/>
                <a:ea typeface="Monaco"/>
                <a:cs typeface="Monaco"/>
                <a:sym typeface="Monaco"/>
              </a:rPr>
              <a:t>article</a:t>
            </a:r>
            <a:r>
              <a:rPr sz="11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0327054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p>
            <a:pPr lvl="0">
              <a:defRPr sz="1800"/>
            </a:pPr>
            <a:r>
              <a:rPr sz="3000" dirty="0" smtClean="0"/>
              <a:t>&lt;</a:t>
            </a:r>
            <a:r>
              <a:rPr lang="en-IE" sz="3000" dirty="0" smtClean="0"/>
              <a:t>main</a:t>
            </a:r>
            <a:r>
              <a:rPr sz="3000" dirty="0" smtClean="0"/>
              <a:t>&gt;</a:t>
            </a:r>
            <a:endParaRPr sz="3000" dirty="0"/>
          </a:p>
        </p:txBody>
      </p:sp>
      <p:sp>
        <p:nvSpPr>
          <p:cNvPr id="74" name="Shape 74"/>
          <p:cNvSpPr>
            <a:spLocks noGrp="1"/>
          </p:cNvSpPr>
          <p:nvPr>
            <p:ph type="body" idx="1"/>
          </p:nvPr>
        </p:nvSpPr>
        <p:spPr>
          <a:xfrm>
            <a:off x="932547" y="1676392"/>
            <a:ext cx="3410853" cy="4383396"/>
          </a:xfrm>
          <a:prstGeom prst="rect">
            <a:avLst/>
          </a:prstGeom>
        </p:spPr>
        <p:txBody>
          <a:bodyPr>
            <a:normAutofit lnSpcReduction="10000"/>
          </a:bodyPr>
          <a:lstStyle>
            <a:lvl1pPr marL="0" indent="0" defTabSz="502412">
              <a:spcBef>
                <a:spcPts val="3600"/>
              </a:spcBef>
              <a:buSzTx/>
              <a:buFontTx/>
              <a:buNone/>
              <a:defRPr sz="3096" i="1"/>
            </a:lvl1pPr>
          </a:lstStyle>
          <a:p>
            <a:r>
              <a:rPr lang="en-US" sz="2000" i="0" dirty="0"/>
              <a:t>The main content of the body of a document or application. The main content area consists of content that is directly related to or expands upon the central topic of a document or central functionality of an application</a:t>
            </a:r>
            <a:r>
              <a:rPr lang="en-US" sz="2000" i="0" dirty="0" smtClean="0"/>
              <a:t>.</a:t>
            </a:r>
          </a:p>
          <a:p>
            <a:r>
              <a:rPr lang="en-US" sz="2000" i="0" dirty="0" smtClean="0"/>
              <a:t>Can only appear once on each page, and cannot be a descendant of elements such as </a:t>
            </a:r>
            <a:r>
              <a:rPr lang="en-US" sz="2000" i="0" dirty="0" err="1" smtClean="0"/>
              <a:t>nav</a:t>
            </a:r>
            <a:r>
              <a:rPr lang="en-US" sz="2000" i="0" dirty="0" smtClean="0"/>
              <a:t>, header, or footer.</a:t>
            </a:r>
            <a:endParaRPr lang="en-US" sz="2400" i="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24025"/>
            <a:ext cx="40386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1863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a:pPr>
            <a:r>
              <a:rPr sz="3000"/>
              <a:t>&lt;aside&gt;</a:t>
            </a:r>
          </a:p>
        </p:txBody>
      </p:sp>
      <p:sp>
        <p:nvSpPr>
          <p:cNvPr id="78" name="Shape 78"/>
          <p:cNvSpPr>
            <a:spLocks noGrp="1"/>
          </p:cNvSpPr>
          <p:nvPr>
            <p:ph type="body" idx="1"/>
          </p:nvPr>
        </p:nvSpPr>
        <p:spPr>
          <a:xfrm>
            <a:off x="954092" y="1295400"/>
            <a:ext cx="3236908" cy="4550897"/>
          </a:xfrm>
          <a:prstGeom prst="rect">
            <a:avLst/>
          </a:prstGeom>
        </p:spPr>
        <p:txBody>
          <a:bodyPr>
            <a:normAutofit lnSpcReduction="10000"/>
          </a:bodyPr>
          <a:lstStyle>
            <a:lvl1pPr marL="0" indent="0" defTabSz="519937">
              <a:spcBef>
                <a:spcPts val="3700"/>
              </a:spcBef>
              <a:buSzTx/>
              <a:buFontTx/>
              <a:buNone/>
              <a:defRPr sz="3204" i="1"/>
            </a:lvl1pPr>
          </a:lstStyle>
          <a:p>
            <a:pPr lvl="0">
              <a:defRPr sz="1800" i="0"/>
            </a:pPr>
            <a:r>
              <a:rPr sz="2300" dirty="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p:txBody>
      </p:sp>
      <p:sp>
        <p:nvSpPr>
          <p:cNvPr id="79" name="Shape 79"/>
          <p:cNvSpPr/>
          <p:nvPr/>
        </p:nvSpPr>
        <p:spPr>
          <a:xfrm>
            <a:off x="4638080" y="1828800"/>
            <a:ext cx="3972520" cy="1292662"/>
          </a:xfrm>
          <a:prstGeom prst="rect">
            <a:avLst/>
          </a:prstGeom>
          <a:ln w="12700">
            <a:solidFill/>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defTabSz="321457">
              <a:defRPr sz="1800"/>
            </a:pP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aside</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latin typeface="Monaco"/>
                <a:ea typeface="Monaco"/>
                <a:cs typeface="Monaco"/>
                <a:sym typeface="Monaco"/>
              </a:rPr>
              <a:t> </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h1</a:t>
            </a:r>
            <a:r>
              <a:rPr sz="1200">
                <a:solidFill>
                  <a:srgbClr val="009193"/>
                </a:solidFill>
                <a:latin typeface="Monaco"/>
                <a:ea typeface="Monaco"/>
                <a:cs typeface="Monaco"/>
                <a:sym typeface="Monaco"/>
              </a:rPr>
              <a:t>&gt;</a:t>
            </a:r>
            <a:r>
              <a:rPr sz="1200">
                <a:latin typeface="Monaco"/>
                <a:ea typeface="Monaco"/>
                <a:cs typeface="Monaco"/>
                <a:sym typeface="Monaco"/>
              </a:rPr>
              <a:t>Switzerland</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h1</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latin typeface="Monaco"/>
                <a:ea typeface="Monaco"/>
                <a:cs typeface="Monaco"/>
                <a:sym typeface="Monaco"/>
              </a:rPr>
              <a:t> </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p</a:t>
            </a:r>
            <a:r>
              <a:rPr sz="1200">
                <a:solidFill>
                  <a:srgbClr val="009193"/>
                </a:solidFill>
                <a:latin typeface="Monaco"/>
                <a:ea typeface="Monaco"/>
                <a:cs typeface="Monaco"/>
                <a:sym typeface="Monaco"/>
              </a:rPr>
              <a:t>&gt;</a:t>
            </a:r>
            <a:r>
              <a:rPr sz="1200">
                <a:latin typeface="Monaco"/>
                <a:ea typeface="Monaco"/>
                <a:cs typeface="Monaco"/>
                <a:sym typeface="Monaco"/>
              </a:rPr>
              <a:t>Switzerland, a land-locked country in the middle of </a:t>
            </a:r>
          </a:p>
          <a:p>
            <a:pPr defTabSz="321457">
              <a:defRPr sz="1800"/>
            </a:pPr>
            <a:r>
              <a:rPr sz="1200">
                <a:latin typeface="Monaco"/>
                <a:ea typeface="Monaco"/>
                <a:cs typeface="Monaco"/>
                <a:sym typeface="Monaco"/>
              </a:rPr>
              <a:t>    geographic Europe, has not joined the geopolitical </a:t>
            </a:r>
          </a:p>
          <a:p>
            <a:pPr defTabSz="321457">
              <a:defRPr sz="1800"/>
            </a:pPr>
            <a:r>
              <a:rPr sz="1200">
                <a:latin typeface="Monaco"/>
                <a:ea typeface="Monaco"/>
                <a:cs typeface="Monaco"/>
                <a:sym typeface="Monaco"/>
              </a:rPr>
              <a:t>    European Union, though it is a signatory to a number  </a:t>
            </a:r>
          </a:p>
          <a:p>
            <a:pPr defTabSz="321457">
              <a:defRPr sz="1800"/>
            </a:pPr>
            <a:r>
              <a:rPr sz="1200">
                <a:latin typeface="Monaco"/>
                <a:ea typeface="Monaco"/>
                <a:cs typeface="Monaco"/>
                <a:sym typeface="Monaco"/>
              </a:rPr>
              <a:t>    of European treaties.</a:t>
            </a: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p</a:t>
            </a:r>
            <a:r>
              <a:rPr sz="1200">
                <a:solidFill>
                  <a:srgbClr val="009193"/>
                </a:solidFill>
                <a:latin typeface="Monaco"/>
                <a:ea typeface="Monaco"/>
                <a:cs typeface="Monaco"/>
                <a:sym typeface="Monaco"/>
              </a:rPr>
              <a:t>&gt;</a:t>
            </a:r>
            <a:endParaRPr sz="1200">
              <a:latin typeface="Monaco"/>
              <a:ea typeface="Monaco"/>
              <a:cs typeface="Monaco"/>
              <a:sym typeface="Monaco"/>
            </a:endParaRPr>
          </a:p>
          <a:p>
            <a:pPr defTabSz="321457">
              <a:defRPr sz="1800"/>
            </a:pPr>
            <a:r>
              <a:rPr sz="1200">
                <a:solidFill>
                  <a:srgbClr val="009193"/>
                </a:solidFill>
                <a:latin typeface="Monaco"/>
                <a:ea typeface="Monaco"/>
                <a:cs typeface="Monaco"/>
                <a:sym typeface="Monaco"/>
              </a:rPr>
              <a:t>&lt;/</a:t>
            </a:r>
            <a:r>
              <a:rPr sz="1200">
                <a:solidFill>
                  <a:srgbClr val="4E9192"/>
                </a:solidFill>
                <a:latin typeface="Monaco"/>
                <a:ea typeface="Monaco"/>
                <a:cs typeface="Monaco"/>
                <a:sym typeface="Monaco"/>
              </a:rPr>
              <a:t>aside</a:t>
            </a:r>
            <a:r>
              <a:rPr sz="1200">
                <a:solidFill>
                  <a:srgbClr val="009193"/>
                </a:solidFill>
                <a:latin typeface="Monaco"/>
                <a:ea typeface="Monaco"/>
                <a:cs typeface="Monaco"/>
                <a:sym typeface="Monaco"/>
              </a:rPr>
              <a:t>&gt;</a:t>
            </a:r>
          </a:p>
        </p:txBody>
      </p:sp>
    </p:spTree>
    <p:extLst>
      <p:ext uri="{BB962C8B-B14F-4D97-AF65-F5344CB8AC3E}">
        <p14:creationId xmlns:p14="http://schemas.microsoft.com/office/powerpoint/2010/main" val="2746838445"/>
      </p:ext>
    </p:extLst>
  </p:cSld>
  <p:clrMapOvr>
    <a:masterClrMapping/>
  </p:clrMapOvr>
  <p:transition spd="med"/>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1478</TotalTime>
  <Words>1044</Words>
  <Application>Microsoft Office PowerPoint</Application>
  <PresentationFormat>On-screen Show (4:3)</PresentationFormat>
  <Paragraphs>121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Badge</vt:lpstr>
      <vt:lpstr>Html5 Semantic elements</vt:lpstr>
      <vt:lpstr>Html5 semantic elements</vt:lpstr>
      <vt:lpstr>The Need for Semantic Elements</vt:lpstr>
      <vt:lpstr>The HTML5 Semantic Elements</vt:lpstr>
      <vt:lpstr>&lt;nav&gt;</vt:lpstr>
      <vt:lpstr>&lt;article&gt;</vt:lpstr>
      <vt:lpstr>&lt;section&gt;</vt:lpstr>
      <vt:lpstr>&lt;main&gt;</vt:lpstr>
      <vt:lpstr>&lt;aside&gt;</vt:lpstr>
      <vt:lpstr>&lt;header&gt; &amp; &lt;footer&gt;</vt:lpstr>
      <vt:lpstr>W3C Specifications</vt:lpstr>
      <vt:lpstr>http://www.w3.org/html/wg/drafts/html/master/sections.html#article-or-section</vt:lpstr>
      <vt:lpstr>Semantic and Div’itis</vt:lpstr>
      <vt:lpstr>PowerPoint Presentation</vt:lpstr>
      <vt:lpstr>Different Structures and Ordering</vt:lpstr>
      <vt:lpstr>PowerPoint Presentation</vt:lpstr>
      <vt:lpstr>PowerPoint Presentation</vt:lpstr>
      <vt:lpstr>Css example</vt:lpstr>
      <vt:lpstr>Figure and figcaption</vt:lpstr>
      <vt:lpstr>Figure and figcaption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Semantic Elements</dc:title>
  <dc:creator>Rosanne Birney</dc:creator>
  <cp:lastModifiedBy>Rosanne Birney</cp:lastModifiedBy>
  <cp:revision>177</cp:revision>
  <dcterms:created xsi:type="dcterms:W3CDTF">2015-11-09T10:51:36Z</dcterms:created>
  <dcterms:modified xsi:type="dcterms:W3CDTF">2017-11-06T10:51:15Z</dcterms:modified>
</cp:coreProperties>
</file>