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3" r:id="rId8"/>
    <p:sldId id="264" r:id="rId9"/>
    <p:sldId id="265" r:id="rId10"/>
    <p:sldId id="270" r:id="rId11"/>
    <p:sldId id="266" r:id="rId12"/>
    <p:sldId id="267" r:id="rId13"/>
    <p:sldId id="268" r:id="rId14"/>
    <p:sldId id="269" r:id="rId15"/>
    <p:sldId id="274" r:id="rId16"/>
    <p:sldId id="275" r:id="rId17"/>
    <p:sldId id="277" r:id="rId18"/>
    <p:sldId id="276" r:id="rId19"/>
    <p:sldId id="273" r:id="rId20"/>
    <p:sldId id="278" r:id="rId21"/>
    <p:sldId id="281" r:id="rId22"/>
    <p:sldId id="279" r:id="rId23"/>
    <p:sldId id="280" r:id="rId24"/>
    <p:sldId id="282" r:id="rId25"/>
    <p:sldId id="271"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120"/>
      </p:cViewPr>
      <p:guideLst>
        <p:guide orient="horz" pos="2160"/>
        <p:guide pos="2880"/>
      </p:guideLst>
    </p:cSldViewPr>
  </p:slideViewPr>
  <p:notesTextViewPr>
    <p:cViewPr>
      <p:scale>
        <a:sx n="1" d="1"/>
        <a:sy n="1" d="1"/>
      </p:scale>
      <p:origin x="0" y="0"/>
    </p:cViewPr>
  </p:notesTextViewPr>
  <p:sorterViewPr>
    <p:cViewPr>
      <p:scale>
        <a:sx n="100" d="100"/>
        <a:sy n="100" d="100"/>
      </p:scale>
      <p:origin x="0" y="44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11/23/2017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11/23/2017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11/23/2017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11/23/2017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11/23/2017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10</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8056364" cy="4616648"/>
          </a:xfrm>
        </p:spPr>
        <p:txBody>
          <a:bodyPr/>
          <a:lstStyle/>
          <a:p>
            <a:endParaRPr lang="en-IE" dirty="0"/>
          </a:p>
        </p:txBody>
      </p:sp>
      <p:pic>
        <p:nvPicPr>
          <p:cNvPr id="3" name="Picture 2"/>
          <p:cNvPicPr>
            <a:picLocks noChangeAspect="1"/>
          </p:cNvPicPr>
          <p:nvPr/>
        </p:nvPicPr>
        <p:blipFill>
          <a:blip r:embed="rId2"/>
          <a:stretch>
            <a:fillRect/>
          </a:stretch>
        </p:blipFill>
        <p:spPr>
          <a:xfrm>
            <a:off x="1066800" y="1634133"/>
            <a:ext cx="6252468" cy="4616648"/>
          </a:xfrm>
          <a:prstGeom prst="rect">
            <a:avLst/>
          </a:prstGeom>
        </p:spPr>
      </p:pic>
      <p:pic>
        <p:nvPicPr>
          <p:cNvPr id="4" name="Picture 3"/>
          <p:cNvPicPr>
            <a:picLocks noChangeAspect="1"/>
          </p:cNvPicPr>
          <p:nvPr/>
        </p:nvPicPr>
        <p:blipFill>
          <a:blip r:embed="rId3"/>
          <a:stretch>
            <a:fillRect/>
          </a:stretch>
        </p:blipFill>
        <p:spPr>
          <a:xfrm>
            <a:off x="6247421" y="3733800"/>
            <a:ext cx="2886075" cy="1009650"/>
          </a:xfrm>
          <a:prstGeom prst="rect">
            <a:avLst/>
          </a:prstGeom>
        </p:spPr>
      </p:pic>
    </p:spTree>
    <p:extLst>
      <p:ext uri="{BB962C8B-B14F-4D97-AF65-F5344CB8AC3E}">
        <p14:creationId xmlns:p14="http://schemas.microsoft.com/office/powerpoint/2010/main" val="2018308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11</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8340328" cy="728067"/>
          </a:xfrm>
        </p:spPr>
        <p:txBody>
          <a:bodyPr/>
          <a:lstStyle/>
          <a:p>
            <a:pPr marL="0" indent="0">
              <a:buNone/>
            </a:pPr>
            <a:r>
              <a:rPr lang="en-IE" sz="2400" dirty="0" smtClean="0"/>
              <a:t>    HTML5 adds more input types.</a:t>
            </a:r>
            <a:endParaRPr lang="en-IE" sz="2400" dirty="0"/>
          </a:p>
        </p:txBody>
      </p:sp>
      <p:pic>
        <p:nvPicPr>
          <p:cNvPr id="4" name="Picture 3"/>
          <p:cNvPicPr>
            <a:picLocks noChangeAspect="1"/>
          </p:cNvPicPr>
          <p:nvPr/>
        </p:nvPicPr>
        <p:blipFill>
          <a:blip r:embed="rId2"/>
          <a:stretch>
            <a:fillRect/>
          </a:stretch>
        </p:blipFill>
        <p:spPr>
          <a:xfrm>
            <a:off x="1219200" y="2260997"/>
            <a:ext cx="4848225" cy="20097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793291" y="4725299"/>
            <a:ext cx="5143500" cy="1733550"/>
          </a:xfrm>
          <a:prstGeom prst="rect">
            <a:avLst/>
          </a:prstGeom>
        </p:spPr>
      </p:pic>
    </p:spTree>
    <p:extLst>
      <p:ext uri="{BB962C8B-B14F-4D97-AF65-F5344CB8AC3E}">
        <p14:creationId xmlns:p14="http://schemas.microsoft.com/office/powerpoint/2010/main" val="7431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12</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pic>
        <p:nvPicPr>
          <p:cNvPr id="4" name="Picture 3"/>
          <p:cNvPicPr>
            <a:picLocks noChangeAspect="1"/>
          </p:cNvPicPr>
          <p:nvPr/>
        </p:nvPicPr>
        <p:blipFill>
          <a:blip r:embed="rId2"/>
          <a:stretch>
            <a:fillRect/>
          </a:stretch>
        </p:blipFill>
        <p:spPr>
          <a:xfrm>
            <a:off x="700980" y="1676400"/>
            <a:ext cx="5257800" cy="1857375"/>
          </a:xfrm>
          <a:prstGeom prst="rect">
            <a:avLst/>
          </a:prstGeom>
        </p:spPr>
      </p:pic>
      <p:pic>
        <p:nvPicPr>
          <p:cNvPr id="5" name="Picture 4"/>
          <p:cNvPicPr>
            <a:picLocks noChangeAspect="1"/>
          </p:cNvPicPr>
          <p:nvPr/>
        </p:nvPicPr>
        <p:blipFill>
          <a:blip r:embed="rId3"/>
          <a:stretch>
            <a:fillRect/>
          </a:stretch>
        </p:blipFill>
        <p:spPr>
          <a:xfrm>
            <a:off x="3819914" y="3958415"/>
            <a:ext cx="5305425" cy="1943100"/>
          </a:xfrm>
          <a:prstGeom prst="rect">
            <a:avLst/>
          </a:prstGeom>
        </p:spPr>
      </p:pic>
      <p:pic>
        <p:nvPicPr>
          <p:cNvPr id="6" name="Picture 5"/>
          <p:cNvPicPr>
            <a:picLocks noChangeAspect="1"/>
          </p:cNvPicPr>
          <p:nvPr/>
        </p:nvPicPr>
        <p:blipFill>
          <a:blip r:embed="rId4"/>
          <a:stretch>
            <a:fillRect/>
          </a:stretch>
        </p:blipFill>
        <p:spPr>
          <a:xfrm>
            <a:off x="5958780" y="1543439"/>
            <a:ext cx="2886075" cy="2085975"/>
          </a:xfrm>
          <a:prstGeom prst="rect">
            <a:avLst/>
          </a:prstGeom>
        </p:spPr>
      </p:pic>
      <p:pic>
        <p:nvPicPr>
          <p:cNvPr id="7" name="Picture 6"/>
          <p:cNvPicPr>
            <a:picLocks noChangeAspect="1"/>
          </p:cNvPicPr>
          <p:nvPr/>
        </p:nvPicPr>
        <p:blipFill>
          <a:blip r:embed="rId5"/>
          <a:stretch>
            <a:fillRect/>
          </a:stretch>
        </p:blipFill>
        <p:spPr>
          <a:xfrm>
            <a:off x="829064" y="3846770"/>
            <a:ext cx="2990850" cy="2085975"/>
          </a:xfrm>
          <a:prstGeom prst="rect">
            <a:avLst/>
          </a:prstGeom>
        </p:spPr>
      </p:pic>
    </p:spTree>
    <p:extLst>
      <p:ext uri="{BB962C8B-B14F-4D97-AF65-F5344CB8AC3E}">
        <p14:creationId xmlns:p14="http://schemas.microsoft.com/office/powerpoint/2010/main" val="1070512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13</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pic>
        <p:nvPicPr>
          <p:cNvPr id="4" name="Picture 3"/>
          <p:cNvPicPr>
            <a:picLocks noChangeAspect="1"/>
          </p:cNvPicPr>
          <p:nvPr/>
        </p:nvPicPr>
        <p:blipFill>
          <a:blip r:embed="rId2"/>
          <a:stretch>
            <a:fillRect/>
          </a:stretch>
        </p:blipFill>
        <p:spPr>
          <a:xfrm>
            <a:off x="5461586" y="1676400"/>
            <a:ext cx="3138055" cy="2514600"/>
          </a:xfrm>
          <a:prstGeom prst="rect">
            <a:avLst/>
          </a:prstGeom>
        </p:spPr>
      </p:pic>
      <p:sp>
        <p:nvSpPr>
          <p:cNvPr id="5" name="TextBox 4"/>
          <p:cNvSpPr txBox="1"/>
          <p:nvPr/>
        </p:nvSpPr>
        <p:spPr>
          <a:xfrm>
            <a:off x="990600" y="1964204"/>
            <a:ext cx="4017764" cy="1938992"/>
          </a:xfrm>
          <a:prstGeom prst="rect">
            <a:avLst/>
          </a:prstGeom>
          <a:noFill/>
        </p:spPr>
        <p:txBody>
          <a:bodyPr wrap="square" rtlCol="0">
            <a:spAutoFit/>
          </a:bodyPr>
          <a:lstStyle/>
          <a:p>
            <a:r>
              <a:rPr lang="en-IE" dirty="0" smtClean="0"/>
              <a:t>Even with these specialised types, it’s up to you to make sure you know what values the server script is expecting and use the right &lt;input&gt; type.</a:t>
            </a:r>
            <a:endParaRPr lang="en-I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8600"/>
            <a:ext cx="330517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8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14</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2532" name="Rectangle 2"/>
          <p:cNvSpPr>
            <a:spLocks noGrp="1" noChangeArrowheads="1"/>
          </p:cNvSpPr>
          <p:nvPr>
            <p:ph type="body" idx="1"/>
          </p:nvPr>
        </p:nvSpPr>
        <p:spPr>
          <a:xfrm>
            <a:off x="726552" y="1645855"/>
            <a:ext cx="5293248" cy="1554546"/>
          </a:xfrm>
        </p:spPr>
        <p:txBody>
          <a:bodyPr/>
          <a:lstStyle/>
          <a:p>
            <a:pPr marL="0" indent="0" eaLnBrk="1" hangingPunct="1">
              <a:buNone/>
              <a:defRPr/>
            </a:pPr>
            <a:r>
              <a:rPr lang="en-US" altLang="en-US" sz="2400" dirty="0" smtClean="0"/>
              <a:t>Not every form element is an &lt;input&gt; element there are some others for typing more than one line of text:</a:t>
            </a:r>
          </a:p>
          <a:p>
            <a:pPr marL="0" indent="0" eaLnBrk="1" hangingPunct="1">
              <a:buNone/>
              <a:defRPr/>
            </a:pPr>
            <a:endParaRPr lang="en-US" altLang="en-US" sz="2400" dirty="0"/>
          </a:p>
        </p:txBody>
      </p:sp>
      <p:pic>
        <p:nvPicPr>
          <p:cNvPr id="2" name="Picture 1"/>
          <p:cNvPicPr>
            <a:picLocks noChangeAspect="1"/>
          </p:cNvPicPr>
          <p:nvPr/>
        </p:nvPicPr>
        <p:blipFill>
          <a:blip r:embed="rId2"/>
          <a:stretch>
            <a:fillRect/>
          </a:stretch>
        </p:blipFill>
        <p:spPr>
          <a:xfrm>
            <a:off x="6277246" y="1398741"/>
            <a:ext cx="2854314" cy="2106459"/>
          </a:xfrm>
          <a:prstGeom prst="rect">
            <a:avLst/>
          </a:prstGeom>
        </p:spPr>
      </p:pic>
      <p:pic>
        <p:nvPicPr>
          <p:cNvPr id="3" name="Picture 2"/>
          <p:cNvPicPr>
            <a:picLocks noChangeAspect="1"/>
          </p:cNvPicPr>
          <p:nvPr/>
        </p:nvPicPr>
        <p:blipFill>
          <a:blip r:embed="rId3"/>
          <a:stretch>
            <a:fillRect/>
          </a:stretch>
        </p:blipFill>
        <p:spPr>
          <a:xfrm>
            <a:off x="858309" y="3505200"/>
            <a:ext cx="6846094" cy="3152655"/>
          </a:xfrm>
          <a:prstGeom prst="rect">
            <a:avLst/>
          </a:prstGeom>
        </p:spPr>
      </p:pic>
    </p:spTree>
    <p:extLst>
      <p:ext uri="{BB962C8B-B14F-4D97-AF65-F5344CB8AC3E}">
        <p14:creationId xmlns:p14="http://schemas.microsoft.com/office/powerpoint/2010/main" val="106152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more could go into a form?</a:t>
            </a:r>
            <a:endParaRPr lang="en-IE" dirty="0"/>
          </a:p>
        </p:txBody>
      </p:sp>
      <p:sp>
        <p:nvSpPr>
          <p:cNvPr id="3" name="Content Placeholder 2"/>
          <p:cNvSpPr>
            <a:spLocks noGrp="1"/>
          </p:cNvSpPr>
          <p:nvPr>
            <p:ph idx="1"/>
          </p:nvPr>
        </p:nvSpPr>
        <p:spPr>
          <a:xfrm>
            <a:off x="1143000" y="1828800"/>
            <a:ext cx="4322564" cy="4616648"/>
          </a:xfrm>
        </p:spPr>
        <p:txBody>
          <a:bodyPr>
            <a:normAutofit/>
          </a:bodyPr>
          <a:lstStyle/>
          <a:p>
            <a:pPr marL="0" indent="0">
              <a:buNone/>
            </a:pPr>
            <a:r>
              <a:rPr lang="en-IE" dirty="0" smtClean="0"/>
              <a:t>If </a:t>
            </a:r>
            <a:r>
              <a:rPr lang="en-IE" dirty="0"/>
              <a:t>you need to send an entire file you can set the input type to “</a:t>
            </a:r>
            <a:r>
              <a:rPr lang="en-IE" b="1" dirty="0"/>
              <a:t>file</a:t>
            </a:r>
            <a:r>
              <a:rPr lang="en-IE" dirty="0"/>
              <a:t>”, this creates a control that allows you to choose a file and the contents when the form is submitted is sent to the server.</a:t>
            </a:r>
          </a:p>
          <a:p>
            <a:pPr marL="0" indent="0">
              <a:buNone/>
            </a:pPr>
            <a:endParaRPr lang="en-IE" dirty="0" smtClean="0"/>
          </a:p>
          <a:p>
            <a:pPr marL="0" indent="0">
              <a:buNone/>
            </a:pPr>
            <a:r>
              <a:rPr lang="en-IE" dirty="0" smtClean="0"/>
              <a:t>A </a:t>
            </a:r>
            <a:r>
              <a:rPr lang="en-IE" b="1" dirty="0" smtClean="0"/>
              <a:t>&lt;</a:t>
            </a:r>
            <a:r>
              <a:rPr lang="en-IE" b="1" dirty="0" err="1" smtClean="0"/>
              <a:t>fieldset</a:t>
            </a:r>
            <a:r>
              <a:rPr lang="en-IE" b="1" dirty="0" smtClean="0"/>
              <a:t>&gt; </a:t>
            </a:r>
            <a:r>
              <a:rPr lang="en-IE" dirty="0" smtClean="0"/>
              <a:t>element can be used to group together common elements.</a:t>
            </a:r>
          </a:p>
          <a:p>
            <a:pPr marL="0" indent="0">
              <a:buNone/>
            </a:pPr>
            <a:r>
              <a:rPr lang="en-IE" dirty="0" smtClean="0"/>
              <a:t>It then can also make use of an element called </a:t>
            </a:r>
            <a:r>
              <a:rPr lang="en-IE" b="1" dirty="0" smtClean="0"/>
              <a:t>&lt;legend&gt;</a:t>
            </a:r>
            <a:r>
              <a:rPr lang="en-IE" dirty="0" smtClean="0"/>
              <a:t>.</a:t>
            </a:r>
            <a:endParaRPr lang="en-IE" b="1" dirty="0" smtClean="0"/>
          </a:p>
          <a:p>
            <a:pPr marL="0" indent="0">
              <a:buNone/>
            </a:pPr>
            <a:endParaRPr lang="en-IE" dirty="0" smtClean="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15</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6400800" y="4038600"/>
            <a:ext cx="1990725" cy="2105025"/>
          </a:xfrm>
          <a:prstGeom prst="rect">
            <a:avLst/>
          </a:prstGeom>
        </p:spPr>
      </p:pic>
      <p:pic>
        <p:nvPicPr>
          <p:cNvPr id="8" name="Picture 7"/>
          <p:cNvPicPr>
            <a:picLocks noChangeAspect="1"/>
          </p:cNvPicPr>
          <p:nvPr/>
        </p:nvPicPr>
        <p:blipFill>
          <a:blip r:embed="rId3"/>
          <a:stretch>
            <a:fillRect/>
          </a:stretch>
        </p:blipFill>
        <p:spPr>
          <a:xfrm>
            <a:off x="5562600" y="1828800"/>
            <a:ext cx="2993813" cy="1828800"/>
          </a:xfrm>
          <a:prstGeom prst="rect">
            <a:avLst/>
          </a:prstGeom>
        </p:spPr>
      </p:pic>
    </p:spTree>
    <p:extLst>
      <p:ext uri="{BB962C8B-B14F-4D97-AF65-F5344CB8AC3E}">
        <p14:creationId xmlns:p14="http://schemas.microsoft.com/office/powerpoint/2010/main" val="85240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more could go on a form?</a:t>
            </a:r>
            <a:endParaRPr lang="en-IE" dirty="0"/>
          </a:p>
        </p:txBody>
      </p:sp>
      <p:sp>
        <p:nvSpPr>
          <p:cNvPr id="3" name="Content Placeholder 2"/>
          <p:cNvSpPr>
            <a:spLocks noGrp="1"/>
          </p:cNvSpPr>
          <p:nvPr>
            <p:ph idx="1"/>
          </p:nvPr>
        </p:nvSpPr>
        <p:spPr>
          <a:xfrm>
            <a:off x="762000" y="2133600"/>
            <a:ext cx="3941564" cy="4019540"/>
          </a:xfrm>
        </p:spPr>
        <p:txBody>
          <a:bodyPr>
            <a:normAutofit fontScale="92500" lnSpcReduction="20000"/>
          </a:bodyPr>
          <a:lstStyle/>
          <a:p>
            <a:pPr marL="0" indent="0">
              <a:buNone/>
            </a:pPr>
            <a:r>
              <a:rPr lang="en-IE" dirty="0" smtClean="0"/>
              <a:t>The </a:t>
            </a:r>
            <a:r>
              <a:rPr lang="en-IE" b="1" dirty="0" smtClean="0"/>
              <a:t>placeholder</a:t>
            </a:r>
            <a:r>
              <a:rPr lang="en-IE" dirty="0" smtClean="0"/>
              <a:t> attribute can be used with most &lt;input&gt; types in a form, it gives a hint about the kind of content expected.</a:t>
            </a:r>
          </a:p>
          <a:p>
            <a:pPr marL="0" indent="0">
              <a:buNone/>
            </a:pPr>
            <a:endParaRPr lang="en-IE" dirty="0" smtClean="0"/>
          </a:p>
          <a:p>
            <a:pPr marL="0" indent="0">
              <a:buNone/>
            </a:pPr>
            <a:r>
              <a:rPr lang="en-IE" dirty="0" smtClean="0"/>
              <a:t>The </a:t>
            </a:r>
            <a:r>
              <a:rPr lang="en-IE" b="1" dirty="0" smtClean="0"/>
              <a:t>required</a:t>
            </a:r>
            <a:r>
              <a:rPr lang="en-IE" dirty="0" smtClean="0"/>
              <a:t> attribute forces the user to enter content. </a:t>
            </a:r>
            <a:r>
              <a:rPr lang="en-IE" dirty="0"/>
              <a:t> </a:t>
            </a:r>
            <a:r>
              <a:rPr lang="en-IE" dirty="0" smtClean="0"/>
              <a:t>An error will show if the user leaves it blank.</a:t>
            </a:r>
          </a:p>
          <a:p>
            <a:pPr marL="0" indent="0">
              <a:buNone/>
            </a:pPr>
            <a:endParaRPr lang="en-IE" dirty="0" smtClean="0"/>
          </a:p>
          <a:p>
            <a:pPr marL="0" indent="0">
              <a:buNone/>
            </a:pPr>
            <a:r>
              <a:rPr lang="en-IE" dirty="0" smtClean="0"/>
              <a:t>If a form element includes the </a:t>
            </a:r>
            <a:r>
              <a:rPr lang="en-IE" b="1" dirty="0" smtClean="0"/>
              <a:t>autofocus</a:t>
            </a:r>
            <a:r>
              <a:rPr lang="en-IE" dirty="0" smtClean="0"/>
              <a:t> attribute then the cursor is in the form element when the form opens.</a:t>
            </a:r>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16</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5119139" y="1676400"/>
            <a:ext cx="3140409" cy="1736952"/>
          </a:xfrm>
          <a:prstGeom prst="rect">
            <a:avLst/>
          </a:prstGeom>
        </p:spPr>
      </p:pic>
      <p:pic>
        <p:nvPicPr>
          <p:cNvPr id="7" name="Picture 6"/>
          <p:cNvPicPr>
            <a:picLocks noChangeAspect="1"/>
          </p:cNvPicPr>
          <p:nvPr/>
        </p:nvPicPr>
        <p:blipFill>
          <a:blip r:embed="rId3"/>
          <a:stretch>
            <a:fillRect/>
          </a:stretch>
        </p:blipFill>
        <p:spPr>
          <a:xfrm>
            <a:off x="5082194" y="3683793"/>
            <a:ext cx="2814219" cy="862013"/>
          </a:xfrm>
          <a:prstGeom prst="rect">
            <a:avLst/>
          </a:prstGeom>
        </p:spPr>
      </p:pic>
    </p:spTree>
    <p:extLst>
      <p:ext uri="{BB962C8B-B14F-4D97-AF65-F5344CB8AC3E}">
        <p14:creationId xmlns:p14="http://schemas.microsoft.com/office/powerpoint/2010/main" val="370148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more could go on a form?</a:t>
            </a:r>
            <a:endParaRPr lang="en-US" dirty="0"/>
          </a:p>
        </p:txBody>
      </p:sp>
      <p:sp>
        <p:nvSpPr>
          <p:cNvPr id="3" name="Content Placeholder 2"/>
          <p:cNvSpPr>
            <a:spLocks noGrp="1"/>
          </p:cNvSpPr>
          <p:nvPr>
            <p:ph idx="1"/>
          </p:nvPr>
        </p:nvSpPr>
        <p:spPr/>
        <p:txBody>
          <a:bodyPr>
            <a:normAutofit fontScale="92500" lnSpcReduction="20000"/>
          </a:bodyPr>
          <a:lstStyle/>
          <a:p>
            <a:r>
              <a:rPr lang="en-IE" dirty="0"/>
              <a:t>We can also include a </a:t>
            </a:r>
            <a:r>
              <a:rPr lang="en-IE" b="1" dirty="0"/>
              <a:t>Pattern</a:t>
            </a:r>
            <a:r>
              <a:rPr lang="en-IE" dirty="0" smtClean="0"/>
              <a:t>. </a:t>
            </a:r>
            <a:r>
              <a:rPr lang="en-IE" b="1" dirty="0"/>
              <a:t> </a:t>
            </a:r>
            <a:r>
              <a:rPr lang="en-IE" dirty="0" smtClean="0"/>
              <a:t>This allows us to specify the type of data, and the format required.</a:t>
            </a:r>
          </a:p>
          <a:p>
            <a:pPr lvl="1"/>
            <a:r>
              <a:rPr lang="en-US" dirty="0"/>
              <a:t>pattern="[a-zA-Z0-9]": All alphanumeric characters.</a:t>
            </a:r>
          </a:p>
          <a:p>
            <a:pPr lvl="1"/>
            <a:r>
              <a:rPr lang="en-US" dirty="0"/>
              <a:t>pattern="[A-</a:t>
            </a:r>
            <a:r>
              <a:rPr lang="en-US" dirty="0" err="1"/>
              <a:t>Za</a:t>
            </a:r>
            <a:r>
              <a:rPr lang="en-US" dirty="0"/>
              <a:t>-z]{3}" : Three letter code.</a:t>
            </a:r>
          </a:p>
          <a:p>
            <a:pPr lvl="1"/>
            <a:r>
              <a:rPr lang="en-US" dirty="0"/>
              <a:t>pattern = "[A-Z][a-z]+( [A-Z][a-z]+)*": Name (with optional second name, and more names...).</a:t>
            </a:r>
          </a:p>
          <a:p>
            <a:pPr lvl="1"/>
            <a:r>
              <a:rPr lang="en-US" dirty="0"/>
              <a:t>pattern ="\S{6,}": At least 6 characters (excluding space, tab, newline, carriage return, form feed).</a:t>
            </a:r>
          </a:p>
          <a:p>
            <a:pPr lvl="1"/>
            <a:r>
              <a:rPr lang="en-US" dirty="0"/>
              <a:t>pattern="\d{4,8}": Matches at least 4 digits but no more than 8 digits</a:t>
            </a:r>
            <a:r>
              <a:rPr lang="en-US" dirty="0" smtClean="0"/>
              <a:t>.</a:t>
            </a:r>
          </a:p>
          <a:p>
            <a:r>
              <a:rPr lang="en-US" dirty="0" smtClean="0"/>
              <a:t>Add a </a:t>
            </a:r>
            <a:r>
              <a:rPr lang="en-US" b="1" dirty="0" smtClean="0"/>
              <a:t>title</a:t>
            </a:r>
            <a:r>
              <a:rPr lang="en-US" dirty="0" smtClean="0"/>
              <a:t> attribute to add an error message and it is displayed when the cursor moves over </a:t>
            </a:r>
            <a:r>
              <a:rPr lang="en-IE" dirty="0" smtClean="0"/>
              <a:t>the respective form element.</a:t>
            </a:r>
            <a:endParaRPr lang="en-US" dirty="0"/>
          </a:p>
          <a:p>
            <a:endParaRPr lang="en-IE" dirty="0"/>
          </a:p>
          <a:p>
            <a:endParaRPr lang="en-US" dirty="0"/>
          </a:p>
        </p:txBody>
      </p:sp>
    </p:spTree>
    <p:extLst>
      <p:ext uri="{BB962C8B-B14F-4D97-AF65-F5344CB8AC3E}">
        <p14:creationId xmlns:p14="http://schemas.microsoft.com/office/powerpoint/2010/main" val="2251044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more could go on a form?</a:t>
            </a:r>
            <a:endParaRPr lang="en-US" dirty="0"/>
          </a:p>
        </p:txBody>
      </p:sp>
      <p:pic>
        <p:nvPicPr>
          <p:cNvPr id="4" name="Content Placeholder 3"/>
          <p:cNvPicPr>
            <a:picLocks noGrp="1" noChangeAspect="1"/>
          </p:cNvPicPr>
          <p:nvPr>
            <p:ph idx="1"/>
          </p:nvPr>
        </p:nvPicPr>
        <p:blipFill>
          <a:blip r:embed="rId2"/>
          <a:stretch>
            <a:fillRect/>
          </a:stretch>
        </p:blipFill>
        <p:spPr>
          <a:xfrm>
            <a:off x="1066800" y="2362200"/>
            <a:ext cx="4962525" cy="19050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648200"/>
            <a:ext cx="43624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95400" y="5251312"/>
            <a:ext cx="6858000" cy="923330"/>
          </a:xfrm>
          <a:prstGeom prst="rect">
            <a:avLst/>
          </a:prstGeom>
        </p:spPr>
        <p:txBody>
          <a:bodyPr wrap="square">
            <a:spAutoFit/>
          </a:bodyPr>
          <a:lstStyle/>
          <a:p>
            <a:r>
              <a:rPr lang="en-US" dirty="0"/>
              <a:t>Defines a button on a form that will return all fields to their default values.</a:t>
            </a:r>
            <a:br>
              <a:rPr lang="en-US" dirty="0"/>
            </a:br>
            <a:endParaRPr lang="en-US" dirty="0"/>
          </a:p>
        </p:txBody>
      </p:sp>
    </p:spTree>
    <p:extLst>
      <p:ext uri="{BB962C8B-B14F-4D97-AF65-F5344CB8AC3E}">
        <p14:creationId xmlns:p14="http://schemas.microsoft.com/office/powerpoint/2010/main" val="1401598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Accessibility</a:t>
            </a:r>
            <a:endParaRPr lang="en-IE" dirty="0"/>
          </a:p>
        </p:txBody>
      </p:sp>
      <p:sp>
        <p:nvSpPr>
          <p:cNvPr id="3" name="Content Placeholder 2"/>
          <p:cNvSpPr>
            <a:spLocks noGrp="1"/>
          </p:cNvSpPr>
          <p:nvPr>
            <p:ph idx="1"/>
          </p:nvPr>
        </p:nvSpPr>
        <p:spPr>
          <a:xfrm>
            <a:off x="685800" y="1676400"/>
            <a:ext cx="8153400" cy="2328267"/>
          </a:xfrm>
        </p:spPr>
        <p:txBody>
          <a:bodyPr>
            <a:normAutofit fontScale="92500" lnSpcReduction="10000"/>
          </a:bodyPr>
          <a:lstStyle/>
          <a:p>
            <a:pPr>
              <a:spcBef>
                <a:spcPts val="600"/>
              </a:spcBef>
            </a:pPr>
            <a:r>
              <a:rPr lang="en-IE" dirty="0" smtClean="0"/>
              <a:t>So far we have been labelling our form using text. We should  really be using the </a:t>
            </a:r>
            <a:r>
              <a:rPr lang="en-IE" b="1" dirty="0" smtClean="0"/>
              <a:t>&lt;label&gt; </a:t>
            </a:r>
            <a:r>
              <a:rPr lang="en-IE" dirty="0" smtClean="0"/>
              <a:t>element to mark up these labels.</a:t>
            </a:r>
          </a:p>
          <a:p>
            <a:pPr>
              <a:spcBef>
                <a:spcPts val="600"/>
              </a:spcBef>
            </a:pPr>
            <a:r>
              <a:rPr lang="en-IE" dirty="0" smtClean="0"/>
              <a:t>The </a:t>
            </a:r>
            <a:r>
              <a:rPr lang="en-IE" b="1" dirty="0" smtClean="0"/>
              <a:t>&lt;label&gt; </a:t>
            </a:r>
            <a:r>
              <a:rPr lang="en-IE" dirty="0" smtClean="0"/>
              <a:t>element provides further information about the structure of your page, allows you to style your labels using CSS more easily, and helps screen readers for the visually impaired to correctly identify form elements.</a:t>
            </a:r>
          </a:p>
          <a:p>
            <a:pPr>
              <a:spcBef>
                <a:spcPts val="600"/>
              </a:spcBef>
            </a:pPr>
            <a:r>
              <a:rPr lang="en-IE" dirty="0" smtClean="0"/>
              <a:t>Labels don’t look any different from normal text. But they can make a big difference when it comes to accessibility.</a:t>
            </a:r>
            <a:endParaRPr lang="en-IE" dirty="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19</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1143000" y="4300073"/>
            <a:ext cx="6808700" cy="22348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661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 of forms</a:t>
            </a:r>
            <a:endParaRPr lang="en-IE" dirty="0"/>
          </a:p>
        </p:txBody>
      </p:sp>
      <p:sp>
        <p:nvSpPr>
          <p:cNvPr id="3" name="Content Placeholder 2"/>
          <p:cNvSpPr>
            <a:spLocks noGrp="1"/>
          </p:cNvSpPr>
          <p:nvPr>
            <p:ph idx="1"/>
          </p:nvPr>
        </p:nvSpPr>
        <p:spPr/>
        <p:txBody>
          <a:bodyPr>
            <a:normAutofit fontScale="92500" lnSpcReduction="10000"/>
          </a:bodyPr>
          <a:lstStyle/>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r>
              <a:rPr lang="en-US" sz="2800" kern="1200" dirty="0">
                <a:solidFill>
                  <a:prstClr val="black"/>
                </a:solidFill>
                <a:latin typeface="Gill Sans MT" panose="020B0502020104020203" pitchFamily="34" charset="0"/>
                <a:cs typeface="Times New Roman" panose="02020603050405020304" pitchFamily="18" charset="0"/>
              </a:rPr>
              <a:t>Forms are used all over the Web to </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Gill Sans MT" panose="020B0502020104020203" pitchFamily="34" charset="0"/>
                <a:cs typeface="Times New Roman" panose="02020603050405020304" pitchFamily="18" charset="0"/>
              </a:rPr>
              <a:t>Accept information</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Gill Sans MT" panose="020B0502020104020203" pitchFamily="34" charset="0"/>
                <a:cs typeface="Times New Roman" panose="02020603050405020304" pitchFamily="18" charset="0"/>
              </a:rPr>
              <a:t>Provide interactivity</a:t>
            </a:r>
            <a:r>
              <a:rPr lang="en-US" sz="2400" kern="1200" dirty="0">
                <a:solidFill>
                  <a:prstClr val="black"/>
                </a:solidFill>
                <a:latin typeface="Calibri" panose="020F0502020204030204"/>
                <a:cs typeface="Times New Roman" panose="02020603050405020304" pitchFamily="18" charset="0"/>
              </a:rPr>
              <a:t/>
            </a:r>
            <a:br>
              <a:rPr lang="en-US" sz="2400" kern="1200" dirty="0">
                <a:solidFill>
                  <a:prstClr val="black"/>
                </a:solidFill>
                <a:latin typeface="Calibri" panose="020F0502020204030204"/>
                <a:cs typeface="Times New Roman" panose="02020603050405020304" pitchFamily="18" charset="0"/>
              </a:rPr>
            </a:br>
            <a:endParaRPr lang="en-US" sz="2400" kern="1200" dirty="0">
              <a:solidFill>
                <a:prstClr val="black"/>
              </a:solidFill>
              <a:latin typeface="Calibri" panose="020F0502020204030204"/>
              <a:cs typeface="Times New Roman" panose="02020603050405020304" pitchFamily="18" charset="0"/>
            </a:endParaRP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endParaRPr lang="en-US" sz="2400" kern="1200" dirty="0">
              <a:solidFill>
                <a:prstClr val="black"/>
              </a:solidFill>
              <a:latin typeface="Calibri" panose="020F0502020204030204"/>
              <a:cs typeface="Times New Roman" panose="02020603050405020304" pitchFamily="18" charset="0"/>
            </a:endParaRP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endParaRPr lang="en-US" sz="2400" kern="1200" dirty="0">
              <a:solidFill>
                <a:prstClr val="black"/>
              </a:solidFill>
              <a:latin typeface="Calibri" panose="020F0502020204030204"/>
              <a:cs typeface="Times New Roman" panose="02020603050405020304" pitchFamily="18" charset="0"/>
            </a:endParaRPr>
          </a:p>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endParaRPr lang="en-US" sz="2800" kern="1200" dirty="0">
              <a:solidFill>
                <a:prstClr val="black"/>
              </a:solidFill>
              <a:latin typeface="Calibri" panose="020F0502020204030204"/>
              <a:cs typeface="Times New Roman" panose="02020603050405020304" pitchFamily="18" charset="0"/>
            </a:endParaRPr>
          </a:p>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r>
              <a:rPr lang="en-US" sz="2800" kern="1200" dirty="0">
                <a:solidFill>
                  <a:prstClr val="black"/>
                </a:solidFill>
                <a:latin typeface="Gill Sans MT" panose="020B0502020104020203" pitchFamily="34" charset="0"/>
                <a:cs typeface="Times New Roman" panose="02020603050405020304" pitchFamily="18" charset="0"/>
              </a:rPr>
              <a:t>Types of forms:</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Gill Sans MT" panose="020B0502020104020203" pitchFamily="34" charset="0"/>
                <a:cs typeface="Times New Roman" panose="02020603050405020304" pitchFamily="18" charset="0"/>
              </a:rPr>
              <a:t>Search form, Order form, Newsletter sign-up form, Survey form,  Add to Cart form, and so on…</a:t>
            </a:r>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2</a:t>
            </a:fld>
            <a:endParaRPr lang="en-US" altLang="en-US">
              <a:solidFill>
                <a:srgbClr val="000000"/>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06071"/>
            <a:ext cx="561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697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Wrap </a:t>
            </a:r>
            <a:r>
              <a:rPr lang="en-US" dirty="0"/>
              <a:t>labels and controls inside a </a:t>
            </a:r>
            <a:r>
              <a:rPr lang="en-US" dirty="0" smtClean="0"/>
              <a:t>&lt;div&gt; (or &lt;</a:t>
            </a:r>
            <a:r>
              <a:rPr lang="en-US" dirty="0" err="1" smtClean="0"/>
              <a:t>fieldset</a:t>
            </a:r>
            <a:r>
              <a:rPr lang="en-US" dirty="0" smtClean="0"/>
              <a:t>&gt;) </a:t>
            </a:r>
            <a:r>
              <a:rPr lang="en-US" dirty="0"/>
              <a:t>with the Bootstrap </a:t>
            </a:r>
            <a:r>
              <a:rPr lang="en-US" b="1" dirty="0" smtClean="0"/>
              <a:t>form-group</a:t>
            </a:r>
            <a:r>
              <a:rPr lang="en-US" dirty="0"/>
              <a:t> </a:t>
            </a:r>
            <a:r>
              <a:rPr lang="en-US" dirty="0" smtClean="0"/>
              <a:t>class </a:t>
            </a:r>
            <a:r>
              <a:rPr lang="en-US" dirty="0"/>
              <a:t>applied for optimum spacing. </a:t>
            </a:r>
            <a:endParaRPr lang="en-US" dirty="0" smtClean="0"/>
          </a:p>
          <a:p>
            <a:r>
              <a:rPr lang="en-US" dirty="0" smtClean="0"/>
              <a:t>Use Bootstrap's</a:t>
            </a:r>
            <a:r>
              <a:rPr lang="en-US" b="1" dirty="0" smtClean="0"/>
              <a:t> form-control </a:t>
            </a:r>
            <a:r>
              <a:rPr lang="en-US" dirty="0"/>
              <a:t>class against textual </a:t>
            </a:r>
            <a:r>
              <a:rPr lang="en-US" dirty="0" smtClean="0"/>
              <a:t>&lt;input&gt;, &lt;</a:t>
            </a:r>
            <a:r>
              <a:rPr lang="en-US" dirty="0" err="1" smtClean="0"/>
              <a:t>textarea</a:t>
            </a:r>
            <a:r>
              <a:rPr lang="en-US" dirty="0" smtClean="0"/>
              <a:t>&gt;, </a:t>
            </a:r>
            <a:r>
              <a:rPr lang="en-US" dirty="0"/>
              <a:t>and  </a:t>
            </a:r>
            <a:r>
              <a:rPr lang="en-US" dirty="0" smtClean="0"/>
              <a:t>&lt;select&gt; </a:t>
            </a:r>
            <a:r>
              <a:rPr lang="en-US" dirty="0"/>
              <a:t>elements </a:t>
            </a:r>
            <a:r>
              <a:rPr lang="en-US" dirty="0" smtClean="0"/>
              <a:t>to apply a width of 100% </a:t>
            </a:r>
            <a:r>
              <a:rPr lang="en-US" dirty="0"/>
              <a:t>by default.</a:t>
            </a:r>
          </a:p>
          <a:p>
            <a:endParaRPr lang="en-US" dirty="0"/>
          </a:p>
          <a:p>
            <a:pPr marL="225425" indent="0">
              <a:buNone/>
            </a:pPr>
            <a:r>
              <a:rPr lang="en-US" dirty="0" smtClean="0"/>
              <a:t>&lt;</a:t>
            </a:r>
            <a:r>
              <a:rPr lang="en-US" dirty="0"/>
              <a:t>div class="form-group"&gt;</a:t>
            </a:r>
          </a:p>
          <a:p>
            <a:pPr marL="225425" indent="0">
              <a:buNone/>
            </a:pPr>
            <a:r>
              <a:rPr lang="en-US" dirty="0"/>
              <a:t>   &lt;label for</a:t>
            </a:r>
            <a:r>
              <a:rPr lang="en-US" dirty="0" smtClean="0"/>
              <a:t>=“</a:t>
            </a:r>
            <a:r>
              <a:rPr lang="en-US" dirty="0" err="1" smtClean="0"/>
              <a:t>firstname</a:t>
            </a:r>
            <a:r>
              <a:rPr lang="en-US" dirty="0" smtClean="0"/>
              <a:t> "&gt;First Name&lt;/</a:t>
            </a:r>
            <a:r>
              <a:rPr lang="en-US" dirty="0"/>
              <a:t>label&gt;</a:t>
            </a:r>
          </a:p>
          <a:p>
            <a:pPr marL="225425" indent="0">
              <a:buNone/>
            </a:pPr>
            <a:r>
              <a:rPr lang="en-US" dirty="0"/>
              <a:t>   &lt;input type="text" class="form-control" id</a:t>
            </a:r>
            <a:r>
              <a:rPr lang="en-US" dirty="0" smtClean="0"/>
              <a:t>=“</a:t>
            </a:r>
            <a:r>
              <a:rPr lang="en-US" dirty="0" err="1"/>
              <a:t>firstname</a:t>
            </a:r>
            <a:r>
              <a:rPr lang="en-US" dirty="0"/>
              <a:t> </a:t>
            </a:r>
            <a:r>
              <a:rPr lang="en-US" dirty="0" smtClean="0"/>
              <a:t>"     </a:t>
            </a:r>
          </a:p>
          <a:p>
            <a:pPr marL="225425" indent="0">
              <a:buNone/>
            </a:pPr>
            <a:r>
              <a:rPr lang="en-US" dirty="0"/>
              <a:t> </a:t>
            </a:r>
            <a:r>
              <a:rPr lang="en-US" dirty="0" smtClean="0"/>
              <a:t>    name="</a:t>
            </a:r>
            <a:r>
              <a:rPr lang="en-US" dirty="0"/>
              <a:t> </a:t>
            </a:r>
            <a:r>
              <a:rPr lang="en-US" dirty="0" err="1"/>
              <a:t>firstname</a:t>
            </a:r>
            <a:r>
              <a:rPr lang="en-US" dirty="0"/>
              <a:t> </a:t>
            </a:r>
            <a:r>
              <a:rPr lang="en-US" dirty="0" smtClean="0"/>
              <a:t>"&gt;</a:t>
            </a:r>
            <a:endParaRPr lang="en-US" dirty="0"/>
          </a:p>
          <a:p>
            <a:pPr marL="225425" indent="0">
              <a:buNone/>
            </a:pPr>
            <a:r>
              <a:rPr lang="en-US" dirty="0"/>
              <a:t> &lt;/div</a:t>
            </a:r>
            <a:r>
              <a:rPr lang="en-US" dirty="0" smtClean="0"/>
              <a:t>&gt;</a:t>
            </a:r>
          </a:p>
          <a:p>
            <a:pPr marL="225425" indent="0">
              <a:buNone/>
            </a:pPr>
            <a:endParaRPr lang="en-US" dirty="0"/>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722044"/>
            <a:ext cx="6705600" cy="581215"/>
          </a:xfrm>
          <a:prstGeom prst="rect">
            <a:avLst/>
          </a:prstGeom>
        </p:spPr>
      </p:pic>
    </p:spTree>
    <p:extLst>
      <p:ext uri="{BB962C8B-B14F-4D97-AF65-F5344CB8AC3E}">
        <p14:creationId xmlns:p14="http://schemas.microsoft.com/office/powerpoint/2010/main" val="2928453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layout</a:t>
            </a:r>
          </a:p>
        </p:txBody>
      </p:sp>
      <p:sp>
        <p:nvSpPr>
          <p:cNvPr id="3" name="Content Placeholder 2"/>
          <p:cNvSpPr>
            <a:spLocks noGrp="1"/>
          </p:cNvSpPr>
          <p:nvPr>
            <p:ph idx="1"/>
          </p:nvPr>
        </p:nvSpPr>
        <p:spPr/>
        <p:txBody>
          <a:bodyPr>
            <a:normAutofit fontScale="92500" lnSpcReduction="20000"/>
          </a:bodyPr>
          <a:lstStyle/>
          <a:p>
            <a:r>
              <a:rPr lang="en-US" dirty="0"/>
              <a:t>Default </a:t>
            </a:r>
            <a:r>
              <a:rPr lang="en-US" i="1" dirty="0" smtClean="0"/>
              <a:t>checkboxes</a:t>
            </a:r>
            <a:r>
              <a:rPr lang="en-US" dirty="0" smtClean="0"/>
              <a:t> </a:t>
            </a:r>
            <a:r>
              <a:rPr lang="en-US" dirty="0"/>
              <a:t>and </a:t>
            </a:r>
            <a:r>
              <a:rPr lang="en-US" i="1" dirty="0" smtClean="0"/>
              <a:t>radio buttons</a:t>
            </a:r>
            <a:r>
              <a:rPr lang="en-US" b="1" dirty="0" smtClean="0"/>
              <a:t> </a:t>
            </a:r>
            <a:r>
              <a:rPr lang="en-US" dirty="0"/>
              <a:t>are improved upon with the help of </a:t>
            </a:r>
            <a:r>
              <a:rPr lang="en-US" b="1" dirty="0" smtClean="0"/>
              <a:t>form-check</a:t>
            </a:r>
            <a:r>
              <a:rPr lang="en-US" dirty="0" smtClean="0"/>
              <a:t>, </a:t>
            </a:r>
            <a:r>
              <a:rPr lang="en-US" dirty="0"/>
              <a:t>a single class for both input types </a:t>
            </a:r>
            <a:r>
              <a:rPr lang="en-US" dirty="0" smtClean="0"/>
              <a:t>that </a:t>
            </a:r>
            <a:r>
              <a:rPr lang="en-US" dirty="0"/>
              <a:t>improves the layout and behavior of their HTML elements. </a:t>
            </a:r>
            <a:endParaRPr lang="en-US" dirty="0" smtClean="0"/>
          </a:p>
          <a:p>
            <a:r>
              <a:rPr lang="en-US" dirty="0" smtClean="0"/>
              <a:t>Use </a:t>
            </a:r>
            <a:r>
              <a:rPr lang="en-US" dirty="0"/>
              <a:t>the class </a:t>
            </a:r>
            <a:r>
              <a:rPr lang="en-US" b="1" dirty="0" smtClean="0"/>
              <a:t>form-check-label</a:t>
            </a:r>
            <a:r>
              <a:rPr lang="en-US" dirty="0" smtClean="0"/>
              <a:t> with the </a:t>
            </a:r>
            <a:r>
              <a:rPr lang="en-US" i="1" dirty="0" smtClean="0"/>
              <a:t>label</a:t>
            </a:r>
            <a:r>
              <a:rPr lang="en-US" dirty="0" smtClean="0"/>
              <a:t> element.</a:t>
            </a:r>
          </a:p>
          <a:p>
            <a:pPr marL="225425" indent="0">
              <a:buNone/>
            </a:pPr>
            <a:r>
              <a:rPr lang="en-US" dirty="0"/>
              <a:t>&lt;div class="form-check"&gt;</a:t>
            </a:r>
          </a:p>
          <a:p>
            <a:pPr marL="225425" indent="0">
              <a:buNone/>
            </a:pPr>
            <a:r>
              <a:rPr lang="en-US" dirty="0"/>
              <a:t>  &lt;label class="form-check-label"&gt;</a:t>
            </a:r>
          </a:p>
          <a:p>
            <a:pPr marL="225425" indent="0">
              <a:buNone/>
            </a:pPr>
            <a:r>
              <a:rPr lang="en-US" dirty="0"/>
              <a:t>    &lt;input class="form-check-input" type="checkbox" value="" checked&gt;</a:t>
            </a:r>
          </a:p>
          <a:p>
            <a:pPr marL="225425" indent="0">
              <a:buNone/>
            </a:pPr>
            <a:r>
              <a:rPr lang="en-US" dirty="0"/>
              <a:t>    Option one is this and </a:t>
            </a:r>
            <a:r>
              <a:rPr lang="en-US" dirty="0" smtClean="0"/>
              <a:t>that - be </a:t>
            </a:r>
            <a:r>
              <a:rPr lang="en-US" dirty="0"/>
              <a:t>sure to include why it's great</a:t>
            </a:r>
          </a:p>
          <a:p>
            <a:pPr marL="225425" indent="0">
              <a:buNone/>
            </a:pPr>
            <a:r>
              <a:rPr lang="en-US" dirty="0"/>
              <a:t>  &lt;/label&gt;</a:t>
            </a:r>
          </a:p>
          <a:p>
            <a:pPr marL="225425" indent="0">
              <a:buNone/>
            </a:pPr>
            <a:r>
              <a:rPr lang="en-US" dirty="0"/>
              <a:t>&lt;/div&gt;</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5638800"/>
            <a:ext cx="4553586" cy="400106"/>
          </a:xfrm>
          <a:prstGeom prst="rect">
            <a:avLst/>
          </a:prstGeom>
        </p:spPr>
      </p:pic>
    </p:spTree>
    <p:extLst>
      <p:ext uri="{BB962C8B-B14F-4D97-AF65-F5344CB8AC3E}">
        <p14:creationId xmlns:p14="http://schemas.microsoft.com/office/powerpoint/2010/main" val="4096665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layout</a:t>
            </a:r>
          </a:p>
        </p:txBody>
      </p:sp>
      <p:sp>
        <p:nvSpPr>
          <p:cNvPr id="3" name="Content Placeholder 2"/>
          <p:cNvSpPr>
            <a:spLocks noGrp="1"/>
          </p:cNvSpPr>
          <p:nvPr>
            <p:ph idx="1"/>
          </p:nvPr>
        </p:nvSpPr>
        <p:spPr/>
        <p:txBody>
          <a:bodyPr/>
          <a:lstStyle/>
          <a:p>
            <a:r>
              <a:rPr lang="en-US" dirty="0"/>
              <a:t>You can use Bootstrap's grid classes to create horizontal forms. Just specify how many columns each element should span. </a:t>
            </a:r>
          </a:p>
          <a:p>
            <a:r>
              <a:rPr lang="en-US" dirty="0"/>
              <a:t>Specifically, add a </a:t>
            </a:r>
            <a:r>
              <a:rPr lang="en-US" b="1" dirty="0" smtClean="0"/>
              <a:t>row</a:t>
            </a:r>
            <a:r>
              <a:rPr lang="en-US" dirty="0" smtClean="0"/>
              <a:t> </a:t>
            </a:r>
            <a:r>
              <a:rPr lang="en-US" dirty="0"/>
              <a:t>class </a:t>
            </a:r>
            <a:r>
              <a:rPr lang="en-US" dirty="0" smtClean="0"/>
              <a:t>with the </a:t>
            </a:r>
            <a:r>
              <a:rPr lang="en-US" b="1" dirty="0" smtClean="0"/>
              <a:t>form-group</a:t>
            </a:r>
            <a:r>
              <a:rPr lang="en-US" dirty="0" smtClean="0"/>
              <a:t> </a:t>
            </a:r>
            <a:r>
              <a:rPr lang="en-US" dirty="0"/>
              <a:t>and a </a:t>
            </a:r>
            <a:r>
              <a:rPr lang="en-US" b="1" dirty="0" smtClean="0"/>
              <a:t>col-*- </a:t>
            </a:r>
            <a:r>
              <a:rPr lang="en-US" dirty="0"/>
              <a:t>or </a:t>
            </a:r>
            <a:r>
              <a:rPr lang="en-US" b="1" dirty="0" smtClean="0"/>
              <a:t>col-*</a:t>
            </a:r>
            <a:r>
              <a:rPr lang="en-US" dirty="0" smtClean="0"/>
              <a:t> </a:t>
            </a:r>
            <a:r>
              <a:rPr lang="en-US" dirty="0"/>
              <a:t>class for each column.</a:t>
            </a:r>
          </a:p>
          <a:p>
            <a:r>
              <a:rPr lang="en-US" dirty="0" smtClean="0"/>
              <a:t>You </a:t>
            </a:r>
            <a:r>
              <a:rPr lang="en-US" dirty="0"/>
              <a:t>should also add Bootstrap's </a:t>
            </a:r>
            <a:r>
              <a:rPr lang="en-US" b="1" dirty="0" smtClean="0"/>
              <a:t>col-form-label</a:t>
            </a:r>
            <a:r>
              <a:rPr lang="en-US" dirty="0" smtClean="0"/>
              <a:t> </a:t>
            </a:r>
            <a:r>
              <a:rPr lang="en-US" dirty="0"/>
              <a:t>class to the </a:t>
            </a:r>
            <a:r>
              <a:rPr lang="en-US" i="1" dirty="0" smtClean="0"/>
              <a:t>label</a:t>
            </a:r>
            <a:r>
              <a:rPr lang="en-US" dirty="0" smtClean="0"/>
              <a:t> element.</a:t>
            </a:r>
          </a:p>
          <a:p>
            <a:r>
              <a:rPr lang="en-US" dirty="0"/>
              <a:t>You may use </a:t>
            </a:r>
            <a:r>
              <a:rPr lang="en-US" b="1" dirty="0" smtClean="0"/>
              <a:t>col-form-label-</a:t>
            </a:r>
            <a:r>
              <a:rPr lang="en-US" b="1" dirty="0" err="1" smtClean="0"/>
              <a:t>sm</a:t>
            </a:r>
            <a:r>
              <a:rPr lang="en-US" dirty="0" smtClean="0"/>
              <a:t> </a:t>
            </a:r>
            <a:r>
              <a:rPr lang="en-US" dirty="0"/>
              <a:t>or </a:t>
            </a:r>
            <a:r>
              <a:rPr lang="en-US" b="1" dirty="0" smtClean="0"/>
              <a:t>col-form-label-</a:t>
            </a:r>
            <a:r>
              <a:rPr lang="en-US" b="1" dirty="0" err="1" smtClean="0"/>
              <a:t>lg</a:t>
            </a:r>
            <a:r>
              <a:rPr lang="en-US" dirty="0" smtClean="0"/>
              <a:t> </a:t>
            </a:r>
            <a:r>
              <a:rPr lang="en-US" dirty="0"/>
              <a:t>to your </a:t>
            </a:r>
            <a:r>
              <a:rPr lang="en-US" i="1" dirty="0"/>
              <a:t>label</a:t>
            </a:r>
            <a:r>
              <a:rPr lang="en-US" dirty="0"/>
              <a:t> </a:t>
            </a:r>
            <a:r>
              <a:rPr lang="en-US" dirty="0" smtClean="0"/>
              <a:t>elements to </a:t>
            </a:r>
            <a:r>
              <a:rPr lang="en-US" dirty="0"/>
              <a:t>correctly follow the size of </a:t>
            </a:r>
            <a:r>
              <a:rPr lang="en-US" b="1" dirty="0" smtClean="0"/>
              <a:t>form-control-</a:t>
            </a:r>
            <a:r>
              <a:rPr lang="en-US" b="1" dirty="0" err="1" smtClean="0"/>
              <a:t>lg</a:t>
            </a:r>
            <a:r>
              <a:rPr lang="en-US" dirty="0" smtClean="0"/>
              <a:t> and    </a:t>
            </a:r>
            <a:r>
              <a:rPr lang="en-US" b="1" dirty="0" smtClean="0"/>
              <a:t>form-control-sm</a:t>
            </a:r>
            <a:r>
              <a:rPr lang="en-US" dirty="0"/>
              <a:t>.</a:t>
            </a:r>
            <a:endParaRPr lang="en-US" dirty="0" smtClean="0"/>
          </a:p>
          <a:p>
            <a:endParaRPr lang="en-US" dirty="0"/>
          </a:p>
        </p:txBody>
      </p:sp>
    </p:spTree>
    <p:extLst>
      <p:ext uri="{BB962C8B-B14F-4D97-AF65-F5344CB8AC3E}">
        <p14:creationId xmlns:p14="http://schemas.microsoft.com/office/powerpoint/2010/main" val="3293471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layout</a:t>
            </a:r>
          </a:p>
        </p:txBody>
      </p:sp>
      <p:sp>
        <p:nvSpPr>
          <p:cNvPr id="3" name="Content Placeholder 2"/>
          <p:cNvSpPr>
            <a:spLocks noGrp="1"/>
          </p:cNvSpPr>
          <p:nvPr>
            <p:ph idx="1"/>
          </p:nvPr>
        </p:nvSpPr>
        <p:spPr/>
        <p:txBody>
          <a:bodyPr>
            <a:normAutofit/>
          </a:bodyPr>
          <a:lstStyle/>
          <a:p>
            <a:pPr marL="0" indent="0">
              <a:buNone/>
            </a:pPr>
            <a:r>
              <a:rPr lang="en-US" dirty="0" smtClean="0"/>
              <a:t>&lt;</a:t>
            </a:r>
            <a:r>
              <a:rPr lang="en-US" dirty="0"/>
              <a:t>div class="form-group row"&gt;</a:t>
            </a:r>
          </a:p>
          <a:p>
            <a:pPr marL="0" indent="0">
              <a:buNone/>
            </a:pPr>
            <a:r>
              <a:rPr lang="en-US" dirty="0"/>
              <a:t>  &lt;label for</a:t>
            </a:r>
            <a:r>
              <a:rPr lang="en-US" dirty="0" smtClean="0"/>
              <a:t>=</a:t>
            </a:r>
            <a:r>
              <a:rPr lang="en-US" dirty="0"/>
              <a:t> </a:t>
            </a:r>
            <a:r>
              <a:rPr lang="en-US" dirty="0" smtClean="0"/>
              <a:t>“</a:t>
            </a:r>
            <a:r>
              <a:rPr lang="en-US" dirty="0" err="1" smtClean="0"/>
              <a:t>firstname</a:t>
            </a:r>
            <a:r>
              <a:rPr lang="en-US" dirty="0"/>
              <a:t>" class="col-sm-2 col-form-label-</a:t>
            </a:r>
            <a:r>
              <a:rPr lang="en-US" dirty="0" err="1"/>
              <a:t>sm</a:t>
            </a:r>
            <a:r>
              <a:rPr lang="en-US" dirty="0" smtClean="0"/>
              <a:t>"&gt;                             </a:t>
            </a:r>
          </a:p>
          <a:p>
            <a:pPr marL="0" indent="0">
              <a:buNone/>
            </a:pPr>
            <a:r>
              <a:rPr lang="en-US" dirty="0"/>
              <a:t> </a:t>
            </a:r>
            <a:r>
              <a:rPr lang="en-US" dirty="0" smtClean="0"/>
              <a:t>   First Name</a:t>
            </a:r>
            <a:r>
              <a:rPr lang="en-US" dirty="0"/>
              <a:t>&lt;/label&gt;</a:t>
            </a:r>
          </a:p>
          <a:p>
            <a:pPr marL="0" indent="0">
              <a:buNone/>
            </a:pPr>
            <a:r>
              <a:rPr lang="en-US" dirty="0"/>
              <a:t>  &lt;div class="col-sm-10"&gt;</a:t>
            </a:r>
          </a:p>
          <a:p>
            <a:pPr marL="0" indent="0">
              <a:buNone/>
            </a:pPr>
            <a:r>
              <a:rPr lang="en-US" dirty="0"/>
              <a:t>   &lt;input type="text" class="form-control" id</a:t>
            </a:r>
            <a:r>
              <a:rPr lang="en-US" dirty="0" smtClean="0"/>
              <a:t>="</a:t>
            </a:r>
            <a:r>
              <a:rPr lang="en-US" dirty="0" err="1" smtClean="0"/>
              <a:t>firstname</a:t>
            </a:r>
            <a:r>
              <a:rPr lang="en-US" dirty="0" smtClean="0"/>
              <a:t>"           </a:t>
            </a:r>
          </a:p>
          <a:p>
            <a:pPr marL="0" indent="0">
              <a:buNone/>
            </a:pPr>
            <a:r>
              <a:rPr lang="en-US" dirty="0"/>
              <a:t> </a:t>
            </a:r>
            <a:r>
              <a:rPr lang="en-US" dirty="0" smtClean="0"/>
              <a:t>    name="</a:t>
            </a:r>
            <a:r>
              <a:rPr lang="en-US" dirty="0" err="1" smtClean="0"/>
              <a:t>firstname</a:t>
            </a:r>
            <a:r>
              <a:rPr lang="en-US" dirty="0" smtClean="0"/>
              <a:t>"&gt;</a:t>
            </a:r>
            <a:endParaRPr lang="en-US" dirty="0"/>
          </a:p>
          <a:p>
            <a:pPr marL="0" indent="0">
              <a:buNone/>
            </a:pPr>
            <a:r>
              <a:rPr lang="en-US" dirty="0"/>
              <a:t>  &lt;/div&gt;</a:t>
            </a:r>
          </a:p>
          <a:p>
            <a:pPr marL="0" indent="0">
              <a:buNone/>
            </a:pPr>
            <a:r>
              <a:rPr lang="en-US" dirty="0"/>
              <a:t> &lt;/div&gt;</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715000"/>
            <a:ext cx="6248400" cy="504000"/>
          </a:xfrm>
          <a:prstGeom prst="rect">
            <a:avLst/>
          </a:prstGeom>
        </p:spPr>
      </p:pic>
    </p:spTree>
    <p:extLst>
      <p:ext uri="{BB962C8B-B14F-4D97-AF65-F5344CB8AC3E}">
        <p14:creationId xmlns:p14="http://schemas.microsoft.com/office/powerpoint/2010/main" val="566924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24</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More on how the &lt;form&gt; element works</a:t>
            </a:r>
            <a:endParaRPr lang="en-US" altLang="en-US" dirty="0"/>
          </a:p>
        </p:txBody>
      </p:sp>
      <p:sp>
        <p:nvSpPr>
          <p:cNvPr id="22532" name="Rectangle 2"/>
          <p:cNvSpPr>
            <a:spLocks noGrp="1" noChangeArrowheads="1"/>
          </p:cNvSpPr>
          <p:nvPr>
            <p:ph type="body" idx="1"/>
          </p:nvPr>
        </p:nvSpPr>
        <p:spPr>
          <a:xfrm>
            <a:off x="392906" y="1660922"/>
            <a:ext cx="8224242" cy="907480"/>
          </a:xfrm>
        </p:spPr>
        <p:txBody>
          <a:bodyPr/>
          <a:lstStyle/>
          <a:p>
            <a:pPr marL="0" indent="0" eaLnBrk="1" hangingPunct="1">
              <a:buNone/>
              <a:defRPr/>
            </a:pPr>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81534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9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Sending the data to the server</a:t>
            </a:r>
            <a:endParaRPr lang="en-IE" dirty="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25</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1447800" y="2057400"/>
            <a:ext cx="5777023" cy="3048000"/>
          </a:xfrm>
          <a:prstGeom prst="rect">
            <a:avLst/>
          </a:prstGeom>
        </p:spPr>
      </p:pic>
    </p:spTree>
    <p:extLst>
      <p:ext uri="{BB962C8B-B14F-4D97-AF65-F5344CB8AC3E}">
        <p14:creationId xmlns:p14="http://schemas.microsoft.com/office/powerpoint/2010/main" val="2018550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Sending the data to the server</a:t>
            </a:r>
            <a:endParaRPr lang="en-IE" dirty="0"/>
          </a:p>
        </p:txBody>
      </p:sp>
      <p:pic>
        <p:nvPicPr>
          <p:cNvPr id="5" name="Content Placeholder 4"/>
          <p:cNvPicPr>
            <a:picLocks noGrp="1" noChangeAspect="1"/>
          </p:cNvPicPr>
          <p:nvPr>
            <p:ph idx="1"/>
          </p:nvPr>
        </p:nvPicPr>
        <p:blipFill>
          <a:blip r:embed="rId2"/>
          <a:stretch>
            <a:fillRect/>
          </a:stretch>
        </p:blipFill>
        <p:spPr>
          <a:xfrm>
            <a:off x="1143000" y="1828800"/>
            <a:ext cx="7437082" cy="4495800"/>
          </a:xfrm>
          <a:prstGeom prst="rect">
            <a:avLst/>
          </a:prstGeom>
        </p:spPr>
      </p:pic>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26</a:t>
            </a:fld>
            <a:endParaRPr lang="en-US" altLang="en-US">
              <a:solidFill>
                <a:srgbClr val="000000"/>
              </a:solidFill>
            </a:endParaRPr>
          </a:p>
        </p:txBody>
      </p:sp>
    </p:spTree>
    <p:extLst>
      <p:ext uri="{BB962C8B-B14F-4D97-AF65-F5344CB8AC3E}">
        <p14:creationId xmlns:p14="http://schemas.microsoft.com/office/powerpoint/2010/main" val="191552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3</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Server side</a:t>
            </a:r>
            <a:endParaRPr lang="en-US" altLang="en-US" dirty="0"/>
          </a:p>
        </p:txBody>
      </p:sp>
      <p:pic>
        <p:nvPicPr>
          <p:cNvPr id="2" name="Picture 1"/>
          <p:cNvPicPr>
            <a:picLocks noChangeAspect="1"/>
          </p:cNvPicPr>
          <p:nvPr/>
        </p:nvPicPr>
        <p:blipFill>
          <a:blip r:embed="rId2"/>
          <a:stretch>
            <a:fillRect/>
          </a:stretch>
        </p:blipFill>
        <p:spPr>
          <a:xfrm>
            <a:off x="2133600" y="1066800"/>
            <a:ext cx="6477000" cy="6073418"/>
          </a:xfrm>
          <a:prstGeom prst="rect">
            <a:avLst/>
          </a:prstGeom>
        </p:spPr>
      </p:pic>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54213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4</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How forms work in the browser</a:t>
            </a:r>
            <a:endParaRPr lang="en-US" altLang="en-US" dirty="0"/>
          </a:p>
        </p:txBody>
      </p:sp>
      <p:sp>
        <p:nvSpPr>
          <p:cNvPr id="22532" name="Rectangle 2"/>
          <p:cNvSpPr>
            <a:spLocks noGrp="1" noChangeArrowheads="1"/>
          </p:cNvSpPr>
          <p:nvPr>
            <p:ph type="body" idx="1"/>
          </p:nvPr>
        </p:nvSpPr>
        <p:spPr>
          <a:xfrm>
            <a:off x="838200" y="1981200"/>
            <a:ext cx="3264694" cy="3215878"/>
          </a:xfrm>
        </p:spPr>
        <p:txBody>
          <a:bodyPr>
            <a:normAutofit fontScale="85000" lnSpcReduction="20000"/>
          </a:bodyPr>
          <a:lstStyle/>
          <a:p>
            <a:pPr marL="0" indent="0" eaLnBrk="1" hangingPunct="1">
              <a:buNone/>
              <a:defRPr/>
            </a:pPr>
            <a:r>
              <a:rPr lang="en-US" altLang="en-US" dirty="0" smtClean="0"/>
              <a:t>The browser loads the page, it creates controls on the page that allow you to input various kinds of data.</a:t>
            </a:r>
          </a:p>
          <a:p>
            <a:pPr marL="0" indent="0" eaLnBrk="1" hangingPunct="1">
              <a:buNone/>
              <a:defRPr/>
            </a:pPr>
            <a:r>
              <a:rPr lang="en-US" altLang="en-US" dirty="0" smtClean="0"/>
              <a:t>You enter data, type a single line of text, click an option, checkbox control etc.</a:t>
            </a:r>
          </a:p>
          <a:p>
            <a:pPr marL="0" indent="0" eaLnBrk="1" hangingPunct="1">
              <a:buNone/>
              <a:defRPr/>
            </a:pPr>
            <a:r>
              <a:rPr lang="en-US" altLang="en-US" dirty="0" smtClean="0"/>
              <a:t>You submit the form by clicking a submit button.</a:t>
            </a:r>
          </a:p>
          <a:p>
            <a:pPr marL="0" indent="0" eaLnBrk="1" hangingPunct="1">
              <a:buNone/>
              <a:defRPr/>
            </a:pPr>
            <a:r>
              <a:rPr lang="en-US" altLang="en-US" dirty="0" smtClean="0"/>
              <a:t>The server responds by receiving the data and processing it and presenting a new html page.</a:t>
            </a:r>
            <a:endParaRPr lang="en-US" altLang="en-US" dirty="0"/>
          </a:p>
        </p:txBody>
      </p:sp>
      <p:pic>
        <p:nvPicPr>
          <p:cNvPr id="2" name="Picture 1"/>
          <p:cNvPicPr>
            <a:picLocks noChangeAspect="1"/>
          </p:cNvPicPr>
          <p:nvPr/>
        </p:nvPicPr>
        <p:blipFill>
          <a:blip r:embed="rId2"/>
          <a:stretch>
            <a:fillRect/>
          </a:stretch>
        </p:blipFill>
        <p:spPr>
          <a:xfrm>
            <a:off x="4572000" y="1071854"/>
            <a:ext cx="2667000" cy="1943100"/>
          </a:xfrm>
          <a:prstGeom prst="rect">
            <a:avLst/>
          </a:prstGeom>
        </p:spPr>
      </p:pic>
      <p:pic>
        <p:nvPicPr>
          <p:cNvPr id="3" name="Picture 2"/>
          <p:cNvPicPr>
            <a:picLocks noChangeAspect="1"/>
          </p:cNvPicPr>
          <p:nvPr/>
        </p:nvPicPr>
        <p:blipFill>
          <a:blip r:embed="rId3"/>
          <a:stretch>
            <a:fillRect/>
          </a:stretch>
        </p:blipFill>
        <p:spPr>
          <a:xfrm>
            <a:off x="4570751" y="3033692"/>
            <a:ext cx="2647950" cy="1924050"/>
          </a:xfrm>
          <a:prstGeom prst="rect">
            <a:avLst/>
          </a:prstGeom>
        </p:spPr>
      </p:pic>
      <p:pic>
        <p:nvPicPr>
          <p:cNvPr id="4" name="Picture 3"/>
          <p:cNvPicPr>
            <a:picLocks noChangeAspect="1"/>
          </p:cNvPicPr>
          <p:nvPr/>
        </p:nvPicPr>
        <p:blipFill>
          <a:blip r:embed="rId4"/>
          <a:stretch>
            <a:fillRect/>
          </a:stretch>
        </p:blipFill>
        <p:spPr>
          <a:xfrm>
            <a:off x="4460033" y="4939004"/>
            <a:ext cx="3305175" cy="1800225"/>
          </a:xfrm>
          <a:prstGeom prst="rect">
            <a:avLst/>
          </a:prstGeom>
        </p:spPr>
      </p:pic>
    </p:spTree>
    <p:extLst>
      <p:ext uri="{BB962C8B-B14F-4D97-AF65-F5344CB8AC3E}">
        <p14:creationId xmlns:p14="http://schemas.microsoft.com/office/powerpoint/2010/main" val="365860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5</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Form elements</a:t>
            </a:r>
            <a:endParaRPr lang="en-US" altLang="en-US" dirty="0"/>
          </a:p>
        </p:txBody>
      </p:sp>
      <p:pic>
        <p:nvPicPr>
          <p:cNvPr id="2" name="Picture 1"/>
          <p:cNvPicPr>
            <a:picLocks noChangeAspect="1"/>
          </p:cNvPicPr>
          <p:nvPr/>
        </p:nvPicPr>
        <p:blipFill>
          <a:blip r:embed="rId2"/>
          <a:stretch>
            <a:fillRect/>
          </a:stretch>
        </p:blipFill>
        <p:spPr>
          <a:xfrm>
            <a:off x="762000" y="1600200"/>
            <a:ext cx="8177107" cy="3657600"/>
          </a:xfrm>
          <a:prstGeom prst="rect">
            <a:avLst/>
          </a:prstGeom>
        </p:spPr>
      </p:pic>
    </p:spTree>
    <p:extLst>
      <p:ext uri="{BB962C8B-B14F-4D97-AF65-F5344CB8AC3E}">
        <p14:creationId xmlns:p14="http://schemas.microsoft.com/office/powerpoint/2010/main" val="266201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6</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Form elements</a:t>
            </a:r>
            <a:endParaRPr lang="en-US" altLang="en-US" dirty="0"/>
          </a:p>
        </p:txBody>
      </p:sp>
      <p:pic>
        <p:nvPicPr>
          <p:cNvPr id="3" name="Picture 2"/>
          <p:cNvPicPr>
            <a:picLocks noChangeAspect="1"/>
          </p:cNvPicPr>
          <p:nvPr/>
        </p:nvPicPr>
        <p:blipFill>
          <a:blip r:embed="rId2"/>
          <a:stretch>
            <a:fillRect/>
          </a:stretch>
        </p:blipFill>
        <p:spPr>
          <a:xfrm>
            <a:off x="1219200" y="1524000"/>
            <a:ext cx="7442718" cy="4267200"/>
          </a:xfrm>
          <a:prstGeom prst="rect">
            <a:avLst/>
          </a:prstGeom>
        </p:spPr>
      </p:pic>
    </p:spTree>
    <p:extLst>
      <p:ext uri="{BB962C8B-B14F-4D97-AF65-F5344CB8AC3E}">
        <p14:creationId xmlns:p14="http://schemas.microsoft.com/office/powerpoint/2010/main" val="388034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7</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2532" name="Rectangle 2"/>
          <p:cNvSpPr>
            <a:spLocks noGrp="1" noChangeArrowheads="1"/>
          </p:cNvSpPr>
          <p:nvPr>
            <p:ph type="body" idx="1"/>
          </p:nvPr>
        </p:nvSpPr>
        <p:spPr>
          <a:xfrm>
            <a:off x="392906" y="1660922"/>
            <a:ext cx="8224242" cy="907480"/>
          </a:xfrm>
        </p:spPr>
        <p:txBody>
          <a:bodyPr/>
          <a:lstStyle/>
          <a:p>
            <a:pPr marL="0" indent="0" eaLnBrk="1" hangingPunct="1">
              <a:buNone/>
              <a:defRPr/>
            </a:pPr>
            <a:r>
              <a:rPr lang="en-US" altLang="en-US" dirty="0" smtClean="0"/>
              <a:t> </a:t>
            </a:r>
            <a:endParaRPr lang="en-US" altLang="en-US" dirty="0"/>
          </a:p>
        </p:txBody>
      </p:sp>
      <p:pic>
        <p:nvPicPr>
          <p:cNvPr id="2" name="Picture 1"/>
          <p:cNvPicPr>
            <a:picLocks noChangeAspect="1"/>
          </p:cNvPicPr>
          <p:nvPr/>
        </p:nvPicPr>
        <p:blipFill>
          <a:blip r:embed="rId2"/>
          <a:stretch>
            <a:fillRect/>
          </a:stretch>
        </p:blipFill>
        <p:spPr>
          <a:xfrm>
            <a:off x="893164" y="1438446"/>
            <a:ext cx="2417564" cy="1821766"/>
          </a:xfrm>
          <a:prstGeom prst="rect">
            <a:avLst/>
          </a:prstGeom>
        </p:spPr>
      </p:pic>
      <p:pic>
        <p:nvPicPr>
          <p:cNvPr id="3" name="Picture 2"/>
          <p:cNvPicPr>
            <a:picLocks noChangeAspect="1"/>
          </p:cNvPicPr>
          <p:nvPr/>
        </p:nvPicPr>
        <p:blipFill>
          <a:blip r:embed="rId3"/>
          <a:stretch>
            <a:fillRect/>
          </a:stretch>
        </p:blipFill>
        <p:spPr>
          <a:xfrm>
            <a:off x="1143000" y="3460460"/>
            <a:ext cx="6312532" cy="484028"/>
          </a:xfrm>
          <a:prstGeom prst="rect">
            <a:avLst/>
          </a:prstGeom>
        </p:spPr>
      </p:pic>
      <p:pic>
        <p:nvPicPr>
          <p:cNvPr id="4" name="Picture 3"/>
          <p:cNvPicPr>
            <a:picLocks noChangeAspect="1"/>
          </p:cNvPicPr>
          <p:nvPr/>
        </p:nvPicPr>
        <p:blipFill>
          <a:blip r:embed="rId4"/>
          <a:stretch>
            <a:fillRect/>
          </a:stretch>
        </p:blipFill>
        <p:spPr>
          <a:xfrm>
            <a:off x="5029200" y="1503404"/>
            <a:ext cx="3200400" cy="1434662"/>
          </a:xfrm>
          <a:prstGeom prst="rect">
            <a:avLst/>
          </a:prstGeom>
        </p:spPr>
      </p:pic>
      <p:sp>
        <p:nvSpPr>
          <p:cNvPr id="6" name="Rectangle 5"/>
          <p:cNvSpPr/>
          <p:nvPr/>
        </p:nvSpPr>
        <p:spPr>
          <a:xfrm>
            <a:off x="1219200" y="4343400"/>
            <a:ext cx="4572000" cy="923330"/>
          </a:xfrm>
          <a:prstGeom prst="rect">
            <a:avLst/>
          </a:prstGeom>
        </p:spPr>
        <p:txBody>
          <a:bodyPr>
            <a:spAutoFit/>
          </a:bodyPr>
          <a:lstStyle/>
          <a:p>
            <a:r>
              <a:rPr lang="en-IE" dirty="0"/>
              <a:t>The password &lt;input&gt; element works just like the text &lt;input&gt; element except that the text is masked.</a:t>
            </a:r>
          </a:p>
        </p:txBody>
      </p:sp>
      <p:pic>
        <p:nvPicPr>
          <p:cNvPr id="10" name="Picture 9"/>
          <p:cNvPicPr>
            <a:picLocks noChangeAspect="1"/>
          </p:cNvPicPr>
          <p:nvPr/>
        </p:nvPicPr>
        <p:blipFill>
          <a:blip r:embed="rId5"/>
          <a:stretch>
            <a:fillRect/>
          </a:stretch>
        </p:blipFill>
        <p:spPr>
          <a:xfrm>
            <a:off x="6095999" y="4442271"/>
            <a:ext cx="1990725" cy="457200"/>
          </a:xfrm>
          <a:prstGeom prst="rect">
            <a:avLst/>
          </a:prstGeom>
        </p:spPr>
      </p:pic>
    </p:spTree>
    <p:extLst>
      <p:ext uri="{BB962C8B-B14F-4D97-AF65-F5344CB8AC3E}">
        <p14:creationId xmlns:p14="http://schemas.microsoft.com/office/powerpoint/2010/main" val="404051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8</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3025948" cy="4616648"/>
          </a:xfrm>
        </p:spPr>
        <p:txBody>
          <a:bodyPr/>
          <a:lstStyle/>
          <a:p>
            <a:r>
              <a:rPr lang="en-IE" sz="2400" dirty="0" smtClean="0"/>
              <a:t>Radio buttons create a single control of several buttons of which only one can be chosen.</a:t>
            </a:r>
            <a:endParaRPr lang="en-IE" sz="2400" dirty="0"/>
          </a:p>
        </p:txBody>
      </p:sp>
      <p:pic>
        <p:nvPicPr>
          <p:cNvPr id="3" name="Picture 2"/>
          <p:cNvPicPr>
            <a:picLocks noChangeAspect="1"/>
          </p:cNvPicPr>
          <p:nvPr/>
        </p:nvPicPr>
        <p:blipFill>
          <a:blip r:embed="rId2"/>
          <a:stretch>
            <a:fillRect/>
          </a:stretch>
        </p:blipFill>
        <p:spPr>
          <a:xfrm>
            <a:off x="3427784" y="1905000"/>
            <a:ext cx="5195184" cy="3228586"/>
          </a:xfrm>
          <a:prstGeom prst="rect">
            <a:avLst/>
          </a:prstGeom>
        </p:spPr>
      </p:pic>
    </p:spTree>
    <p:extLst>
      <p:ext uri="{BB962C8B-B14F-4D97-AF65-F5344CB8AC3E}">
        <p14:creationId xmlns:p14="http://schemas.microsoft.com/office/powerpoint/2010/main" val="2723083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9</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pic>
        <p:nvPicPr>
          <p:cNvPr id="2" name="Picture 1"/>
          <p:cNvPicPr>
            <a:picLocks noChangeAspect="1"/>
          </p:cNvPicPr>
          <p:nvPr/>
        </p:nvPicPr>
        <p:blipFill>
          <a:blip r:embed="rId2"/>
          <a:stretch>
            <a:fillRect/>
          </a:stretch>
        </p:blipFill>
        <p:spPr>
          <a:xfrm>
            <a:off x="1143000" y="1660922"/>
            <a:ext cx="7701855" cy="4130278"/>
          </a:xfrm>
          <a:prstGeom prst="rect">
            <a:avLst/>
          </a:prstGeom>
        </p:spPr>
      </p:pic>
    </p:spTree>
    <p:extLst>
      <p:ext uri="{BB962C8B-B14F-4D97-AF65-F5344CB8AC3E}">
        <p14:creationId xmlns:p14="http://schemas.microsoft.com/office/powerpoint/2010/main" val="3304818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628</TotalTime>
  <Words>1022</Words>
  <Application>Microsoft Office PowerPoint</Application>
  <PresentationFormat>On-screen Show (4:3)</PresentationFormat>
  <Paragraphs>112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Badge</vt:lpstr>
      <vt:lpstr>Forms</vt:lpstr>
      <vt:lpstr>Overview of forms</vt:lpstr>
      <vt:lpstr>Server side</vt:lpstr>
      <vt:lpstr>How forms work in the browser</vt:lpstr>
      <vt:lpstr>Form elements</vt:lpstr>
      <vt:lpstr>Form elements</vt:lpstr>
      <vt:lpstr>What can go on a form?</vt:lpstr>
      <vt:lpstr>What can go on a form?</vt:lpstr>
      <vt:lpstr>What can go on a form?</vt:lpstr>
      <vt:lpstr>What can go on a form?</vt:lpstr>
      <vt:lpstr>What can go on a form?</vt:lpstr>
      <vt:lpstr>What can go on a form?</vt:lpstr>
      <vt:lpstr>What can go on a form?</vt:lpstr>
      <vt:lpstr>What can go on a form?</vt:lpstr>
      <vt:lpstr>What more could go into a form?</vt:lpstr>
      <vt:lpstr>What more could go on a form?</vt:lpstr>
      <vt:lpstr>What more could go on a form?</vt:lpstr>
      <vt:lpstr>What more could go on a form?</vt:lpstr>
      <vt:lpstr>Accessibility</vt:lpstr>
      <vt:lpstr>Form layout</vt:lpstr>
      <vt:lpstr>Form layout</vt:lpstr>
      <vt:lpstr>Form layout</vt:lpstr>
      <vt:lpstr>Form layout</vt:lpstr>
      <vt:lpstr>More on how the &lt;form&gt; element works</vt:lpstr>
      <vt:lpstr>Sending the data to the server</vt:lpstr>
      <vt:lpstr>Sending the data to the server</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mary</dc:creator>
  <cp:lastModifiedBy>mary</cp:lastModifiedBy>
  <cp:revision>73</cp:revision>
  <dcterms:created xsi:type="dcterms:W3CDTF">2015-11-09T10:51:36Z</dcterms:created>
  <dcterms:modified xsi:type="dcterms:W3CDTF">2017-11-23T12:51:27Z</dcterms:modified>
</cp:coreProperties>
</file>