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821" autoAdjust="0"/>
    <p:restoredTop sz="94660"/>
  </p:normalViewPr>
  <p:slideViewPr>
    <p:cSldViewPr snapToGrid="0">
      <p:cViewPr>
        <p:scale>
          <a:sx n="300" d="100"/>
          <a:sy n="300" d="100"/>
        </p:scale>
        <p:origin x="-3540" y="-6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5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AEC81-4A1F-436D-80BB-756ECE6182A4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EA543-F437-458D-B03F-8BE22AF20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130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 I’m talking put your hand up to ask questions and I’m happy to answer them if they are relevant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EA543-F437-458D-B03F-8BE22AF20DC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029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About 100 users globally, countries</a:t>
            </a:r>
          </a:p>
          <a:p>
            <a:endParaRPr lang="en-GB" dirty="0"/>
          </a:p>
          <a:p>
            <a:r>
              <a:rPr lang="en-GB" dirty="0" smtClean="0"/>
              <a:t>Be really excited about the maths</a:t>
            </a:r>
          </a:p>
          <a:p>
            <a:endParaRPr lang="en-GB" dirty="0"/>
          </a:p>
          <a:p>
            <a:r>
              <a:rPr lang="en-GB" dirty="0" smtClean="0"/>
              <a:t>NO IDEA on the </a:t>
            </a:r>
            <a:r>
              <a:rPr lang="en-GB" dirty="0" err="1" smtClean="0"/>
              <a:t>calcs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EA543-F437-458D-B03F-8BE22AF20DC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819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EA543-F437-458D-B03F-8BE22AF20DC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745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EA543-F437-458D-B03F-8BE22AF20DC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661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EA543-F437-458D-B03F-8BE22AF20DC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61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EA543-F437-458D-B03F-8BE22AF20DC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78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</a:t>
            </a:r>
          </a:p>
          <a:p>
            <a:r>
              <a:rPr lang="en-GB" dirty="0" smtClean="0"/>
              <a:t>Ellie’s dad</a:t>
            </a:r>
          </a:p>
          <a:p>
            <a:endParaRPr lang="en-GB" dirty="0"/>
          </a:p>
          <a:p>
            <a:r>
              <a:rPr lang="en-GB" dirty="0" smtClean="0"/>
              <a:t>HERE</a:t>
            </a:r>
          </a:p>
          <a:p>
            <a:endParaRPr lang="en-GB" dirty="0"/>
          </a:p>
          <a:p>
            <a:r>
              <a:rPr lang="en-GB" dirty="0" smtClean="0"/>
              <a:t>Never heard of it, but you will of others</a:t>
            </a:r>
          </a:p>
          <a:p>
            <a:endParaRPr lang="en-GB" dirty="0" smtClean="0"/>
          </a:p>
          <a:p>
            <a:r>
              <a:rPr lang="en-GB" dirty="0" smtClean="0"/>
              <a:t>A-Levels at KS where I did…</a:t>
            </a:r>
          </a:p>
          <a:p>
            <a:endParaRPr lang="en-GB" dirty="0"/>
          </a:p>
          <a:p>
            <a:r>
              <a:rPr lang="en-GB" dirty="0" smtClean="0"/>
              <a:t>Pharmacology is how to make drugs and how they 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EA543-F437-458D-B03F-8BE22AF20DC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32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HE’S SO CUTE!</a:t>
            </a:r>
          </a:p>
          <a:p>
            <a:endParaRPr lang="en-GB" dirty="0"/>
          </a:p>
          <a:p>
            <a:r>
              <a:rPr lang="en-GB" dirty="0" smtClean="0"/>
              <a:t>Nothing to do with today at all, but he is mega cute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EA543-F437-458D-B03F-8BE22AF20DC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86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one’s you’ll get</a:t>
            </a:r>
          </a:p>
          <a:p>
            <a:endParaRPr lang="en-GB" dirty="0"/>
          </a:p>
          <a:p>
            <a:r>
              <a:rPr lang="en-GB" dirty="0" smtClean="0"/>
              <a:t>Did you find any of the others, do you know the difference?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EA543-F437-458D-B03F-8BE22AF20DC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26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Have you ever heard of UBS</a:t>
            </a:r>
          </a:p>
          <a:p>
            <a:endParaRPr lang="en-GB" dirty="0" smtClean="0"/>
          </a:p>
          <a:p>
            <a:r>
              <a:rPr lang="en-GB" dirty="0" smtClean="0"/>
              <a:t>Every country in the world – where do you think?</a:t>
            </a:r>
          </a:p>
          <a:p>
            <a:r>
              <a:rPr lang="en-GB" dirty="0" smtClean="0"/>
              <a:t>US names states, Israel </a:t>
            </a:r>
            <a:r>
              <a:rPr lang="en-GB" dirty="0" err="1" smtClean="0"/>
              <a:t>etc</a:t>
            </a:r>
            <a:r>
              <a:rPr lang="en-GB" dirty="0" smtClean="0"/>
              <a:t>…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Technology is where I 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EA543-F437-458D-B03F-8BE22AF20DC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368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Retail = first ones in the answers</a:t>
            </a:r>
          </a:p>
          <a:p>
            <a:endParaRPr lang="en-GB" dirty="0"/>
          </a:p>
          <a:p>
            <a:r>
              <a:rPr lang="en-GB" dirty="0" smtClean="0"/>
              <a:t>UBS is a wealth management bank and one of the biggest in the world</a:t>
            </a:r>
          </a:p>
          <a:p>
            <a:endParaRPr lang="en-GB" dirty="0"/>
          </a:p>
          <a:p>
            <a:r>
              <a:rPr lang="en-GB" dirty="0" smtClean="0"/>
              <a:t>IB explain next</a:t>
            </a:r>
          </a:p>
          <a:p>
            <a:endParaRPr lang="en-GB" dirty="0"/>
          </a:p>
          <a:p>
            <a:r>
              <a:rPr lang="en-GB" dirty="0" smtClean="0"/>
              <a:t>Hedge funds = clients</a:t>
            </a:r>
          </a:p>
          <a:p>
            <a:endParaRPr lang="en-GB" dirty="0"/>
          </a:p>
          <a:p>
            <a:r>
              <a:rPr lang="en-GB" dirty="0" err="1" smtClean="0"/>
              <a:t>FinTechs</a:t>
            </a:r>
            <a:r>
              <a:rPr lang="en-GB" dirty="0" smtClean="0"/>
              <a:t> – using technology to make money – new early days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EA543-F437-458D-B03F-8BE22AF20DC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463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Financial Products</a:t>
            </a:r>
          </a:p>
          <a:p>
            <a:r>
              <a:rPr lang="en-GB" dirty="0" smtClean="0"/>
              <a:t>Stock markets: Does anyone know anything about them?</a:t>
            </a:r>
          </a:p>
          <a:p>
            <a:r>
              <a:rPr lang="en-GB" dirty="0" smtClean="0"/>
              <a:t>Bonds – how governments and big companies borrow money</a:t>
            </a:r>
          </a:p>
          <a:p>
            <a:r>
              <a:rPr lang="en-GB" dirty="0" smtClean="0"/>
              <a:t>FX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I did say pharmacology, but I got to the end of my degree and realised that I didn’t want a career in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EA543-F437-458D-B03F-8BE22AF20DC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128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 someone that hires people (a lot, approximately 60 people over the last three years)</a:t>
            </a:r>
          </a:p>
          <a:p>
            <a:endParaRPr lang="en-GB" dirty="0"/>
          </a:p>
          <a:p>
            <a:r>
              <a:rPr lang="en-GB" dirty="0" smtClean="0"/>
              <a:t>Advice</a:t>
            </a:r>
          </a:p>
          <a:p>
            <a:endParaRPr lang="en-GB" dirty="0"/>
          </a:p>
          <a:p>
            <a:r>
              <a:rPr lang="en-GB" dirty="0" smtClean="0"/>
              <a:t>YES I love it</a:t>
            </a:r>
          </a:p>
          <a:p>
            <a:endParaRPr lang="en-GB" dirty="0"/>
          </a:p>
          <a:p>
            <a:r>
              <a:rPr lang="en-GB" dirty="0" smtClean="0"/>
              <a:t>I don’t really know!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EA543-F437-458D-B03F-8BE22AF20DC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38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Rank</a:t>
            </a:r>
          </a:p>
          <a:p>
            <a:r>
              <a:rPr lang="en-GB" dirty="0" smtClean="0"/>
              <a:t>What I do</a:t>
            </a:r>
          </a:p>
          <a:p>
            <a:endParaRPr lang="en-GB" dirty="0"/>
          </a:p>
          <a:p>
            <a:r>
              <a:rPr lang="en-GB" dirty="0" smtClean="0"/>
              <a:t>28 dollars?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EA543-F437-458D-B03F-8BE22AF20DC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5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CE1-6E53-4D9A-A6B8-F5131BC247B2}" type="datetimeFigureOut">
              <a:rPr lang="en-GB" smtClean="0"/>
              <a:t>24/01/2019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41D4-419B-4777-92C9-F162821AA0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27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CE1-6E53-4D9A-A6B8-F5131BC247B2}" type="datetimeFigureOut">
              <a:rPr lang="en-GB" smtClean="0"/>
              <a:t>24/01/2019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41D4-419B-4777-92C9-F162821AA0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56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CE1-6E53-4D9A-A6B8-F5131BC247B2}" type="datetimeFigureOut">
              <a:rPr lang="en-GB" smtClean="0"/>
              <a:t>24/01/2019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41D4-419B-4777-92C9-F162821AA0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60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CE1-6E53-4D9A-A6B8-F5131BC247B2}" type="datetimeFigureOut">
              <a:rPr lang="en-GB" smtClean="0"/>
              <a:t>24/01/2019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41D4-419B-4777-92C9-F162821AA0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37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CE1-6E53-4D9A-A6B8-F5131BC247B2}" type="datetimeFigureOut">
              <a:rPr lang="en-GB" smtClean="0"/>
              <a:t>24/01/2019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41D4-419B-4777-92C9-F162821AA0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15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CE1-6E53-4D9A-A6B8-F5131BC247B2}" type="datetimeFigureOut">
              <a:rPr lang="en-GB" smtClean="0"/>
              <a:t>24/01/2019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41D4-419B-4777-92C9-F162821AA0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2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CE1-6E53-4D9A-A6B8-F5131BC247B2}" type="datetimeFigureOut">
              <a:rPr lang="en-GB" smtClean="0"/>
              <a:t>24/01/2019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41D4-419B-4777-92C9-F162821AA0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97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CE1-6E53-4D9A-A6B8-F5131BC247B2}" type="datetimeFigureOut">
              <a:rPr lang="en-GB" smtClean="0"/>
              <a:t>24/01/2019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41D4-419B-4777-92C9-F162821AA0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96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CE1-6E53-4D9A-A6B8-F5131BC247B2}" type="datetimeFigureOut">
              <a:rPr lang="en-GB" smtClean="0"/>
              <a:t>24/01/2019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41D4-419B-4777-92C9-F162821AA0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17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CE1-6E53-4D9A-A6B8-F5131BC247B2}" type="datetimeFigureOut">
              <a:rPr lang="en-GB" smtClean="0"/>
              <a:t>24/01/2019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41D4-419B-4777-92C9-F162821AA0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56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CE1-6E53-4D9A-A6B8-F5131BC247B2}" type="datetimeFigureOut">
              <a:rPr lang="en-GB" smtClean="0"/>
              <a:t>24/01/2019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41D4-419B-4777-92C9-F162821AA0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14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ACE1-6E53-4D9A-A6B8-F5131BC247B2}" type="datetimeFigureOut">
              <a:rPr lang="en-GB" smtClean="0"/>
              <a:t>24/01/2019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41D4-419B-4777-92C9-F162821AA0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85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ZuOUKTlqi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Little Big Me Day 2019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Keith Witzenfeld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1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Rates and Credit Market </a:t>
            </a:r>
            <a:r>
              <a:rPr lang="en-GB" b="1" dirty="0" smtClean="0"/>
              <a:t>Technology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for Front Office Traders in Bonds</a:t>
            </a:r>
          </a:p>
          <a:p>
            <a:endParaRPr lang="en-GB" dirty="0"/>
          </a:p>
          <a:p>
            <a:r>
              <a:rPr lang="en-GB" dirty="0" smtClean="0"/>
              <a:t>Before 2000 this was all very manual, people on the phone, running, writing </a:t>
            </a:r>
            <a:r>
              <a:rPr lang="en-GB" dirty="0" smtClean="0"/>
              <a:t>etc</a:t>
            </a:r>
            <a:r>
              <a:rPr lang="en-GB" dirty="0" smtClean="0"/>
              <a:t>…</a:t>
            </a:r>
          </a:p>
          <a:p>
            <a:endParaRPr lang="en-GB" dirty="0"/>
          </a:p>
          <a:p>
            <a:r>
              <a:rPr lang="en-GB" dirty="0" smtClean="0"/>
              <a:t>Connections, pricing and other complex mathematic operations</a:t>
            </a:r>
          </a:p>
          <a:p>
            <a:endParaRPr lang="en-GB" dirty="0"/>
          </a:p>
          <a:p>
            <a:r>
              <a:rPr lang="en-GB" dirty="0" smtClean="0"/>
              <a:t>Oh look a maths test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85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many calculations do you think we can do per second?</a:t>
            </a:r>
          </a:p>
          <a:p>
            <a:endParaRPr lang="en-GB" dirty="0" smtClean="0"/>
          </a:p>
          <a:p>
            <a:r>
              <a:rPr lang="en-GB" dirty="0" smtClean="0"/>
              <a:t>iPhone X</a:t>
            </a:r>
          </a:p>
          <a:p>
            <a:pPr lvl="1"/>
            <a:r>
              <a:rPr lang="en-GB" dirty="0" smtClean="0"/>
              <a:t>14,340,000,000 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Samsung S9</a:t>
            </a:r>
          </a:p>
          <a:p>
            <a:pPr lvl="1"/>
            <a:r>
              <a:rPr lang="en-GB" dirty="0" smtClean="0"/>
              <a:t>18,000,000,000 </a:t>
            </a:r>
          </a:p>
          <a:p>
            <a:pPr lvl="1"/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333874" y="2293143"/>
            <a:ext cx="24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1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45798" y="2293181"/>
            <a:ext cx="392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,000,000,000,000,000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8552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Technologies we use:</a:t>
            </a:r>
          </a:p>
          <a:p>
            <a:pPr lvl="1"/>
            <a:r>
              <a:rPr lang="en-GB" dirty="0" smtClean="0"/>
              <a:t>Excel and the rest of office</a:t>
            </a:r>
          </a:p>
          <a:p>
            <a:pPr lvl="1"/>
            <a:r>
              <a:rPr lang="en-GB" dirty="0" smtClean="0"/>
              <a:t>Windows</a:t>
            </a:r>
          </a:p>
          <a:p>
            <a:pPr lvl="1"/>
            <a:r>
              <a:rPr lang="en-GB" dirty="0" smtClean="0"/>
              <a:t>Java</a:t>
            </a:r>
          </a:p>
          <a:p>
            <a:pPr lvl="1"/>
            <a:r>
              <a:rPr lang="en-GB" dirty="0" smtClean="0"/>
              <a:t>Python</a:t>
            </a:r>
          </a:p>
          <a:p>
            <a:pPr lvl="1"/>
            <a:r>
              <a:rPr lang="en-GB" dirty="0" smtClean="0"/>
              <a:t>.Net</a:t>
            </a:r>
            <a:endParaRPr lang="en-GB" dirty="0" smtClean="0"/>
          </a:p>
          <a:p>
            <a:pPr lvl="1"/>
            <a:r>
              <a:rPr lang="en-GB" dirty="0" smtClean="0"/>
              <a:t>WFP</a:t>
            </a:r>
          </a:p>
          <a:p>
            <a:pPr lvl="1"/>
            <a:r>
              <a:rPr lang="en-GB" dirty="0" smtClean="0"/>
              <a:t>Unix</a:t>
            </a:r>
          </a:p>
          <a:p>
            <a:pPr lvl="1"/>
            <a:r>
              <a:rPr lang="en-GB" dirty="0" smtClean="0"/>
              <a:t>ION</a:t>
            </a:r>
          </a:p>
          <a:p>
            <a:pPr lvl="1"/>
            <a:r>
              <a:rPr lang="en-GB" dirty="0" smtClean="0"/>
              <a:t>Gradle</a:t>
            </a:r>
            <a:endParaRPr lang="en-GB" dirty="0" smtClean="0"/>
          </a:p>
          <a:p>
            <a:pPr lvl="1"/>
            <a:r>
              <a:rPr lang="en-GB" dirty="0" smtClean="0"/>
              <a:t>Team City</a:t>
            </a:r>
          </a:p>
          <a:p>
            <a:pPr lvl="1"/>
            <a:r>
              <a:rPr lang="en-GB" dirty="0" smtClean="0"/>
              <a:t>GIT</a:t>
            </a:r>
          </a:p>
          <a:p>
            <a:pPr lvl="1"/>
            <a:r>
              <a:rPr lang="en-GB" dirty="0" smtClean="0"/>
              <a:t>TCL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2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I like what I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 day it changes</a:t>
            </a:r>
          </a:p>
          <a:p>
            <a:r>
              <a:rPr lang="en-GB" dirty="0" smtClean="0"/>
              <a:t>People</a:t>
            </a:r>
          </a:p>
          <a:p>
            <a:r>
              <a:rPr lang="en-GB" dirty="0" smtClean="0"/>
              <a:t>Our building is amazing</a:t>
            </a:r>
          </a:p>
          <a:p>
            <a:r>
              <a:rPr lang="en-GB" dirty="0" smtClean="0"/>
              <a:t>I get to do things like this all the time</a:t>
            </a:r>
          </a:p>
          <a:p>
            <a:r>
              <a:rPr lang="en-GB" dirty="0" smtClean="0"/>
              <a:t>Travel</a:t>
            </a:r>
          </a:p>
          <a:p>
            <a:r>
              <a:rPr lang="en-GB" dirty="0" smtClean="0"/>
              <a:t>Helping people in the bank and outside of it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hlinkClick r:id="rId3"/>
              </a:rPr>
              <a:t>https://www.youtube.com/watch?v=QZuOUKTlqig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8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9600" dirty="0" smtClean="0"/>
          </a:p>
          <a:p>
            <a:pPr marL="0" indent="0" algn="ctr">
              <a:buNone/>
            </a:pPr>
            <a:r>
              <a:rPr lang="en-GB" sz="9600" dirty="0" smtClean="0"/>
              <a:t>?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38965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little bit 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Keith Witzenfeld</a:t>
            </a:r>
          </a:p>
          <a:p>
            <a:endParaRPr lang="en-GB" dirty="0"/>
          </a:p>
          <a:p>
            <a:r>
              <a:rPr lang="en-GB" dirty="0" smtClean="0"/>
              <a:t>Studied:</a:t>
            </a:r>
          </a:p>
          <a:p>
            <a:pPr lvl="1"/>
            <a:r>
              <a:rPr lang="en-GB" dirty="0" smtClean="0"/>
              <a:t>Ilford Jewish Primary School </a:t>
            </a:r>
          </a:p>
          <a:p>
            <a:pPr lvl="1"/>
            <a:r>
              <a:rPr lang="en-GB" dirty="0" smtClean="0"/>
              <a:t>Beis</a:t>
            </a:r>
            <a:r>
              <a:rPr lang="en-GB" dirty="0" smtClean="0"/>
              <a:t> </a:t>
            </a:r>
            <a:r>
              <a:rPr lang="en-GB" dirty="0" smtClean="0"/>
              <a:t>Shammai</a:t>
            </a:r>
            <a:r>
              <a:rPr lang="en-GB" dirty="0" smtClean="0"/>
              <a:t>, Hasmonean, King Solomon</a:t>
            </a:r>
          </a:p>
          <a:p>
            <a:pPr lvl="1"/>
            <a:endParaRPr lang="en-GB" dirty="0"/>
          </a:p>
          <a:p>
            <a:r>
              <a:rPr lang="en-GB" dirty="0" smtClean="0"/>
              <a:t>UCL - Pharmacology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0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Alvin the Wonder Pup</a:t>
            </a:r>
            <a:endParaRPr lang="en-GB" dirty="0"/>
          </a:p>
        </p:txBody>
      </p:sp>
      <p:pic>
        <p:nvPicPr>
          <p:cNvPr id="1026" name="Picture 2" descr="https://lh3.googleusercontent.com/OIZFdlBCV-F-M9U3cKsfaZOk99n2j7M45OX7qvT-5ZnrFgmvKdP1jznd0kCcA3aqlHAiCnkKaYrRnCy3bxsIN7BAAade4T_UI2U0lDd-Lr4_rLCdPsJYFYol9tnaoBh5vgo3w6Nu4kKYt4crbtrgxsMNNtl6bPzCve8W_zELqTTUQ7opL62hOln2oiVjF_-z2xsM3ykF52LF1sHOtEyoQeiJRtm6thgPv6JEcT7WwiyndQpLjADIUX8CHYmO-xHlWYSg4rSfLNWGpbLEYYZJMFmqKxDK0tBa5Csl3BEN3PisW3IHgLHx85bAj6nxoBcFmP1zcCRdjm_Z3ZeaHevfyhAhlIvc0RWsK3pHhbWLWo8WTccXpzoY5WyYCuIpIGBnqye0NA0t_VvWyyZ_BBu9mrzrzjzCrrV6dEwU6nfqM53foyAdtkaSk5pGUFEn-GnTgoqxsc2QaIYgVoX6WR6T5jnTLC_aWa2ysOM-y3GSSvXeft3jjdwl7bXSgq4cFdQPfBvt7p9voPhjov8KUA_PsW6Hl7sehS_Vi2IkAwHcQf5E_Ah9Ka9w3OCDTfdMIgNfzdsbMkC7JKVD2sqDlNMpUvACw-wPiZN70Uvd3i7bcT_QcKIcQ6hHvJ-5wVqX7LFfZ9x8UDgKgYOTpfZvbjCrOTTcsw=w523-h929-no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162" y="1825625"/>
            <a:ext cx="2449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4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Word Search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5146"/>
              </p:ext>
            </p:extLst>
          </p:nvPr>
        </p:nvGraphicFramePr>
        <p:xfrm>
          <a:off x="1404471" y="2369171"/>
          <a:ext cx="8128000" cy="24896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248969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18448" y="2528047"/>
            <a:ext cx="3155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BARCLAYS</a:t>
            </a:r>
          </a:p>
          <a:p>
            <a:pPr algn="ctr"/>
            <a:r>
              <a:rPr lang="en-GB" dirty="0" smtClean="0"/>
              <a:t>HSBC</a:t>
            </a:r>
          </a:p>
          <a:p>
            <a:pPr algn="ctr"/>
            <a:r>
              <a:rPr lang="en-GB" dirty="0" smtClean="0"/>
              <a:t>LLOYDS</a:t>
            </a:r>
          </a:p>
          <a:p>
            <a:pPr algn="ctr"/>
            <a:r>
              <a:rPr lang="en-GB" dirty="0" smtClean="0"/>
              <a:t>NATWEST</a:t>
            </a:r>
          </a:p>
          <a:p>
            <a:pPr algn="ctr"/>
            <a:r>
              <a:rPr lang="en-GB" dirty="0" smtClean="0"/>
              <a:t>RBS</a:t>
            </a:r>
          </a:p>
          <a:p>
            <a:pPr algn="ctr"/>
            <a:r>
              <a:rPr lang="en-GB" dirty="0" smtClean="0"/>
              <a:t>SANTANDER</a:t>
            </a:r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862918" y="2447365"/>
            <a:ext cx="34693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CITIBANK</a:t>
            </a:r>
          </a:p>
          <a:p>
            <a:pPr algn="ctr"/>
            <a:r>
              <a:rPr lang="en-GB" dirty="0" smtClean="0"/>
              <a:t>CREDIT SUISSE</a:t>
            </a:r>
          </a:p>
          <a:p>
            <a:pPr algn="ctr"/>
            <a:r>
              <a:rPr lang="en-GB" dirty="0" smtClean="0"/>
              <a:t>GOLDMAN SACHS</a:t>
            </a:r>
          </a:p>
          <a:p>
            <a:pPr algn="ctr"/>
            <a:r>
              <a:rPr lang="en-GB" dirty="0" smtClean="0"/>
              <a:t>JP MORGAN</a:t>
            </a:r>
          </a:p>
          <a:p>
            <a:pPr algn="ctr"/>
            <a:r>
              <a:rPr lang="en-GB" dirty="0" smtClean="0"/>
              <a:t>RBC</a:t>
            </a:r>
          </a:p>
          <a:p>
            <a:pPr algn="ctr"/>
            <a:r>
              <a:rPr lang="en-GB" dirty="0" smtClean="0"/>
              <a:t>SCOTIABANK</a:t>
            </a:r>
          </a:p>
          <a:p>
            <a:pPr algn="ctr"/>
            <a:r>
              <a:rPr lang="en-GB" dirty="0" smtClean="0"/>
              <a:t>TD SECURITIES</a:t>
            </a:r>
          </a:p>
          <a:p>
            <a:pPr algn="ctr"/>
            <a:r>
              <a:rPr lang="en-GB" dirty="0" smtClean="0"/>
              <a:t>UBS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94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world’s top banks, it is split in to different divisions and I work for the Investment Bank</a:t>
            </a:r>
          </a:p>
          <a:p>
            <a:endParaRPr lang="en-GB" dirty="0"/>
          </a:p>
          <a:p>
            <a:r>
              <a:rPr lang="en-GB" dirty="0" smtClean="0"/>
              <a:t>60,000 employees in nearly every country in the world</a:t>
            </a:r>
          </a:p>
          <a:p>
            <a:pPr lvl="1"/>
            <a:r>
              <a:rPr lang="en-GB" dirty="0" smtClean="0"/>
              <a:t>5,000 in London</a:t>
            </a:r>
          </a:p>
          <a:p>
            <a:pPr lvl="1"/>
            <a:r>
              <a:rPr lang="en-GB" dirty="0" smtClean="0"/>
              <a:t>25,000 working in Technology</a:t>
            </a:r>
          </a:p>
          <a:p>
            <a:pPr lvl="1"/>
            <a:endParaRPr lang="en-GB" dirty="0"/>
          </a:p>
          <a:p>
            <a:r>
              <a:rPr lang="en-GB" dirty="0" smtClean="0"/>
              <a:t>But wait…</a:t>
            </a:r>
          </a:p>
          <a:p>
            <a:pPr marL="0" indent="0" algn="ctr">
              <a:buNone/>
            </a:pPr>
            <a:r>
              <a:rPr lang="en-GB" sz="3600" dirty="0" smtClean="0"/>
              <a:t>What is an investment bank?</a:t>
            </a:r>
          </a:p>
          <a:p>
            <a:pPr lvl="1"/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074" name="Picture 2" descr="UBS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39" y="608805"/>
            <a:ext cx="22860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5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3" dur="50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50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Banking Industry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Retail Banks</a:t>
            </a:r>
          </a:p>
          <a:p>
            <a:endParaRPr lang="en-GB" dirty="0" smtClean="0"/>
          </a:p>
          <a:p>
            <a:r>
              <a:rPr lang="en-GB" dirty="0" smtClean="0"/>
              <a:t>Wealth Management</a:t>
            </a:r>
          </a:p>
          <a:p>
            <a:endParaRPr lang="en-GB" dirty="0" smtClean="0"/>
          </a:p>
          <a:p>
            <a:r>
              <a:rPr lang="en-GB" dirty="0" smtClean="0"/>
              <a:t>Investment Banks</a:t>
            </a:r>
          </a:p>
          <a:p>
            <a:endParaRPr lang="en-GB" dirty="0" smtClean="0"/>
          </a:p>
          <a:p>
            <a:r>
              <a:rPr lang="en-GB" dirty="0" smtClean="0"/>
              <a:t>Hedge Funds</a:t>
            </a:r>
          </a:p>
          <a:p>
            <a:endParaRPr lang="en-GB" dirty="0" smtClean="0"/>
          </a:p>
          <a:p>
            <a:r>
              <a:rPr lang="en-GB" dirty="0" smtClean="0"/>
              <a:t>FinTechs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71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Investment Banks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Banks for Banks or other organisations</a:t>
            </a:r>
          </a:p>
          <a:p>
            <a:endParaRPr lang="en-GB" dirty="0"/>
          </a:p>
          <a:p>
            <a:r>
              <a:rPr lang="en-GB" dirty="0" smtClean="0"/>
              <a:t>Trade in different </a:t>
            </a:r>
            <a:r>
              <a:rPr lang="en-GB" i="1" dirty="0" smtClean="0"/>
              <a:t>financial products</a:t>
            </a:r>
          </a:p>
          <a:p>
            <a:pPr lvl="1"/>
            <a:r>
              <a:rPr lang="en-GB" dirty="0" smtClean="0"/>
              <a:t>Stocks and shares</a:t>
            </a:r>
          </a:p>
          <a:p>
            <a:pPr lvl="1"/>
            <a:r>
              <a:rPr lang="en-GB" dirty="0" smtClean="0"/>
              <a:t>Bonds</a:t>
            </a:r>
          </a:p>
          <a:p>
            <a:pPr lvl="1"/>
            <a:r>
              <a:rPr lang="en-GB" dirty="0" smtClean="0"/>
              <a:t>Foreign </a:t>
            </a:r>
            <a:r>
              <a:rPr lang="en-GB" dirty="0" smtClean="0"/>
              <a:t>eXchange</a:t>
            </a:r>
            <a:endParaRPr lang="en-GB" dirty="0" smtClean="0"/>
          </a:p>
          <a:p>
            <a:pPr lvl="1"/>
            <a:r>
              <a:rPr lang="en-GB" dirty="0" smtClean="0"/>
              <a:t>Commodities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Wait a minute… Didn’t you say Pharmacology?!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69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a degree really mean?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Russell Group</a:t>
            </a:r>
          </a:p>
          <a:p>
            <a:endParaRPr lang="en-GB" dirty="0"/>
          </a:p>
          <a:p>
            <a:r>
              <a:rPr lang="en-GB" dirty="0" smtClean="0"/>
              <a:t>Commitment</a:t>
            </a:r>
          </a:p>
          <a:p>
            <a:endParaRPr lang="en-GB" dirty="0"/>
          </a:p>
          <a:p>
            <a:r>
              <a:rPr lang="en-GB" dirty="0" smtClean="0"/>
              <a:t>Do what you like or good at!</a:t>
            </a:r>
          </a:p>
          <a:p>
            <a:endParaRPr lang="en-GB" dirty="0"/>
          </a:p>
          <a:p>
            <a:r>
              <a:rPr lang="en-GB" dirty="0" smtClean="0"/>
              <a:t>So wait, do you like what you do?</a:t>
            </a:r>
          </a:p>
          <a:p>
            <a:endParaRPr lang="en-GB" dirty="0" smtClean="0"/>
          </a:p>
          <a:p>
            <a:r>
              <a:rPr lang="en-GB" dirty="0" smtClean="0"/>
              <a:t>Umm actually, what DO you do?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79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Rates and Credit Market Technology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Director</a:t>
            </a:r>
          </a:p>
          <a:p>
            <a:pPr lvl="1"/>
            <a:r>
              <a:rPr lang="en-GB" dirty="0" smtClean="0"/>
              <a:t>Manage people </a:t>
            </a:r>
          </a:p>
          <a:p>
            <a:pPr lvl="2"/>
            <a:r>
              <a:rPr lang="en-GB" dirty="0" smtClean="0"/>
              <a:t>16 people directly</a:t>
            </a:r>
          </a:p>
          <a:p>
            <a:pPr lvl="2"/>
            <a:r>
              <a:rPr lang="en-GB" dirty="0" smtClean="0"/>
              <a:t>Approximately 80 overall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Financially responsible for the whole of the team</a:t>
            </a:r>
          </a:p>
          <a:p>
            <a:pPr lvl="2"/>
            <a:r>
              <a:rPr lang="en-GB" dirty="0" smtClean="0"/>
              <a:t>Approximately 180 people in 7 countries</a:t>
            </a:r>
          </a:p>
          <a:p>
            <a:pPr lvl="2"/>
            <a:r>
              <a:rPr lang="en-GB" dirty="0" smtClean="0"/>
              <a:t>Manage a budget of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My boss is in America</a:t>
            </a:r>
          </a:p>
          <a:p>
            <a:pPr lvl="1"/>
            <a:endParaRPr lang="en-GB" dirty="0"/>
          </a:p>
          <a:p>
            <a:r>
              <a:rPr lang="en-GB" dirty="0" smtClean="0"/>
              <a:t>Hey, where’s the technology though?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5173" y="4033275"/>
            <a:ext cx="6723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$</a:t>
            </a:r>
            <a:r>
              <a:rPr lang="en-GB" sz="1900" dirty="0" smtClean="0"/>
              <a:t>28</a:t>
            </a:r>
            <a:endParaRPr lang="en-GB" sz="1900" dirty="0"/>
          </a:p>
        </p:txBody>
      </p:sp>
      <p:sp>
        <p:nvSpPr>
          <p:cNvPr id="6" name="TextBox 5"/>
          <p:cNvSpPr txBox="1"/>
          <p:nvPr/>
        </p:nvSpPr>
        <p:spPr>
          <a:xfrm>
            <a:off x="4371279" y="4022398"/>
            <a:ext cx="1766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,</a:t>
            </a:r>
            <a:r>
              <a:rPr lang="en-GB" sz="1900" dirty="0" smtClean="0"/>
              <a:t>000,000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21547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624</Words>
  <Application>Microsoft Office PowerPoint</Application>
  <PresentationFormat>Widescreen</PresentationFormat>
  <Paragraphs>201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Little Big Me Day 2019</vt:lpstr>
      <vt:lpstr>A little bit about me</vt:lpstr>
      <vt:lpstr>Alvin the Wonder Pup</vt:lpstr>
      <vt:lpstr>Banks</vt:lpstr>
      <vt:lpstr> </vt:lpstr>
      <vt:lpstr>Banking Industry</vt:lpstr>
      <vt:lpstr>Investment Banks</vt:lpstr>
      <vt:lpstr>What does a degree really mean?</vt:lpstr>
      <vt:lpstr>Rates and Credit Market Technology</vt:lpstr>
      <vt:lpstr>Rates and Credit Market Technology</vt:lpstr>
      <vt:lpstr>TECHNOLOGY</vt:lpstr>
      <vt:lpstr>Technology</vt:lpstr>
      <vt:lpstr>Why do I like what I do?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Big Me Day 2019</dc:title>
  <dc:creator>Keith Witzenfeld</dc:creator>
  <cp:lastModifiedBy>Keith Witzenfeld</cp:lastModifiedBy>
  <cp:revision>19</cp:revision>
  <cp:lastPrinted>2019-01-25T00:27:16Z</cp:lastPrinted>
  <dcterms:created xsi:type="dcterms:W3CDTF">2019-01-24T21:54:38Z</dcterms:created>
  <dcterms:modified xsi:type="dcterms:W3CDTF">2019-01-25T00:50:38Z</dcterms:modified>
</cp:coreProperties>
</file>