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22"/>
  </p:notesMasterIdLst>
  <p:handoutMasterIdLst>
    <p:handoutMasterId r:id="rId23"/>
  </p:handoutMasterIdLst>
  <p:sldIdLst>
    <p:sldId id="256" r:id="rId2"/>
    <p:sldId id="281" r:id="rId3"/>
    <p:sldId id="258" r:id="rId4"/>
    <p:sldId id="282" r:id="rId5"/>
    <p:sldId id="284" r:id="rId6"/>
    <p:sldId id="285" r:id="rId7"/>
    <p:sldId id="286" r:id="rId8"/>
    <p:sldId id="287" r:id="rId9"/>
    <p:sldId id="293" r:id="rId10"/>
    <p:sldId id="294" r:id="rId11"/>
    <p:sldId id="295" r:id="rId12"/>
    <p:sldId id="296" r:id="rId13"/>
    <p:sldId id="297" r:id="rId14"/>
    <p:sldId id="298" r:id="rId15"/>
    <p:sldId id="299" r:id="rId16"/>
    <p:sldId id="300" r:id="rId17"/>
    <p:sldId id="301" r:id="rId18"/>
    <p:sldId id="302" r:id="rId19"/>
    <p:sldId id="303" r:id="rId20"/>
    <p:sldId id="292" r:id="rId21"/>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3D0EEA"/>
    <a:srgbClr val="9376F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20" y="78"/>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199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1075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1075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1075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B083A21-BE7E-49F2-B4E2-72752B5C1C3D}" type="slidenum">
              <a:rPr lang="ru-RU"/>
              <a:pPr>
                <a:defRPr/>
              </a:pPr>
              <a:t>‹#›</a:t>
            </a:fld>
            <a:endParaRPr lang="ru-RU"/>
          </a:p>
        </p:txBody>
      </p:sp>
    </p:spTree>
    <p:extLst>
      <p:ext uri="{BB962C8B-B14F-4D97-AF65-F5344CB8AC3E}">
        <p14:creationId xmlns:p14="http://schemas.microsoft.com/office/powerpoint/2010/main" val="932173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1116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CBA86BE-8BA3-48F4-A70F-10CB7540109D}" type="slidenum">
              <a:rPr lang="ru-RU"/>
              <a:pPr>
                <a:defRPr/>
              </a:pPr>
              <a:t>‹#›</a:t>
            </a:fld>
            <a:endParaRPr lang="ru-RU"/>
          </a:p>
        </p:txBody>
      </p:sp>
    </p:spTree>
    <p:extLst>
      <p:ext uri="{BB962C8B-B14F-4D97-AF65-F5344CB8AC3E}">
        <p14:creationId xmlns:p14="http://schemas.microsoft.com/office/powerpoint/2010/main" val="2068919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DD9C68-2740-4619-A53D-D5E740BA552D}" type="slidenum">
              <a:rPr lang="ru-RU"/>
              <a:pPr/>
              <a:t>1</a:t>
            </a:fld>
            <a:endParaRPr lang="ru-RU"/>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684225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10</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9280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11</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493912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28F4CF-F05D-4D82-A5FE-E719EA32A26F}" type="slidenum">
              <a:rPr lang="ru-RU"/>
              <a:pPr/>
              <a:t>12</a:t>
            </a:fld>
            <a:endParaRPr lang="ru-RU"/>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033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E5036C-FC33-4017-8821-FD77266523A3}" type="slidenum">
              <a:rPr lang="ru-RU"/>
              <a:pPr/>
              <a:t>13</a:t>
            </a:fld>
            <a:endParaRPr lang="ru-RU"/>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368824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44563A-C2C8-4392-8C19-05990342B75D}" type="slidenum">
              <a:rPr lang="ru-RU"/>
              <a:pPr/>
              <a:t>14</a:t>
            </a:fld>
            <a:endParaRPr lang="ru-R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12804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15</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895944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16</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174753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17</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986245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18</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31087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19</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357114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7E4712-55CF-4F48-ACA5-F9FDFA98D027}" type="slidenum">
              <a:rPr lang="ru-RU"/>
              <a:pPr/>
              <a:t>2</a:t>
            </a:fld>
            <a:endParaRPr lang="ru-RU"/>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0967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3</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10507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28F4CF-F05D-4D82-A5FE-E719EA32A26F}" type="slidenum">
              <a:rPr lang="ru-RU"/>
              <a:pPr/>
              <a:t>4</a:t>
            </a:fld>
            <a:endParaRPr lang="ru-RU"/>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59100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E5036C-FC33-4017-8821-FD77266523A3}" type="slidenum">
              <a:rPr lang="ru-RU"/>
              <a:pPr/>
              <a:t>5</a:t>
            </a:fld>
            <a:endParaRPr lang="ru-RU"/>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983006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44563A-C2C8-4392-8C19-05990342B75D}" type="slidenum">
              <a:rPr lang="ru-RU"/>
              <a:pPr/>
              <a:t>6</a:t>
            </a:fld>
            <a:endParaRPr lang="ru-RU"/>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11019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E249A3-4FA4-4F2C-9A66-44284666BC8A}" type="slidenum">
              <a:rPr lang="ru-RU"/>
              <a:pPr/>
              <a:t>7</a:t>
            </a:fld>
            <a:endParaRPr lang="ru-R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257637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F0B89E-5B89-4D0D-A779-94479EE7902D}" type="slidenum">
              <a:rPr lang="ru-RU"/>
              <a:pPr/>
              <a:t>8</a:t>
            </a:fld>
            <a:endParaRPr lang="ru-RU"/>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401005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59B8FF-DE29-4035-ABF4-0C8689A86F85}" type="slidenum">
              <a:rPr lang="ru-RU"/>
              <a:pPr/>
              <a:t>9</a:t>
            </a:fld>
            <a:endParaRPr lang="ru-RU"/>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3103468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2"/>
          <p:cNvGrpSpPr>
            <a:grpSpLocks/>
          </p:cNvGrpSpPr>
          <p:nvPr userDrawn="1"/>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grpSp>
      </p:grpSp>
      <p:pic>
        <p:nvPicPr>
          <p:cNvPr id="18" name="Picture 21" descr="PP_WIUT_Attachme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5247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ru-RU"/>
              <a:t>Click to edit Master title style</a:t>
            </a:r>
          </a:p>
        </p:txBody>
      </p:sp>
      <p:sp>
        <p:nvSpPr>
          <p:cNvPr id="1157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ru-RU"/>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ru-RU"/>
          </a:p>
        </p:txBody>
      </p:sp>
      <p:sp>
        <p:nvSpPr>
          <p:cNvPr id="20" name="Rectangle 17"/>
          <p:cNvSpPr>
            <a:spLocks noGrp="1" noChangeArrowheads="1"/>
          </p:cNvSpPr>
          <p:nvPr>
            <p:ph type="ftr" sz="quarter" idx="11"/>
          </p:nvPr>
        </p:nvSpPr>
        <p:spPr/>
        <p:txBody>
          <a:bodyPr/>
          <a:lstStyle>
            <a:lvl1pPr>
              <a:defRPr/>
            </a:lvl1pPr>
          </a:lstStyle>
          <a:p>
            <a:pPr>
              <a:defRPr/>
            </a:pPr>
            <a:r>
              <a:rPr lang="ru-RU"/>
              <a:t>2UZC402 RAD, Prepared by Olimjon Bakirov</a:t>
            </a:r>
          </a:p>
        </p:txBody>
      </p:sp>
      <p:sp>
        <p:nvSpPr>
          <p:cNvPr id="21" name="Rectangle 18"/>
          <p:cNvSpPr>
            <a:spLocks noGrp="1" noChangeArrowheads="1"/>
          </p:cNvSpPr>
          <p:nvPr>
            <p:ph type="sldNum" sz="quarter" idx="12"/>
          </p:nvPr>
        </p:nvSpPr>
        <p:spPr/>
        <p:txBody>
          <a:bodyPr/>
          <a:lstStyle>
            <a:lvl1pPr>
              <a:defRPr smtClean="0"/>
            </a:lvl1pPr>
          </a:lstStyle>
          <a:p>
            <a:pPr>
              <a:defRPr/>
            </a:pPr>
            <a:fld id="{0CAC4913-E785-43C3-BA73-79FCE15F3526}" type="slidenum">
              <a:rPr lang="ru-RU"/>
              <a:pPr>
                <a:defRPr/>
              </a:pPr>
              <a:t>‹#›</a:t>
            </a:fld>
            <a:endParaRPr lang="ru-RU"/>
          </a:p>
        </p:txBody>
      </p:sp>
    </p:spTree>
    <p:extLst>
      <p:ext uri="{BB962C8B-B14F-4D97-AF65-F5344CB8AC3E}">
        <p14:creationId xmlns:p14="http://schemas.microsoft.com/office/powerpoint/2010/main" val="19785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65140922-993E-4267-A217-D6666D27CCD5}"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94647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0EB58A66-1163-4D68-8B48-66E0C7567104}"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020048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B9DAA4FB-04CD-40C6-91C6-75E041D7C4B5}"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126472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E02C04D0-2060-430B-A713-A6E1B1715369}"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63287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5" name="Rectangle 3"/>
          <p:cNvSpPr>
            <a:spLocks noGrp="1" noChangeArrowheads="1"/>
          </p:cNvSpPr>
          <p:nvPr>
            <p:ph type="sldNum" sz="quarter" idx="11"/>
          </p:nvPr>
        </p:nvSpPr>
        <p:spPr>
          <a:ln/>
        </p:spPr>
        <p:txBody>
          <a:bodyPr/>
          <a:lstStyle>
            <a:lvl1pPr>
              <a:defRPr/>
            </a:lvl1pPr>
          </a:lstStyle>
          <a:p>
            <a:pPr>
              <a:defRPr/>
            </a:pPr>
            <a:fld id="{7FFD0290-1557-477A-9915-03DB4C2FAE0B}" type="slidenum">
              <a:rPr lang="ru-RU"/>
              <a:pPr>
                <a:defRPr/>
              </a:pPr>
              <a:t>‹#›</a:t>
            </a:fld>
            <a:endParaRPr lang="ru-RU"/>
          </a:p>
        </p:txBody>
      </p:sp>
      <p:sp>
        <p:nvSpPr>
          <p:cNvPr id="6"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84017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7FBD602B-670A-432C-B8DC-A8A41E704F68}"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354884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8" name="Rectangle 3"/>
          <p:cNvSpPr>
            <a:spLocks noGrp="1" noChangeArrowheads="1"/>
          </p:cNvSpPr>
          <p:nvPr>
            <p:ph type="sldNum" sz="quarter" idx="11"/>
          </p:nvPr>
        </p:nvSpPr>
        <p:spPr>
          <a:ln/>
        </p:spPr>
        <p:txBody>
          <a:bodyPr/>
          <a:lstStyle>
            <a:lvl1pPr>
              <a:defRPr/>
            </a:lvl1pPr>
          </a:lstStyle>
          <a:p>
            <a:pPr>
              <a:defRPr/>
            </a:pPr>
            <a:fld id="{3AA6AD1D-8350-4BF2-B53B-1E75999C3E2E}" type="slidenum">
              <a:rPr lang="ru-RU"/>
              <a:pPr>
                <a:defRPr/>
              </a:pPr>
              <a:t>‹#›</a:t>
            </a:fld>
            <a:endParaRPr lang="ru-RU"/>
          </a:p>
        </p:txBody>
      </p:sp>
      <p:sp>
        <p:nvSpPr>
          <p:cNvPr id="9"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70140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4" name="Rectangle 3"/>
          <p:cNvSpPr>
            <a:spLocks noGrp="1" noChangeArrowheads="1"/>
          </p:cNvSpPr>
          <p:nvPr>
            <p:ph type="sldNum" sz="quarter" idx="11"/>
          </p:nvPr>
        </p:nvSpPr>
        <p:spPr>
          <a:ln/>
        </p:spPr>
        <p:txBody>
          <a:bodyPr/>
          <a:lstStyle>
            <a:lvl1pPr>
              <a:defRPr/>
            </a:lvl1pPr>
          </a:lstStyle>
          <a:p>
            <a:pPr>
              <a:defRPr/>
            </a:pPr>
            <a:fld id="{14FBDB1E-D292-4BB5-AA11-0262891D22D2}" type="slidenum">
              <a:rPr lang="ru-RU"/>
              <a:pPr>
                <a:defRPr/>
              </a:pPr>
              <a:t>‹#›</a:t>
            </a:fld>
            <a:endParaRPr lang="ru-RU"/>
          </a:p>
        </p:txBody>
      </p:sp>
      <p:sp>
        <p:nvSpPr>
          <p:cNvPr id="5"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48395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3" name="Rectangle 3"/>
          <p:cNvSpPr>
            <a:spLocks noGrp="1" noChangeArrowheads="1"/>
          </p:cNvSpPr>
          <p:nvPr>
            <p:ph type="sldNum" sz="quarter" idx="11"/>
          </p:nvPr>
        </p:nvSpPr>
        <p:spPr>
          <a:ln/>
        </p:spPr>
        <p:txBody>
          <a:bodyPr/>
          <a:lstStyle>
            <a:lvl1pPr>
              <a:defRPr/>
            </a:lvl1pPr>
          </a:lstStyle>
          <a:p>
            <a:pPr>
              <a:defRPr/>
            </a:pPr>
            <a:fld id="{079B0E7D-D65E-4E27-8FD8-0AFACBA44855}" type="slidenum">
              <a:rPr lang="ru-RU"/>
              <a:pPr>
                <a:defRPr/>
              </a:pPr>
              <a:t>‹#›</a:t>
            </a:fld>
            <a:endParaRPr lang="ru-RU"/>
          </a:p>
        </p:txBody>
      </p:sp>
      <p:sp>
        <p:nvSpPr>
          <p:cNvPr id="4"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215144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443F2149-2EEA-4D73-A89F-EEDD4AE00896}"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76614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ru-RU"/>
              <a:t>2UZC402 RAD, Prepared by Olimjon Bakirov</a:t>
            </a:r>
          </a:p>
        </p:txBody>
      </p:sp>
      <p:sp>
        <p:nvSpPr>
          <p:cNvPr id="6" name="Rectangle 3"/>
          <p:cNvSpPr>
            <a:spLocks noGrp="1" noChangeArrowheads="1"/>
          </p:cNvSpPr>
          <p:nvPr>
            <p:ph type="sldNum" sz="quarter" idx="11"/>
          </p:nvPr>
        </p:nvSpPr>
        <p:spPr>
          <a:ln/>
        </p:spPr>
        <p:txBody>
          <a:bodyPr/>
          <a:lstStyle>
            <a:lvl1pPr>
              <a:defRPr/>
            </a:lvl1pPr>
          </a:lstStyle>
          <a:p>
            <a:pPr>
              <a:defRPr/>
            </a:pPr>
            <a:fld id="{4AD35760-58A8-4B59-AF55-B4AF84868D4E}" type="slidenum">
              <a:rPr lang="ru-RU"/>
              <a:pPr>
                <a:defRPr/>
              </a:pPr>
              <a:t>‹#›</a:t>
            </a:fld>
            <a:endParaRPr 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177490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r>
              <a:rPr lang="ru-RU"/>
              <a:t>2UZC402 RAD, Prepared by Olimjon Bakirov</a:t>
            </a:r>
          </a:p>
        </p:txBody>
      </p:sp>
      <p:sp>
        <p:nvSpPr>
          <p:cNvPr id="11469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942E7C8E-52D5-41AA-A40B-6472D9506108}" type="slidenum">
              <a:rPr lang="ru-RU"/>
              <a:pPr>
                <a:defRPr/>
              </a:pPr>
              <a:t>‹#›</a:t>
            </a:fld>
            <a:endParaRPr lang="ru-RU"/>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sz="240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1470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pic>
        <p:nvPicPr>
          <p:cNvPr id="1032" name="Picture 17" descr="PP_WIUT_Attachment"/>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7524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9"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Lst>
  <p:hf sldNum="0" hd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16238" y="1828800"/>
            <a:ext cx="6075362" cy="2209800"/>
          </a:xfrm>
        </p:spPr>
        <p:txBody>
          <a:bodyPr/>
          <a:lstStyle/>
          <a:p>
            <a:pPr eaLnBrk="1" hangingPunct="1"/>
            <a:r>
              <a:rPr lang="en-US" sz="4600" dirty="0"/>
              <a:t>Introduction to Data Structures and Algorithms</a:t>
            </a:r>
            <a:endParaRPr lang="ru-RU" sz="4600" dirty="0" smtClean="0"/>
          </a:p>
        </p:txBody>
      </p:sp>
      <p:sp>
        <p:nvSpPr>
          <p:cNvPr id="5123" name="Rectangle 3"/>
          <p:cNvSpPr>
            <a:spLocks noGrp="1" noChangeArrowheads="1"/>
          </p:cNvSpPr>
          <p:nvPr>
            <p:ph type="subTitle" idx="1"/>
          </p:nvPr>
        </p:nvSpPr>
        <p:spPr/>
        <p:txBody>
          <a:bodyPr/>
          <a:lstStyle/>
          <a:p>
            <a:pPr eaLnBrk="1" hangingPunct="1"/>
            <a:r>
              <a:rPr lang="en-US" dirty="0" smtClean="0"/>
              <a:t>Lecture 13</a:t>
            </a:r>
            <a:endParaRPr lang="ru-RU"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type</a:t>
            </a:r>
          </a:p>
        </p:txBody>
      </p:sp>
      <p:sp>
        <p:nvSpPr>
          <p:cNvPr id="9219" name="Content Placeholder 12"/>
          <p:cNvSpPr>
            <a:spLocks noGrp="1"/>
          </p:cNvSpPr>
          <p:nvPr>
            <p:ph idx="1"/>
          </p:nvPr>
        </p:nvSpPr>
        <p:spPr>
          <a:xfrm>
            <a:off x="457200" y="1981200"/>
            <a:ext cx="8579296" cy="3886200"/>
          </a:xfrm>
        </p:spPr>
        <p:txBody>
          <a:bodyPr/>
          <a:lstStyle/>
          <a:p>
            <a:r>
              <a:rPr lang="en-US" dirty="0"/>
              <a:t>In programming languages a data type defines a set of values and the allowable operations on those values </a:t>
            </a:r>
            <a:r>
              <a:rPr lang="en-US" sz="1600" dirty="0"/>
              <a:t>(http://en.wikipedia.org/wiki/Data_type)</a:t>
            </a:r>
          </a:p>
        </p:txBody>
      </p:sp>
    </p:spTree>
    <p:extLst>
      <p:ext uri="{BB962C8B-B14F-4D97-AF65-F5344CB8AC3E}">
        <p14:creationId xmlns:p14="http://schemas.microsoft.com/office/powerpoint/2010/main" val="1508132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a:t>
            </a:r>
            <a:r>
              <a:rPr lang="en-US" dirty="0" smtClean="0"/>
              <a:t>types</a:t>
            </a:r>
            <a:endParaRPr lang="en-US" dirty="0"/>
          </a:p>
        </p:txBody>
      </p:sp>
      <p:sp>
        <p:nvSpPr>
          <p:cNvPr id="9219" name="Content Placeholder 12"/>
          <p:cNvSpPr>
            <a:spLocks noGrp="1"/>
          </p:cNvSpPr>
          <p:nvPr>
            <p:ph idx="1"/>
          </p:nvPr>
        </p:nvSpPr>
        <p:spPr>
          <a:xfrm>
            <a:off x="457200" y="1981200"/>
            <a:ext cx="8579296" cy="3886200"/>
          </a:xfrm>
        </p:spPr>
        <p:txBody>
          <a:bodyPr/>
          <a:lstStyle/>
          <a:p>
            <a:r>
              <a:rPr lang="en-US" dirty="0"/>
              <a:t>Integer </a:t>
            </a:r>
          </a:p>
          <a:p>
            <a:pPr lvl="1"/>
            <a:r>
              <a:rPr lang="en-US" dirty="0"/>
              <a:t>Operations: +, - , *, /</a:t>
            </a:r>
          </a:p>
          <a:p>
            <a:r>
              <a:rPr lang="en-US" dirty="0"/>
              <a:t>String </a:t>
            </a:r>
          </a:p>
          <a:p>
            <a:pPr lvl="1"/>
            <a:r>
              <a:rPr lang="en-US" dirty="0"/>
              <a:t>Operations: Substring(), Trim()</a:t>
            </a:r>
          </a:p>
          <a:p>
            <a:r>
              <a:rPr lang="en-US" dirty="0" err="1"/>
              <a:t>DateTime</a:t>
            </a:r>
            <a:r>
              <a:rPr lang="en-US" dirty="0"/>
              <a:t> </a:t>
            </a:r>
          </a:p>
          <a:p>
            <a:pPr lvl="1"/>
            <a:r>
              <a:rPr lang="en-US" dirty="0"/>
              <a:t>Operations: </a:t>
            </a:r>
            <a:r>
              <a:rPr lang="en-US" dirty="0" err="1"/>
              <a:t>AddDays</a:t>
            </a:r>
            <a:r>
              <a:rPr lang="en-US" dirty="0"/>
              <a:t>(), </a:t>
            </a:r>
            <a:r>
              <a:rPr lang="en-US" dirty="0" err="1"/>
              <a:t>AddYears</a:t>
            </a:r>
            <a:r>
              <a:rPr lang="en-US" dirty="0"/>
              <a:t>()</a:t>
            </a:r>
          </a:p>
        </p:txBody>
      </p:sp>
    </p:spTree>
    <p:extLst>
      <p:ext uri="{BB962C8B-B14F-4D97-AF65-F5344CB8AC3E}">
        <p14:creationId xmlns:p14="http://schemas.microsoft.com/office/powerpoint/2010/main" val="1640711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What is a class?</a:t>
            </a:r>
            <a:endParaRPr lang="ru-RU" dirty="0" smtClean="0"/>
          </a:p>
        </p:txBody>
      </p:sp>
      <p:sp>
        <p:nvSpPr>
          <p:cNvPr id="11267" name="Content Placeholder 12"/>
          <p:cNvSpPr>
            <a:spLocks noGrp="1"/>
          </p:cNvSpPr>
          <p:nvPr>
            <p:ph idx="1"/>
          </p:nvPr>
        </p:nvSpPr>
        <p:spPr/>
        <p:txBody>
          <a:bodyPr/>
          <a:lstStyle/>
          <a:p>
            <a:r>
              <a:rPr lang="en-US" dirty="0"/>
              <a:t>One of the primary uses of OOP is to develop user-defined data types.</a:t>
            </a:r>
          </a:p>
          <a:p>
            <a:r>
              <a:rPr lang="en-US" dirty="0"/>
              <a:t>Class is a user defined Data type.</a:t>
            </a:r>
          </a:p>
          <a:p>
            <a:pPr>
              <a:buNone/>
            </a:pPr>
            <a:endParaRPr lang="en-US" dirty="0" smtClean="0"/>
          </a:p>
        </p:txBody>
      </p:sp>
    </p:spTree>
    <p:extLst>
      <p:ext uri="{BB962C8B-B14F-4D97-AF65-F5344CB8AC3E}">
        <p14:creationId xmlns:p14="http://schemas.microsoft.com/office/powerpoint/2010/main" val="1093275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What is </a:t>
            </a:r>
            <a:r>
              <a:rPr lang="en-US"/>
              <a:t>an </a:t>
            </a:r>
            <a:r>
              <a:rPr lang="en-US" smtClean="0"/>
              <a:t>Object?</a:t>
            </a:r>
            <a:endParaRPr lang="ru-RU" dirty="0" smtClean="0"/>
          </a:p>
        </p:txBody>
      </p:sp>
      <p:sp>
        <p:nvSpPr>
          <p:cNvPr id="15363" name="Content Placeholder 12"/>
          <p:cNvSpPr>
            <a:spLocks noGrp="1"/>
          </p:cNvSpPr>
          <p:nvPr>
            <p:ph idx="1"/>
          </p:nvPr>
        </p:nvSpPr>
        <p:spPr/>
        <p:txBody>
          <a:bodyPr/>
          <a:lstStyle/>
          <a:p>
            <a:r>
              <a:rPr lang="en-US" dirty="0"/>
              <a:t>Object is an instance of a class</a:t>
            </a:r>
          </a:p>
          <a:p>
            <a:r>
              <a:rPr lang="en-US" dirty="0"/>
              <a:t>In other words you create an object by declaring a variable of a particular class type.</a:t>
            </a:r>
          </a:p>
          <a:p>
            <a:pPr>
              <a:buFont typeface="Wingdings" panose="05000000000000000000" pitchFamily="2" charset="2"/>
              <a:buNone/>
            </a:pPr>
            <a:endParaRPr lang="en-US" dirty="0" smtClean="0"/>
          </a:p>
        </p:txBody>
      </p:sp>
    </p:spTree>
    <p:extLst>
      <p:ext uri="{BB962C8B-B14F-4D97-AF65-F5344CB8AC3E}">
        <p14:creationId xmlns:p14="http://schemas.microsoft.com/office/powerpoint/2010/main" val="2467696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What is an </a:t>
            </a:r>
            <a:r>
              <a:rPr lang="en-US" dirty="0" smtClean="0"/>
              <a:t>Object?</a:t>
            </a:r>
            <a:endParaRPr lang="ru-RU" dirty="0" smtClean="0"/>
          </a:p>
        </p:txBody>
      </p:sp>
      <p:sp>
        <p:nvSpPr>
          <p:cNvPr id="17411" name="Content Placeholder 12"/>
          <p:cNvSpPr>
            <a:spLocks noGrp="1"/>
          </p:cNvSpPr>
          <p:nvPr>
            <p:ph idx="1"/>
          </p:nvPr>
        </p:nvSpPr>
        <p:spPr>
          <a:xfrm>
            <a:off x="457200" y="1981200"/>
            <a:ext cx="8229600" cy="3886200"/>
          </a:xfrm>
        </p:spPr>
        <p:txBody>
          <a:bodyPr/>
          <a:lstStyle/>
          <a:p>
            <a:r>
              <a:rPr lang="en-US" sz="3600" dirty="0"/>
              <a:t>A type is just a .NET class. </a:t>
            </a:r>
            <a:r>
              <a:rPr lang="en-US" sz="2000" dirty="0"/>
              <a:t>(http://visualbasic.about.com/od/usingvbnet/a/datatypes.htm)</a:t>
            </a:r>
          </a:p>
          <a:p>
            <a:pPr lvl="1"/>
            <a:endParaRPr lang="en-US" dirty="0" smtClean="0"/>
          </a:p>
        </p:txBody>
      </p:sp>
    </p:spTree>
    <p:extLst>
      <p:ext uri="{BB962C8B-B14F-4D97-AF65-F5344CB8AC3E}">
        <p14:creationId xmlns:p14="http://schemas.microsoft.com/office/powerpoint/2010/main" val="3021714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Classes in </a:t>
            </a:r>
            <a:r>
              <a:rPr lang="en-US" dirty="0" smtClean="0"/>
              <a:t>C#.NET</a:t>
            </a:r>
            <a:endParaRPr lang="ru-RU" dirty="0" smtClean="0"/>
          </a:p>
        </p:txBody>
      </p:sp>
      <p:sp>
        <p:nvSpPr>
          <p:cNvPr id="19459" name="Content Placeholder 12"/>
          <p:cNvSpPr>
            <a:spLocks noGrp="1"/>
          </p:cNvSpPr>
          <p:nvPr>
            <p:ph idx="1"/>
          </p:nvPr>
        </p:nvSpPr>
        <p:spPr>
          <a:xfrm>
            <a:off x="457200" y="1981200"/>
            <a:ext cx="8229600" cy="4256112"/>
          </a:xfrm>
        </p:spPr>
        <p:txBody>
          <a:bodyPr/>
          <a:lstStyle/>
          <a:p>
            <a:pPr marL="0" indent="0">
              <a:buNone/>
            </a:pPr>
            <a:r>
              <a:rPr lang="en-US" dirty="0" smtClean="0">
                <a:solidFill>
                  <a:srgbClr val="0000FF"/>
                </a:solidFill>
                <a:latin typeface="Consolas" panose="020B0609020204030204" pitchFamily="49" charset="0"/>
              </a:rPr>
              <a:t>public</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Boat</a:t>
            </a:r>
            <a:endParaRPr lang="en-US" dirty="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smtClean="0">
                <a:solidFill>
                  <a:srgbClr val="0000FF"/>
                </a:solidFill>
                <a:latin typeface="Consolas" panose="020B0609020204030204" pitchFamily="49" charset="0"/>
              </a:rPr>
              <a:t>	private</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_width;</a:t>
            </a:r>
          </a:p>
          <a:p>
            <a:pPr marL="0" indent="0">
              <a:buNone/>
            </a:pPr>
            <a:r>
              <a:rPr lang="en-US" dirty="0" smtClean="0">
                <a:solidFill>
                  <a:srgbClr val="0000FF"/>
                </a:solidFill>
                <a:latin typeface="Consolas" panose="020B0609020204030204" pitchFamily="49" charset="0"/>
              </a:rPr>
              <a:t>	private</a:t>
            </a:r>
            <a:r>
              <a:rPr lang="en-US" dirty="0" smtClean="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_length</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smtClean="0">
                <a:solidFill>
                  <a:srgbClr val="008000"/>
                </a:solidFill>
                <a:latin typeface="Consolas" panose="020B0609020204030204" pitchFamily="49" charset="0"/>
              </a:rPr>
              <a:t>	//</a:t>
            </a:r>
            <a:r>
              <a:rPr lang="en-US" dirty="0">
                <a:solidFill>
                  <a:srgbClr val="008000"/>
                </a:solidFill>
                <a:latin typeface="Consolas" panose="020B0609020204030204" pitchFamily="49" charset="0"/>
              </a:rPr>
              <a:t>More stuff goes here</a:t>
            </a:r>
            <a:endParaRPr lang="en-US" dirty="0">
              <a:solidFill>
                <a:srgbClr val="000000"/>
              </a:solidFill>
              <a:latin typeface="Consolas" panose="020B0609020204030204" pitchFamily="49" charset="0"/>
            </a:endParaRPr>
          </a:p>
          <a:p>
            <a:pPr marL="0" indent="0">
              <a:buNone/>
            </a:pPr>
            <a:r>
              <a:rPr lang="en-US" dirty="0" smtClean="0">
                <a:solidFill>
                  <a:srgbClr val="000000"/>
                </a:solidFill>
                <a:latin typeface="Consolas" panose="020B0609020204030204" pitchFamily="49" charset="0"/>
              </a:rPr>
              <a:t>}</a:t>
            </a:r>
            <a:endParaRPr lang="en-US" dirty="0" smtClean="0"/>
          </a:p>
        </p:txBody>
      </p:sp>
    </p:spTree>
    <p:extLst>
      <p:ext uri="{BB962C8B-B14F-4D97-AF65-F5344CB8AC3E}">
        <p14:creationId xmlns:p14="http://schemas.microsoft.com/office/powerpoint/2010/main" val="3711408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Constructors</a:t>
            </a:r>
            <a:endParaRPr lang="ru-RU" dirty="0" smtClean="0"/>
          </a:p>
        </p:txBody>
      </p:sp>
      <p:sp>
        <p:nvSpPr>
          <p:cNvPr id="19459" name="Content Placeholder 12"/>
          <p:cNvSpPr>
            <a:spLocks noGrp="1"/>
          </p:cNvSpPr>
          <p:nvPr>
            <p:ph idx="1"/>
          </p:nvPr>
        </p:nvSpPr>
        <p:spPr>
          <a:xfrm>
            <a:off x="457200" y="1700808"/>
            <a:ext cx="8229600" cy="4166592"/>
          </a:xfrm>
        </p:spPr>
        <p:txBody>
          <a:bodyPr/>
          <a:lstStyle/>
          <a:p>
            <a:pPr marL="0" indent="0">
              <a:buNone/>
            </a:pPr>
            <a:r>
              <a:rPr lang="en-US" sz="2800" dirty="0" smtClean="0">
                <a:solidFill>
                  <a:srgbClr val="0000FF"/>
                </a:solidFill>
                <a:latin typeface="Consolas" panose="020B0609020204030204" pitchFamily="49" charset="0"/>
              </a:rPr>
              <a:t>public</a:t>
            </a:r>
            <a:r>
              <a:rPr lang="en-US" sz="2800" dirty="0" smtClean="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Boat()</a:t>
            </a:r>
          </a:p>
          <a:p>
            <a:pPr marL="0" indent="0">
              <a:buNone/>
            </a:pPr>
            <a:r>
              <a:rPr lang="en-US" sz="2800" dirty="0" smtClean="0">
                <a:solidFill>
                  <a:srgbClr val="000000"/>
                </a:solidFill>
                <a:latin typeface="Consolas" panose="020B0609020204030204" pitchFamily="49" charset="0"/>
              </a:rPr>
              <a:t>{</a:t>
            </a:r>
          </a:p>
          <a:p>
            <a:pPr marL="0" indent="0">
              <a:buNone/>
            </a:pPr>
            <a:r>
              <a:rPr lang="en-US" sz="2800" dirty="0">
                <a:solidFill>
                  <a:srgbClr val="000000"/>
                </a:solidFill>
                <a:latin typeface="Consolas" panose="020B0609020204030204" pitchFamily="49" charset="0"/>
              </a:rPr>
              <a:t>	</a:t>
            </a:r>
            <a:r>
              <a:rPr lang="en-US" sz="2800" dirty="0" smtClean="0">
                <a:solidFill>
                  <a:srgbClr val="000000"/>
                </a:solidFill>
                <a:latin typeface="Consolas" panose="020B0609020204030204" pitchFamily="49" charset="0"/>
              </a:rPr>
              <a:t>_</a:t>
            </a:r>
            <a:r>
              <a:rPr lang="en-US" sz="2800" dirty="0">
                <a:solidFill>
                  <a:srgbClr val="000000"/>
                </a:solidFill>
                <a:latin typeface="Consolas" panose="020B0609020204030204" pitchFamily="49" charset="0"/>
              </a:rPr>
              <a:t>width = 10;</a:t>
            </a:r>
          </a:p>
          <a:p>
            <a:pPr marL="0" indent="0">
              <a:buNone/>
            </a:pPr>
            <a:r>
              <a:rPr lang="en-US" sz="2800" dirty="0" smtClean="0">
                <a:solidFill>
                  <a:srgbClr val="000000"/>
                </a:solidFill>
                <a:latin typeface="Consolas" panose="020B0609020204030204" pitchFamily="49" charset="0"/>
              </a:rPr>
              <a:t>	_</a:t>
            </a:r>
            <a:r>
              <a:rPr lang="en-US" sz="2800" dirty="0">
                <a:solidFill>
                  <a:srgbClr val="000000"/>
                </a:solidFill>
                <a:latin typeface="Consolas" panose="020B0609020204030204" pitchFamily="49" charset="0"/>
              </a:rPr>
              <a:t>length = 110;</a:t>
            </a: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public</a:t>
            </a:r>
            <a:r>
              <a:rPr lang="en-US" sz="2800" dirty="0" smtClean="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Boat(</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width, </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length)</a:t>
            </a: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smtClean="0">
                <a:solidFill>
                  <a:srgbClr val="000000"/>
                </a:solidFill>
                <a:latin typeface="Consolas" panose="020B0609020204030204" pitchFamily="49" charset="0"/>
              </a:rPr>
              <a:t>	_</a:t>
            </a:r>
            <a:r>
              <a:rPr lang="en-US" sz="2800" dirty="0">
                <a:solidFill>
                  <a:srgbClr val="000000"/>
                </a:solidFill>
                <a:latin typeface="Consolas" panose="020B0609020204030204" pitchFamily="49" charset="0"/>
              </a:rPr>
              <a:t>width = width;</a:t>
            </a:r>
          </a:p>
          <a:p>
            <a:pPr marL="0" indent="0">
              <a:buNone/>
            </a:pPr>
            <a:r>
              <a:rPr lang="en-US" sz="2800" dirty="0" smtClean="0">
                <a:solidFill>
                  <a:srgbClr val="000000"/>
                </a:solidFill>
                <a:latin typeface="Consolas" panose="020B0609020204030204" pitchFamily="49" charset="0"/>
              </a:rPr>
              <a:t>	_</a:t>
            </a:r>
            <a:r>
              <a:rPr lang="en-US" sz="2800" dirty="0">
                <a:solidFill>
                  <a:srgbClr val="000000"/>
                </a:solidFill>
                <a:latin typeface="Consolas" panose="020B0609020204030204" pitchFamily="49" charset="0"/>
              </a:rPr>
              <a:t>length = length;</a:t>
            </a:r>
          </a:p>
          <a:p>
            <a:pPr marL="0" indent="0">
              <a:buNone/>
            </a:pPr>
            <a:r>
              <a:rPr lang="en-US" sz="2800" dirty="0" smtClean="0">
                <a:solidFill>
                  <a:srgbClr val="000000"/>
                </a:solidFill>
                <a:latin typeface="Consolas" panose="020B0609020204030204" pitchFamily="49" charset="0"/>
              </a:rPr>
              <a:t>}</a:t>
            </a:r>
            <a:endParaRPr lang="en-US" sz="2800" dirty="0" smtClean="0"/>
          </a:p>
        </p:txBody>
      </p:sp>
    </p:spTree>
    <p:extLst>
      <p:ext uri="{BB962C8B-B14F-4D97-AF65-F5344CB8AC3E}">
        <p14:creationId xmlns:p14="http://schemas.microsoft.com/office/powerpoint/2010/main" val="1291394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Properties</a:t>
            </a:r>
            <a:endParaRPr lang="ru-RU" dirty="0" smtClean="0"/>
          </a:p>
        </p:txBody>
      </p:sp>
      <p:sp>
        <p:nvSpPr>
          <p:cNvPr id="19459" name="Content Placeholder 12"/>
          <p:cNvSpPr>
            <a:spLocks noGrp="1"/>
          </p:cNvSpPr>
          <p:nvPr>
            <p:ph idx="1"/>
          </p:nvPr>
        </p:nvSpPr>
        <p:spPr>
          <a:xfrm>
            <a:off x="457200" y="1484784"/>
            <a:ext cx="8229600" cy="4166592"/>
          </a:xfrm>
        </p:spPr>
        <p:txBody>
          <a:bodyPr/>
          <a:lstStyle/>
          <a:p>
            <a:pPr marL="0" indent="0">
              <a:buNone/>
            </a:pPr>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_width;</a:t>
            </a:r>
          </a:p>
          <a:p>
            <a:pPr marL="0" indent="0">
              <a:buNone/>
            </a:pPr>
            <a:r>
              <a:rPr lang="en-US" sz="2400" dirty="0" smtClean="0">
                <a:solidFill>
                  <a:srgbClr val="0000FF"/>
                </a:solidFill>
                <a:latin typeface="Consolas" panose="020B0609020204030204" pitchFamily="49" charset="0"/>
              </a:rPr>
              <a:t>public</a:t>
            </a:r>
            <a:r>
              <a:rPr lang="en-US" sz="2400" dirty="0" smtClean="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Width</a:t>
            </a:r>
          </a:p>
          <a:p>
            <a:pPr marL="0" indent="0">
              <a:buNone/>
            </a:pPr>
            <a:r>
              <a:rPr lang="en-US" sz="2400" dirty="0" smtClean="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buNone/>
            </a:pPr>
            <a:r>
              <a:rPr lang="en-US" sz="2400" dirty="0" smtClean="0">
                <a:solidFill>
                  <a:srgbClr val="0000FF"/>
                </a:solidFill>
                <a:latin typeface="Consolas" panose="020B0609020204030204" pitchFamily="49" charset="0"/>
              </a:rPr>
              <a:t>	get</a:t>
            </a:r>
            <a:endParaRPr lang="en-US" sz="2400" dirty="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smtClean="0">
                <a:solidFill>
                  <a:srgbClr val="0000FF"/>
                </a:solidFill>
                <a:latin typeface="Consolas" panose="020B0609020204030204" pitchFamily="49" charset="0"/>
              </a:rPr>
              <a:t>		return</a:t>
            </a:r>
            <a:r>
              <a:rPr lang="en-US" sz="2400" dirty="0" smtClean="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_width;</a:t>
            </a:r>
          </a:p>
          <a:p>
            <a:pPr marL="0" indent="0">
              <a:buNone/>
            </a:pPr>
            <a:r>
              <a:rPr lang="en-US" sz="2400" dirty="0" smtClean="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smtClean="0">
                <a:solidFill>
                  <a:srgbClr val="0000FF"/>
                </a:solidFill>
                <a:latin typeface="Consolas" panose="020B0609020204030204" pitchFamily="49" charset="0"/>
              </a:rPr>
              <a:t>	set</a:t>
            </a:r>
            <a:endParaRPr lang="en-US" sz="2400" dirty="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			_</a:t>
            </a:r>
            <a:r>
              <a:rPr lang="en-US" sz="2400" dirty="0">
                <a:solidFill>
                  <a:srgbClr val="000000"/>
                </a:solidFill>
                <a:latin typeface="Consolas" panose="020B0609020204030204" pitchFamily="49" charset="0"/>
              </a:rPr>
              <a:t>width = value;</a:t>
            </a:r>
          </a:p>
          <a:p>
            <a:pPr marL="0" indent="0">
              <a:buNone/>
            </a:pPr>
            <a:r>
              <a:rPr lang="en-US" sz="2400" dirty="0" smtClean="0">
                <a:solidFill>
                  <a:srgbClr val="000000"/>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smtClean="0">
                <a:solidFill>
                  <a:srgbClr val="000000"/>
                </a:solidFill>
                <a:latin typeface="Consolas" panose="020B0609020204030204" pitchFamily="49" charset="0"/>
              </a:rPr>
              <a:t>}</a:t>
            </a:r>
            <a:endParaRPr lang="en-US" sz="2400" dirty="0" smtClean="0"/>
          </a:p>
        </p:txBody>
      </p:sp>
    </p:spTree>
    <p:extLst>
      <p:ext uri="{BB962C8B-B14F-4D97-AF65-F5344CB8AC3E}">
        <p14:creationId xmlns:p14="http://schemas.microsoft.com/office/powerpoint/2010/main" val="3117309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Auto properties</a:t>
            </a:r>
            <a:endParaRPr lang="ru-RU" dirty="0" smtClean="0"/>
          </a:p>
        </p:txBody>
      </p:sp>
      <p:sp>
        <p:nvSpPr>
          <p:cNvPr id="19459" name="Content Placeholder 12"/>
          <p:cNvSpPr>
            <a:spLocks noGrp="1"/>
          </p:cNvSpPr>
          <p:nvPr>
            <p:ph idx="1"/>
          </p:nvPr>
        </p:nvSpPr>
        <p:spPr>
          <a:xfrm>
            <a:off x="457200" y="1998712"/>
            <a:ext cx="8229600" cy="4166592"/>
          </a:xfrm>
        </p:spPr>
        <p:txBody>
          <a:bodyPr/>
          <a:lstStyle/>
          <a:p>
            <a:pPr marL="0" indent="0">
              <a:buNone/>
            </a:pP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Width { </a:t>
            </a:r>
            <a:r>
              <a:rPr lang="en-US" sz="2400" dirty="0">
                <a:solidFill>
                  <a:srgbClr val="0000FF"/>
                </a:solidFill>
                <a:latin typeface="Consolas" panose="020B0609020204030204" pitchFamily="49" charset="0"/>
              </a:rPr>
              <a:t>get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endParaRPr lang="en-US" sz="2400" dirty="0" smtClean="0"/>
          </a:p>
        </p:txBody>
      </p:sp>
    </p:spTree>
    <p:extLst>
      <p:ext uri="{BB962C8B-B14F-4D97-AF65-F5344CB8AC3E}">
        <p14:creationId xmlns:p14="http://schemas.microsoft.com/office/powerpoint/2010/main" val="1344664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Methods</a:t>
            </a:r>
            <a:endParaRPr lang="ru-RU" dirty="0" smtClean="0"/>
          </a:p>
        </p:txBody>
      </p:sp>
      <p:sp>
        <p:nvSpPr>
          <p:cNvPr id="19459" name="Content Placeholder 12"/>
          <p:cNvSpPr>
            <a:spLocks noGrp="1"/>
          </p:cNvSpPr>
          <p:nvPr>
            <p:ph idx="1"/>
          </p:nvPr>
        </p:nvSpPr>
        <p:spPr>
          <a:xfrm>
            <a:off x="457200" y="1700808"/>
            <a:ext cx="8229600" cy="4166592"/>
          </a:xfrm>
        </p:spPr>
        <p:txBody>
          <a:bodyPr/>
          <a:lstStyle/>
          <a:p>
            <a:pPr marL="0" indent="0">
              <a:buNone/>
            </a:pP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AddPerson</a:t>
            </a:r>
            <a:r>
              <a:rPr lang="en-US" sz="2800" dirty="0">
                <a:solidFill>
                  <a:srgbClr val="000000"/>
                </a:solidFill>
                <a:latin typeface="Consolas" panose="020B0609020204030204" pitchFamily="49" charset="0"/>
              </a:rPr>
              <a:t>(Person </a:t>
            </a:r>
            <a:r>
              <a:rPr lang="en-US" sz="2800" dirty="0" smtClean="0">
                <a:solidFill>
                  <a:srgbClr val="000000"/>
                </a:solidFill>
                <a:latin typeface="Consolas" panose="020B0609020204030204" pitchFamily="49" charset="0"/>
              </a:rPr>
              <a:t>p</a:t>
            </a:r>
            <a:r>
              <a:rPr lang="en-US" sz="2800" dirty="0">
                <a:solidFill>
                  <a:srgbClr val="000000"/>
                </a:solidFill>
                <a:latin typeface="Consolas" panose="020B0609020204030204" pitchFamily="49" charset="0"/>
              </a:rPr>
              <a:t>)</a:t>
            </a: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smtClean="0">
                <a:solidFill>
                  <a:srgbClr val="008000"/>
                </a:solidFill>
                <a:latin typeface="Consolas" panose="020B0609020204030204" pitchFamily="49" charset="0"/>
              </a:rPr>
              <a:t>	//...</a:t>
            </a:r>
            <a:endParaRPr lang="en-US" sz="2800" dirty="0">
              <a:solidFill>
                <a:srgbClr val="000000"/>
              </a:solidFill>
              <a:latin typeface="Consolas" panose="020B0609020204030204" pitchFamily="49" charset="0"/>
            </a:endParaRP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endParaRPr lang="en-US" sz="2800" dirty="0" smtClean="0">
              <a:solidFill>
                <a:srgbClr val="0000FF"/>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public</a:t>
            </a:r>
            <a:r>
              <a:rPr lang="en-US" sz="2800" dirty="0" smtClean="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GetCurrentLoad</a:t>
            </a:r>
            <a:r>
              <a:rPr lang="en-US" sz="2800" dirty="0">
                <a:solidFill>
                  <a:srgbClr val="000000"/>
                </a:solidFill>
                <a:latin typeface="Consolas" panose="020B0609020204030204" pitchFamily="49" charset="0"/>
              </a:rPr>
              <a:t>()</a:t>
            </a:r>
          </a:p>
          <a:p>
            <a:pPr marL="0" indent="0">
              <a:buNone/>
            </a:pP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smtClean="0">
                <a:solidFill>
                  <a:srgbClr val="0000FF"/>
                </a:solidFill>
                <a:latin typeface="Consolas" panose="020B0609020204030204" pitchFamily="49" charset="0"/>
              </a:rPr>
              <a:t>	return</a:t>
            </a:r>
            <a:r>
              <a:rPr lang="en-US" sz="2800" dirty="0" smtClean="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0;</a:t>
            </a:r>
          </a:p>
          <a:p>
            <a:pPr marL="0" indent="0">
              <a:buNone/>
            </a:pPr>
            <a:r>
              <a:rPr lang="en-US" sz="2800" dirty="0" smtClean="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712625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Objectives</a:t>
            </a:r>
          </a:p>
        </p:txBody>
      </p:sp>
      <p:sp>
        <p:nvSpPr>
          <p:cNvPr id="7171" name="Rectangle 3"/>
          <p:cNvSpPr>
            <a:spLocks noGrp="1" noChangeArrowheads="1"/>
          </p:cNvSpPr>
          <p:nvPr>
            <p:ph type="body" idx="1"/>
          </p:nvPr>
        </p:nvSpPr>
        <p:spPr/>
        <p:txBody>
          <a:bodyPr/>
          <a:lstStyle/>
          <a:p>
            <a:pPr eaLnBrk="1" hangingPunct="1"/>
            <a:r>
              <a:rPr lang="en-US" dirty="0"/>
              <a:t>Data </a:t>
            </a:r>
            <a:r>
              <a:rPr lang="en-US" dirty="0" smtClean="0"/>
              <a:t>Structures</a:t>
            </a:r>
          </a:p>
          <a:p>
            <a:pPr eaLnBrk="1" hangingPunct="1"/>
            <a:r>
              <a:rPr lang="en-US" dirty="0" smtClean="0"/>
              <a:t>Algorithms</a:t>
            </a:r>
          </a:p>
          <a:p>
            <a:pPr eaLnBrk="1" hangingPunct="1"/>
            <a:r>
              <a:rPr lang="en-US" dirty="0"/>
              <a:t>Understand data types</a:t>
            </a:r>
          </a:p>
          <a:p>
            <a:pPr eaLnBrk="1" hangingPunct="1"/>
            <a:r>
              <a:rPr lang="en-US" dirty="0"/>
              <a:t>Understand the role of classes</a:t>
            </a:r>
          </a:p>
          <a:p>
            <a:pPr eaLnBrk="1" hangingPunct="1"/>
            <a:r>
              <a:rPr lang="en-US" dirty="0"/>
              <a:t>Understand objects</a:t>
            </a:r>
          </a:p>
          <a:p>
            <a:pPr eaLnBrk="1" hangingPunct="1"/>
            <a:r>
              <a:rPr lang="en-US" dirty="0"/>
              <a:t>Learn C#.NET class </a:t>
            </a:r>
            <a:r>
              <a:rPr lang="en-US" dirty="0" smtClean="0"/>
              <a:t>Syntax</a:t>
            </a:r>
          </a:p>
          <a:p>
            <a:pPr eaLnBrk="1" hangingPunct="1">
              <a:buFont typeface="Wingdings" panose="05000000000000000000" pitchFamily="2" charset="2"/>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US" smtClean="0"/>
          </a:p>
        </p:txBody>
      </p:sp>
      <p:sp>
        <p:nvSpPr>
          <p:cNvPr id="32771" name="Rectangle 3"/>
          <p:cNvSpPr>
            <a:spLocks noGrp="1" noChangeArrowheads="1"/>
          </p:cNvSpPr>
          <p:nvPr>
            <p:ph type="body" idx="1"/>
          </p:nvPr>
        </p:nvSpPr>
        <p:spPr/>
        <p:txBody>
          <a:bodyPr/>
          <a:lstStyle/>
          <a:p>
            <a:pPr algn="ctr" eaLnBrk="1" hangingPunct="1">
              <a:buFont typeface="Wingdings" panose="05000000000000000000" pitchFamily="2" charset="2"/>
              <a:buNone/>
            </a:pPr>
            <a:r>
              <a:rPr lang="en-US" sz="11700" smtClean="0"/>
              <a:t>	The End</a:t>
            </a:r>
            <a:endParaRPr lang="ru-RU" sz="117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a:t>
            </a:r>
            <a:r>
              <a:rPr lang="en-US" dirty="0" smtClean="0"/>
              <a:t>structure</a:t>
            </a:r>
            <a:endParaRPr lang="en-US" dirty="0"/>
          </a:p>
        </p:txBody>
      </p:sp>
      <p:sp>
        <p:nvSpPr>
          <p:cNvPr id="9219" name="Content Placeholder 12"/>
          <p:cNvSpPr>
            <a:spLocks noGrp="1"/>
          </p:cNvSpPr>
          <p:nvPr>
            <p:ph idx="1"/>
          </p:nvPr>
        </p:nvSpPr>
        <p:spPr>
          <a:xfrm>
            <a:off x="457200" y="1981200"/>
            <a:ext cx="8579296" cy="3886200"/>
          </a:xfrm>
        </p:spPr>
        <p:txBody>
          <a:bodyPr/>
          <a:lstStyle/>
          <a:p>
            <a:r>
              <a:rPr lang="en-US" dirty="0"/>
              <a:t>Data </a:t>
            </a:r>
            <a:r>
              <a:rPr lang="en-US" dirty="0" smtClean="0"/>
              <a:t>structure – method </a:t>
            </a:r>
            <a:r>
              <a:rPr lang="en-US" dirty="0"/>
              <a:t>to store information</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t>Algorithms</a:t>
            </a:r>
            <a:endParaRPr lang="ru-RU" dirty="0" smtClean="0"/>
          </a:p>
        </p:txBody>
      </p:sp>
      <p:sp>
        <p:nvSpPr>
          <p:cNvPr id="11267" name="Content Placeholder 12"/>
          <p:cNvSpPr>
            <a:spLocks noGrp="1"/>
          </p:cNvSpPr>
          <p:nvPr>
            <p:ph idx="1"/>
          </p:nvPr>
        </p:nvSpPr>
        <p:spPr/>
        <p:txBody>
          <a:bodyPr/>
          <a:lstStyle/>
          <a:p>
            <a:pPr>
              <a:buNone/>
            </a:pPr>
            <a:r>
              <a:rPr lang="en-US" dirty="0" smtClean="0"/>
              <a:t>Algorithm – </a:t>
            </a:r>
            <a:r>
              <a:rPr lang="en-US" dirty="0"/>
              <a:t>method for solving a </a:t>
            </a:r>
            <a:r>
              <a:rPr lang="en-US" dirty="0" smtClean="0"/>
              <a:t>problem</a:t>
            </a:r>
          </a:p>
          <a:p>
            <a:pPr>
              <a:buNone/>
            </a:pPr>
            <a:endParaRPr lang="en-US" dirty="0"/>
          </a:p>
          <a:p>
            <a:pPr>
              <a:buNone/>
            </a:pPr>
            <a:r>
              <a:rPr lang="en-US" dirty="0"/>
              <a:t>Algorithm – </a:t>
            </a:r>
            <a:r>
              <a:rPr lang="en-US" dirty="0" smtClean="0"/>
              <a:t>a </a:t>
            </a:r>
            <a:r>
              <a:rPr lang="en-US" dirty="0"/>
              <a:t>process or set of rules to </a:t>
            </a:r>
            <a:r>
              <a:rPr lang="en-US" dirty="0" smtClean="0"/>
              <a:t>be followed </a:t>
            </a:r>
            <a:r>
              <a:rPr lang="en-US" dirty="0"/>
              <a:t>in calculations or other problem-solving operations</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t>Algorithms</a:t>
            </a:r>
            <a:endParaRPr lang="ru-RU" dirty="0" smtClean="0"/>
          </a:p>
        </p:txBody>
      </p:sp>
      <p:sp>
        <p:nvSpPr>
          <p:cNvPr id="15363" name="Content Placeholder 12"/>
          <p:cNvSpPr>
            <a:spLocks noGrp="1"/>
          </p:cNvSpPr>
          <p:nvPr>
            <p:ph idx="1"/>
          </p:nvPr>
        </p:nvSpPr>
        <p:spPr/>
        <p:txBody>
          <a:bodyPr/>
          <a:lstStyle/>
          <a:p>
            <a:pPr>
              <a:buNone/>
            </a:pPr>
            <a:r>
              <a:rPr lang="en-US" dirty="0"/>
              <a:t>Algorithms are at the heart of computing</a:t>
            </a:r>
            <a:r>
              <a:rPr lang="en-US" dirty="0" smtClean="0"/>
              <a:t>. Any </a:t>
            </a:r>
            <a:r>
              <a:rPr lang="en-US" dirty="0"/>
              <a:t>system, be it software or hardware, </a:t>
            </a:r>
            <a:r>
              <a:rPr lang="en-US" dirty="0" smtClean="0"/>
              <a:t>will have </a:t>
            </a:r>
            <a:r>
              <a:rPr lang="en-US" dirty="0"/>
              <a:t>algorithms (and data structures) as its basic building blocks. </a:t>
            </a:r>
          </a:p>
          <a:p>
            <a:pPr>
              <a:buNone/>
            </a:pPr>
            <a:r>
              <a:rPr lang="en-US" sz="1400" dirty="0"/>
              <a:t>Schneider F.B. Rodd M (</a:t>
            </a:r>
            <a:r>
              <a:rPr lang="en-US" sz="1400" dirty="0" err="1"/>
              <a:t>Eds</a:t>
            </a:r>
            <a:r>
              <a:rPr lang="en-US" sz="1400" dirty="0"/>
              <a:t>)</a:t>
            </a:r>
          </a:p>
          <a:p>
            <a:pPr>
              <a:buNone/>
            </a:pPr>
            <a:r>
              <a:rPr lang="en-US" sz="1400" dirty="0"/>
              <a:t>‘International Review of UK Research in </a:t>
            </a:r>
            <a:r>
              <a:rPr lang="en-US" sz="1400" dirty="0" smtClean="0"/>
              <a:t>Computer Science</a:t>
            </a:r>
            <a:r>
              <a:rPr lang="en-US" sz="1400" dirty="0"/>
              <a:t>’, (2001) </a:t>
            </a:r>
            <a:endParaRPr lang="en-US" sz="1400" dirty="0" smtClean="0"/>
          </a:p>
          <a:p>
            <a:pPr>
              <a:buNone/>
            </a:pPr>
            <a:r>
              <a:rPr lang="en-US" sz="1400" dirty="0" smtClean="0"/>
              <a:t>http://</a:t>
            </a:r>
            <a:r>
              <a:rPr lang="en-US" sz="1400" dirty="0"/>
              <a:t>www.iee.org/policy/csreport/cs_report.pdf</a:t>
            </a:r>
          </a:p>
          <a:p>
            <a:pPr>
              <a:buFont typeface="Wingdings" panose="05000000000000000000" pitchFamily="2" charset="2"/>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solidFill>
                  <a:srgbClr val="122A2C"/>
                </a:solidFill>
              </a:rPr>
              <a:t>Why study Algorithms?</a:t>
            </a:r>
            <a:endParaRPr lang="ru-RU" dirty="0" smtClean="0"/>
          </a:p>
        </p:txBody>
      </p:sp>
      <p:sp>
        <p:nvSpPr>
          <p:cNvPr id="17411" name="Content Placeholder 12"/>
          <p:cNvSpPr>
            <a:spLocks noGrp="1"/>
          </p:cNvSpPr>
          <p:nvPr>
            <p:ph idx="1"/>
          </p:nvPr>
        </p:nvSpPr>
        <p:spPr>
          <a:xfrm>
            <a:off x="457200" y="1981200"/>
            <a:ext cx="8229600" cy="3886200"/>
          </a:xfrm>
        </p:spPr>
        <p:txBody>
          <a:bodyPr/>
          <a:lstStyle/>
          <a:p>
            <a:pPr>
              <a:buNone/>
            </a:pPr>
            <a:r>
              <a:rPr lang="en-US" sz="2800" dirty="0"/>
              <a:t>If you know about available algorithms you can:</a:t>
            </a:r>
          </a:p>
          <a:p>
            <a:pPr lvl="1"/>
            <a:r>
              <a:rPr lang="en-US" dirty="0"/>
              <a:t>avoid re-inventing the wheel.</a:t>
            </a:r>
          </a:p>
          <a:p>
            <a:pPr lvl="1"/>
            <a:r>
              <a:rPr lang="en-US" dirty="0"/>
              <a:t>select best algorithm </a:t>
            </a:r>
            <a:r>
              <a:rPr lang="en-US" dirty="0" smtClean="0"/>
              <a:t>based on </a:t>
            </a:r>
            <a:r>
              <a:rPr lang="en-US" dirty="0"/>
              <a:t>information on complexity for different tasks.</a:t>
            </a:r>
          </a:p>
          <a:p>
            <a:pPr lvl="1"/>
            <a:r>
              <a:rPr lang="en-US" dirty="0"/>
              <a:t>develop new algorithms </a:t>
            </a:r>
            <a:r>
              <a:rPr lang="en-US" dirty="0" smtClean="0"/>
              <a:t>more </a:t>
            </a:r>
            <a:r>
              <a:rPr lang="en-US" dirty="0"/>
              <a:t>easily.</a:t>
            </a:r>
          </a:p>
          <a:p>
            <a:pPr lvl="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Algorithms</a:t>
            </a:r>
            <a:endParaRPr lang="ru-RU" dirty="0" smtClean="0"/>
          </a:p>
        </p:txBody>
      </p:sp>
      <p:sp>
        <p:nvSpPr>
          <p:cNvPr id="19459" name="Content Placeholder 12"/>
          <p:cNvSpPr>
            <a:spLocks noGrp="1"/>
          </p:cNvSpPr>
          <p:nvPr>
            <p:ph idx="1"/>
          </p:nvPr>
        </p:nvSpPr>
        <p:spPr/>
        <p:txBody>
          <a:bodyPr/>
          <a:lstStyle/>
          <a:p>
            <a:r>
              <a:rPr lang="en-US" dirty="0"/>
              <a:t>Web searching</a:t>
            </a:r>
          </a:p>
          <a:p>
            <a:r>
              <a:rPr lang="en-US" dirty="0"/>
              <a:t>Human genome project</a:t>
            </a:r>
          </a:p>
          <a:p>
            <a:r>
              <a:rPr lang="en-US" dirty="0"/>
              <a:t>Airline crew scheduling</a:t>
            </a:r>
          </a:p>
          <a:p>
            <a:r>
              <a:rPr lang="en-US" dirty="0"/>
              <a:t>GPS navigation</a:t>
            </a:r>
          </a:p>
          <a:p>
            <a:r>
              <a:rPr lang="en-US" dirty="0"/>
              <a:t>Financial prediction systems</a:t>
            </a:r>
          </a:p>
          <a:p>
            <a:r>
              <a:rPr lang="en-US" dirty="0"/>
              <a:t>Timetabling</a:t>
            </a:r>
          </a:p>
          <a:p>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			Books</a:t>
            </a:r>
            <a:endParaRPr lang="ru-RU" dirty="0" smtClean="0"/>
          </a:p>
        </p:txBody>
      </p:sp>
      <p:pic>
        <p:nvPicPr>
          <p:cNvPr id="6" name="Picture 6" descr="513JT7G9ZB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510" y="3257079"/>
            <a:ext cx="2613025" cy="3222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788987"/>
            <a:ext cx="2438400" cy="3135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910" y="742479"/>
            <a:ext cx="2449513" cy="3238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963882" y="3257079"/>
            <a:ext cx="2610326" cy="3222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Data type</a:t>
            </a:r>
          </a:p>
        </p:txBody>
      </p:sp>
      <p:sp>
        <p:nvSpPr>
          <p:cNvPr id="9219" name="Content Placeholder 12"/>
          <p:cNvSpPr>
            <a:spLocks noGrp="1"/>
          </p:cNvSpPr>
          <p:nvPr>
            <p:ph idx="1"/>
          </p:nvPr>
        </p:nvSpPr>
        <p:spPr>
          <a:xfrm>
            <a:off x="457200" y="1981200"/>
            <a:ext cx="8579296" cy="3886200"/>
          </a:xfrm>
        </p:spPr>
        <p:txBody>
          <a:bodyPr/>
          <a:lstStyle/>
          <a:p>
            <a:r>
              <a:rPr lang="en-US" dirty="0"/>
              <a:t>A definition of a set of data that specifies the possible range of values of the set, the operations that can be performed on the values, and the way in which the values are stored in memory. </a:t>
            </a:r>
          </a:p>
        </p:txBody>
      </p:sp>
    </p:spTree>
    <p:extLst>
      <p:ext uri="{BB962C8B-B14F-4D97-AF65-F5344CB8AC3E}">
        <p14:creationId xmlns:p14="http://schemas.microsoft.com/office/powerpoint/2010/main" val="4211643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837</TotalTime>
  <Words>396</Words>
  <Application>Microsoft Office PowerPoint</Application>
  <PresentationFormat>On-screen Show (4:3)</PresentationFormat>
  <Paragraphs>116</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Consolas</vt:lpstr>
      <vt:lpstr>Times New Roman</vt:lpstr>
      <vt:lpstr>Wingdings</vt:lpstr>
      <vt:lpstr>Pixel</vt:lpstr>
      <vt:lpstr>Introduction to Data Structures and Algorithms</vt:lpstr>
      <vt:lpstr>Objectives</vt:lpstr>
      <vt:lpstr>Data structure</vt:lpstr>
      <vt:lpstr>Algorithms</vt:lpstr>
      <vt:lpstr>Algorithms</vt:lpstr>
      <vt:lpstr>Why study Algorithms?</vt:lpstr>
      <vt:lpstr>Algorithms</vt:lpstr>
      <vt:lpstr>   Books</vt:lpstr>
      <vt:lpstr>Data type</vt:lpstr>
      <vt:lpstr>Data type</vt:lpstr>
      <vt:lpstr>Data types</vt:lpstr>
      <vt:lpstr>What is a class?</vt:lpstr>
      <vt:lpstr>What is an Object?</vt:lpstr>
      <vt:lpstr>What is an Object?</vt:lpstr>
      <vt:lpstr>Classes in C#.NET</vt:lpstr>
      <vt:lpstr>Constructors</vt:lpstr>
      <vt:lpstr>Properties</vt:lpstr>
      <vt:lpstr>Auto properties</vt:lpstr>
      <vt:lpstr>Methods</vt:lpstr>
      <vt:lpstr>PowerPoint Presentation</vt:lpstr>
    </vt:vector>
  </TitlesOfParts>
  <Company>WIUT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Program</dc:title>
  <dc:creator>olimjon bakirov</dc:creator>
  <cp:lastModifiedBy>Vasiliy Kuznetsov</cp:lastModifiedBy>
  <cp:revision>87</cp:revision>
  <dcterms:created xsi:type="dcterms:W3CDTF">2005-09-20T08:08:25Z</dcterms:created>
  <dcterms:modified xsi:type="dcterms:W3CDTF">2019-09-07T07:08:36Z</dcterms:modified>
</cp:coreProperties>
</file>