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22"/>
  </p:notesMasterIdLst>
  <p:sldIdLst>
    <p:sldId id="256" r:id="rId2"/>
    <p:sldId id="259" r:id="rId3"/>
    <p:sldId id="270" r:id="rId4"/>
    <p:sldId id="272" r:id="rId5"/>
    <p:sldId id="271"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68"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4AC961-7133-4981-822E-9FE3E6431097}" type="datetimeFigureOut">
              <a:rPr lang="en-US" smtClean="0"/>
              <a:t>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111E8F-8805-4842-8BE6-DC6C9CE52FB3}" type="slidenum">
              <a:rPr lang="en-US" smtClean="0"/>
              <a:t>‹#›</a:t>
            </a:fld>
            <a:endParaRPr lang="en-US"/>
          </a:p>
        </p:txBody>
      </p:sp>
    </p:spTree>
    <p:extLst>
      <p:ext uri="{BB962C8B-B14F-4D97-AF65-F5344CB8AC3E}">
        <p14:creationId xmlns:p14="http://schemas.microsoft.com/office/powerpoint/2010/main" val="1186049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11E8F-8805-4842-8BE6-DC6C9CE52FB3}" type="slidenum">
              <a:rPr lang="en-US" smtClean="0"/>
              <a:t>1</a:t>
            </a:fld>
            <a:endParaRPr lang="en-US"/>
          </a:p>
        </p:txBody>
      </p:sp>
    </p:spTree>
    <p:extLst>
      <p:ext uri="{BB962C8B-B14F-4D97-AF65-F5344CB8AC3E}">
        <p14:creationId xmlns:p14="http://schemas.microsoft.com/office/powerpoint/2010/main" val="203976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60628F4-98FD-485F-99E3-F153FED867F5}" type="datetime1">
              <a:rPr lang="en-US" smtClean="0"/>
              <a:t>2/5/2021</a:t>
            </a:fld>
            <a:endParaRPr lang="en-US"/>
          </a:p>
        </p:txBody>
      </p:sp>
      <p:sp>
        <p:nvSpPr>
          <p:cNvPr id="17" name="Footer Placeholder 16"/>
          <p:cNvSpPr>
            <a:spLocks noGrp="1"/>
          </p:cNvSpPr>
          <p:nvPr>
            <p:ph type="ftr" sz="quarter" idx="11"/>
          </p:nvPr>
        </p:nvSpPr>
        <p:spPr/>
        <p:txBody>
          <a:bodyPr/>
          <a:lstStyle/>
          <a:p>
            <a:r>
              <a:rPr lang="en-US"/>
              <a:t>4COSC012C - Mathematics for Computing – Week 3</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40379F3-538B-4030-8198-50C34DB58916}"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2C9EA1-3631-4D91-8B8D-D4E678E27CFC}" type="datetime1">
              <a:rPr lang="en-US" smtClean="0"/>
              <a:t>2/5/2021</a:t>
            </a:fld>
            <a:endParaRPr lang="en-US"/>
          </a:p>
        </p:txBody>
      </p:sp>
      <p:sp>
        <p:nvSpPr>
          <p:cNvPr id="5" name="Footer Placeholder 4"/>
          <p:cNvSpPr>
            <a:spLocks noGrp="1"/>
          </p:cNvSpPr>
          <p:nvPr>
            <p:ph type="ftr" sz="quarter" idx="11"/>
          </p:nvPr>
        </p:nvSpPr>
        <p:spPr/>
        <p:txBody>
          <a:bodyPr/>
          <a:lstStyle/>
          <a:p>
            <a:r>
              <a:rPr lang="en-US"/>
              <a:t>4COSC012C - Mathematics for Computing – Week 3</a:t>
            </a:r>
          </a:p>
        </p:txBody>
      </p:sp>
      <p:sp>
        <p:nvSpPr>
          <p:cNvPr id="6" name="Slide Number Placeholder 5"/>
          <p:cNvSpPr>
            <a:spLocks noGrp="1"/>
          </p:cNvSpPr>
          <p:nvPr>
            <p:ph type="sldNum" sz="quarter" idx="12"/>
          </p:nvPr>
        </p:nvSpPr>
        <p:spPr/>
        <p:txBody>
          <a:bodyPr/>
          <a:lstStyle/>
          <a:p>
            <a:fld id="{940379F3-538B-4030-8198-50C34DB589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D21149-8C3A-4827-8BCA-01BEBFB843FC}" type="datetime1">
              <a:rPr lang="en-US" smtClean="0"/>
              <a:t>2/5/2021</a:t>
            </a:fld>
            <a:endParaRPr lang="en-US"/>
          </a:p>
        </p:txBody>
      </p:sp>
      <p:sp>
        <p:nvSpPr>
          <p:cNvPr id="5" name="Footer Placeholder 4"/>
          <p:cNvSpPr>
            <a:spLocks noGrp="1"/>
          </p:cNvSpPr>
          <p:nvPr>
            <p:ph type="ftr" sz="quarter" idx="11"/>
          </p:nvPr>
        </p:nvSpPr>
        <p:spPr/>
        <p:txBody>
          <a:bodyPr/>
          <a:lstStyle/>
          <a:p>
            <a:r>
              <a:rPr lang="en-US"/>
              <a:t>4COSC012C - Mathematics for Computing – Week 3</a:t>
            </a:r>
          </a:p>
        </p:txBody>
      </p:sp>
      <p:sp>
        <p:nvSpPr>
          <p:cNvPr id="6" name="Slide Number Placeholder 5"/>
          <p:cNvSpPr>
            <a:spLocks noGrp="1"/>
          </p:cNvSpPr>
          <p:nvPr>
            <p:ph type="sldNum" sz="quarter" idx="12"/>
          </p:nvPr>
        </p:nvSpPr>
        <p:spPr/>
        <p:txBody>
          <a:bodyPr/>
          <a:lstStyle/>
          <a:p>
            <a:fld id="{940379F3-538B-4030-8198-50C34DB589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E948FA62-E9FA-4CFC-BD63-783EB9E840F4}" type="datetime1">
              <a:rPr lang="en-US" smtClean="0"/>
              <a:t>2/5/2021</a:t>
            </a:fld>
            <a:endParaRPr lang="en-US"/>
          </a:p>
        </p:txBody>
      </p:sp>
      <p:sp>
        <p:nvSpPr>
          <p:cNvPr id="5" name="Footer Placeholder 4"/>
          <p:cNvSpPr>
            <a:spLocks noGrp="1"/>
          </p:cNvSpPr>
          <p:nvPr>
            <p:ph type="ftr" sz="quarter" idx="11"/>
          </p:nvPr>
        </p:nvSpPr>
        <p:spPr/>
        <p:txBody>
          <a:bodyPr/>
          <a:lstStyle/>
          <a:p>
            <a:r>
              <a:rPr lang="en-US"/>
              <a:t>4COSC012C - Mathematics for Computing – Week 3</a:t>
            </a:r>
          </a:p>
        </p:txBody>
      </p:sp>
      <p:sp>
        <p:nvSpPr>
          <p:cNvPr id="6" name="Slide Number Placeholder 5"/>
          <p:cNvSpPr>
            <a:spLocks noGrp="1"/>
          </p:cNvSpPr>
          <p:nvPr>
            <p:ph type="sldNum" sz="quarter" idx="12"/>
          </p:nvPr>
        </p:nvSpPr>
        <p:spPr/>
        <p:txBody>
          <a:bodyPr/>
          <a:lstStyle/>
          <a:p>
            <a:fld id="{940379F3-538B-4030-8198-50C34DB58916}"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2CD442-6913-4FC1-B26A-AC5EAB2EF154}" type="datetime1">
              <a:rPr lang="en-US" smtClean="0"/>
              <a:t>2/5/2021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4COSC012C - Mathematics for Computing – Week 3</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40379F3-538B-4030-8198-50C34DB5891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662DE2E-E4A9-4B31-947F-0615D77A6814}" type="datetime1">
              <a:rPr lang="en-US" smtClean="0"/>
              <a:t>2/5/2021</a:t>
            </a:fld>
            <a:endParaRPr lang="en-US"/>
          </a:p>
        </p:txBody>
      </p:sp>
      <p:sp>
        <p:nvSpPr>
          <p:cNvPr id="6" name="Footer Placeholder 5"/>
          <p:cNvSpPr>
            <a:spLocks noGrp="1"/>
          </p:cNvSpPr>
          <p:nvPr>
            <p:ph type="ftr" sz="quarter" idx="11"/>
          </p:nvPr>
        </p:nvSpPr>
        <p:spPr/>
        <p:txBody>
          <a:bodyPr/>
          <a:lstStyle/>
          <a:p>
            <a:r>
              <a:rPr lang="en-US"/>
              <a:t>4COSC012C - Mathematics for Computing – Week 3</a:t>
            </a:r>
          </a:p>
        </p:txBody>
      </p:sp>
      <p:sp>
        <p:nvSpPr>
          <p:cNvPr id="7" name="Slide Number Placeholder 6"/>
          <p:cNvSpPr>
            <a:spLocks noGrp="1"/>
          </p:cNvSpPr>
          <p:nvPr>
            <p:ph type="sldNum" sz="quarter" idx="12"/>
          </p:nvPr>
        </p:nvSpPr>
        <p:spPr/>
        <p:txBody>
          <a:bodyPr/>
          <a:lstStyle/>
          <a:p>
            <a:fld id="{940379F3-538B-4030-8198-50C34DB58916}"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00EA8EE-50EA-4D24-A61C-BC2C0F9EB8C8}" type="datetime1">
              <a:rPr lang="en-US" smtClean="0"/>
              <a:t>2/5/2021</a:t>
            </a:fld>
            <a:endParaRPr lang="en-US"/>
          </a:p>
        </p:txBody>
      </p:sp>
      <p:sp>
        <p:nvSpPr>
          <p:cNvPr id="8" name="Footer Placeholder 7"/>
          <p:cNvSpPr>
            <a:spLocks noGrp="1"/>
          </p:cNvSpPr>
          <p:nvPr>
            <p:ph type="ftr" sz="quarter" idx="11"/>
          </p:nvPr>
        </p:nvSpPr>
        <p:spPr/>
        <p:txBody>
          <a:bodyPr/>
          <a:lstStyle/>
          <a:p>
            <a:r>
              <a:rPr lang="en-US"/>
              <a:t>4COSC012C - Mathematics for Computing – Week 3</a:t>
            </a:r>
          </a:p>
        </p:txBody>
      </p:sp>
      <p:sp>
        <p:nvSpPr>
          <p:cNvPr id="9" name="Slide Number Placeholder 8"/>
          <p:cNvSpPr>
            <a:spLocks noGrp="1"/>
          </p:cNvSpPr>
          <p:nvPr>
            <p:ph type="sldNum" sz="quarter" idx="12"/>
          </p:nvPr>
        </p:nvSpPr>
        <p:spPr/>
        <p:txBody>
          <a:bodyPr/>
          <a:lstStyle/>
          <a:p>
            <a:fld id="{940379F3-538B-4030-8198-50C34DB58916}"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56D136-583A-4DAF-8B28-1F75164A6317}" type="datetime1">
              <a:rPr lang="en-US" smtClean="0"/>
              <a:t>2/5/2021</a:t>
            </a:fld>
            <a:endParaRPr lang="en-US"/>
          </a:p>
        </p:txBody>
      </p:sp>
      <p:sp>
        <p:nvSpPr>
          <p:cNvPr id="4" name="Footer Placeholder 3"/>
          <p:cNvSpPr>
            <a:spLocks noGrp="1"/>
          </p:cNvSpPr>
          <p:nvPr>
            <p:ph type="ftr" sz="quarter" idx="11"/>
          </p:nvPr>
        </p:nvSpPr>
        <p:spPr/>
        <p:txBody>
          <a:bodyPr/>
          <a:lstStyle/>
          <a:p>
            <a:r>
              <a:rPr lang="en-US"/>
              <a:t>4COSC012C - Mathematics for Computing – Week 3</a:t>
            </a:r>
          </a:p>
        </p:txBody>
      </p:sp>
      <p:sp>
        <p:nvSpPr>
          <p:cNvPr id="5" name="Slide Number Placeholder 4"/>
          <p:cNvSpPr>
            <a:spLocks noGrp="1"/>
          </p:cNvSpPr>
          <p:nvPr>
            <p:ph type="sldNum" sz="quarter" idx="12"/>
          </p:nvPr>
        </p:nvSpPr>
        <p:spPr/>
        <p:txBody>
          <a:bodyPr/>
          <a:lstStyle/>
          <a:p>
            <a:fld id="{940379F3-538B-4030-8198-50C34DB589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56E61-B2A4-49C1-BAD3-3176804B6E3F}" type="datetime1">
              <a:rPr lang="en-US" smtClean="0"/>
              <a:t>2/5/2021</a:t>
            </a:fld>
            <a:endParaRPr lang="en-US"/>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DFE18A-FF0E-4257-B021-C97E3E86ECED}" type="datetime1">
              <a:rPr lang="en-US" smtClean="0"/>
              <a:t>2/5/2021</a:t>
            </a:fld>
            <a:endParaRPr lang="en-US"/>
          </a:p>
        </p:txBody>
      </p:sp>
      <p:sp>
        <p:nvSpPr>
          <p:cNvPr id="6" name="Footer Placeholder 5"/>
          <p:cNvSpPr>
            <a:spLocks noGrp="1"/>
          </p:cNvSpPr>
          <p:nvPr>
            <p:ph type="ftr" sz="quarter" idx="11"/>
          </p:nvPr>
        </p:nvSpPr>
        <p:spPr/>
        <p:txBody>
          <a:bodyPr/>
          <a:lstStyle/>
          <a:p>
            <a:r>
              <a:rPr lang="en-US"/>
              <a:t>4COSC012C - Mathematics for Computing – Week 3</a:t>
            </a:r>
          </a:p>
        </p:txBody>
      </p:sp>
      <p:sp>
        <p:nvSpPr>
          <p:cNvPr id="7" name="Slide Number Placeholder 6"/>
          <p:cNvSpPr>
            <a:spLocks noGrp="1"/>
          </p:cNvSpPr>
          <p:nvPr>
            <p:ph type="sldNum" sz="quarter" idx="12"/>
          </p:nvPr>
        </p:nvSpPr>
        <p:spPr/>
        <p:txBody>
          <a:bodyPr/>
          <a:lstStyle/>
          <a:p>
            <a:fld id="{940379F3-538B-4030-8198-50C34DB58916}"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50FF6C1-8B3C-4A39-9F51-CD9668D00227}" type="datetime1">
              <a:rPr lang="en-US" smtClean="0"/>
              <a:t>2/5/2021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4COSC012C - Mathematics for Computing – Week 3</a:t>
            </a:r>
          </a:p>
        </p:txBody>
      </p:sp>
      <p:sp>
        <p:nvSpPr>
          <p:cNvPr id="7" name="Slide Number Placeholder 6"/>
          <p:cNvSpPr>
            <a:spLocks noGrp="1"/>
          </p:cNvSpPr>
          <p:nvPr>
            <p:ph type="sldNum" sz="quarter" idx="12"/>
          </p:nvPr>
        </p:nvSpPr>
        <p:spPr>
          <a:xfrm>
            <a:off x="146304" y="6208776"/>
            <a:ext cx="457200" cy="457200"/>
          </a:xfrm>
        </p:spPr>
        <p:txBody>
          <a:bodyPr/>
          <a:lstStyle/>
          <a:p>
            <a:fld id="{940379F3-538B-4030-8198-50C34DB58916}"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B328C89-7019-4A6B-9F2F-E1F5B17139B7}" type="datetime1">
              <a:rPr lang="en-US" smtClean="0"/>
              <a:t>2/5/2021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4COSC012C - Mathematics for Computing – Week 3</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40379F3-538B-4030-8198-50C34DB589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planet.com/education/algebra-2/polynomial-functions/basic-knowledge-of-polynomial-functions" TargetMode="External"/><Relationship Id="rId7" Type="http://schemas.openxmlformats.org/officeDocument/2006/relationships/hyperlink" Target="https://www.youtube.com/watch?v=ZvL9aDGNHqA" TargetMode="External"/><Relationship Id="rId2" Type="http://schemas.openxmlformats.org/officeDocument/2006/relationships/hyperlink" Target="https://www.purplemath.com/modules/polydefs.htm" TargetMode="External"/><Relationship Id="rId1" Type="http://schemas.openxmlformats.org/officeDocument/2006/relationships/slideLayout" Target="../slideLayouts/slideLayout2.xml"/><Relationship Id="rId6" Type="http://schemas.openxmlformats.org/officeDocument/2006/relationships/hyperlink" Target="https://www.khanacademy.org/math/algebra2/x2ec2f6f830c9fb89:logs/x2ec2f6f830c9fb89:log-intro/a/intro-to-logarithms" TargetMode="External"/><Relationship Id="rId5" Type="http://schemas.openxmlformats.org/officeDocument/2006/relationships/hyperlink" Target="https://www.livescience.com/50940-logarithms.html" TargetMode="External"/><Relationship Id="rId4" Type="http://schemas.openxmlformats.org/officeDocument/2006/relationships/hyperlink" Target="https://tutorial.math.lamar.edu/classes/alg/polynomials.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a:t>WEEK 3 - LECTURE</a:t>
            </a:r>
            <a:endParaRPr lang="en-US" dirty="0"/>
          </a:p>
          <a:p>
            <a:r>
              <a:rPr lang="en-US" b="1" i="1" dirty="0"/>
              <a:t>LOGARITHMS AND ROOTS OF POLYNOMIALS</a:t>
            </a:r>
            <a:endParaRPr lang="en-US" i="1" dirty="0"/>
          </a:p>
        </p:txBody>
      </p:sp>
      <p:sp>
        <p:nvSpPr>
          <p:cNvPr id="2" name="Title 1"/>
          <p:cNvSpPr>
            <a:spLocks noGrp="1"/>
          </p:cNvSpPr>
          <p:nvPr>
            <p:ph type="ctrTitle"/>
          </p:nvPr>
        </p:nvSpPr>
        <p:spPr/>
        <p:txBody>
          <a:bodyPr/>
          <a:lstStyle/>
          <a:p>
            <a:r>
              <a:rPr lang="en-US" dirty="0"/>
              <a:t>MATHEMATICS FOR COMPUTING</a:t>
            </a:r>
          </a:p>
        </p:txBody>
      </p:sp>
    </p:spTree>
    <p:extLst>
      <p:ext uri="{BB962C8B-B14F-4D97-AF65-F5344CB8AC3E}">
        <p14:creationId xmlns:p14="http://schemas.microsoft.com/office/powerpoint/2010/main" val="319019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10</a:t>
            </a:fld>
            <a:endParaRPr lang="en-US"/>
          </a:p>
        </p:txBody>
      </p:sp>
      <p:sp>
        <p:nvSpPr>
          <p:cNvPr id="5" name="Content Placeholder 4"/>
          <p:cNvSpPr>
            <a:spLocks noGrp="1"/>
          </p:cNvSpPr>
          <p:nvPr>
            <p:ph sz="quarter" idx="1"/>
          </p:nvPr>
        </p:nvSpPr>
        <p:spPr/>
        <p:txBody>
          <a:bodyPr/>
          <a:lstStyle/>
          <a:p>
            <a:pPr algn="just"/>
            <a:r>
              <a:rPr lang="en-US" dirty="0"/>
              <a:t>An example of a polynomial with one variable is x</a:t>
            </a:r>
            <a:r>
              <a:rPr lang="en-US" baseline="30000" dirty="0"/>
              <a:t>2 </a:t>
            </a:r>
            <a:r>
              <a:rPr lang="en-US" dirty="0"/>
              <a:t>+ x - 12. In this example, there are three terms: x</a:t>
            </a:r>
            <a:r>
              <a:rPr lang="en-US" baseline="30000" dirty="0"/>
              <a:t>2</a:t>
            </a:r>
            <a:r>
              <a:rPr lang="en-US" dirty="0"/>
              <a:t>, x and -12.</a:t>
            </a:r>
          </a:p>
          <a:p>
            <a:r>
              <a:rPr lang="en-US" dirty="0"/>
              <a:t>Polynomials are composed of:</a:t>
            </a:r>
          </a:p>
          <a:p>
            <a:pPr lvl="1"/>
            <a:r>
              <a:rPr lang="en-US" dirty="0"/>
              <a:t>Constants. Example: 1, 2, 3, etc.</a:t>
            </a:r>
          </a:p>
          <a:p>
            <a:pPr lvl="1"/>
            <a:r>
              <a:rPr lang="en-US" dirty="0"/>
              <a:t>Variables. Example: g, h, x, y, etc.</a:t>
            </a:r>
          </a:p>
          <a:p>
            <a:pPr lvl="1"/>
            <a:r>
              <a:rPr lang="en-US" dirty="0"/>
              <a:t>Exponents: Example: 5 in x</a:t>
            </a:r>
            <a:r>
              <a:rPr lang="en-US" baseline="30000" dirty="0"/>
              <a:t>5</a:t>
            </a:r>
            <a:r>
              <a:rPr lang="en-US" dirty="0"/>
              <a:t> etc.</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925" y="2438400"/>
            <a:ext cx="2802007"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186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Polynomial Notation</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11</a:t>
            </a:fld>
            <a:endParaRPr lang="en-US"/>
          </a:p>
        </p:txBody>
      </p:sp>
      <p:sp>
        <p:nvSpPr>
          <p:cNvPr id="5" name="Content Placeholder 4"/>
          <p:cNvSpPr>
            <a:spLocks noGrp="1"/>
          </p:cNvSpPr>
          <p:nvPr>
            <p:ph sz="quarter" idx="1"/>
          </p:nvPr>
        </p:nvSpPr>
        <p:spPr/>
        <p:txBody>
          <a:bodyPr/>
          <a:lstStyle/>
          <a:p>
            <a:pPr algn="just"/>
            <a:r>
              <a:rPr lang="en-US" dirty="0"/>
              <a:t>The polynomial function is denoted by P(x) where x represents the variable. For example,</a:t>
            </a:r>
          </a:p>
          <a:p>
            <a:pPr lvl="1" algn="just"/>
            <a:r>
              <a:rPr lang="en-US" dirty="0"/>
              <a:t>P (x) = x</a:t>
            </a:r>
            <a:r>
              <a:rPr lang="en-US" baseline="30000" dirty="0"/>
              <a:t>2 </a:t>
            </a:r>
            <a:r>
              <a:rPr lang="en-US" dirty="0"/>
              <a:t>- 5x + 11</a:t>
            </a:r>
          </a:p>
          <a:p>
            <a:pPr algn="just"/>
            <a:r>
              <a:rPr lang="en-US" dirty="0"/>
              <a:t>If the variable is denoted by a, then the function will be P (a).</a:t>
            </a:r>
          </a:p>
          <a:p>
            <a:pPr algn="just"/>
            <a:endParaRPr lang="en-US" dirty="0"/>
          </a:p>
        </p:txBody>
      </p:sp>
    </p:spTree>
    <p:extLst>
      <p:ext uri="{BB962C8B-B14F-4D97-AF65-F5344CB8AC3E}">
        <p14:creationId xmlns:p14="http://schemas.microsoft.com/office/powerpoint/2010/main" val="271702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Degree of a Polynomial</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12</a:t>
            </a:fld>
            <a:endParaRPr lang="en-US"/>
          </a:p>
        </p:txBody>
      </p:sp>
      <p:sp>
        <p:nvSpPr>
          <p:cNvPr id="5" name="Content Placeholder 4"/>
          <p:cNvSpPr>
            <a:spLocks noGrp="1"/>
          </p:cNvSpPr>
          <p:nvPr>
            <p:ph sz="quarter" idx="1"/>
          </p:nvPr>
        </p:nvSpPr>
        <p:spPr/>
        <p:txBody>
          <a:bodyPr/>
          <a:lstStyle/>
          <a:p>
            <a:pPr algn="just"/>
            <a:r>
              <a:rPr lang="en-US" dirty="0"/>
              <a:t>The degree of polynomial is defined as the highest degree of a monomial within a polynomial. Thus, a polynomial equation having one variable which has the largest exponent is called a degree of the polynomial.</a:t>
            </a:r>
          </a:p>
        </p:txBody>
      </p:sp>
      <p:pic>
        <p:nvPicPr>
          <p:cNvPr id="6" name="Picture 5"/>
          <p:cNvPicPr/>
          <p:nvPr/>
        </p:nvPicPr>
        <p:blipFill>
          <a:blip r:embed="rId2"/>
          <a:stretch>
            <a:fillRect/>
          </a:stretch>
        </p:blipFill>
        <p:spPr>
          <a:xfrm>
            <a:off x="1717964" y="3429000"/>
            <a:ext cx="6477000" cy="2438400"/>
          </a:xfrm>
          <a:prstGeom prst="rect">
            <a:avLst/>
          </a:prstGeom>
        </p:spPr>
      </p:pic>
    </p:spTree>
    <p:extLst>
      <p:ext uri="{BB962C8B-B14F-4D97-AF65-F5344CB8AC3E}">
        <p14:creationId xmlns:p14="http://schemas.microsoft.com/office/powerpoint/2010/main" val="153472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Terms of a Polynomial</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13</a:t>
            </a:fld>
            <a:endParaRPr lang="en-US"/>
          </a:p>
        </p:txBody>
      </p:sp>
      <p:sp>
        <p:nvSpPr>
          <p:cNvPr id="5" name="Content Placeholder 4"/>
          <p:cNvSpPr>
            <a:spLocks noGrp="1"/>
          </p:cNvSpPr>
          <p:nvPr>
            <p:ph sz="quarter" idx="1"/>
          </p:nvPr>
        </p:nvSpPr>
        <p:spPr/>
        <p:txBody>
          <a:bodyPr/>
          <a:lstStyle/>
          <a:p>
            <a:pPr algn="just"/>
            <a:r>
              <a:rPr lang="en-US" dirty="0"/>
              <a:t>Each part of a polynomial in an equation is a term. For example, in a polynomial, say, 2x</a:t>
            </a:r>
            <a:r>
              <a:rPr lang="en-US" baseline="30000" dirty="0"/>
              <a:t>2</a:t>
            </a:r>
            <a:r>
              <a:rPr lang="en-US" dirty="0"/>
              <a:t> + 5 +4, the number of terms will be 3. The classification of a polynomial is done based on the number of terms in it.</a:t>
            </a:r>
          </a:p>
          <a:p>
            <a:pPr algn="just"/>
            <a:endParaRPr lang="en-US" dirty="0"/>
          </a:p>
          <a:p>
            <a:pPr algn="just"/>
            <a:endParaRPr lang="en-US" dirty="0"/>
          </a:p>
        </p:txBody>
      </p:sp>
      <p:pic>
        <p:nvPicPr>
          <p:cNvPr id="6" name="Picture 5"/>
          <p:cNvPicPr/>
          <p:nvPr/>
        </p:nvPicPr>
        <p:blipFill>
          <a:blip r:embed="rId2"/>
          <a:stretch>
            <a:fillRect/>
          </a:stretch>
        </p:blipFill>
        <p:spPr>
          <a:xfrm>
            <a:off x="1600200" y="3581400"/>
            <a:ext cx="6400799" cy="1059180"/>
          </a:xfrm>
          <a:prstGeom prst="rect">
            <a:avLst/>
          </a:prstGeom>
        </p:spPr>
      </p:pic>
    </p:spTree>
    <p:extLst>
      <p:ext uri="{BB962C8B-B14F-4D97-AF65-F5344CB8AC3E}">
        <p14:creationId xmlns:p14="http://schemas.microsoft.com/office/powerpoint/2010/main" val="196952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Polynomials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14</a:t>
            </a:fld>
            <a:endParaRPr lang="en-US"/>
          </a:p>
        </p:txBody>
      </p:sp>
      <p:sp>
        <p:nvSpPr>
          <p:cNvPr id="5" name="Content Placeholder 4"/>
          <p:cNvSpPr>
            <a:spLocks noGrp="1"/>
          </p:cNvSpPr>
          <p:nvPr>
            <p:ph sz="quarter" idx="1"/>
          </p:nvPr>
        </p:nvSpPr>
        <p:spPr/>
        <p:txBody>
          <a:bodyPr/>
          <a:lstStyle/>
          <a:p>
            <a:pPr marL="514350" lvl="0" indent="-514350" algn="just">
              <a:buFont typeface="+mj-lt"/>
              <a:buAutoNum type="arabicPeriod"/>
            </a:pPr>
            <a:r>
              <a:rPr lang="en-US" dirty="0"/>
              <a:t>Monomial - contains only one term (Ex: 5x, 6, 6a</a:t>
            </a:r>
            <a:r>
              <a:rPr lang="en-US" baseline="30000" dirty="0"/>
              <a:t>4</a:t>
            </a:r>
            <a:r>
              <a:rPr lang="en-US" dirty="0"/>
              <a:t>)</a:t>
            </a:r>
          </a:p>
          <a:p>
            <a:pPr marL="514350" lvl="0" indent="-514350" algn="just">
              <a:buFont typeface="+mj-lt"/>
              <a:buAutoNum type="arabicPeriod"/>
            </a:pPr>
            <a:r>
              <a:rPr lang="en-US" dirty="0"/>
              <a:t>Binomial  - contains exactly two terms (Ex: – 5x+3, 6a</a:t>
            </a:r>
            <a:r>
              <a:rPr lang="en-US" baseline="30000" dirty="0"/>
              <a:t>4</a:t>
            </a:r>
            <a:r>
              <a:rPr lang="en-US" dirty="0"/>
              <a:t> + 17x, xy</a:t>
            </a:r>
            <a:r>
              <a:rPr lang="en-US" baseline="30000" dirty="0"/>
              <a:t>2</a:t>
            </a:r>
            <a:r>
              <a:rPr lang="en-US" dirty="0"/>
              <a:t>+xy)</a:t>
            </a:r>
          </a:p>
          <a:p>
            <a:pPr marL="514350" lvl="0" indent="-514350" algn="just">
              <a:buFont typeface="+mj-lt"/>
              <a:buAutoNum type="arabicPeriod"/>
            </a:pPr>
            <a:r>
              <a:rPr lang="en-US" dirty="0"/>
              <a:t>Trinomial - contains exactly three terms (Ex: – 8a</a:t>
            </a:r>
            <a:r>
              <a:rPr lang="en-US" baseline="30000" dirty="0"/>
              <a:t>4</a:t>
            </a:r>
            <a:r>
              <a:rPr lang="en-US" dirty="0"/>
              <a:t>+2x+7)</a:t>
            </a:r>
          </a:p>
        </p:txBody>
      </p:sp>
    </p:spTree>
    <p:extLst>
      <p:ext uri="{BB962C8B-B14F-4D97-AF65-F5344CB8AC3E}">
        <p14:creationId xmlns:p14="http://schemas.microsoft.com/office/powerpoint/2010/main" val="283420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Polynomial Equations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15</a:t>
            </a:fld>
            <a:endParaRPr lang="en-US"/>
          </a:p>
        </p:txBody>
      </p:sp>
      <p:sp>
        <p:nvSpPr>
          <p:cNvPr id="5" name="Content Placeholder 4"/>
          <p:cNvSpPr>
            <a:spLocks noGrp="1"/>
          </p:cNvSpPr>
          <p:nvPr>
            <p:ph sz="quarter" idx="1"/>
          </p:nvPr>
        </p:nvSpPr>
        <p:spPr/>
        <p:txBody>
          <a:bodyPr/>
          <a:lstStyle/>
          <a:p>
            <a:pPr algn="just"/>
            <a:r>
              <a:rPr lang="en-US" dirty="0"/>
              <a:t>The standard form of writing a polynomial equation is to put the highest degree first then, at last, the constant term. An example of a polynomial equation is:</a:t>
            </a:r>
          </a:p>
          <a:p>
            <a:pPr lvl="1" algn="just"/>
            <a:r>
              <a:rPr lang="en-US" dirty="0"/>
              <a:t>b = a</a:t>
            </a:r>
            <a:r>
              <a:rPr lang="en-US" baseline="30000" dirty="0"/>
              <a:t>4</a:t>
            </a:r>
            <a:r>
              <a:rPr lang="en-US" dirty="0"/>
              <a:t> +3a</a:t>
            </a:r>
            <a:r>
              <a:rPr lang="en-US" baseline="30000" dirty="0"/>
              <a:t>3</a:t>
            </a:r>
            <a:r>
              <a:rPr lang="en-US" dirty="0"/>
              <a:t> -2a</a:t>
            </a:r>
            <a:r>
              <a:rPr lang="en-US" baseline="30000" dirty="0"/>
              <a:t>2</a:t>
            </a:r>
            <a:r>
              <a:rPr lang="en-US" dirty="0"/>
              <a:t> +a +1</a:t>
            </a:r>
          </a:p>
        </p:txBody>
      </p:sp>
    </p:spTree>
    <p:extLst>
      <p:ext uri="{BB962C8B-B14F-4D97-AF65-F5344CB8AC3E}">
        <p14:creationId xmlns:p14="http://schemas.microsoft.com/office/powerpoint/2010/main" val="405775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Polynomials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16</a:t>
            </a:fld>
            <a:endParaRPr lang="en-US"/>
          </a:p>
        </p:txBody>
      </p:sp>
      <p:sp>
        <p:nvSpPr>
          <p:cNvPr id="5" name="Content Placeholder 4"/>
          <p:cNvSpPr>
            <a:spLocks noGrp="1"/>
          </p:cNvSpPr>
          <p:nvPr>
            <p:ph sz="quarter" idx="1"/>
          </p:nvPr>
        </p:nvSpPr>
        <p:spPr/>
        <p:txBody>
          <a:bodyPr/>
          <a:lstStyle/>
          <a:p>
            <a:pPr algn="just"/>
            <a:r>
              <a:rPr lang="en-US" dirty="0"/>
              <a:t>The explanation of a polynomial solution is explained in two different ways:</a:t>
            </a:r>
          </a:p>
          <a:p>
            <a:pPr lvl="1" algn="just"/>
            <a:r>
              <a:rPr lang="en-US" dirty="0"/>
              <a:t>Solving Linear Polynomials</a:t>
            </a:r>
          </a:p>
          <a:p>
            <a:pPr lvl="1" algn="just"/>
            <a:r>
              <a:rPr lang="en-US" dirty="0"/>
              <a:t>Solving Quadratic Polynomials</a:t>
            </a:r>
          </a:p>
        </p:txBody>
      </p:sp>
    </p:spTree>
    <p:extLst>
      <p:ext uri="{BB962C8B-B14F-4D97-AF65-F5344CB8AC3E}">
        <p14:creationId xmlns:p14="http://schemas.microsoft.com/office/powerpoint/2010/main" val="67320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Polynomials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17</a:t>
            </a:fld>
            <a:endParaRPr lang="en-US"/>
          </a:p>
        </p:txBody>
      </p:sp>
      <p:sp>
        <p:nvSpPr>
          <p:cNvPr id="5" name="Content Placeholder 4"/>
          <p:cNvSpPr>
            <a:spLocks noGrp="1"/>
          </p:cNvSpPr>
          <p:nvPr>
            <p:ph sz="quarter" idx="1"/>
          </p:nvPr>
        </p:nvSpPr>
        <p:spPr/>
        <p:txBody>
          <a:bodyPr/>
          <a:lstStyle/>
          <a:p>
            <a:r>
              <a:rPr lang="en-US" dirty="0"/>
              <a:t>Solving Linear Polynomials: First, isolate the variable term and make the equation as equal to zero. Then solve as basic algebra operation.</a:t>
            </a:r>
          </a:p>
          <a:p>
            <a:r>
              <a:rPr lang="en-US" dirty="0"/>
              <a:t>First, rewrite the expression in the descending order of degree. Then, equate the equation and perform polynomial factorization to get the solution of the equation.</a:t>
            </a:r>
          </a:p>
        </p:txBody>
      </p:sp>
    </p:spTree>
    <p:extLst>
      <p:ext uri="{BB962C8B-B14F-4D97-AF65-F5344CB8AC3E}">
        <p14:creationId xmlns:p14="http://schemas.microsoft.com/office/powerpoint/2010/main" val="28311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Polynomial Operations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18</a:t>
            </a:fld>
            <a:endParaRPr lang="en-US"/>
          </a:p>
        </p:txBody>
      </p:sp>
      <p:sp>
        <p:nvSpPr>
          <p:cNvPr id="5" name="Content Placeholder 4"/>
          <p:cNvSpPr>
            <a:spLocks noGrp="1"/>
          </p:cNvSpPr>
          <p:nvPr>
            <p:ph sz="quarter" idx="1"/>
          </p:nvPr>
        </p:nvSpPr>
        <p:spPr/>
        <p:txBody>
          <a:bodyPr/>
          <a:lstStyle/>
          <a:p>
            <a:pPr algn="just"/>
            <a:r>
              <a:rPr lang="en-US" dirty="0"/>
              <a:t>There are four main polynomial operations which are:</a:t>
            </a:r>
          </a:p>
          <a:p>
            <a:pPr lvl="1" algn="just"/>
            <a:r>
              <a:rPr lang="en-US" dirty="0"/>
              <a:t>Addition of Polynomials (add the like terms, i.e. the terms having the same variable and power)</a:t>
            </a:r>
          </a:p>
          <a:p>
            <a:pPr lvl="1" algn="just"/>
            <a:r>
              <a:rPr lang="en-US" dirty="0"/>
              <a:t>Subtraction of Polynomials (similar to addition, the only difference being the type of operation)</a:t>
            </a:r>
          </a:p>
          <a:p>
            <a:pPr lvl="1" algn="just"/>
            <a:r>
              <a:rPr lang="en-US" dirty="0"/>
              <a:t>Multiplication of Polynomials (Two or more polynomial when multiplied always results in a polynomial of higher degree)</a:t>
            </a:r>
          </a:p>
          <a:p>
            <a:pPr lvl="1" algn="just"/>
            <a:r>
              <a:rPr lang="en-US" dirty="0"/>
              <a:t>Division of Polynomials (isn’t much different from division of numbers)</a:t>
            </a:r>
          </a:p>
        </p:txBody>
      </p:sp>
    </p:spTree>
    <p:extLst>
      <p:ext uri="{BB962C8B-B14F-4D97-AF65-F5344CB8AC3E}">
        <p14:creationId xmlns:p14="http://schemas.microsoft.com/office/powerpoint/2010/main" val="147332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References</a:t>
            </a:r>
            <a:endParaRPr lang="en-US" dirty="0"/>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5" name="Content Placeholder 4"/>
          <p:cNvSpPr>
            <a:spLocks noGrp="1"/>
          </p:cNvSpPr>
          <p:nvPr>
            <p:ph sz="quarter" idx="1"/>
          </p:nvPr>
        </p:nvSpPr>
        <p:spPr/>
        <p:txBody>
          <a:bodyPr>
            <a:normAutofit lnSpcReduction="10000"/>
          </a:bodyPr>
          <a:lstStyle/>
          <a:p>
            <a:pPr lvl="0" algn="just"/>
            <a:r>
              <a:rPr lang="en-US" u="sng" dirty="0">
                <a:hlinkClick r:id="rId2"/>
              </a:rPr>
              <a:t>https://www.purplemath.com/modules/polydefs.htm</a:t>
            </a:r>
            <a:endParaRPr lang="en-US" dirty="0"/>
          </a:p>
          <a:p>
            <a:pPr lvl="0" algn="just"/>
            <a:r>
              <a:rPr lang="en-US" u="sng" dirty="0">
                <a:hlinkClick r:id="rId3"/>
              </a:rPr>
              <a:t>https://www.mathplanet.com/education/algebra-2/polynomial-functions/basic-knowledge-of-polynomial-functions</a:t>
            </a:r>
            <a:endParaRPr lang="en-US" dirty="0"/>
          </a:p>
          <a:p>
            <a:pPr lvl="0" algn="just"/>
            <a:r>
              <a:rPr lang="en-US" u="sng" dirty="0">
                <a:hlinkClick r:id="rId4"/>
              </a:rPr>
              <a:t>https://tutorial.math.lamar.edu/classes/alg/polynomials.aspx</a:t>
            </a:r>
            <a:endParaRPr lang="en-US" dirty="0"/>
          </a:p>
          <a:p>
            <a:pPr lvl="0" algn="just"/>
            <a:r>
              <a:rPr lang="en-US" u="sng" dirty="0">
                <a:hlinkClick r:id="rId5"/>
              </a:rPr>
              <a:t>https://www.livescience.com/50940-logarithms.html</a:t>
            </a:r>
            <a:endParaRPr lang="en-US" dirty="0"/>
          </a:p>
          <a:p>
            <a:pPr lvl="0" algn="just"/>
            <a:r>
              <a:rPr lang="en-US" u="sng" dirty="0">
                <a:hlinkClick r:id="rId6"/>
              </a:rPr>
              <a:t>https://www.khanacademy.org/math/algebra2/x2ec2f6f830c9fb89:logs/x2ec2f6f830c9fb89:log-intro/a/intro-to-logarithms</a:t>
            </a:r>
            <a:endParaRPr lang="en-US" dirty="0"/>
          </a:p>
          <a:p>
            <a:pPr algn="just"/>
            <a:r>
              <a:rPr lang="en-US" u="sng" dirty="0">
                <a:hlinkClick r:id="rId7"/>
              </a:rPr>
              <a:t>https://www.youtube.com/watch?v=ZvL9aDGNHqA</a:t>
            </a:r>
            <a:endParaRPr lang="en-US" dirty="0"/>
          </a:p>
        </p:txBody>
      </p:sp>
      <p:sp>
        <p:nvSpPr>
          <p:cNvPr id="6" name="Slide Number Placeholder 5"/>
          <p:cNvSpPr>
            <a:spLocks noGrp="1"/>
          </p:cNvSpPr>
          <p:nvPr>
            <p:ph type="sldNum" sz="quarter" idx="12"/>
          </p:nvPr>
        </p:nvSpPr>
        <p:spPr/>
        <p:txBody>
          <a:bodyPr/>
          <a:lstStyle/>
          <a:p>
            <a:fld id="{940379F3-538B-4030-8198-50C34DB58916}" type="slidenum">
              <a:rPr lang="en-US" smtClean="0"/>
              <a:t>19</a:t>
            </a:fld>
            <a:endParaRPr lang="en-US"/>
          </a:p>
        </p:txBody>
      </p:sp>
    </p:spTree>
    <p:extLst>
      <p:ext uri="{BB962C8B-B14F-4D97-AF65-F5344CB8AC3E}">
        <p14:creationId xmlns:p14="http://schemas.microsoft.com/office/powerpoint/2010/main" val="20336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Outcomes</a:t>
            </a:r>
            <a:endParaRPr lang="en-US" dirty="0"/>
          </a:p>
        </p:txBody>
      </p:sp>
      <p:sp>
        <p:nvSpPr>
          <p:cNvPr id="3" name="Footer Placeholder 2"/>
          <p:cNvSpPr>
            <a:spLocks noGrp="1"/>
          </p:cNvSpPr>
          <p:nvPr>
            <p:ph type="ftr" sz="quarter" idx="11"/>
          </p:nvPr>
        </p:nvSpPr>
        <p:spPr/>
        <p:txBody>
          <a:bodyPr/>
          <a:lstStyle/>
          <a:p>
            <a:r>
              <a:rPr lang="en-US" dirty="0"/>
              <a:t>4COSC012C - Mathematics for Computing – Week 3</a:t>
            </a:r>
          </a:p>
        </p:txBody>
      </p:sp>
      <p:sp>
        <p:nvSpPr>
          <p:cNvPr id="5" name="Content Placeholder 4"/>
          <p:cNvSpPr>
            <a:spLocks noGrp="1"/>
          </p:cNvSpPr>
          <p:nvPr>
            <p:ph sz="quarter" idx="1"/>
          </p:nvPr>
        </p:nvSpPr>
        <p:spPr/>
        <p:txBody>
          <a:bodyPr>
            <a:normAutofit/>
          </a:bodyPr>
          <a:lstStyle/>
          <a:p>
            <a:pPr algn="just"/>
            <a:r>
              <a:rPr lang="en-US" dirty="0"/>
              <a:t>By the end of the lecture the successful student will be able to: </a:t>
            </a:r>
          </a:p>
          <a:p>
            <a:pPr lvl="1" algn="just"/>
            <a:r>
              <a:rPr lang="en-US" dirty="0"/>
              <a:t>Basic concepts of logarithms</a:t>
            </a:r>
            <a:endParaRPr lang="en-US" sz="2200" dirty="0"/>
          </a:p>
          <a:p>
            <a:pPr lvl="1" algn="just"/>
            <a:r>
              <a:rPr lang="en-US" dirty="0"/>
              <a:t>Working with polynomials – addition, subtraction, multiplication and division</a:t>
            </a:r>
          </a:p>
          <a:p>
            <a:pPr algn="just"/>
            <a:endParaRPr lang="en-US" dirty="0"/>
          </a:p>
        </p:txBody>
      </p:sp>
      <p:sp>
        <p:nvSpPr>
          <p:cNvPr id="6" name="Slide Number Placeholder 5"/>
          <p:cNvSpPr>
            <a:spLocks noGrp="1"/>
          </p:cNvSpPr>
          <p:nvPr>
            <p:ph type="sldNum" sz="quarter" idx="12"/>
          </p:nvPr>
        </p:nvSpPr>
        <p:spPr/>
        <p:txBody>
          <a:bodyPr/>
          <a:lstStyle/>
          <a:p>
            <a:fld id="{940379F3-538B-4030-8198-50C34DB58916}" type="slidenum">
              <a:rPr lang="en-US" smtClean="0"/>
              <a:t>2</a:t>
            </a:fld>
            <a:endParaRPr lang="en-US"/>
          </a:p>
        </p:txBody>
      </p:sp>
    </p:spTree>
    <p:extLst>
      <p:ext uri="{BB962C8B-B14F-4D97-AF65-F5344CB8AC3E}">
        <p14:creationId xmlns:p14="http://schemas.microsoft.com/office/powerpoint/2010/main" val="2890380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4COSC012C - Mathematics for Computing – Week 3</a:t>
            </a:r>
          </a:p>
        </p:txBody>
      </p:sp>
      <p:sp>
        <p:nvSpPr>
          <p:cNvPr id="5" name="Content Placeholder 4"/>
          <p:cNvSpPr>
            <a:spLocks noGrp="1"/>
          </p:cNvSpPr>
          <p:nvPr>
            <p:ph sz="quarter" idx="1"/>
          </p:nvPr>
        </p:nvSpPr>
        <p:spPr>
          <a:xfrm>
            <a:off x="381000" y="1447800"/>
            <a:ext cx="8305800" cy="4572000"/>
          </a:xfrm>
        </p:spPr>
        <p:txBody>
          <a:bodyPr>
            <a:noAutofit/>
          </a:bodyPr>
          <a:lstStyle/>
          <a:p>
            <a:endParaRPr lang="en-US" sz="4800" b="1" dirty="0"/>
          </a:p>
          <a:p>
            <a:pPr marL="0" indent="0" algn="ctr">
              <a:buNone/>
            </a:pPr>
            <a:r>
              <a:rPr lang="en-US" sz="4800" b="1" dirty="0"/>
              <a:t>Done for Today</a:t>
            </a:r>
          </a:p>
          <a:p>
            <a:pPr marL="0" indent="0" algn="ctr">
              <a:buNone/>
            </a:pPr>
            <a:r>
              <a:rPr lang="en-US" sz="4800" b="1" dirty="0"/>
              <a:t>Thank You</a:t>
            </a:r>
          </a:p>
        </p:txBody>
      </p:sp>
      <p:sp>
        <p:nvSpPr>
          <p:cNvPr id="6" name="Slide Number Placeholder 5"/>
          <p:cNvSpPr>
            <a:spLocks noGrp="1"/>
          </p:cNvSpPr>
          <p:nvPr>
            <p:ph type="sldNum" sz="quarter" idx="12"/>
          </p:nvPr>
        </p:nvSpPr>
        <p:spPr/>
        <p:txBody>
          <a:bodyPr/>
          <a:lstStyle/>
          <a:p>
            <a:fld id="{940379F3-538B-4030-8198-50C34DB58916}" type="slidenum">
              <a:rPr lang="en-US" smtClean="0"/>
              <a:t>20</a:t>
            </a:fld>
            <a:endParaRPr lang="en-US"/>
          </a:p>
        </p:txBody>
      </p:sp>
    </p:spTree>
    <p:extLst>
      <p:ext uri="{BB962C8B-B14F-4D97-AF65-F5344CB8AC3E}">
        <p14:creationId xmlns:p14="http://schemas.microsoft.com/office/powerpoint/2010/main" val="311002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Logarithms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3</a:t>
            </a:fld>
            <a:endParaRPr lang="en-US"/>
          </a:p>
        </p:txBody>
      </p:sp>
      <p:sp>
        <p:nvSpPr>
          <p:cNvPr id="5" name="Content Placeholder 4"/>
          <p:cNvSpPr>
            <a:spLocks noGrp="1"/>
          </p:cNvSpPr>
          <p:nvPr>
            <p:ph sz="quarter" idx="1"/>
          </p:nvPr>
        </p:nvSpPr>
        <p:spPr/>
        <p:txBody>
          <a:bodyPr/>
          <a:lstStyle/>
          <a:p>
            <a:pPr algn="just"/>
            <a:r>
              <a:rPr lang="en-US" dirty="0"/>
              <a:t>A logarithm is the power to which a number must be raised in order to get some other number. For example, the base ten logarithm of 100 is 2, because ten raised to the power of two is 100:</a:t>
            </a:r>
          </a:p>
          <a:p>
            <a:pPr lvl="1"/>
            <a:r>
              <a:rPr lang="en-US" b="1" dirty="0"/>
              <a:t>log 100 = 2</a:t>
            </a:r>
            <a:endParaRPr lang="en-US" dirty="0"/>
          </a:p>
          <a:p>
            <a:pPr marL="0" indent="0">
              <a:buNone/>
            </a:pPr>
            <a:r>
              <a:rPr lang="en-US" dirty="0"/>
              <a:t>because </a:t>
            </a:r>
          </a:p>
          <a:p>
            <a:pPr lvl="1"/>
            <a:r>
              <a:rPr lang="en-US" b="1" dirty="0"/>
              <a:t>10</a:t>
            </a:r>
            <a:r>
              <a:rPr lang="en-US" b="1" baseline="30000" dirty="0"/>
              <a:t>2</a:t>
            </a:r>
            <a:r>
              <a:rPr lang="en-US" b="1" dirty="0"/>
              <a:t> = 100</a:t>
            </a:r>
            <a:endParaRPr lang="en-US" dirty="0"/>
          </a:p>
        </p:txBody>
      </p:sp>
    </p:spTree>
    <p:extLst>
      <p:ext uri="{BB962C8B-B14F-4D97-AF65-F5344CB8AC3E}">
        <p14:creationId xmlns:p14="http://schemas.microsoft.com/office/powerpoint/2010/main" val="195100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It?</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4</a:t>
            </a:fld>
            <a:endParaRPr lang="en-US"/>
          </a:p>
        </p:txBody>
      </p:sp>
      <p:sp>
        <p:nvSpPr>
          <p:cNvPr id="5" name="Content Placeholder 4"/>
          <p:cNvSpPr>
            <a:spLocks noGrp="1"/>
          </p:cNvSpPr>
          <p:nvPr>
            <p:ph sz="quarter" idx="1"/>
          </p:nvPr>
        </p:nvSpPr>
        <p:spPr/>
        <p:txBody>
          <a:bodyPr/>
          <a:lstStyle/>
          <a:p>
            <a:pPr algn="just"/>
            <a:r>
              <a:rPr lang="en-US" b="1" dirty="0"/>
              <a:t>An example: folding paper</a:t>
            </a:r>
          </a:p>
          <a:p>
            <a:pPr lvl="1" algn="just"/>
            <a:r>
              <a:rPr lang="en-US" dirty="0"/>
              <a:t>Logarithms characterize how many times you need to fold a sheet of paper to get 64 layers. Every time you fold the paper in half, the number of layers doubles. Mathematically speaking, 2 (the base) multiplied by itself a certain number of times is 64. How many multiplications are necessary? This question is written as:</a:t>
            </a:r>
          </a:p>
          <a:p>
            <a:pPr algn="just"/>
            <a:r>
              <a:rPr lang="en-US" dirty="0"/>
              <a:t>log</a:t>
            </a:r>
            <a:r>
              <a:rPr lang="en-US" baseline="-25000" dirty="0"/>
              <a:t>2</a:t>
            </a:r>
            <a:r>
              <a:rPr lang="en-US" dirty="0"/>
              <a:t>(64) = x</a:t>
            </a:r>
          </a:p>
          <a:p>
            <a:pPr algn="just"/>
            <a:endParaRPr lang="en-US" dirty="0"/>
          </a:p>
        </p:txBody>
      </p:sp>
    </p:spTree>
    <p:extLst>
      <p:ext uri="{BB962C8B-B14F-4D97-AF65-F5344CB8AC3E}">
        <p14:creationId xmlns:p14="http://schemas.microsoft.com/office/powerpoint/2010/main" val="138252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It?</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5</a:t>
            </a:fld>
            <a:endParaRPr lang="en-US"/>
          </a:p>
        </p:txBody>
      </p:sp>
      <p:sp>
        <p:nvSpPr>
          <p:cNvPr id="5" name="Content Placeholder 4"/>
          <p:cNvSpPr>
            <a:spLocks noGrp="1"/>
          </p:cNvSpPr>
          <p:nvPr>
            <p:ph sz="quarter" idx="1"/>
          </p:nvPr>
        </p:nvSpPr>
        <p:spPr/>
        <p:txBody>
          <a:bodyPr/>
          <a:lstStyle/>
          <a:p>
            <a:pPr algn="just"/>
            <a:r>
              <a:rPr lang="en-US" dirty="0"/>
              <a:t>For instance, the base two logarithm of eight is three, because two raised to the power of three equals eight: </a:t>
            </a:r>
          </a:p>
          <a:p>
            <a:pPr algn="just"/>
            <a:r>
              <a:rPr lang="en-US" dirty="0"/>
              <a:t>We write "the number of 2s we need to multiply to get 8 is 3" as:</a:t>
            </a:r>
          </a:p>
          <a:p>
            <a:pPr lvl="1" algn="just"/>
            <a:r>
              <a:rPr lang="en-US" dirty="0"/>
              <a:t>log</a:t>
            </a:r>
            <a:r>
              <a:rPr lang="en-US" baseline="-25000" dirty="0"/>
              <a:t>2 </a:t>
            </a:r>
            <a:r>
              <a:rPr lang="en-US" dirty="0"/>
              <a:t>(8) = 3</a:t>
            </a:r>
          </a:p>
          <a:p>
            <a:pPr algn="just"/>
            <a:r>
              <a:rPr lang="en-US" dirty="0"/>
              <a:t>Here are more examples of equivalent logarithmic and exponential equations.</a:t>
            </a:r>
          </a:p>
          <a:p>
            <a:pPr algn="just"/>
            <a:endParaRPr lang="en-US" dirty="0"/>
          </a:p>
        </p:txBody>
      </p:sp>
      <p:pic>
        <p:nvPicPr>
          <p:cNvPr id="6" name="Picture 5"/>
          <p:cNvPicPr/>
          <p:nvPr/>
        </p:nvPicPr>
        <p:blipFill>
          <a:blip r:embed="rId2"/>
          <a:stretch>
            <a:fillRect/>
          </a:stretch>
        </p:blipFill>
        <p:spPr>
          <a:xfrm>
            <a:off x="2743200" y="4648200"/>
            <a:ext cx="3809999" cy="1371600"/>
          </a:xfrm>
          <a:prstGeom prst="rect">
            <a:avLst/>
          </a:prstGeom>
        </p:spPr>
      </p:pic>
    </p:spTree>
    <p:extLst>
      <p:ext uri="{BB962C8B-B14F-4D97-AF65-F5344CB8AC3E}">
        <p14:creationId xmlns:p14="http://schemas.microsoft.com/office/powerpoint/2010/main" val="115784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 of a logarithm</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6</a:t>
            </a:fld>
            <a:endParaRPr lang="en-US"/>
          </a:p>
        </p:txBody>
      </p:sp>
      <p:sp>
        <p:nvSpPr>
          <p:cNvPr id="5" name="Content Placeholder 4"/>
          <p:cNvSpPr>
            <a:spLocks noGrp="1"/>
          </p:cNvSpPr>
          <p:nvPr>
            <p:ph sz="quarter" idx="1"/>
          </p:nvPr>
        </p:nvSpPr>
        <p:spPr/>
        <p:txBody>
          <a:bodyPr/>
          <a:lstStyle/>
          <a:p>
            <a:r>
              <a:rPr lang="en-US" dirty="0"/>
              <a:t>Both equations describe the same relationship between a, b, and c:</a:t>
            </a:r>
          </a:p>
          <a:p>
            <a:pPr lvl="1"/>
            <a:r>
              <a:rPr lang="en-US" i="1" dirty="0"/>
              <a:t>b</a:t>
            </a:r>
            <a:r>
              <a:rPr lang="en-US" dirty="0"/>
              <a:t> is the base.</a:t>
            </a:r>
          </a:p>
          <a:p>
            <a:pPr lvl="1"/>
            <a:r>
              <a:rPr lang="en-US" i="1" dirty="0"/>
              <a:t>c</a:t>
            </a:r>
            <a:r>
              <a:rPr lang="en-US" dirty="0"/>
              <a:t> is the exponent, and</a:t>
            </a:r>
          </a:p>
          <a:p>
            <a:pPr lvl="1"/>
            <a:r>
              <a:rPr lang="en-US" i="1" dirty="0"/>
              <a:t>a</a:t>
            </a:r>
            <a:r>
              <a:rPr lang="en-US" dirty="0"/>
              <a:t> is called the argument.</a:t>
            </a:r>
          </a:p>
        </p:txBody>
      </p:sp>
      <p:pic>
        <p:nvPicPr>
          <p:cNvPr id="7" name="Picture 6"/>
          <p:cNvPicPr/>
          <p:nvPr/>
        </p:nvPicPr>
        <p:blipFill>
          <a:blip r:embed="rId2"/>
          <a:stretch>
            <a:fillRect/>
          </a:stretch>
        </p:blipFill>
        <p:spPr>
          <a:xfrm>
            <a:off x="4953000" y="2362200"/>
            <a:ext cx="3352800" cy="533400"/>
          </a:xfrm>
          <a:prstGeom prst="rect">
            <a:avLst/>
          </a:prstGeom>
        </p:spPr>
      </p:pic>
    </p:spTree>
    <p:extLst>
      <p:ext uri="{BB962C8B-B14F-4D97-AF65-F5344CB8AC3E}">
        <p14:creationId xmlns:p14="http://schemas.microsoft.com/office/powerpoint/2010/main" val="234061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Exponents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7</a:t>
            </a:fld>
            <a:endParaRPr lang="en-US"/>
          </a:p>
        </p:txBody>
      </p:sp>
      <p:sp>
        <p:nvSpPr>
          <p:cNvPr id="5" name="Content Placeholder 4"/>
          <p:cNvSpPr>
            <a:spLocks noGrp="1"/>
          </p:cNvSpPr>
          <p:nvPr>
            <p:ph sz="quarter" idx="1"/>
          </p:nvPr>
        </p:nvSpPr>
        <p:spPr/>
        <p:txBody>
          <a:bodyPr/>
          <a:lstStyle/>
          <a:p>
            <a:pPr algn="just"/>
            <a:r>
              <a:rPr lang="en-US" dirty="0"/>
              <a:t>Exponents and Logarithms are related, let's find out how ...</a:t>
            </a:r>
          </a:p>
          <a:p>
            <a:pPr algn="just"/>
            <a:r>
              <a:rPr lang="en-US" dirty="0"/>
              <a:t>In that example the "base" is 2 and the "exponent" is 3:</a:t>
            </a:r>
          </a:p>
          <a:p>
            <a:pPr algn="just"/>
            <a:endParaRPr lang="en-US" dirty="0"/>
          </a:p>
          <a:p>
            <a:pPr algn="just"/>
            <a:endParaRPr lang="en-US" dirty="0"/>
          </a:p>
          <a:p>
            <a:pPr algn="just"/>
            <a:endParaRPr lang="en-US" dirty="0"/>
          </a:p>
          <a:p>
            <a:pPr algn="just"/>
            <a:r>
              <a:rPr lang="en-US" dirty="0"/>
              <a:t>The </a:t>
            </a:r>
            <a:r>
              <a:rPr lang="en-US" b="1" dirty="0"/>
              <a:t>general</a:t>
            </a:r>
            <a:r>
              <a:rPr lang="en-US" dirty="0"/>
              <a:t> case is:</a:t>
            </a:r>
          </a:p>
          <a:p>
            <a:pPr algn="just"/>
            <a:endParaRPr lang="en-US" dirty="0"/>
          </a:p>
        </p:txBody>
      </p:sp>
      <p:pic>
        <p:nvPicPr>
          <p:cNvPr id="6" name="Picture 5"/>
          <p:cNvPicPr/>
          <p:nvPr/>
        </p:nvPicPr>
        <p:blipFill>
          <a:blip r:embed="rId2"/>
          <a:stretch>
            <a:fillRect/>
          </a:stretch>
        </p:blipFill>
        <p:spPr>
          <a:xfrm>
            <a:off x="3276600" y="2590800"/>
            <a:ext cx="2468621" cy="914400"/>
          </a:xfrm>
          <a:prstGeom prst="rect">
            <a:avLst/>
          </a:prstGeom>
        </p:spPr>
      </p:pic>
      <p:pic>
        <p:nvPicPr>
          <p:cNvPr id="7" name="Picture 6"/>
          <p:cNvPicPr/>
          <p:nvPr/>
        </p:nvPicPr>
        <p:blipFill>
          <a:blip r:embed="rId3"/>
          <a:stretch>
            <a:fillRect/>
          </a:stretch>
        </p:blipFill>
        <p:spPr>
          <a:xfrm>
            <a:off x="3773133" y="4412673"/>
            <a:ext cx="1475553" cy="1149927"/>
          </a:xfrm>
          <a:prstGeom prst="rect">
            <a:avLst/>
          </a:prstGeom>
        </p:spPr>
      </p:pic>
    </p:spTree>
    <p:extLst>
      <p:ext uri="{BB962C8B-B14F-4D97-AF65-F5344CB8AC3E}">
        <p14:creationId xmlns:p14="http://schemas.microsoft.com/office/powerpoint/2010/main" val="385440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Negative Logarithms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8</a:t>
            </a:fld>
            <a:endParaRPr lang="en-US"/>
          </a:p>
        </p:txBody>
      </p:sp>
      <p:sp>
        <p:nvSpPr>
          <p:cNvPr id="5" name="Content Placeholder 4"/>
          <p:cNvSpPr>
            <a:spLocks noGrp="1"/>
          </p:cNvSpPr>
          <p:nvPr>
            <p:ph sz="quarter" idx="1"/>
          </p:nvPr>
        </p:nvSpPr>
        <p:spPr/>
        <p:txBody>
          <a:bodyPr/>
          <a:lstStyle/>
          <a:p>
            <a:r>
              <a:rPr lang="en-US" dirty="0"/>
              <a:t>We can have just divide like:</a:t>
            </a:r>
          </a:p>
          <a:p>
            <a:endParaRPr lang="en-US" dirty="0"/>
          </a:p>
          <a:p>
            <a:endParaRPr lang="en-US" dirty="0"/>
          </a:p>
        </p:txBody>
      </p:sp>
      <p:pic>
        <p:nvPicPr>
          <p:cNvPr id="6" name="Picture 5"/>
          <p:cNvPicPr/>
          <p:nvPr/>
        </p:nvPicPr>
        <p:blipFill>
          <a:blip r:embed="rId2"/>
          <a:stretch>
            <a:fillRect/>
          </a:stretch>
        </p:blipFill>
        <p:spPr>
          <a:xfrm>
            <a:off x="4800600" y="3810000"/>
            <a:ext cx="3581400" cy="1495108"/>
          </a:xfrm>
          <a:prstGeom prst="rect">
            <a:avLst/>
          </a:prstGeom>
        </p:spPr>
      </p:pic>
      <p:pic>
        <p:nvPicPr>
          <p:cNvPr id="7" name="Picture 6"/>
          <p:cNvPicPr/>
          <p:nvPr/>
        </p:nvPicPr>
        <p:blipFill>
          <a:blip r:embed="rId3"/>
          <a:stretch>
            <a:fillRect/>
          </a:stretch>
        </p:blipFill>
        <p:spPr>
          <a:xfrm>
            <a:off x="1420350" y="2286000"/>
            <a:ext cx="3075450" cy="1371600"/>
          </a:xfrm>
          <a:prstGeom prst="rect">
            <a:avLst/>
          </a:prstGeom>
        </p:spPr>
      </p:pic>
    </p:spTree>
    <p:extLst>
      <p:ext uri="{BB962C8B-B14F-4D97-AF65-F5344CB8AC3E}">
        <p14:creationId xmlns:p14="http://schemas.microsoft.com/office/powerpoint/2010/main" val="317749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Polynomials</a:t>
            </a:r>
          </a:p>
        </p:txBody>
      </p:sp>
      <p:sp>
        <p:nvSpPr>
          <p:cNvPr id="3" name="Footer Placeholder 2"/>
          <p:cNvSpPr>
            <a:spLocks noGrp="1"/>
          </p:cNvSpPr>
          <p:nvPr>
            <p:ph type="ftr" sz="quarter" idx="11"/>
          </p:nvPr>
        </p:nvSpPr>
        <p:spPr/>
        <p:txBody>
          <a:bodyPr/>
          <a:lstStyle/>
          <a:p>
            <a:r>
              <a:rPr lang="en-US"/>
              <a:t>4COSC012C - Mathematics for Computing – Week 3</a:t>
            </a:r>
          </a:p>
        </p:txBody>
      </p:sp>
      <p:sp>
        <p:nvSpPr>
          <p:cNvPr id="4" name="Slide Number Placeholder 3"/>
          <p:cNvSpPr>
            <a:spLocks noGrp="1"/>
          </p:cNvSpPr>
          <p:nvPr>
            <p:ph type="sldNum" sz="quarter" idx="12"/>
          </p:nvPr>
        </p:nvSpPr>
        <p:spPr/>
        <p:txBody>
          <a:bodyPr/>
          <a:lstStyle/>
          <a:p>
            <a:fld id="{940379F3-538B-4030-8198-50C34DB58916}" type="slidenum">
              <a:rPr lang="en-US" smtClean="0"/>
              <a:t>9</a:t>
            </a:fld>
            <a:endParaRPr lang="en-US"/>
          </a:p>
        </p:txBody>
      </p:sp>
      <p:sp>
        <p:nvSpPr>
          <p:cNvPr id="5" name="Content Placeholder 4"/>
          <p:cNvSpPr>
            <a:spLocks noGrp="1"/>
          </p:cNvSpPr>
          <p:nvPr>
            <p:ph sz="quarter" idx="1"/>
          </p:nvPr>
        </p:nvSpPr>
        <p:spPr/>
        <p:txBody>
          <a:bodyPr/>
          <a:lstStyle/>
          <a:p>
            <a:pPr algn="just"/>
            <a:r>
              <a:rPr lang="en-US" dirty="0"/>
              <a:t>Polynomials are algebraic expressions that are created by combining numbers and variables using arithmetic operations such as addition, subtraction, multiplication, division, and exponentiation. You can create a </a:t>
            </a:r>
            <a:r>
              <a:rPr lang="en-US" b="1" dirty="0"/>
              <a:t>polynomial</a:t>
            </a:r>
            <a:r>
              <a:rPr lang="en-US" dirty="0"/>
              <a:t> by adding or subtracting terms.</a:t>
            </a:r>
          </a:p>
          <a:p>
            <a:pPr algn="just"/>
            <a:r>
              <a:rPr lang="en-US" dirty="0"/>
              <a:t>The word polynomial is derived from the Greek words ‘poly’ means ‘many’ and ‘nominal’ means ‘terms’, so altogether it said “many terms”. A polynomial can have any number of terms but not infinite. Learn about degree, terms, types, properties, polynomial functions in this seminar.</a:t>
            </a:r>
          </a:p>
        </p:txBody>
      </p:sp>
    </p:spTree>
    <p:extLst>
      <p:ext uri="{BB962C8B-B14F-4D97-AF65-F5344CB8AC3E}">
        <p14:creationId xmlns:p14="http://schemas.microsoft.com/office/powerpoint/2010/main" val="1139725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2743</TotalTime>
  <Words>1164</Words>
  <Application>Microsoft Office PowerPoint</Application>
  <PresentationFormat>On-screen Show (4:3)</PresentationFormat>
  <Paragraphs>121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Franklin Gothic Book</vt:lpstr>
      <vt:lpstr>Perpetua</vt:lpstr>
      <vt:lpstr>Wingdings 2</vt:lpstr>
      <vt:lpstr>Equity</vt:lpstr>
      <vt:lpstr>MATHEMATICS FOR COMPUTING</vt:lpstr>
      <vt:lpstr>Learning Outcomes</vt:lpstr>
      <vt:lpstr>Introduction to Logarithms</vt:lpstr>
      <vt:lpstr>How to Write It?</vt:lpstr>
      <vt:lpstr>How to Write It?</vt:lpstr>
      <vt:lpstr>Definition of a logarithm</vt:lpstr>
      <vt:lpstr>Exponents</vt:lpstr>
      <vt:lpstr>Negative Logarithms</vt:lpstr>
      <vt:lpstr>Introduction to Polynomials</vt:lpstr>
      <vt:lpstr>Example</vt:lpstr>
      <vt:lpstr>Polynomial Notation</vt:lpstr>
      <vt:lpstr>Degree of a Polynomial</vt:lpstr>
      <vt:lpstr>Terms of a Polynomial</vt:lpstr>
      <vt:lpstr>Types of Polynomials</vt:lpstr>
      <vt:lpstr>Polynomial Equations</vt:lpstr>
      <vt:lpstr>Solving Polynomials</vt:lpstr>
      <vt:lpstr>Solving Polynomials</vt:lpstr>
      <vt:lpstr>Polynomial Operations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FOR COMPUTING</dc:title>
  <dc:creator>technical</dc:creator>
  <cp:lastModifiedBy>Subair Ali Liayakath Ali Khan</cp:lastModifiedBy>
  <cp:revision>117</cp:revision>
  <dcterms:created xsi:type="dcterms:W3CDTF">2020-09-11T16:05:47Z</dcterms:created>
  <dcterms:modified xsi:type="dcterms:W3CDTF">2021-02-05T06:21:33Z</dcterms:modified>
</cp:coreProperties>
</file>