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99" r:id="rId5"/>
    <p:sldId id="256" r:id="rId6"/>
    <p:sldId id="301" r:id="rId7"/>
    <p:sldId id="274" r:id="rId8"/>
    <p:sldId id="289" r:id="rId9"/>
    <p:sldId id="313" r:id="rId10"/>
    <p:sldId id="308" r:id="rId11"/>
    <p:sldId id="290" r:id="rId12"/>
    <p:sldId id="312" r:id="rId13"/>
    <p:sldId id="258" r:id="rId14"/>
    <p:sldId id="259" r:id="rId15"/>
    <p:sldId id="272" r:id="rId16"/>
    <p:sldId id="269" r:id="rId17"/>
    <p:sldId id="282" r:id="rId18"/>
    <p:sldId id="293" r:id="rId19"/>
    <p:sldId id="294" r:id="rId20"/>
    <p:sldId id="295" r:id="rId21"/>
    <p:sldId id="296" r:id="rId22"/>
    <p:sldId id="297" r:id="rId23"/>
    <p:sldId id="260" r:id="rId24"/>
    <p:sldId id="277" r:id="rId25"/>
    <p:sldId id="310" r:id="rId26"/>
    <p:sldId id="261" r:id="rId27"/>
    <p:sldId id="262" r:id="rId28"/>
    <p:sldId id="263" r:id="rId29"/>
    <p:sldId id="264" r:id="rId30"/>
    <p:sldId id="292" r:id="rId31"/>
    <p:sldId id="265" r:id="rId32"/>
    <p:sldId id="270" r:id="rId33"/>
    <p:sldId id="266" r:id="rId34"/>
    <p:sldId id="311" r:id="rId35"/>
    <p:sldId id="303" r:id="rId36"/>
    <p:sldId id="306" r:id="rId37"/>
    <p:sldId id="307" r:id="rId38"/>
    <p:sldId id="279" r:id="rId39"/>
    <p:sldId id="302" r:id="rId40"/>
    <p:sldId id="300" r:id="rId41"/>
  </p:sldIdLst>
  <p:sldSz cx="9144000" cy="6858000" type="screen4x3"/>
  <p:notesSz cx="6669088" cy="992822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000099"/>
    <a:srgbClr val="006600"/>
    <a:srgbClr val="660066"/>
    <a:srgbClr val="CC00CC"/>
    <a:srgbClr val="F6E9DE"/>
    <a:srgbClr val="EBEFDD"/>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762" autoAdjust="0"/>
    <p:restoredTop sz="98029" autoAdjust="0"/>
  </p:normalViewPr>
  <p:slideViewPr>
    <p:cSldViewPr>
      <p:cViewPr>
        <p:scale>
          <a:sx n="82" d="100"/>
          <a:sy n="82" d="100"/>
        </p:scale>
        <p:origin x="-1098"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27651"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2765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27653"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48B7E5B-C171-4010-AAF3-1712D3A27DC9}" type="slidenum">
              <a:rPr lang="en-US" altLang="en-US"/>
              <a:pPr/>
              <a:t>‹#›</a:t>
            </a:fld>
            <a:endParaRPr lang="en-US" altLang="en-US"/>
          </a:p>
        </p:txBody>
      </p:sp>
    </p:spTree>
    <p:extLst>
      <p:ext uri="{BB962C8B-B14F-4D97-AF65-F5344CB8AC3E}">
        <p14:creationId xmlns="" xmlns:p14="http://schemas.microsoft.com/office/powerpoint/2010/main" val="4114830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3" name="Date Placeholder 2"/>
          <p:cNvSpPr>
            <a:spLocks noGrp="1"/>
          </p:cNvSpPr>
          <p:nvPr>
            <p:ph type="dt" idx="1"/>
          </p:nvPr>
        </p:nvSpPr>
        <p:spPr>
          <a:xfrm>
            <a:off x="3776663" y="0"/>
            <a:ext cx="2890837"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E7F7FC09-43A3-4540-825E-D3D05F2E2BE9}" type="datetimeFigureOut">
              <a:rPr lang="en-US"/>
              <a:pPr>
                <a:defRPr/>
              </a:pPr>
              <a:t>10/5/2020</a:t>
            </a:fld>
            <a:endParaRPr lang="en-US"/>
          </a:p>
        </p:txBody>
      </p:sp>
      <p:sp>
        <p:nvSpPr>
          <p:cNvPr id="4" name="Slide Image Placeholder 3"/>
          <p:cNvSpPr>
            <a:spLocks noGrp="1" noRot="1" noChangeAspect="1"/>
          </p:cNvSpPr>
          <p:nvPr>
            <p:ph type="sldImg" idx="2"/>
          </p:nvPr>
        </p:nvSpPr>
        <p:spPr>
          <a:xfrm>
            <a:off x="854075" y="744538"/>
            <a:ext cx="4964113" cy="3722687"/>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66750" y="4714875"/>
            <a:ext cx="5335588" cy="44688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29750"/>
            <a:ext cx="2889250" cy="496888"/>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7" name="Slide Number Placeholder 6"/>
          <p:cNvSpPr>
            <a:spLocks noGrp="1"/>
          </p:cNvSpPr>
          <p:nvPr>
            <p:ph type="sldNum" sz="quarter" idx="5"/>
          </p:nvPr>
        </p:nvSpPr>
        <p:spPr>
          <a:xfrm>
            <a:off x="3776663" y="9429750"/>
            <a:ext cx="289083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3C7B97A-D603-4112-AB57-6B001CC446A3}" type="slidenum">
              <a:rPr lang="en-US" altLang="en-US"/>
              <a:pPr/>
              <a:t>‹#›</a:t>
            </a:fld>
            <a:endParaRPr lang="en-US" altLang="en-US"/>
          </a:p>
        </p:txBody>
      </p:sp>
    </p:spTree>
    <p:extLst>
      <p:ext uri="{BB962C8B-B14F-4D97-AF65-F5344CB8AC3E}">
        <p14:creationId xmlns="" xmlns:p14="http://schemas.microsoft.com/office/powerpoint/2010/main" val="463948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altLang="en-US" smtClean="0"/>
          </a:p>
        </p:txBody>
      </p:sp>
      <p:sp>
        <p:nvSpPr>
          <p:cNvPr id="8196" name="Slide Number Placeholder 3"/>
          <p:cNvSpPr>
            <a:spLocks noGrp="1"/>
          </p:cNvSpPr>
          <p:nvPr>
            <p:ph type="sldNum" sz="quarter" idx="5"/>
          </p:nvPr>
        </p:nvSpPr>
        <p:spPr bwMode="auto">
          <a:noFill/>
          <a:ln>
            <a:miter lim="800000"/>
            <a:headEnd/>
            <a:tailEnd/>
          </a:ln>
        </p:spPr>
        <p:txBody>
          <a:bodyPr/>
          <a:lstStyle/>
          <a:p>
            <a:fld id="{55415EAE-03FB-48F3-B030-7C4DAF3D53FE}" type="slidenum">
              <a:rPr lang="en-US" altLang="en-US"/>
              <a:pPr/>
              <a:t>5</a:t>
            </a:fld>
            <a:endParaRPr lang="en-US" altLang="en-US"/>
          </a:p>
        </p:txBody>
      </p:sp>
    </p:spTree>
    <p:extLst>
      <p:ext uri="{BB962C8B-B14F-4D97-AF65-F5344CB8AC3E}">
        <p14:creationId xmlns="" xmlns:p14="http://schemas.microsoft.com/office/powerpoint/2010/main" val="276611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altLang="en-US" smtClean="0"/>
          </a:p>
        </p:txBody>
      </p:sp>
      <p:sp>
        <p:nvSpPr>
          <p:cNvPr id="10244" name="Slide Number Placeholder 3"/>
          <p:cNvSpPr>
            <a:spLocks noGrp="1"/>
          </p:cNvSpPr>
          <p:nvPr>
            <p:ph type="sldNum" sz="quarter" idx="5"/>
          </p:nvPr>
        </p:nvSpPr>
        <p:spPr bwMode="auto">
          <a:noFill/>
          <a:ln>
            <a:miter lim="800000"/>
            <a:headEnd/>
            <a:tailEnd/>
          </a:ln>
        </p:spPr>
        <p:txBody>
          <a:bodyPr/>
          <a:lstStyle/>
          <a:p>
            <a:fld id="{35FC3DE5-E6DB-4A0B-AC26-D9BDFB57FF13}" type="slidenum">
              <a:rPr lang="en-US" altLang="en-US"/>
              <a:pPr/>
              <a:t>8</a:t>
            </a:fld>
            <a:endParaRPr lang="en-US" altLang="en-US"/>
          </a:p>
        </p:txBody>
      </p:sp>
    </p:spTree>
    <p:extLst>
      <p:ext uri="{BB962C8B-B14F-4D97-AF65-F5344CB8AC3E}">
        <p14:creationId xmlns="" xmlns:p14="http://schemas.microsoft.com/office/powerpoint/2010/main" val="3283806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uz-Latn-UZ" altLang="en-US" smtClean="0"/>
          </a:p>
        </p:txBody>
      </p:sp>
      <p:sp>
        <p:nvSpPr>
          <p:cNvPr id="18436" name="Slide Number Placeholder 3"/>
          <p:cNvSpPr>
            <a:spLocks noGrp="1"/>
          </p:cNvSpPr>
          <p:nvPr>
            <p:ph type="sldNum" sz="quarter" idx="5"/>
          </p:nvPr>
        </p:nvSpPr>
        <p:spPr bwMode="auto">
          <a:noFill/>
          <a:ln>
            <a:miter lim="800000"/>
            <a:headEnd/>
            <a:tailEnd/>
          </a:ln>
        </p:spPr>
        <p:txBody>
          <a:bodyPr/>
          <a:lstStyle/>
          <a:p>
            <a:fld id="{DEB761BD-7056-4516-90C1-73FA9B763000}" type="slidenum">
              <a:rPr lang="en-US" altLang="en-US"/>
              <a:pPr/>
              <a:t>16</a:t>
            </a:fld>
            <a:endParaRPr lang="en-US" altLang="en-US"/>
          </a:p>
        </p:txBody>
      </p:sp>
    </p:spTree>
    <p:extLst>
      <p:ext uri="{BB962C8B-B14F-4D97-AF65-F5344CB8AC3E}">
        <p14:creationId xmlns="" xmlns:p14="http://schemas.microsoft.com/office/powerpoint/2010/main" val="3568727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FAEC6B79-36C8-4216-87A9-D2AF184C9C5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EB1B73AA-3DC4-4B2A-8E96-662F13889429}"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7C0B2981-1437-450C-8014-0BE0571FDD46}"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A51DCC26-CF23-4F2E-AC73-C53AAFAD481C}"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630098CD-CC09-4435-92D3-0D0DDF973E64}"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D7452A2B-171F-44E1-BD3C-BD6235F3123B}"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fld id="{DC5D20F4-5727-4031-AB80-F9060FDE9F36}"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fld id="{8A15553D-B5FF-4BDA-B047-D99239568223}"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fld id="{17C78591-ADDD-449D-BFC2-0C3D1644336A}"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7DD06138-B3BE-483B-B961-F01DC03CAD9A}"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BA86CD5E-C260-439C-8F8F-72405D1BFA1B}"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EDE2DE70-F797-4ABD-BE12-FB05BB67D9D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609600" y="1417638"/>
            <a:ext cx="8001000" cy="4525962"/>
          </a:xfrm>
        </p:spPr>
        <p:txBody>
          <a:bodyPr/>
          <a:lstStyle/>
          <a:p>
            <a:pPr marL="609600" indent="-609600" algn="just" eaLnBrk="1" hangingPunct="1">
              <a:lnSpc>
                <a:spcPct val="90000"/>
              </a:lnSpc>
              <a:buFontTx/>
              <a:buNone/>
            </a:pPr>
            <a:r>
              <a:rPr lang="en-US" altLang="en-US" sz="2400" b="1" i="1" u="sng" dirty="0" smtClean="0">
                <a:solidFill>
                  <a:srgbClr val="00B050"/>
                </a:solidFill>
              </a:rPr>
              <a:t>Measurement rules</a:t>
            </a:r>
            <a:r>
              <a:rPr lang="en-US" altLang="en-US" sz="2400" b="1" u="sng" dirty="0" smtClean="0">
                <a:solidFill>
                  <a:srgbClr val="00B050"/>
                </a:solidFill>
              </a:rPr>
              <a:t> </a:t>
            </a:r>
            <a:r>
              <a:rPr lang="en-US" altLang="en-US" sz="2400" dirty="0" smtClean="0"/>
              <a:t>– explain </a:t>
            </a:r>
            <a:r>
              <a:rPr lang="en-US" altLang="en-US" sz="2400" u="sng" dirty="0" smtClean="0"/>
              <a:t>how</a:t>
            </a:r>
            <a:r>
              <a:rPr lang="en-US" altLang="en-US" sz="2400" dirty="0" smtClean="0"/>
              <a:t> accounting data should be recorded.</a:t>
            </a:r>
          </a:p>
          <a:p>
            <a:pPr marL="609600" indent="-609600" algn="just" eaLnBrk="1" hangingPunct="1">
              <a:lnSpc>
                <a:spcPct val="90000"/>
              </a:lnSpc>
              <a:buFontTx/>
              <a:buNone/>
            </a:pPr>
            <a:endParaRPr lang="en-US" altLang="en-US" sz="2400" dirty="0" smtClean="0"/>
          </a:p>
          <a:p>
            <a:pPr marL="609600" indent="-609600" algn="just" eaLnBrk="1" hangingPunct="1">
              <a:lnSpc>
                <a:spcPct val="90000"/>
              </a:lnSpc>
              <a:buFontTx/>
              <a:buAutoNum type="arabicPeriod"/>
            </a:pPr>
            <a:r>
              <a:rPr lang="en-US" altLang="en-US" sz="2400" dirty="0" smtClean="0"/>
              <a:t>Money Measurement</a:t>
            </a:r>
          </a:p>
          <a:p>
            <a:pPr marL="609600" indent="-609600" algn="just" eaLnBrk="1" hangingPunct="1">
              <a:lnSpc>
                <a:spcPct val="90000"/>
              </a:lnSpc>
              <a:buFontTx/>
              <a:buAutoNum type="arabicPeriod"/>
            </a:pPr>
            <a:r>
              <a:rPr lang="en-US" altLang="en-US" sz="2400" dirty="0" smtClean="0"/>
              <a:t>Historic Cost</a:t>
            </a:r>
          </a:p>
          <a:p>
            <a:pPr marL="609600" indent="-609600" algn="just" eaLnBrk="1" hangingPunct="1">
              <a:lnSpc>
                <a:spcPct val="90000"/>
              </a:lnSpc>
              <a:buFontTx/>
              <a:buAutoNum type="arabicPeriod"/>
            </a:pPr>
            <a:r>
              <a:rPr lang="en-US" altLang="en-US" sz="2400" dirty="0" smtClean="0"/>
              <a:t>Realization</a:t>
            </a:r>
          </a:p>
          <a:p>
            <a:pPr marL="609600" indent="-609600" algn="just" eaLnBrk="1" hangingPunct="1">
              <a:lnSpc>
                <a:spcPct val="90000"/>
              </a:lnSpc>
              <a:buFontTx/>
              <a:buAutoNum type="arabicPeriod"/>
            </a:pPr>
            <a:r>
              <a:rPr lang="en-US" altLang="en-US" sz="2400" dirty="0" smtClean="0"/>
              <a:t>Matching</a:t>
            </a:r>
          </a:p>
          <a:p>
            <a:pPr marL="609600" indent="-609600" algn="just" eaLnBrk="1" hangingPunct="1">
              <a:lnSpc>
                <a:spcPct val="90000"/>
              </a:lnSpc>
              <a:buFontTx/>
              <a:buAutoNum type="arabicPeriod"/>
            </a:pPr>
            <a:r>
              <a:rPr lang="en-US" altLang="en-US" sz="2400" dirty="0" smtClean="0"/>
              <a:t>Dual Aspects</a:t>
            </a:r>
          </a:p>
          <a:p>
            <a:pPr marL="609600" indent="-609600" algn="just" eaLnBrk="1" hangingPunct="1">
              <a:lnSpc>
                <a:spcPct val="90000"/>
              </a:lnSpc>
              <a:buFontTx/>
              <a:buAutoNum type="arabicPeriod"/>
            </a:pPr>
            <a:r>
              <a:rPr lang="en-US" altLang="en-US" sz="2400" dirty="0" smtClean="0"/>
              <a:t>Materiality</a:t>
            </a:r>
            <a:endParaRPr lang="ru-RU" altLang="en-US" sz="2400" dirty="0" smtClean="0"/>
          </a:p>
        </p:txBody>
      </p:sp>
      <p:sp>
        <p:nvSpPr>
          <p:cNvPr id="4" name="Title 1"/>
          <p:cNvSpPr txBox="1">
            <a:spLocks/>
          </p:cNvSpPr>
          <p:nvPr/>
        </p:nvSpPr>
        <p:spPr bwMode="auto">
          <a:xfrm>
            <a:off x="381000" y="-152400"/>
            <a:ext cx="5562600" cy="11430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571472" y="3643314"/>
            <a:ext cx="8153400" cy="2743200"/>
          </a:xfrm>
        </p:spPr>
        <p:txBody>
          <a:bodyPr/>
          <a:lstStyle/>
          <a:p>
            <a:pPr marL="609600" indent="-609600" algn="just" eaLnBrk="1" hangingPunct="1">
              <a:buFontTx/>
              <a:buAutoNum type="arabicPeriod"/>
            </a:pPr>
            <a:r>
              <a:rPr lang="en-US" altLang="en-US" sz="2400" b="1" i="1" dirty="0" smtClean="0">
                <a:solidFill>
                  <a:srgbClr val="FF0000"/>
                </a:solidFill>
              </a:rPr>
              <a:t>Measurement based on the Monetary Unit </a:t>
            </a:r>
            <a:r>
              <a:rPr lang="en-US" altLang="en-US" sz="2400" b="1" dirty="0" smtClean="0"/>
              <a:t>– </a:t>
            </a:r>
            <a:r>
              <a:rPr lang="en-US" altLang="en-US" sz="2400" dirty="0" smtClean="0"/>
              <a:t>the monetary unit is used as the standard to record all transactions of the company. Otherwise, it would be difficult to compare the relative performance of the same company over time or the performance of two companies for the same time period. </a:t>
            </a:r>
          </a:p>
          <a:p>
            <a:pPr marL="609600" indent="-609600" algn="just" eaLnBrk="1" hangingPunct="1">
              <a:buFontTx/>
              <a:buAutoNum type="arabicPeriod"/>
            </a:pPr>
            <a:endParaRPr lang="en-US" altLang="en-US" sz="2400" dirty="0" smtClean="0"/>
          </a:p>
          <a:p>
            <a:pPr marL="609600" indent="-609600" algn="just" eaLnBrk="1" hangingPunct="1"/>
            <a:endParaRPr lang="en-US" altLang="en-US" sz="2400" b="1" i="1" dirty="0" smtClean="0">
              <a:solidFill>
                <a:srgbClr val="CC3300"/>
              </a:solidFill>
            </a:endParaRPr>
          </a:p>
        </p:txBody>
      </p:sp>
      <p:sp>
        <p:nvSpPr>
          <p:cNvPr id="6" name="Title 1"/>
          <p:cNvSpPr txBox="1">
            <a:spLocks/>
          </p:cNvSpPr>
          <p:nvPr/>
        </p:nvSpPr>
        <p:spPr bwMode="auto">
          <a:xfrm>
            <a:off x="381000" y="-152400"/>
            <a:ext cx="5562600" cy="11430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pic>
        <p:nvPicPr>
          <p:cNvPr id="3074" name="Picture 2" descr="D:\ЛЕКЦИИ\FA\2020-2021\IMG-20200817-WA0000-1024x1024.jpg"/>
          <p:cNvPicPr>
            <a:picLocks noChangeAspect="1" noChangeArrowheads="1"/>
          </p:cNvPicPr>
          <p:nvPr/>
        </p:nvPicPr>
        <p:blipFill>
          <a:blip r:embed="rId2"/>
          <a:srcRect/>
          <a:stretch>
            <a:fillRect/>
          </a:stretch>
        </p:blipFill>
        <p:spPr bwMode="auto">
          <a:xfrm>
            <a:off x="285720" y="857232"/>
            <a:ext cx="4143404" cy="2714644"/>
          </a:xfrm>
          <a:prstGeom prst="rect">
            <a:avLst/>
          </a:prstGeom>
          <a:noFill/>
        </p:spPr>
      </p:pic>
      <p:pic>
        <p:nvPicPr>
          <p:cNvPr id="3076" name="Picture 4" descr="D:\ЛЕКЦИИ\FA\2020-2021\car-money-balance-scales-vector-flat-symbol-152614096.jpg"/>
          <p:cNvPicPr>
            <a:picLocks noChangeAspect="1" noChangeArrowheads="1"/>
          </p:cNvPicPr>
          <p:nvPr/>
        </p:nvPicPr>
        <p:blipFill>
          <a:blip r:embed="rId3"/>
          <a:srcRect/>
          <a:stretch>
            <a:fillRect/>
          </a:stretch>
        </p:blipFill>
        <p:spPr bwMode="auto">
          <a:xfrm>
            <a:off x="5072066" y="928670"/>
            <a:ext cx="3643338" cy="257176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1143000"/>
            <a:ext cx="8229600" cy="685800"/>
          </a:xfrm>
        </p:spPr>
        <p:txBody>
          <a:bodyPr/>
          <a:lstStyle/>
          <a:p>
            <a:pPr algn="l" eaLnBrk="1" hangingPunct="1">
              <a:defRPr/>
            </a:pPr>
            <a:r>
              <a:rPr lang="en-US" sz="2400" b="1" i="1" dirty="0" smtClean="0">
                <a:solidFill>
                  <a:schemeClr val="accent2"/>
                </a:solidFill>
                <a:latin typeface="+mn-lt"/>
                <a:ea typeface="+mn-ea"/>
                <a:cs typeface="+mn-cs"/>
              </a:rPr>
              <a:t>Limitations of money measurement concept</a:t>
            </a:r>
            <a:endParaRPr lang="ru-RU" sz="2400" b="1" i="1" dirty="0" smtClean="0">
              <a:solidFill>
                <a:schemeClr val="accent2"/>
              </a:solidFill>
              <a:latin typeface="+mn-lt"/>
              <a:ea typeface="+mn-ea"/>
              <a:cs typeface="+mn-cs"/>
            </a:endParaRPr>
          </a:p>
        </p:txBody>
      </p:sp>
      <p:sp>
        <p:nvSpPr>
          <p:cNvPr id="13315" name="Rectangle 3"/>
          <p:cNvSpPr>
            <a:spLocks noGrp="1" noChangeArrowheads="1"/>
          </p:cNvSpPr>
          <p:nvPr>
            <p:ph type="body" idx="1"/>
          </p:nvPr>
        </p:nvSpPr>
        <p:spPr>
          <a:xfrm>
            <a:off x="457200" y="1828800"/>
            <a:ext cx="8229600" cy="4953000"/>
          </a:xfrm>
        </p:spPr>
        <p:txBody>
          <a:bodyPr/>
          <a:lstStyle/>
          <a:p>
            <a:pPr marL="609600" indent="-609600" algn="just" eaLnBrk="1" hangingPunct="1">
              <a:lnSpc>
                <a:spcPct val="80000"/>
              </a:lnSpc>
              <a:buFontTx/>
              <a:buNone/>
            </a:pPr>
            <a:r>
              <a:rPr lang="en-US" altLang="en-US" sz="2400" smtClean="0"/>
              <a:t>	Some people think that accounting financial statements tell you everything you want to know about a business. </a:t>
            </a:r>
          </a:p>
          <a:p>
            <a:pPr marL="609600" indent="-609600" algn="just" eaLnBrk="1" hangingPunct="1">
              <a:lnSpc>
                <a:spcPct val="80000"/>
              </a:lnSpc>
              <a:buFontTx/>
              <a:buNone/>
            </a:pPr>
            <a:r>
              <a:rPr lang="en-US" altLang="en-US" sz="2400" smtClean="0"/>
              <a:t>         </a:t>
            </a:r>
          </a:p>
          <a:p>
            <a:pPr marL="609600" indent="-609600" algn="just" eaLnBrk="1" hangingPunct="1">
              <a:lnSpc>
                <a:spcPct val="80000"/>
              </a:lnSpc>
              <a:buFontTx/>
              <a:buNone/>
            </a:pPr>
            <a:r>
              <a:rPr lang="en-US" altLang="en-US" sz="2400" smtClean="0"/>
              <a:t>Accounting does NOT show the following:</a:t>
            </a:r>
          </a:p>
          <a:p>
            <a:pPr marL="609600" indent="-609600" algn="just" eaLnBrk="1" hangingPunct="1">
              <a:lnSpc>
                <a:spcPct val="80000"/>
              </a:lnSpc>
              <a:buFontTx/>
              <a:buNone/>
            </a:pPr>
            <a:endParaRPr lang="en-US" altLang="en-US" sz="2400" smtClean="0"/>
          </a:p>
          <a:p>
            <a:pPr marL="609600" indent="-609600" algn="just" eaLnBrk="1" hangingPunct="1">
              <a:lnSpc>
                <a:spcPct val="80000"/>
              </a:lnSpc>
            </a:pPr>
            <a:r>
              <a:rPr lang="en-US" altLang="en-US" sz="2400" smtClean="0"/>
              <a:t>Whether the business has good or bad managers;</a:t>
            </a:r>
          </a:p>
          <a:p>
            <a:pPr marL="609600" indent="-609600" algn="just" eaLnBrk="1" hangingPunct="1">
              <a:lnSpc>
                <a:spcPct val="80000"/>
              </a:lnSpc>
            </a:pPr>
            <a:r>
              <a:rPr lang="en-US" altLang="en-US" sz="2400" smtClean="0"/>
              <a:t>Whether there are serious problems with the workforce;</a:t>
            </a:r>
          </a:p>
          <a:p>
            <a:pPr marL="609600" indent="-609600" algn="just" eaLnBrk="1" hangingPunct="1">
              <a:lnSpc>
                <a:spcPct val="80000"/>
              </a:lnSpc>
            </a:pPr>
            <a:r>
              <a:rPr lang="en-US" altLang="en-US" sz="2400" smtClean="0"/>
              <a:t>Whether a rival product is about to take away many of the best customers;</a:t>
            </a:r>
          </a:p>
          <a:p>
            <a:pPr marL="609600" indent="-609600" algn="just" eaLnBrk="1" hangingPunct="1">
              <a:lnSpc>
                <a:spcPct val="80000"/>
              </a:lnSpc>
            </a:pPr>
            <a:r>
              <a:rPr lang="en-US" altLang="en-US" sz="2400" smtClean="0"/>
              <a:t>Whether the government is about to pass a law which will cost the business a lot of extra expense in future</a:t>
            </a:r>
            <a:endParaRPr lang="ru-RU" altLang="en-US" sz="2400" smtClean="0"/>
          </a:p>
        </p:txBody>
      </p:sp>
      <p:sp>
        <p:nvSpPr>
          <p:cNvPr id="4" name="Title 1"/>
          <p:cNvSpPr txBox="1">
            <a:spLocks/>
          </p:cNvSpPr>
          <p:nvPr/>
        </p:nvSpPr>
        <p:spPr bwMode="auto">
          <a:xfrm>
            <a:off x="381000" y="-152400"/>
            <a:ext cx="5562600" cy="11430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1295400"/>
            <a:ext cx="3757610" cy="4776806"/>
          </a:xfrm>
        </p:spPr>
        <p:txBody>
          <a:bodyPr/>
          <a:lstStyle/>
          <a:p>
            <a:pPr algn="just" eaLnBrk="1" hangingPunct="1">
              <a:buFontTx/>
              <a:buNone/>
            </a:pPr>
            <a:r>
              <a:rPr lang="en-US" altLang="en-US" sz="2400" b="1" i="1" dirty="0" smtClean="0">
                <a:solidFill>
                  <a:srgbClr val="FF0000"/>
                </a:solidFill>
              </a:rPr>
              <a:t>2. Historic cost </a:t>
            </a:r>
            <a:r>
              <a:rPr lang="en-US" altLang="en-US" sz="2400" dirty="0" smtClean="0"/>
              <a:t>– </a:t>
            </a:r>
            <a:r>
              <a:rPr lang="en-US" altLang="en-US" sz="2600" dirty="0" smtClean="0"/>
              <a:t>this concept requires that assets be recorded at the value of their original or historic cost even though this may differ from current (present) market cost. </a:t>
            </a:r>
          </a:p>
          <a:p>
            <a:pPr algn="just" eaLnBrk="1" hangingPunct="1">
              <a:buFontTx/>
              <a:buNone/>
            </a:pPr>
            <a:endParaRPr lang="en-US" altLang="en-US" sz="2600" dirty="0" smtClean="0"/>
          </a:p>
          <a:p>
            <a:pPr algn="just" eaLnBrk="1" hangingPunct="1">
              <a:buFontTx/>
              <a:buNone/>
            </a:pPr>
            <a:endParaRPr lang="en-US" altLang="en-US" sz="2600" dirty="0" smtClean="0"/>
          </a:p>
          <a:p>
            <a:pPr algn="just" eaLnBrk="1" hangingPunct="1">
              <a:buFontTx/>
              <a:buNone/>
            </a:pPr>
            <a:endParaRPr lang="en-US" altLang="en-US" sz="2600" dirty="0" smtClean="0"/>
          </a:p>
          <a:p>
            <a:pPr algn="just" eaLnBrk="1" hangingPunct="1">
              <a:buFontTx/>
              <a:buNone/>
            </a:pPr>
            <a:r>
              <a:rPr lang="en-US" altLang="en-US" sz="2600" dirty="0" smtClean="0"/>
              <a:t>    </a:t>
            </a:r>
          </a:p>
          <a:p>
            <a:pPr algn="just" eaLnBrk="1" hangingPunct="1">
              <a:buFontTx/>
              <a:buNone/>
            </a:pPr>
            <a:endParaRPr lang="en-US" altLang="en-US" sz="2600" dirty="0" smtClean="0"/>
          </a:p>
          <a:p>
            <a:pPr algn="just" eaLnBrk="1" hangingPunct="1">
              <a:buFontTx/>
              <a:buNone/>
            </a:pPr>
            <a:r>
              <a:rPr lang="en-US" altLang="en-US" sz="2600" dirty="0" smtClean="0"/>
              <a:t>    </a:t>
            </a:r>
            <a:endParaRPr lang="ru-RU" altLang="en-US" sz="2800" b="1" dirty="0" smtClean="0"/>
          </a:p>
        </p:txBody>
      </p:sp>
      <p:sp>
        <p:nvSpPr>
          <p:cNvPr id="6" name="Title 1"/>
          <p:cNvSpPr txBox="1">
            <a:spLocks/>
          </p:cNvSpPr>
          <p:nvPr/>
        </p:nvSpPr>
        <p:spPr bwMode="auto">
          <a:xfrm>
            <a:off x="381000" y="-152400"/>
            <a:ext cx="5562600" cy="11430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pic>
        <p:nvPicPr>
          <p:cNvPr id="4098" name="Picture 2" descr="D:\ЛЕКЦИИ\FA\2020-2021\20200820_164950_0000-1024x1024.png"/>
          <p:cNvPicPr>
            <a:picLocks noChangeAspect="1" noChangeArrowheads="1"/>
          </p:cNvPicPr>
          <p:nvPr/>
        </p:nvPicPr>
        <p:blipFill>
          <a:blip r:embed="rId2"/>
          <a:srcRect/>
          <a:stretch>
            <a:fillRect/>
          </a:stretch>
        </p:blipFill>
        <p:spPr bwMode="auto">
          <a:xfrm>
            <a:off x="4214810" y="1142984"/>
            <a:ext cx="4705350" cy="428628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57158" y="1142984"/>
            <a:ext cx="8229600" cy="4525962"/>
          </a:xfrm>
        </p:spPr>
        <p:txBody>
          <a:bodyPr/>
          <a:lstStyle/>
          <a:p>
            <a:pPr algn="just" eaLnBrk="1" hangingPunct="1">
              <a:lnSpc>
                <a:spcPct val="90000"/>
              </a:lnSpc>
              <a:buFontTx/>
              <a:buNone/>
            </a:pPr>
            <a:r>
              <a:rPr lang="en-US" altLang="en-US" sz="2400" dirty="0" smtClean="0"/>
              <a:t> </a:t>
            </a:r>
            <a:r>
              <a:rPr lang="en-US" altLang="en-US" sz="2400" b="1" dirty="0" smtClean="0">
                <a:solidFill>
                  <a:srgbClr val="00B050"/>
                </a:solidFill>
              </a:rPr>
              <a:t>Example</a:t>
            </a:r>
            <a:r>
              <a:rPr lang="en-US" altLang="en-US" sz="2400" dirty="0" smtClean="0">
                <a:solidFill>
                  <a:srgbClr val="00B050"/>
                </a:solidFill>
              </a:rPr>
              <a:t>: </a:t>
            </a:r>
          </a:p>
          <a:p>
            <a:pPr algn="just" eaLnBrk="1" hangingPunct="1">
              <a:lnSpc>
                <a:spcPct val="90000"/>
              </a:lnSpc>
              <a:buFontTx/>
              <a:buNone/>
            </a:pPr>
            <a:r>
              <a:rPr lang="en-US" altLang="en-US" sz="2400" dirty="0" smtClean="0">
                <a:solidFill>
                  <a:srgbClr val="00B050"/>
                </a:solidFill>
              </a:rPr>
              <a:t>    		</a:t>
            </a:r>
            <a:r>
              <a:rPr lang="en-US" altLang="en-US" sz="2400" dirty="0" smtClean="0"/>
              <a:t>A</a:t>
            </a:r>
            <a:r>
              <a:rPr lang="en-US" sz="2400" dirty="0" smtClean="0"/>
              <a:t> plant and machinery is going to be purchased by ABC incorporation. Initial price was $5,000. ABC incorporation purchased the machinery for a discounted amount of $4,500. The transportation cost of the machinery was $20 for which $10 was paid by the dealer and remaining $10 by ABC incorporation. ABC incorporation also paid $15 as installation cost. </a:t>
            </a:r>
            <a:endParaRPr lang="en-US" altLang="en-US" sz="2400" dirty="0" smtClean="0"/>
          </a:p>
          <a:p>
            <a:pPr algn="just" eaLnBrk="1" hangingPunct="1">
              <a:lnSpc>
                <a:spcPct val="90000"/>
              </a:lnSpc>
              <a:buFontTx/>
              <a:buNone/>
            </a:pPr>
            <a:endParaRPr lang="en-US" altLang="en-US" sz="2400" dirty="0" smtClean="0"/>
          </a:p>
          <a:p>
            <a:pPr algn="just" eaLnBrk="1" hangingPunct="1">
              <a:lnSpc>
                <a:spcPct val="90000"/>
              </a:lnSpc>
              <a:buFontTx/>
              <a:buNone/>
            </a:pPr>
            <a:r>
              <a:rPr lang="en-US" altLang="en-US" sz="2400" i="1" dirty="0" smtClean="0"/>
              <a:t> What will be the value of these plant and machinery in accounting books?</a:t>
            </a:r>
          </a:p>
          <a:p>
            <a:pPr algn="just" eaLnBrk="1" hangingPunct="1">
              <a:lnSpc>
                <a:spcPct val="90000"/>
              </a:lnSpc>
              <a:buFontTx/>
              <a:buNone/>
            </a:pPr>
            <a:endParaRPr lang="en-US" altLang="en-US" sz="2400" i="1" dirty="0" smtClean="0"/>
          </a:p>
        </p:txBody>
      </p:sp>
      <p:sp>
        <p:nvSpPr>
          <p:cNvPr id="4" name="Title 1"/>
          <p:cNvSpPr txBox="1">
            <a:spLocks/>
          </p:cNvSpPr>
          <p:nvPr/>
        </p:nvSpPr>
        <p:spPr bwMode="auto">
          <a:xfrm>
            <a:off x="381000" y="-152400"/>
            <a:ext cx="5562600" cy="11430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357158" y="1285860"/>
            <a:ext cx="4181460" cy="4214842"/>
          </a:xfrm>
        </p:spPr>
        <p:txBody>
          <a:bodyPr/>
          <a:lstStyle/>
          <a:p>
            <a:pPr marL="571500" indent="-571500" algn="just" eaLnBrk="1" hangingPunct="1">
              <a:buFontTx/>
              <a:buNone/>
            </a:pPr>
            <a:r>
              <a:rPr lang="en-US" altLang="en-US" sz="2400" b="1" i="1" dirty="0" smtClean="0">
                <a:solidFill>
                  <a:srgbClr val="FF0000"/>
                </a:solidFill>
              </a:rPr>
              <a:t>3. Matching </a:t>
            </a:r>
            <a:r>
              <a:rPr lang="en-US" altLang="en-US" sz="2400" b="1" i="1" dirty="0" smtClean="0">
                <a:solidFill>
                  <a:schemeClr val="tx2"/>
                </a:solidFill>
              </a:rPr>
              <a:t>– </a:t>
            </a:r>
            <a:r>
              <a:rPr lang="en-US" altLang="en-US" sz="2400" dirty="0" smtClean="0">
                <a:solidFill>
                  <a:schemeClr val="tx2"/>
                </a:solidFill>
              </a:rPr>
              <a:t>the </a:t>
            </a:r>
            <a:r>
              <a:rPr lang="en-US" altLang="en-US" sz="2400" b="1" i="1" dirty="0" smtClean="0">
                <a:solidFill>
                  <a:schemeClr val="tx2"/>
                </a:solidFill>
              </a:rPr>
              <a:t>revenue earned in one period</a:t>
            </a:r>
            <a:r>
              <a:rPr lang="en-US" altLang="en-US" sz="2400" dirty="0" smtClean="0">
                <a:solidFill>
                  <a:schemeClr val="tx2"/>
                </a:solidFill>
              </a:rPr>
              <a:t> should be </a:t>
            </a:r>
            <a:r>
              <a:rPr lang="en-US" altLang="en-US" sz="2400" b="1" i="1" dirty="0" smtClean="0">
                <a:solidFill>
                  <a:schemeClr val="tx2"/>
                </a:solidFill>
              </a:rPr>
              <a:t>matched </a:t>
            </a:r>
            <a:r>
              <a:rPr lang="en-US" altLang="en-US" sz="2400" dirty="0" smtClean="0">
                <a:solidFill>
                  <a:schemeClr val="tx2"/>
                </a:solidFill>
              </a:rPr>
              <a:t>only with </a:t>
            </a:r>
            <a:r>
              <a:rPr lang="en-US" altLang="en-US" sz="2400" b="1" i="1" dirty="0" smtClean="0">
                <a:solidFill>
                  <a:schemeClr val="tx2"/>
                </a:solidFill>
              </a:rPr>
              <a:t>relevant expenses incurred in generating the revenue during the same period </a:t>
            </a:r>
            <a:r>
              <a:rPr lang="en-US" altLang="en-US" sz="2400" dirty="0" smtClean="0">
                <a:solidFill>
                  <a:schemeClr val="tx2"/>
                </a:solidFill>
              </a:rPr>
              <a:t>to enable a fair calculation of the </a:t>
            </a:r>
            <a:r>
              <a:rPr lang="en-US" altLang="en-US" sz="2400" b="1" u="sng" dirty="0" smtClean="0">
                <a:solidFill>
                  <a:schemeClr val="tx2"/>
                </a:solidFill>
              </a:rPr>
              <a:t>profit</a:t>
            </a:r>
            <a:r>
              <a:rPr lang="en-US" altLang="en-US" sz="2400" dirty="0" smtClean="0">
                <a:solidFill>
                  <a:schemeClr val="tx2"/>
                </a:solidFill>
              </a:rPr>
              <a:t> or </a:t>
            </a:r>
            <a:r>
              <a:rPr lang="en-US" altLang="en-US" sz="2400" b="1" u="sng" dirty="0" smtClean="0">
                <a:solidFill>
                  <a:schemeClr val="tx2"/>
                </a:solidFill>
              </a:rPr>
              <a:t>loss</a:t>
            </a:r>
            <a:r>
              <a:rPr lang="en-US" altLang="en-US" sz="2400" dirty="0" smtClean="0">
                <a:solidFill>
                  <a:schemeClr val="tx2"/>
                </a:solidFill>
              </a:rPr>
              <a:t> for the period. </a:t>
            </a:r>
          </a:p>
        </p:txBody>
      </p:sp>
      <p:sp>
        <p:nvSpPr>
          <p:cNvPr id="5" name="Title 1"/>
          <p:cNvSpPr txBox="1">
            <a:spLocks/>
          </p:cNvSpPr>
          <p:nvPr/>
        </p:nvSpPr>
        <p:spPr bwMode="auto">
          <a:xfrm>
            <a:off x="381000" y="-152400"/>
            <a:ext cx="5562600" cy="11430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pic>
        <p:nvPicPr>
          <p:cNvPr id="5122" name="Picture 2" descr="D:\ЛЕКЦИИ\FA\2020-2021\20200823_025602_0000-1024x1024 (1).png"/>
          <p:cNvPicPr>
            <a:picLocks noChangeAspect="1" noChangeArrowheads="1"/>
          </p:cNvPicPr>
          <p:nvPr/>
        </p:nvPicPr>
        <p:blipFill>
          <a:blip r:embed="rId2"/>
          <a:srcRect/>
          <a:stretch>
            <a:fillRect/>
          </a:stretch>
        </p:blipFill>
        <p:spPr bwMode="auto">
          <a:xfrm>
            <a:off x="4572000" y="928670"/>
            <a:ext cx="4357686" cy="485778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1266825"/>
            <a:ext cx="8229600" cy="363538"/>
          </a:xfrm>
        </p:spPr>
        <p:txBody>
          <a:bodyPr/>
          <a:lstStyle/>
          <a:p>
            <a:pPr algn="l" eaLnBrk="1" hangingPunct="1">
              <a:defRPr/>
            </a:pPr>
            <a:r>
              <a:rPr lang="en-US" sz="2400" b="1" i="1" dirty="0" smtClean="0">
                <a:solidFill>
                  <a:schemeClr val="accent2"/>
                </a:solidFill>
                <a:latin typeface="+mn-lt"/>
                <a:ea typeface="+mn-ea"/>
                <a:cs typeface="+mn-cs"/>
              </a:rPr>
              <a:t>Matching</a:t>
            </a:r>
          </a:p>
        </p:txBody>
      </p:sp>
      <p:sp>
        <p:nvSpPr>
          <p:cNvPr id="17411" name="TextBox 5"/>
          <p:cNvSpPr txBox="1">
            <a:spLocks noChangeArrowheads="1"/>
          </p:cNvSpPr>
          <p:nvPr/>
        </p:nvSpPr>
        <p:spPr bwMode="auto">
          <a:xfrm>
            <a:off x="609600" y="2011363"/>
            <a:ext cx="5257800" cy="1570037"/>
          </a:xfrm>
          <a:prstGeom prst="rect">
            <a:avLst/>
          </a:prstGeom>
          <a:noFill/>
          <a:ln w="9525">
            <a:noFill/>
            <a:miter lim="800000"/>
            <a:headEnd/>
            <a:tailEnd/>
          </a:ln>
        </p:spPr>
        <p:txBody>
          <a:bodyPr>
            <a:spAutoFit/>
          </a:bodyPr>
          <a:lstStyle/>
          <a:p>
            <a:pPr eaLnBrk="1" hangingPunct="1"/>
            <a:r>
              <a:rPr lang="en-US" altLang="en-US" sz="2400" b="1">
                <a:solidFill>
                  <a:schemeClr val="tx2"/>
                </a:solidFill>
              </a:rPr>
              <a:t>What is REVENUE?</a:t>
            </a:r>
          </a:p>
          <a:p>
            <a:pPr eaLnBrk="1" hangingPunct="1"/>
            <a:endParaRPr lang="en-US" altLang="en-US" sz="2400" b="1">
              <a:solidFill>
                <a:schemeClr val="tx2"/>
              </a:solidFill>
            </a:endParaRPr>
          </a:p>
          <a:p>
            <a:pPr eaLnBrk="1" hangingPunct="1"/>
            <a:endParaRPr lang="en-US" altLang="en-US" sz="2400" b="1">
              <a:solidFill>
                <a:schemeClr val="tx2"/>
              </a:solidFill>
            </a:endParaRPr>
          </a:p>
          <a:p>
            <a:pPr eaLnBrk="1" hangingPunct="1"/>
            <a:r>
              <a:rPr lang="en-US" altLang="en-US" sz="2400" b="1">
                <a:solidFill>
                  <a:schemeClr val="tx2"/>
                </a:solidFill>
              </a:rPr>
              <a:t>What are EXPENSES?</a:t>
            </a:r>
          </a:p>
        </p:txBody>
      </p:sp>
      <p:sp>
        <p:nvSpPr>
          <p:cNvPr id="5" name="Title 1"/>
          <p:cNvSpPr txBox="1">
            <a:spLocks/>
          </p:cNvSpPr>
          <p:nvPr/>
        </p:nvSpPr>
        <p:spPr bwMode="auto">
          <a:xfrm>
            <a:off x="381000" y="-152400"/>
            <a:ext cx="5562600" cy="11430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pic>
        <p:nvPicPr>
          <p:cNvPr id="17413" name="Picture 3" descr="matching-puzzle-pieces-sky.jpg"/>
          <p:cNvPicPr>
            <a:picLocks noChangeAspect="1"/>
          </p:cNvPicPr>
          <p:nvPr/>
        </p:nvPicPr>
        <p:blipFill>
          <a:blip r:embed="rId3"/>
          <a:srcRect/>
          <a:stretch>
            <a:fillRect/>
          </a:stretch>
        </p:blipFill>
        <p:spPr bwMode="auto">
          <a:xfrm>
            <a:off x="5334000" y="4191000"/>
            <a:ext cx="3068638" cy="176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1524000"/>
            <a:ext cx="8229600" cy="2743200"/>
          </a:xfrm>
        </p:spPr>
        <p:txBody>
          <a:bodyPr/>
          <a:lstStyle/>
          <a:p>
            <a:pPr marL="609600" indent="-609600" algn="just" eaLnBrk="1" hangingPunct="1">
              <a:lnSpc>
                <a:spcPct val="90000"/>
              </a:lnSpc>
              <a:buFontTx/>
              <a:buNone/>
            </a:pPr>
            <a:r>
              <a:rPr lang="en-US" altLang="en-US" sz="2400" smtClean="0"/>
              <a:t>IAS 18 provides guidance for recognizing revenue.</a:t>
            </a:r>
          </a:p>
          <a:p>
            <a:pPr marL="609600" indent="-609600" algn="just" eaLnBrk="1" hangingPunct="1">
              <a:lnSpc>
                <a:spcPct val="90000"/>
              </a:lnSpc>
              <a:buFontTx/>
              <a:buNone/>
            </a:pPr>
            <a:r>
              <a:rPr lang="en-US" altLang="en-US" sz="2400" smtClean="0"/>
              <a:t>It deals with revenue arising from three types of transaction or event:</a:t>
            </a:r>
          </a:p>
          <a:p>
            <a:pPr marL="609600" indent="-609600" algn="just" eaLnBrk="1" hangingPunct="1">
              <a:lnSpc>
                <a:spcPct val="90000"/>
              </a:lnSpc>
              <a:buFontTx/>
              <a:buAutoNum type="arabicPeriod"/>
            </a:pPr>
            <a:r>
              <a:rPr lang="en-US" altLang="en-US" sz="2400" smtClean="0"/>
              <a:t>Sale of goods</a:t>
            </a:r>
          </a:p>
          <a:p>
            <a:pPr marL="609600" indent="-609600" algn="just" eaLnBrk="1" hangingPunct="1">
              <a:lnSpc>
                <a:spcPct val="90000"/>
              </a:lnSpc>
              <a:buFontTx/>
              <a:buAutoNum type="arabicPeriod"/>
            </a:pPr>
            <a:r>
              <a:rPr lang="en-US" altLang="en-US" sz="2400" smtClean="0"/>
              <a:t>Rendering of services</a:t>
            </a:r>
          </a:p>
          <a:p>
            <a:pPr marL="609600" indent="-609600" algn="just" eaLnBrk="1" hangingPunct="1">
              <a:lnSpc>
                <a:spcPct val="90000"/>
              </a:lnSpc>
              <a:buFontTx/>
              <a:buAutoNum type="arabicPeriod"/>
            </a:pPr>
            <a:r>
              <a:rPr lang="en-US" altLang="en-US" sz="2400" smtClean="0"/>
              <a:t>Interest, royalties and dividends from the assets of the enterprise</a:t>
            </a:r>
            <a:endParaRPr lang="ru-RU" altLang="en-US" sz="2400" smtClean="0"/>
          </a:p>
        </p:txBody>
      </p:sp>
      <p:sp>
        <p:nvSpPr>
          <p:cNvPr id="5" name="TextBox 4"/>
          <p:cNvSpPr txBox="1"/>
          <p:nvPr/>
        </p:nvSpPr>
        <p:spPr>
          <a:xfrm>
            <a:off x="457200" y="4230688"/>
            <a:ext cx="8382000" cy="2246312"/>
          </a:xfrm>
          <a:prstGeom prst="rect">
            <a:avLst/>
          </a:prstGeom>
          <a:noFill/>
        </p:spPr>
        <p:txBody>
          <a:bodyPr>
            <a:spAutoFit/>
          </a:bodyPr>
          <a:lstStyle/>
          <a:p>
            <a:pPr algn="just" eaLnBrk="1" hangingPunct="1">
              <a:defRPr/>
            </a:pPr>
            <a:r>
              <a:rPr lang="en-US" sz="2000" dirty="0">
                <a:solidFill>
                  <a:schemeClr val="tx2"/>
                </a:solidFill>
              </a:rPr>
              <a:t>Example:</a:t>
            </a:r>
          </a:p>
          <a:p>
            <a:pPr marL="342900" indent="-342900" algn="just" eaLnBrk="1" hangingPunct="1">
              <a:buFontTx/>
              <a:buAutoNum type="romanLcParenR"/>
              <a:defRPr/>
            </a:pPr>
            <a:r>
              <a:rPr lang="en-US" sz="2000" dirty="0">
                <a:solidFill>
                  <a:schemeClr val="tx2"/>
                </a:solidFill>
              </a:rPr>
              <a:t>A firm sells goods for $20,000 for cash, the revenue for the firm is $20,000</a:t>
            </a:r>
          </a:p>
          <a:p>
            <a:pPr marL="342900" indent="-342900" algn="just" eaLnBrk="1" hangingPunct="1">
              <a:buFontTx/>
              <a:buAutoNum type="romanLcParenR"/>
              <a:defRPr/>
            </a:pPr>
            <a:r>
              <a:rPr lang="en-US" sz="2000" dirty="0">
                <a:solidFill>
                  <a:schemeClr val="tx2"/>
                </a:solidFill>
              </a:rPr>
              <a:t>A firm sells goods for $35,000 on credit, the revenue for the firm is $35,000</a:t>
            </a:r>
          </a:p>
          <a:p>
            <a:pPr marL="342900" indent="-342900" algn="just" eaLnBrk="1" hangingPunct="1">
              <a:buFontTx/>
              <a:buAutoNum type="romanLcParenR"/>
              <a:defRPr/>
            </a:pPr>
            <a:r>
              <a:rPr lang="en-US" sz="2000" dirty="0">
                <a:solidFill>
                  <a:schemeClr val="tx2"/>
                </a:solidFill>
              </a:rPr>
              <a:t>A bank gave an interest of $5,000 on deposits for </a:t>
            </a:r>
            <a:r>
              <a:rPr lang="en-US" sz="2000" dirty="0" smtClean="0">
                <a:solidFill>
                  <a:schemeClr val="tx2"/>
                </a:solidFill>
              </a:rPr>
              <a:t>2019 </a:t>
            </a:r>
            <a:r>
              <a:rPr lang="en-US" sz="2000" dirty="0">
                <a:solidFill>
                  <a:schemeClr val="tx2"/>
                </a:solidFill>
              </a:rPr>
              <a:t>to a firm.  This is a revenue for the firm in </a:t>
            </a:r>
            <a:r>
              <a:rPr lang="en-US" sz="2000" dirty="0" smtClean="0">
                <a:solidFill>
                  <a:schemeClr val="tx2"/>
                </a:solidFill>
              </a:rPr>
              <a:t>2019</a:t>
            </a:r>
            <a:endParaRPr lang="en-US" sz="2000" dirty="0">
              <a:solidFill>
                <a:schemeClr val="tx2"/>
              </a:solidFill>
            </a:endParaRPr>
          </a:p>
        </p:txBody>
      </p:sp>
      <p:sp>
        <p:nvSpPr>
          <p:cNvPr id="6" name="Rectangle 2"/>
          <p:cNvSpPr txBox="1">
            <a:spLocks noChangeArrowheads="1"/>
          </p:cNvSpPr>
          <p:nvPr/>
        </p:nvSpPr>
        <p:spPr bwMode="auto">
          <a:xfrm>
            <a:off x="533400" y="990600"/>
            <a:ext cx="8229600" cy="363538"/>
          </a:xfrm>
          <a:prstGeom prst="rect">
            <a:avLst/>
          </a:prstGeom>
          <a:noFill/>
          <a:ln w="9525">
            <a:noFill/>
            <a:miter lim="800000"/>
            <a:headEnd/>
            <a:tailEnd/>
          </a:ln>
        </p:spPr>
        <p:txBody>
          <a:bodyPr anchor="ctr"/>
          <a:lstStyle/>
          <a:p>
            <a:pPr eaLnBrk="1" hangingPunct="1">
              <a:defRPr/>
            </a:pPr>
            <a:r>
              <a:rPr lang="en-US" sz="2400" b="1" i="1" kern="0" dirty="0">
                <a:solidFill>
                  <a:schemeClr val="accent2"/>
                </a:solidFill>
                <a:latin typeface="+mn-lt"/>
              </a:rPr>
              <a:t>Matching - </a:t>
            </a:r>
            <a:r>
              <a:rPr lang="en-US" sz="2400" b="1" i="1" u="sng" kern="0" dirty="0">
                <a:solidFill>
                  <a:srgbClr val="00B050"/>
                </a:solidFill>
                <a:latin typeface="+mn-lt"/>
              </a:rPr>
              <a:t>Revenue recognition</a:t>
            </a:r>
          </a:p>
        </p:txBody>
      </p:sp>
      <p:sp>
        <p:nvSpPr>
          <p:cNvPr id="7" name="Title 1"/>
          <p:cNvSpPr txBox="1">
            <a:spLocks/>
          </p:cNvSpPr>
          <p:nvPr/>
        </p:nvSpPr>
        <p:spPr bwMode="auto">
          <a:xfrm>
            <a:off x="381000" y="-152400"/>
            <a:ext cx="5562600" cy="11430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533400" y="1676400"/>
            <a:ext cx="8229600" cy="1143000"/>
          </a:xfrm>
        </p:spPr>
        <p:txBody>
          <a:bodyPr/>
          <a:lstStyle/>
          <a:p>
            <a:pPr marL="609600" indent="-609600" algn="just" eaLnBrk="1" hangingPunct="1">
              <a:lnSpc>
                <a:spcPct val="90000"/>
              </a:lnSpc>
              <a:buFontTx/>
              <a:buChar char="-"/>
            </a:pPr>
            <a:r>
              <a:rPr lang="en-US" altLang="en-US" sz="2400" smtClean="0"/>
              <a:t>outflows of cash or usage of assets, for the purpose of generating revenue in a particular period</a:t>
            </a:r>
          </a:p>
          <a:p>
            <a:pPr marL="609600" indent="-609600" algn="just" eaLnBrk="1" hangingPunct="1">
              <a:lnSpc>
                <a:spcPct val="90000"/>
              </a:lnSpc>
              <a:buFontTx/>
              <a:buNone/>
            </a:pPr>
            <a:endParaRPr lang="en-US" altLang="en-US" sz="2400" smtClean="0"/>
          </a:p>
          <a:p>
            <a:pPr marL="609600" indent="-609600" algn="just" eaLnBrk="1" hangingPunct="1">
              <a:lnSpc>
                <a:spcPct val="90000"/>
              </a:lnSpc>
              <a:buFontTx/>
              <a:buNone/>
            </a:pPr>
            <a:endParaRPr lang="ru-RU" altLang="en-US" sz="2400" smtClean="0"/>
          </a:p>
        </p:txBody>
      </p:sp>
      <p:sp>
        <p:nvSpPr>
          <p:cNvPr id="20483" name="TextBox 4"/>
          <p:cNvSpPr txBox="1">
            <a:spLocks noChangeArrowheads="1"/>
          </p:cNvSpPr>
          <p:nvPr/>
        </p:nvSpPr>
        <p:spPr bwMode="auto">
          <a:xfrm>
            <a:off x="533400" y="2667000"/>
            <a:ext cx="8077200" cy="3478213"/>
          </a:xfrm>
          <a:prstGeom prst="rect">
            <a:avLst/>
          </a:prstGeom>
          <a:noFill/>
          <a:ln w="9525">
            <a:noFill/>
            <a:miter lim="800000"/>
            <a:headEnd/>
            <a:tailEnd/>
          </a:ln>
        </p:spPr>
        <p:txBody>
          <a:bodyPr>
            <a:spAutoFit/>
          </a:bodyPr>
          <a:lstStyle/>
          <a:p>
            <a:pPr algn="just" eaLnBrk="1" hangingPunct="1"/>
            <a:r>
              <a:rPr lang="en-US" altLang="en-US" sz="2000" dirty="0">
                <a:solidFill>
                  <a:schemeClr val="tx2"/>
                </a:solidFill>
              </a:rPr>
              <a:t>Example:</a:t>
            </a:r>
          </a:p>
          <a:p>
            <a:pPr algn="just" eaLnBrk="1" hangingPunct="1">
              <a:buFontTx/>
              <a:buAutoNum type="romanLcParenR"/>
            </a:pPr>
            <a:r>
              <a:rPr lang="en-US" altLang="en-US" sz="2000" dirty="0">
                <a:solidFill>
                  <a:schemeClr val="tx2"/>
                </a:solidFill>
              </a:rPr>
              <a:t>A firm pays $25,000 for its employees’ salaries.  This is an outflow of cash and therefore an expense to the firm.</a:t>
            </a:r>
          </a:p>
          <a:p>
            <a:pPr algn="just" eaLnBrk="1" hangingPunct="1">
              <a:buFontTx/>
              <a:buAutoNum type="romanLcParenR"/>
            </a:pPr>
            <a:endParaRPr lang="en-US" altLang="en-US" sz="2000" dirty="0">
              <a:solidFill>
                <a:schemeClr val="tx2"/>
              </a:solidFill>
            </a:endParaRPr>
          </a:p>
          <a:p>
            <a:pPr algn="just" eaLnBrk="1" hangingPunct="1">
              <a:buFontTx/>
              <a:buAutoNum type="romanLcParenR"/>
            </a:pPr>
            <a:r>
              <a:rPr lang="en-US" altLang="en-US" sz="2000" dirty="0">
                <a:solidFill>
                  <a:schemeClr val="tx2"/>
                </a:solidFill>
              </a:rPr>
              <a:t>A firm pays $25.00 for postage, an expense to the firm.</a:t>
            </a:r>
          </a:p>
          <a:p>
            <a:pPr algn="just" eaLnBrk="1" hangingPunct="1">
              <a:buFontTx/>
              <a:buAutoNum type="romanLcParenR"/>
            </a:pPr>
            <a:endParaRPr lang="en-US" altLang="en-US" sz="2000" dirty="0">
              <a:solidFill>
                <a:schemeClr val="tx2"/>
              </a:solidFill>
            </a:endParaRPr>
          </a:p>
          <a:p>
            <a:pPr algn="just" eaLnBrk="1" hangingPunct="1">
              <a:buFontTx/>
              <a:buAutoNum type="romanLcParenR"/>
            </a:pPr>
            <a:r>
              <a:rPr lang="en-US" altLang="en-US" sz="2000" dirty="0">
                <a:solidFill>
                  <a:schemeClr val="tx2"/>
                </a:solidFill>
              </a:rPr>
              <a:t>A firm purchased a machine for $50,000 on 1 Jan </a:t>
            </a:r>
            <a:r>
              <a:rPr lang="en-US" altLang="en-US" sz="2000" dirty="0" smtClean="0">
                <a:solidFill>
                  <a:schemeClr val="tx2"/>
                </a:solidFill>
              </a:rPr>
              <a:t>2019</a:t>
            </a:r>
            <a:r>
              <a:rPr lang="en-US" altLang="en-US" sz="2000" dirty="0">
                <a:solidFill>
                  <a:schemeClr val="tx2"/>
                </a:solidFill>
              </a:rPr>
              <a:t>.  The expected life of the machine is 10 years.  The usage of the machined for the year ending 31 Dec </a:t>
            </a:r>
            <a:r>
              <a:rPr lang="en-US" altLang="en-US" sz="2000" dirty="0" smtClean="0">
                <a:solidFill>
                  <a:schemeClr val="tx2"/>
                </a:solidFill>
              </a:rPr>
              <a:t>2019 </a:t>
            </a:r>
            <a:r>
              <a:rPr lang="en-US" altLang="en-US" sz="2000" dirty="0">
                <a:solidFill>
                  <a:schemeClr val="tx2"/>
                </a:solidFill>
              </a:rPr>
              <a:t>is $5,000 ($50,000/10 years –the life of machine).  The usage of machine is an expense.  Such usage is called ‘depreciation’.</a:t>
            </a:r>
          </a:p>
        </p:txBody>
      </p:sp>
      <p:sp>
        <p:nvSpPr>
          <p:cNvPr id="5" name="Rectangle 2"/>
          <p:cNvSpPr txBox="1">
            <a:spLocks noChangeArrowheads="1"/>
          </p:cNvSpPr>
          <p:nvPr/>
        </p:nvSpPr>
        <p:spPr bwMode="auto">
          <a:xfrm>
            <a:off x="533400" y="1219200"/>
            <a:ext cx="8229600" cy="363538"/>
          </a:xfrm>
          <a:prstGeom prst="rect">
            <a:avLst/>
          </a:prstGeom>
          <a:noFill/>
          <a:ln w="9525">
            <a:noFill/>
            <a:miter lim="800000"/>
            <a:headEnd/>
            <a:tailEnd/>
          </a:ln>
        </p:spPr>
        <p:txBody>
          <a:bodyPr anchor="ctr"/>
          <a:lstStyle/>
          <a:p>
            <a:pPr eaLnBrk="1" hangingPunct="1">
              <a:defRPr/>
            </a:pPr>
            <a:r>
              <a:rPr lang="en-US" sz="2400" b="1" i="1" kern="0" dirty="0">
                <a:solidFill>
                  <a:schemeClr val="accent2"/>
                </a:solidFill>
                <a:latin typeface="+mn-lt"/>
              </a:rPr>
              <a:t>Matching - </a:t>
            </a:r>
            <a:r>
              <a:rPr lang="en-US" sz="2400" b="1" i="1" u="sng" kern="0" dirty="0">
                <a:solidFill>
                  <a:srgbClr val="00B050"/>
                </a:solidFill>
                <a:latin typeface="+mn-lt"/>
              </a:rPr>
              <a:t>Expense</a:t>
            </a:r>
          </a:p>
        </p:txBody>
      </p:sp>
      <p:sp>
        <p:nvSpPr>
          <p:cNvPr id="6" name="Title 1"/>
          <p:cNvSpPr txBox="1">
            <a:spLocks/>
          </p:cNvSpPr>
          <p:nvPr/>
        </p:nvSpPr>
        <p:spPr bwMode="auto">
          <a:xfrm>
            <a:off x="381000" y="-76200"/>
            <a:ext cx="5562600" cy="914400"/>
          </a:xfrm>
          <a:prstGeom prst="rect">
            <a:avLst/>
          </a:prstGeom>
          <a:noFill/>
          <a:ln w="9525">
            <a:noFill/>
            <a:miter lim="800000"/>
            <a:headEnd/>
            <a:tailEnd/>
          </a:ln>
        </p:spPr>
        <p:txBody>
          <a:bodyPr anchor="ctr"/>
          <a:lstStyle/>
          <a:p>
            <a:pPr eaLnBrk="1" hangingPunct="1">
              <a:defRPr/>
            </a:pPr>
            <a:r>
              <a:rPr lang="en-US" sz="4000" b="1" kern="0" dirty="0">
                <a:solidFill>
                  <a:schemeClr val="bg1"/>
                </a:solidFill>
                <a:latin typeface="+mj-lt"/>
                <a:ea typeface="+mj-ea"/>
                <a:cs typeface="+mj-cs"/>
              </a:rPr>
              <a:t>Measurement Rules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1447800"/>
            <a:ext cx="8382000" cy="5257800"/>
          </a:xfrm>
        </p:spPr>
        <p:txBody>
          <a:bodyPr/>
          <a:lstStyle/>
          <a:p>
            <a:pPr>
              <a:buFontTx/>
              <a:buNone/>
            </a:pPr>
            <a:r>
              <a:rPr lang="en-US" altLang="en-US" sz="2400" smtClean="0"/>
              <a:t>Then, from the examples (assuming that every transactions</a:t>
            </a:r>
          </a:p>
          <a:p>
            <a:pPr>
              <a:buFontTx/>
              <a:buNone/>
            </a:pPr>
            <a:r>
              <a:rPr lang="en-US" altLang="en-US" sz="2400" smtClean="0"/>
              <a:t>occurred in the same period, we would have the following:</a:t>
            </a:r>
          </a:p>
          <a:p>
            <a:pPr>
              <a:buFontTx/>
              <a:buNone/>
            </a:pPr>
            <a:r>
              <a:rPr lang="en-US" altLang="en-US" sz="2400" u="sng" smtClean="0"/>
              <a:t>Expenses ($):</a:t>
            </a:r>
            <a:r>
              <a:rPr lang="en-US" altLang="en-US" sz="2400" smtClean="0"/>
              <a:t>			</a:t>
            </a:r>
            <a:r>
              <a:rPr lang="en-US" altLang="en-US" sz="2400" u="sng" smtClean="0"/>
              <a:t>Revenue ($)</a:t>
            </a:r>
          </a:p>
          <a:p>
            <a:pPr>
              <a:buFontTx/>
              <a:buNone/>
            </a:pPr>
            <a:r>
              <a:rPr lang="en-US" altLang="en-US" sz="2400" smtClean="0"/>
              <a:t>Salaries         25,000		Sales:</a:t>
            </a:r>
          </a:p>
          <a:p>
            <a:pPr>
              <a:buFontTx/>
              <a:buNone/>
            </a:pPr>
            <a:r>
              <a:rPr lang="en-US" altLang="en-US" sz="2400" smtClean="0"/>
              <a:t>Postage	 25			cash   		20,000</a:t>
            </a:r>
          </a:p>
          <a:p>
            <a:pPr>
              <a:buFontTx/>
              <a:buNone/>
            </a:pPr>
            <a:r>
              <a:rPr lang="en-US" altLang="en-US" sz="2400" smtClean="0"/>
              <a:t>Depreciation  5,000			credit  	35,000</a:t>
            </a:r>
          </a:p>
          <a:p>
            <a:pPr>
              <a:buFontTx/>
              <a:buNone/>
            </a:pPr>
            <a:r>
              <a:rPr lang="en-US" altLang="en-US" sz="2400" smtClean="0"/>
              <a:t>						Interest rec’vd 5000</a:t>
            </a:r>
          </a:p>
          <a:p>
            <a:pPr>
              <a:buFontTx/>
              <a:buNone/>
            </a:pPr>
            <a:r>
              <a:rPr lang="en-US" altLang="en-US" sz="2400" smtClean="0"/>
              <a:t>Total		 </a:t>
            </a:r>
            <a:r>
              <a:rPr lang="en-US" altLang="en-US" sz="2400" u="sng" smtClean="0"/>
              <a:t>30,025</a:t>
            </a:r>
            <a:r>
              <a:rPr lang="en-US" altLang="en-US" sz="2400" smtClean="0"/>
              <a:t>		Total		</a:t>
            </a:r>
            <a:r>
              <a:rPr lang="en-US" altLang="en-US" sz="2400" u="sng" smtClean="0"/>
              <a:t>   60,000</a:t>
            </a:r>
            <a:endParaRPr lang="en-US" altLang="en-US" sz="2400" smtClean="0"/>
          </a:p>
          <a:p>
            <a:pPr>
              <a:buFontTx/>
              <a:buNone/>
            </a:pPr>
            <a:r>
              <a:rPr lang="en-US" altLang="en-US" sz="2400" smtClean="0">
                <a:solidFill>
                  <a:srgbClr val="7030A0"/>
                </a:solidFill>
              </a:rPr>
              <a:t>The difference :</a:t>
            </a:r>
          </a:p>
          <a:p>
            <a:pPr>
              <a:buFontTx/>
              <a:buNone/>
            </a:pPr>
            <a:r>
              <a:rPr lang="en-US" altLang="en-US" sz="2400" smtClean="0">
                <a:solidFill>
                  <a:srgbClr val="7030A0"/>
                </a:solidFill>
              </a:rPr>
              <a:t>Revenue &gt; Expenses = Profit/Income</a:t>
            </a:r>
          </a:p>
          <a:p>
            <a:pPr>
              <a:buFontTx/>
              <a:buNone/>
            </a:pPr>
            <a:r>
              <a:rPr lang="en-US" altLang="en-US" sz="2400" smtClean="0">
                <a:solidFill>
                  <a:srgbClr val="7030A0"/>
                </a:solidFill>
              </a:rPr>
              <a:t>Revenue &lt; Expenses = Loss</a:t>
            </a:r>
          </a:p>
          <a:p>
            <a:pPr>
              <a:buFontTx/>
              <a:buNone/>
            </a:pPr>
            <a:endParaRPr lang="en-US" altLang="en-US" sz="2400" u="sng" smtClean="0"/>
          </a:p>
          <a:p>
            <a:pPr>
              <a:buFontTx/>
              <a:buNone/>
            </a:pPr>
            <a:r>
              <a:rPr lang="en-US" altLang="en-US" sz="2400" smtClean="0"/>
              <a:t>		</a:t>
            </a:r>
          </a:p>
        </p:txBody>
      </p:sp>
      <p:sp>
        <p:nvSpPr>
          <p:cNvPr id="5" name="Rectangle 2"/>
          <p:cNvSpPr txBox="1">
            <a:spLocks noChangeArrowheads="1"/>
          </p:cNvSpPr>
          <p:nvPr/>
        </p:nvSpPr>
        <p:spPr bwMode="auto">
          <a:xfrm>
            <a:off x="533400" y="990600"/>
            <a:ext cx="8229600" cy="363538"/>
          </a:xfrm>
          <a:prstGeom prst="rect">
            <a:avLst/>
          </a:prstGeom>
          <a:noFill/>
          <a:ln w="9525">
            <a:noFill/>
            <a:miter lim="800000"/>
            <a:headEnd/>
            <a:tailEnd/>
          </a:ln>
        </p:spPr>
        <p:txBody>
          <a:bodyPr anchor="ctr"/>
          <a:lstStyle/>
          <a:p>
            <a:pPr eaLnBrk="1" hangingPunct="1">
              <a:defRPr/>
            </a:pPr>
            <a:r>
              <a:rPr lang="en-US" sz="2400" b="1" i="1" kern="0" dirty="0">
                <a:solidFill>
                  <a:schemeClr val="accent2"/>
                </a:solidFill>
                <a:latin typeface="+mn-lt"/>
              </a:rPr>
              <a:t>Matching</a:t>
            </a:r>
          </a:p>
        </p:txBody>
      </p:sp>
      <p:sp>
        <p:nvSpPr>
          <p:cNvPr id="6" name="Title 1"/>
          <p:cNvSpPr txBox="1">
            <a:spLocks/>
          </p:cNvSpPr>
          <p:nvPr/>
        </p:nvSpPr>
        <p:spPr bwMode="auto">
          <a:xfrm>
            <a:off x="381000" y="-76200"/>
            <a:ext cx="5562600" cy="914400"/>
          </a:xfrm>
          <a:prstGeom prst="rect">
            <a:avLst/>
          </a:prstGeom>
          <a:noFill/>
          <a:ln w="9525">
            <a:noFill/>
            <a:miter lim="800000"/>
            <a:headEnd/>
            <a:tailEnd/>
          </a:ln>
        </p:spPr>
        <p:txBody>
          <a:bodyPr anchor="ctr"/>
          <a:lstStyle/>
          <a:p>
            <a:pPr eaLnBrk="1" hangingPunct="1">
              <a:defRPr/>
            </a:pPr>
            <a:r>
              <a:rPr lang="en-US" sz="4000" b="1" kern="0" dirty="0">
                <a:solidFill>
                  <a:schemeClr val="bg1"/>
                </a:solidFill>
                <a:latin typeface="+mj-lt"/>
                <a:ea typeface="+mj-ea"/>
                <a:cs typeface="+mj-cs"/>
              </a:rPr>
              <a:t>Measurement Rules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a:xfrm>
            <a:off x="457200" y="1524000"/>
            <a:ext cx="4495800" cy="2800350"/>
          </a:xfrm>
        </p:spPr>
        <p:txBody>
          <a:bodyPr rtlCol="0">
            <a:spAutoFit/>
          </a:bodyPr>
          <a:lstStyle/>
          <a:p>
            <a:pPr algn="l" eaLnBrk="1" hangingPunct="1">
              <a:defRPr/>
            </a:pPr>
            <a:r>
              <a:rPr lang="en-US" b="1" kern="1200" dirty="0" smtClean="0">
                <a:solidFill>
                  <a:schemeClr val="tx1"/>
                </a:solidFill>
                <a:latin typeface="+mn-lt"/>
                <a:ea typeface="+mn-ea"/>
                <a:cs typeface="+mn-cs"/>
              </a:rPr>
              <a:t>Lecture 2.</a:t>
            </a:r>
            <a:br>
              <a:rPr lang="en-US" b="1" kern="1200" dirty="0" smtClean="0">
                <a:solidFill>
                  <a:schemeClr val="tx1"/>
                </a:solidFill>
                <a:latin typeface="+mn-lt"/>
                <a:ea typeface="+mn-ea"/>
                <a:cs typeface="+mn-cs"/>
              </a:rPr>
            </a:br>
            <a:r>
              <a:rPr lang="en-US" b="1" kern="1200" dirty="0" smtClean="0">
                <a:solidFill>
                  <a:schemeClr val="tx1"/>
                </a:solidFill>
                <a:latin typeface="+mn-lt"/>
                <a:ea typeface="+mn-ea"/>
                <a:cs typeface="+mn-cs"/>
              </a:rPr>
              <a:t>Accounting Concepts  and Policies</a:t>
            </a:r>
          </a:p>
        </p:txBody>
      </p:sp>
      <p:pic>
        <p:nvPicPr>
          <p:cNvPr id="4099" name="Picture 7" descr="Sportaholic.gif"/>
          <p:cNvPicPr>
            <a:picLocks noChangeAspect="1"/>
          </p:cNvPicPr>
          <p:nvPr/>
        </p:nvPicPr>
        <p:blipFill>
          <a:blip r:embed="rId2"/>
          <a:srcRect/>
          <a:stretch>
            <a:fillRect/>
          </a:stretch>
        </p:blipFill>
        <p:spPr bwMode="auto">
          <a:xfrm>
            <a:off x="5867400" y="2895600"/>
            <a:ext cx="26670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57200" y="1219200"/>
            <a:ext cx="8001000" cy="4114800"/>
          </a:xfrm>
        </p:spPr>
        <p:txBody>
          <a:bodyPr/>
          <a:lstStyle/>
          <a:p>
            <a:pPr marL="571500" indent="-571500" algn="just" eaLnBrk="1" hangingPunct="1">
              <a:lnSpc>
                <a:spcPct val="90000"/>
              </a:lnSpc>
              <a:buFontTx/>
              <a:buNone/>
            </a:pPr>
            <a:r>
              <a:rPr lang="en-US" altLang="en-US" sz="2400" b="1" i="1" dirty="0" smtClean="0">
                <a:solidFill>
                  <a:srgbClr val="FF0000"/>
                </a:solidFill>
              </a:rPr>
              <a:t>4. Realization rule </a:t>
            </a:r>
            <a:r>
              <a:rPr lang="en-US" altLang="en-US" sz="2400" b="1" dirty="0" smtClean="0"/>
              <a:t>– </a:t>
            </a:r>
            <a:r>
              <a:rPr lang="en-US" altLang="en-US" sz="2400" dirty="0" smtClean="0">
                <a:solidFill>
                  <a:schemeClr val="tx2"/>
                </a:solidFill>
              </a:rPr>
              <a:t>determines </a:t>
            </a:r>
            <a:r>
              <a:rPr lang="en-US" altLang="en-US" sz="2400" i="1" dirty="0" smtClean="0">
                <a:solidFill>
                  <a:schemeClr val="tx2"/>
                </a:solidFill>
              </a:rPr>
              <a:t>when</a:t>
            </a:r>
            <a:r>
              <a:rPr lang="en-US" altLang="en-US" sz="2400" dirty="0" smtClean="0">
                <a:solidFill>
                  <a:schemeClr val="tx2"/>
                </a:solidFill>
              </a:rPr>
              <a:t> a transaction </a:t>
            </a:r>
            <a:r>
              <a:rPr lang="en-US" altLang="en-US" sz="2400" dirty="0" smtClean="0"/>
              <a:t>is regarded as “realized” and can be entered in the accounts. In financial accounting, the two main basis of realization are:</a:t>
            </a:r>
            <a:endParaRPr lang="en-US" altLang="en-US" sz="2400" i="1" dirty="0" smtClean="0"/>
          </a:p>
          <a:p>
            <a:pPr marL="571500" indent="-571500" algn="just" eaLnBrk="1" hangingPunct="1">
              <a:lnSpc>
                <a:spcPct val="90000"/>
              </a:lnSpc>
            </a:pPr>
            <a:r>
              <a:rPr lang="en-US" altLang="en-US" sz="2400" b="1" i="1" u="sng" dirty="0" smtClean="0">
                <a:solidFill>
                  <a:srgbClr val="00B050"/>
                </a:solidFill>
              </a:rPr>
              <a:t>Cash basis or cash flow accounting</a:t>
            </a:r>
            <a:r>
              <a:rPr lang="en-US" altLang="en-US" sz="2400" b="1" i="1" dirty="0" smtClean="0">
                <a:solidFill>
                  <a:srgbClr val="00B050"/>
                </a:solidFill>
              </a:rPr>
              <a:t> </a:t>
            </a:r>
            <a:r>
              <a:rPr lang="en-US" altLang="en-US" sz="2400" dirty="0" smtClean="0"/>
              <a:t>– revenue or expenditure is realized and recorded based on the flow of cash. Revenues are not recorded until received in cash; and expenses are assigned to the period in which the cash payments are made.</a:t>
            </a:r>
          </a:p>
        </p:txBody>
      </p:sp>
      <p:sp>
        <p:nvSpPr>
          <p:cNvPr id="23555" name="TextBox 4"/>
          <p:cNvSpPr txBox="1">
            <a:spLocks noChangeArrowheads="1"/>
          </p:cNvSpPr>
          <p:nvPr/>
        </p:nvSpPr>
        <p:spPr bwMode="auto">
          <a:xfrm>
            <a:off x="1142976" y="4500570"/>
            <a:ext cx="7358114" cy="1200150"/>
          </a:xfrm>
          <a:prstGeom prst="rect">
            <a:avLst/>
          </a:prstGeom>
          <a:noFill/>
          <a:ln w="9525">
            <a:noFill/>
            <a:miter lim="800000"/>
            <a:headEnd/>
            <a:tailEnd/>
          </a:ln>
        </p:spPr>
        <p:txBody>
          <a:bodyPr wrap="square">
            <a:spAutoFit/>
          </a:bodyPr>
          <a:lstStyle/>
          <a:p>
            <a:pPr eaLnBrk="1" hangingPunct="1"/>
            <a:r>
              <a:rPr lang="en-US" altLang="en-US" sz="2400" dirty="0">
                <a:solidFill>
                  <a:schemeClr val="tx2"/>
                </a:solidFill>
              </a:rPr>
              <a:t>Example:  Laila sold goods for $3,000 for cash in </a:t>
            </a:r>
            <a:r>
              <a:rPr lang="en-US" altLang="en-US" sz="2400" dirty="0" smtClean="0">
                <a:solidFill>
                  <a:schemeClr val="tx2"/>
                </a:solidFill>
              </a:rPr>
              <a:t>2019 </a:t>
            </a:r>
            <a:r>
              <a:rPr lang="en-US" altLang="en-US" sz="2400" dirty="0">
                <a:solidFill>
                  <a:schemeClr val="tx2"/>
                </a:solidFill>
              </a:rPr>
              <a:t>and the goods have also been delivered in the same year  </a:t>
            </a:r>
          </a:p>
        </p:txBody>
      </p:sp>
      <p:sp>
        <p:nvSpPr>
          <p:cNvPr id="7" name="Title 1"/>
          <p:cNvSpPr txBox="1">
            <a:spLocks/>
          </p:cNvSpPr>
          <p:nvPr/>
        </p:nvSpPr>
        <p:spPr bwMode="auto">
          <a:xfrm>
            <a:off x="381000" y="-76200"/>
            <a:ext cx="5562600" cy="9144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76200" y="1066800"/>
            <a:ext cx="4424362" cy="5291158"/>
          </a:xfrm>
        </p:spPr>
        <p:txBody>
          <a:bodyPr/>
          <a:lstStyle/>
          <a:p>
            <a:pPr algn="just" eaLnBrk="1" hangingPunct="1"/>
            <a:endParaRPr lang="en-US" altLang="en-US" sz="2400" b="1" i="1" u="sng" dirty="0" smtClean="0">
              <a:solidFill>
                <a:srgbClr val="00B050"/>
              </a:solidFill>
            </a:endParaRPr>
          </a:p>
          <a:p>
            <a:pPr algn="just" eaLnBrk="1" hangingPunct="1"/>
            <a:r>
              <a:rPr lang="en-US" altLang="en-US" sz="2400" b="1" i="1" u="sng" dirty="0" smtClean="0">
                <a:solidFill>
                  <a:srgbClr val="00B050"/>
                </a:solidFill>
              </a:rPr>
              <a:t>Accrual basis </a:t>
            </a:r>
            <a:r>
              <a:rPr lang="en-US" altLang="en-US" sz="2400" dirty="0" smtClean="0"/>
              <a:t>– revenue or expenditure is realized at the point of sale or purchase which may not be similar to the receipt or disbursement of cash. The accrual basis of accounting recognizes revenue in the period in which they are </a:t>
            </a:r>
            <a:r>
              <a:rPr lang="en-US" altLang="en-US" sz="2400" b="1" u="sng" dirty="0" smtClean="0"/>
              <a:t>earned</a:t>
            </a:r>
            <a:r>
              <a:rPr lang="en-US" altLang="en-US" sz="2400" dirty="0" smtClean="0"/>
              <a:t> and in the same period deducts the expenses </a:t>
            </a:r>
            <a:r>
              <a:rPr lang="en-US" altLang="en-US" sz="2400" b="1" u="sng" dirty="0" smtClean="0"/>
              <a:t>incurred</a:t>
            </a:r>
            <a:r>
              <a:rPr lang="en-US" altLang="en-US" sz="2400" dirty="0" smtClean="0"/>
              <a:t> in generating those revenues.</a:t>
            </a:r>
          </a:p>
          <a:p>
            <a:pPr eaLnBrk="1" hangingPunct="1"/>
            <a:endParaRPr lang="en-US" altLang="en-US" sz="2400" dirty="0" smtClean="0"/>
          </a:p>
        </p:txBody>
      </p:sp>
      <p:sp>
        <p:nvSpPr>
          <p:cNvPr id="7" name="Title 1"/>
          <p:cNvSpPr txBox="1">
            <a:spLocks/>
          </p:cNvSpPr>
          <p:nvPr/>
        </p:nvSpPr>
        <p:spPr bwMode="auto">
          <a:xfrm>
            <a:off x="381000" y="-76200"/>
            <a:ext cx="5562600" cy="914400"/>
          </a:xfrm>
          <a:prstGeom prst="rect">
            <a:avLst/>
          </a:prstGeom>
          <a:noFill/>
          <a:ln w="9525">
            <a:noFill/>
            <a:miter lim="800000"/>
            <a:headEnd/>
            <a:tailEnd/>
          </a:ln>
        </p:spPr>
        <p:txBody>
          <a:bodyPr anchor="ctr"/>
          <a:lstStyle/>
          <a:p>
            <a:pPr eaLnBrk="1" hangingPunct="1">
              <a:defRPr/>
            </a:pPr>
            <a:r>
              <a:rPr lang="en-US" sz="4000" b="1" kern="0" dirty="0">
                <a:solidFill>
                  <a:schemeClr val="bg1"/>
                </a:solidFill>
                <a:latin typeface="+mj-lt"/>
                <a:ea typeface="+mj-ea"/>
                <a:cs typeface="+mj-cs"/>
              </a:rPr>
              <a:t>Measurement Rules</a:t>
            </a:r>
          </a:p>
        </p:txBody>
      </p:sp>
      <p:pic>
        <p:nvPicPr>
          <p:cNvPr id="6146" name="Picture 2" descr="D:\ЛЕКЦИИ\FA\2020-2021\20200826_012625_0000-1024x1024.png"/>
          <p:cNvPicPr>
            <a:picLocks noChangeAspect="1" noChangeArrowheads="1"/>
          </p:cNvPicPr>
          <p:nvPr/>
        </p:nvPicPr>
        <p:blipFill>
          <a:blip r:embed="rId2"/>
          <a:srcRect/>
          <a:stretch>
            <a:fillRect/>
          </a:stretch>
        </p:blipFill>
        <p:spPr bwMode="auto">
          <a:xfrm>
            <a:off x="4572000" y="785794"/>
            <a:ext cx="4572000" cy="5715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68280"/>
          </a:xfrm>
        </p:spPr>
        <p:txBody>
          <a:bodyPr/>
          <a:lstStyle/>
          <a:p>
            <a:r>
              <a:rPr lang="en-US" b="1" dirty="0" smtClean="0">
                <a:solidFill>
                  <a:schemeClr val="bg1"/>
                </a:solidFill>
              </a:rPr>
              <a:t/>
            </a:r>
            <a:br>
              <a:rPr lang="en-US" b="1" dirty="0" smtClean="0">
                <a:solidFill>
                  <a:schemeClr val="bg1"/>
                </a:solidFill>
              </a:rPr>
            </a:br>
            <a:r>
              <a:rPr lang="en-US" sz="4000" b="1" dirty="0" smtClean="0">
                <a:solidFill>
                  <a:schemeClr val="bg1"/>
                </a:solidFill>
              </a:rPr>
              <a:t>Measurement Rules</a:t>
            </a:r>
            <a:r>
              <a:rPr lang="en-US" b="1" dirty="0" smtClean="0">
                <a:solidFill>
                  <a:schemeClr val="bg1"/>
                </a:solidFill>
              </a:rPr>
              <a:t/>
            </a:r>
            <a:br>
              <a:rPr lang="en-US" b="1" dirty="0" smtClean="0">
                <a:solidFill>
                  <a:schemeClr val="bg1"/>
                </a:solidFill>
              </a:rPr>
            </a:br>
            <a:endParaRPr lang="ru-RU" dirty="0"/>
          </a:p>
        </p:txBody>
      </p:sp>
      <p:sp>
        <p:nvSpPr>
          <p:cNvPr id="3" name="Содержимое 2"/>
          <p:cNvSpPr>
            <a:spLocks noGrp="1"/>
          </p:cNvSpPr>
          <p:nvPr>
            <p:ph idx="1"/>
          </p:nvPr>
        </p:nvSpPr>
        <p:spPr/>
        <p:txBody>
          <a:bodyPr/>
          <a:lstStyle/>
          <a:p>
            <a:pPr marL="371475" indent="-371475" eaLnBrk="1" hangingPunct="1">
              <a:spcBef>
                <a:spcPct val="50000"/>
              </a:spcBef>
            </a:pPr>
            <a:r>
              <a:rPr lang="en-US" altLang="en-US" sz="2400" b="1" dirty="0" smtClean="0">
                <a:solidFill>
                  <a:srgbClr val="00B050"/>
                </a:solidFill>
              </a:rPr>
              <a:t>Example:</a:t>
            </a:r>
          </a:p>
          <a:p>
            <a:pPr marL="371475" indent="-371475" eaLnBrk="1" hangingPunct="1">
              <a:spcBef>
                <a:spcPct val="50000"/>
              </a:spcBef>
            </a:pPr>
            <a:r>
              <a:rPr lang="en-US" altLang="en-US" sz="2400" dirty="0" smtClean="0"/>
              <a:t>On 31 March (end of accounting period), a businessman sold a shirt for $150, the cost is $130. $100 cash received on 31/3 and $50 received on 15 April.</a:t>
            </a:r>
          </a:p>
          <a:p>
            <a:pPr marL="371475" indent="-371475" eaLnBrk="1" hangingPunct="1">
              <a:spcBef>
                <a:spcPct val="50000"/>
              </a:spcBef>
            </a:pPr>
            <a:r>
              <a:rPr lang="en-US" altLang="en-US" sz="2400" dirty="0" smtClean="0"/>
              <a:t>Which of the following answer is correct and why?  On 31 March, </a:t>
            </a:r>
          </a:p>
          <a:p>
            <a:pPr marL="371475" indent="-371475" eaLnBrk="1" hangingPunct="1">
              <a:spcBef>
                <a:spcPct val="50000"/>
              </a:spcBef>
              <a:buFontTx/>
              <a:buAutoNum type="romanLcParenR"/>
            </a:pPr>
            <a:r>
              <a:rPr lang="en-US" altLang="en-US" sz="2400" dirty="0" smtClean="0"/>
              <a:t>Revenue is $150        </a:t>
            </a:r>
            <a:r>
              <a:rPr lang="en-US" altLang="en-US" sz="2400" b="1" dirty="0" smtClean="0">
                <a:solidFill>
                  <a:srgbClr val="00B050"/>
                </a:solidFill>
              </a:rPr>
              <a:t>OR</a:t>
            </a:r>
          </a:p>
          <a:p>
            <a:pPr marL="371475" indent="-371475" eaLnBrk="1" hangingPunct="1">
              <a:spcBef>
                <a:spcPct val="50000"/>
              </a:spcBef>
              <a:buFontTx/>
              <a:buAutoNum type="romanLcParenR"/>
            </a:pPr>
            <a:r>
              <a:rPr lang="en-US" altLang="en-US" sz="2400" dirty="0" smtClean="0"/>
              <a:t>Revenue is $100  because we received on $100 on 31/3</a:t>
            </a:r>
            <a:endParaRPr lang="ru-RU" altLang="en-US" sz="2400" dirty="0" smtClean="0"/>
          </a:p>
          <a:p>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304800" y="1219200"/>
            <a:ext cx="5257800" cy="1524000"/>
          </a:xfrm>
        </p:spPr>
        <p:txBody>
          <a:bodyPr/>
          <a:lstStyle/>
          <a:p>
            <a:pPr marL="571500" indent="-571500" algn="just" eaLnBrk="1" hangingPunct="1">
              <a:buFontTx/>
              <a:buNone/>
            </a:pPr>
            <a:r>
              <a:rPr lang="en-US" altLang="en-US" sz="2400" b="1" i="1" dirty="0" smtClean="0">
                <a:solidFill>
                  <a:srgbClr val="FF0000"/>
                </a:solidFill>
              </a:rPr>
              <a:t>5. Duality </a:t>
            </a:r>
            <a:r>
              <a:rPr lang="en-US" altLang="en-US" sz="2400" dirty="0" smtClean="0"/>
              <a:t>– for each and every accounting transaction two entries are effected</a:t>
            </a:r>
          </a:p>
        </p:txBody>
      </p:sp>
      <p:sp>
        <p:nvSpPr>
          <p:cNvPr id="25604" name="Text Box 9"/>
          <p:cNvSpPr txBox="1">
            <a:spLocks noChangeArrowheads="1"/>
          </p:cNvSpPr>
          <p:nvPr/>
        </p:nvSpPr>
        <p:spPr bwMode="auto">
          <a:xfrm>
            <a:off x="1447800" y="2692400"/>
            <a:ext cx="6629400" cy="3632200"/>
          </a:xfrm>
          <a:prstGeom prst="rect">
            <a:avLst/>
          </a:prstGeom>
          <a:noFill/>
          <a:ln w="9525">
            <a:noFill/>
            <a:miter lim="800000"/>
            <a:headEnd/>
            <a:tailEnd/>
          </a:ln>
        </p:spPr>
        <p:txBody>
          <a:bodyPr>
            <a:spAutoFit/>
          </a:bodyPr>
          <a:lstStyle/>
          <a:p>
            <a:pPr marL="342900" indent="-342900" eaLnBrk="1" hangingPunct="1">
              <a:spcBef>
                <a:spcPct val="50000"/>
              </a:spcBef>
            </a:pPr>
            <a:r>
              <a:rPr lang="en-US" altLang="en-US" sz="2000" b="1" dirty="0">
                <a:solidFill>
                  <a:srgbClr val="00B050"/>
                </a:solidFill>
              </a:rPr>
              <a:t>Examples:</a:t>
            </a:r>
          </a:p>
          <a:p>
            <a:pPr marL="342900" indent="-342900" eaLnBrk="1" hangingPunct="1">
              <a:spcBef>
                <a:spcPct val="50000"/>
              </a:spcBef>
              <a:buFontTx/>
              <a:buAutoNum type="arabicPeriod"/>
            </a:pPr>
            <a:r>
              <a:rPr lang="en-US" altLang="en-US" sz="2000" dirty="0"/>
              <a:t>Buy machine and pay $15000 in cash</a:t>
            </a:r>
          </a:p>
          <a:p>
            <a:pPr marL="342900" indent="-342900" eaLnBrk="1" hangingPunct="1">
              <a:spcBef>
                <a:spcPct val="50000"/>
              </a:spcBef>
            </a:pPr>
            <a:r>
              <a:rPr lang="en-US" altLang="en-US" sz="2000" dirty="0"/>
              <a:t>	</a:t>
            </a:r>
            <a:r>
              <a:rPr lang="en-US" altLang="en-US" sz="2000" b="1" i="1" dirty="0"/>
              <a:t>Entries affected:</a:t>
            </a:r>
            <a:r>
              <a:rPr lang="en-US" altLang="en-US" sz="2000" b="1" dirty="0"/>
              <a:t> </a:t>
            </a:r>
          </a:p>
          <a:p>
            <a:pPr marL="342900" indent="-342900" eaLnBrk="1" hangingPunct="1">
              <a:spcBef>
                <a:spcPct val="50000"/>
              </a:spcBef>
            </a:pPr>
            <a:r>
              <a:rPr lang="en-US" altLang="en-US" sz="2000" b="1" dirty="0"/>
              <a:t>	cash &amp; machine</a:t>
            </a:r>
          </a:p>
          <a:p>
            <a:pPr marL="342900" indent="-342900" eaLnBrk="1" hangingPunct="1">
              <a:spcBef>
                <a:spcPct val="50000"/>
              </a:spcBef>
            </a:pPr>
            <a:r>
              <a:rPr lang="en-US" altLang="en-US" sz="2000" dirty="0"/>
              <a:t>2.	Pay rent to landlord ???</a:t>
            </a:r>
          </a:p>
          <a:p>
            <a:pPr marL="342900" indent="-342900" eaLnBrk="1" hangingPunct="1">
              <a:spcBef>
                <a:spcPct val="50000"/>
              </a:spcBef>
              <a:buFontTx/>
              <a:buAutoNum type="arabicPeriod" startAt="3"/>
            </a:pPr>
            <a:r>
              <a:rPr lang="en-US" altLang="en-US" sz="2000" dirty="0"/>
              <a:t>Sold goods on credit to Nancy??</a:t>
            </a:r>
          </a:p>
          <a:p>
            <a:pPr marL="342900" indent="-342900" eaLnBrk="1" hangingPunct="1">
              <a:spcBef>
                <a:spcPct val="50000"/>
              </a:spcBef>
              <a:buFontTx/>
              <a:buAutoNum type="arabicPeriod" startAt="3"/>
            </a:pPr>
            <a:r>
              <a:rPr lang="en-US" altLang="en-US" sz="2000" dirty="0"/>
              <a:t>Purchase furniture on credit from Peter???</a:t>
            </a:r>
          </a:p>
          <a:p>
            <a:pPr marL="342900" indent="-342900" eaLnBrk="1" hangingPunct="1">
              <a:spcBef>
                <a:spcPct val="50000"/>
              </a:spcBef>
            </a:pPr>
            <a:endParaRPr lang="ru-RU" altLang="en-US" sz="2000" dirty="0"/>
          </a:p>
        </p:txBody>
      </p:sp>
      <p:sp>
        <p:nvSpPr>
          <p:cNvPr id="7" name="Title 1"/>
          <p:cNvSpPr txBox="1">
            <a:spLocks/>
          </p:cNvSpPr>
          <p:nvPr/>
        </p:nvSpPr>
        <p:spPr bwMode="auto">
          <a:xfrm>
            <a:off x="381000" y="-76200"/>
            <a:ext cx="5562600" cy="914400"/>
          </a:xfrm>
          <a:prstGeom prst="rect">
            <a:avLst/>
          </a:prstGeom>
          <a:noFill/>
          <a:ln w="9525">
            <a:noFill/>
            <a:miter lim="800000"/>
            <a:headEnd/>
            <a:tailEnd/>
          </a:ln>
        </p:spPr>
        <p:txBody>
          <a:bodyPr anchor="ctr"/>
          <a:lstStyle/>
          <a:p>
            <a:pPr eaLnBrk="1" hangingPunct="1">
              <a:defRPr/>
            </a:pPr>
            <a:r>
              <a:rPr lang="en-US" sz="4000" b="1" kern="0" dirty="0">
                <a:solidFill>
                  <a:schemeClr val="bg1"/>
                </a:solidFill>
                <a:latin typeface="+mj-lt"/>
                <a:ea typeface="+mj-ea"/>
                <a:cs typeface="+mj-cs"/>
              </a:rPr>
              <a:t>Measurement Rules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3657600" y="1447800"/>
            <a:ext cx="4953000" cy="4267200"/>
          </a:xfrm>
        </p:spPr>
        <p:txBody>
          <a:bodyPr/>
          <a:lstStyle/>
          <a:p>
            <a:pPr marL="571500" indent="-571500" algn="just" eaLnBrk="1" hangingPunct="1">
              <a:buFontTx/>
              <a:buNone/>
            </a:pPr>
            <a:r>
              <a:rPr lang="en-US" altLang="en-US" sz="2400" b="1" i="1" dirty="0" smtClean="0">
                <a:solidFill>
                  <a:schemeClr val="accent2"/>
                </a:solidFill>
              </a:rPr>
              <a:t>      </a:t>
            </a:r>
            <a:r>
              <a:rPr lang="en-US" altLang="en-US" sz="2400" b="1" i="1" dirty="0" smtClean="0">
                <a:solidFill>
                  <a:srgbClr val="FF0000"/>
                </a:solidFill>
              </a:rPr>
              <a:t>6. Materiality/immateriality </a:t>
            </a:r>
          </a:p>
          <a:p>
            <a:pPr marL="571500" indent="-571500" algn="just" eaLnBrk="1" hangingPunct="1">
              <a:buFontTx/>
              <a:buNone/>
            </a:pPr>
            <a:r>
              <a:rPr lang="en-US" altLang="en-US" sz="2400" b="1" i="1" dirty="0" smtClean="0"/>
              <a:t>	</a:t>
            </a:r>
            <a:r>
              <a:rPr lang="en-US" altLang="en-US" sz="2400" b="1" dirty="0" smtClean="0"/>
              <a:t>– </a:t>
            </a:r>
            <a:r>
              <a:rPr lang="en-US" altLang="en-US" sz="2400" dirty="0" smtClean="0"/>
              <a:t>not necessary to follow the accounting rules strictly (can ignore accounting rules) if the item under consideration is immaterial/insignificant and applying the accounting rules strictly will involve a disproportionate amount of additional recording. </a:t>
            </a:r>
          </a:p>
        </p:txBody>
      </p:sp>
      <p:pic>
        <p:nvPicPr>
          <p:cNvPr id="26627" name="Picture 3" descr="materiality.jpg"/>
          <p:cNvPicPr>
            <a:picLocks noChangeAspect="1"/>
          </p:cNvPicPr>
          <p:nvPr/>
        </p:nvPicPr>
        <p:blipFill>
          <a:blip r:embed="rId2"/>
          <a:srcRect/>
          <a:stretch>
            <a:fillRect/>
          </a:stretch>
        </p:blipFill>
        <p:spPr bwMode="auto">
          <a:xfrm>
            <a:off x="457200" y="1295400"/>
            <a:ext cx="3400425" cy="4762500"/>
          </a:xfrm>
          <a:prstGeom prst="rect">
            <a:avLst/>
          </a:prstGeom>
          <a:noFill/>
          <a:ln w="9525">
            <a:noFill/>
            <a:miter lim="800000"/>
            <a:headEnd/>
            <a:tailEnd/>
          </a:ln>
        </p:spPr>
      </p:pic>
      <p:sp>
        <p:nvSpPr>
          <p:cNvPr id="6" name="Title 1"/>
          <p:cNvSpPr txBox="1">
            <a:spLocks/>
          </p:cNvSpPr>
          <p:nvPr/>
        </p:nvSpPr>
        <p:spPr bwMode="auto">
          <a:xfrm>
            <a:off x="381000" y="-76200"/>
            <a:ext cx="5562600" cy="9144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Measurement Rules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533400" y="1417638"/>
            <a:ext cx="8229600" cy="4525962"/>
          </a:xfrm>
        </p:spPr>
        <p:txBody>
          <a:bodyPr/>
          <a:lstStyle/>
          <a:p>
            <a:pPr marL="609600" indent="-609600" algn="just" eaLnBrk="1" hangingPunct="1">
              <a:buFontTx/>
              <a:buNone/>
            </a:pPr>
            <a:r>
              <a:rPr lang="en-US" altLang="en-US" sz="2400" b="1" i="1" smtClean="0">
                <a:solidFill>
                  <a:srgbClr val="165D5D"/>
                </a:solidFill>
              </a:rPr>
              <a:t>     </a:t>
            </a:r>
            <a:r>
              <a:rPr lang="en-US" altLang="en-US" sz="2400" b="1" i="1" smtClean="0">
                <a:solidFill>
                  <a:schemeClr val="accent2"/>
                </a:solidFill>
              </a:rPr>
              <a:t>Ethical rules </a:t>
            </a:r>
            <a:r>
              <a:rPr lang="en-US" altLang="en-US" sz="2400" b="1" smtClean="0"/>
              <a:t>– </a:t>
            </a:r>
            <a:r>
              <a:rPr lang="en-US" altLang="en-US" sz="2400" smtClean="0"/>
              <a:t>to limit the room for individual maneuver and subjectivity.</a:t>
            </a:r>
          </a:p>
          <a:p>
            <a:pPr marL="609600" indent="-609600" algn="just" eaLnBrk="1" hangingPunct="1">
              <a:buFontTx/>
              <a:buNone/>
            </a:pPr>
            <a:endParaRPr lang="en-US" altLang="en-US" sz="2400" smtClean="0"/>
          </a:p>
          <a:p>
            <a:pPr marL="609600" indent="-609600" eaLnBrk="1" hangingPunct="1">
              <a:buFontTx/>
              <a:buAutoNum type="arabicPeriod"/>
            </a:pPr>
            <a:r>
              <a:rPr lang="en-US" altLang="en-US" sz="2400" b="1" smtClean="0"/>
              <a:t>Prudence</a:t>
            </a:r>
          </a:p>
          <a:p>
            <a:pPr marL="609600" indent="-609600" eaLnBrk="1" hangingPunct="1">
              <a:buFontTx/>
              <a:buAutoNum type="arabicPeriod"/>
            </a:pPr>
            <a:r>
              <a:rPr lang="en-US" altLang="en-US" sz="2400" b="1" smtClean="0"/>
              <a:t>Consistency</a:t>
            </a:r>
          </a:p>
          <a:p>
            <a:pPr marL="609600" indent="-609600" eaLnBrk="1" hangingPunct="1">
              <a:buFontTx/>
              <a:buAutoNum type="arabicPeriod"/>
            </a:pPr>
            <a:r>
              <a:rPr lang="en-US" altLang="en-US" sz="2400" b="1" smtClean="0"/>
              <a:t>Objectivity</a:t>
            </a:r>
          </a:p>
          <a:p>
            <a:pPr marL="609600" indent="-609600" eaLnBrk="1" hangingPunct="1">
              <a:buFontTx/>
              <a:buAutoNum type="arabicPeriod"/>
            </a:pPr>
            <a:r>
              <a:rPr lang="en-US" altLang="en-US" sz="2400" b="1" smtClean="0"/>
              <a:t>Relevance</a:t>
            </a:r>
            <a:endParaRPr lang="ru-RU" altLang="en-US" sz="2400" b="1" smtClean="0"/>
          </a:p>
        </p:txBody>
      </p:sp>
      <p:pic>
        <p:nvPicPr>
          <p:cNvPr id="27651" name="Picture 6"/>
          <p:cNvPicPr>
            <a:picLocks noChangeAspect="1" noChangeArrowheads="1"/>
          </p:cNvPicPr>
          <p:nvPr/>
        </p:nvPicPr>
        <p:blipFill>
          <a:blip r:embed="rId2"/>
          <a:srcRect/>
          <a:stretch>
            <a:fillRect/>
          </a:stretch>
        </p:blipFill>
        <p:spPr bwMode="auto">
          <a:xfrm>
            <a:off x="4953000" y="3048000"/>
            <a:ext cx="3181350" cy="3086100"/>
          </a:xfrm>
          <a:prstGeom prst="rect">
            <a:avLst/>
          </a:prstGeom>
          <a:noFill/>
          <a:ln w="9525">
            <a:noFill/>
            <a:miter lim="800000"/>
            <a:headEnd/>
            <a:tailEnd/>
          </a:ln>
        </p:spPr>
      </p:pic>
      <p:sp>
        <p:nvSpPr>
          <p:cNvPr id="6" name="Rectangle 2"/>
          <p:cNvSpPr txBox="1">
            <a:spLocks noChangeArrowheads="1"/>
          </p:cNvSpPr>
          <p:nvPr/>
        </p:nvSpPr>
        <p:spPr bwMode="auto">
          <a:xfrm>
            <a:off x="457200" y="0"/>
            <a:ext cx="8229600" cy="8382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Ethical Rules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0" y="1371600"/>
            <a:ext cx="4071934" cy="3414722"/>
          </a:xfrm>
        </p:spPr>
        <p:txBody>
          <a:bodyPr/>
          <a:lstStyle/>
          <a:p>
            <a:pPr marL="571500" indent="-571500" algn="just" eaLnBrk="1" hangingPunct="1">
              <a:lnSpc>
                <a:spcPct val="80000"/>
              </a:lnSpc>
            </a:pPr>
            <a:r>
              <a:rPr lang="en-US" altLang="en-US" sz="2400" b="1" i="1" dirty="0" smtClean="0">
                <a:solidFill>
                  <a:srgbClr val="FF0000"/>
                </a:solidFill>
              </a:rPr>
              <a:t>1.Prudence or Conservatism </a:t>
            </a:r>
          </a:p>
          <a:p>
            <a:pPr marL="571500" indent="-571500" algn="just" eaLnBrk="1" hangingPunct="1">
              <a:lnSpc>
                <a:spcPct val="80000"/>
              </a:lnSpc>
            </a:pPr>
            <a:r>
              <a:rPr lang="en-US" altLang="en-US" sz="2400" b="1" dirty="0" smtClean="0"/>
              <a:t>– </a:t>
            </a:r>
            <a:r>
              <a:rPr lang="en-US" altLang="en-US" sz="2400" dirty="0" smtClean="0">
                <a:solidFill>
                  <a:srgbClr val="0D0D0D"/>
                </a:solidFill>
              </a:rPr>
              <a:t>the measurement with the least favorable effect on net income and financial position should be selected, so that the net income and financial position presented is the most conservative. </a:t>
            </a:r>
          </a:p>
          <a:p>
            <a:pPr marL="571500" indent="-571500" algn="just" eaLnBrk="1" hangingPunct="1">
              <a:lnSpc>
                <a:spcPct val="80000"/>
              </a:lnSpc>
            </a:pPr>
            <a:endParaRPr lang="en-US" altLang="en-US" sz="2400" dirty="0" smtClean="0"/>
          </a:p>
        </p:txBody>
      </p:sp>
      <p:sp>
        <p:nvSpPr>
          <p:cNvPr id="28676" name="TextBox 5"/>
          <p:cNvSpPr txBox="1">
            <a:spLocks noChangeArrowheads="1"/>
          </p:cNvSpPr>
          <p:nvPr/>
        </p:nvSpPr>
        <p:spPr bwMode="auto">
          <a:xfrm>
            <a:off x="0" y="5214950"/>
            <a:ext cx="4114800" cy="1200150"/>
          </a:xfrm>
          <a:prstGeom prst="rect">
            <a:avLst/>
          </a:prstGeom>
          <a:noFill/>
          <a:ln w="9525">
            <a:noFill/>
            <a:miter lim="800000"/>
            <a:headEnd/>
            <a:tailEnd/>
          </a:ln>
        </p:spPr>
        <p:txBody>
          <a:bodyPr>
            <a:spAutoFit/>
          </a:bodyPr>
          <a:lstStyle/>
          <a:p>
            <a:pPr eaLnBrk="1" hangingPunct="1"/>
            <a:r>
              <a:rPr lang="en-US" altLang="en-US" sz="2400" b="1" i="1" dirty="0">
                <a:latin typeface="Century Schoolbook" pitchFamily="18" charset="0"/>
              </a:rPr>
              <a:t>“If in doubt, overstate losses and understate profit”</a:t>
            </a:r>
          </a:p>
        </p:txBody>
      </p:sp>
      <p:sp>
        <p:nvSpPr>
          <p:cNvPr id="7" name="Rectangle 2"/>
          <p:cNvSpPr txBox="1">
            <a:spLocks noChangeArrowheads="1"/>
          </p:cNvSpPr>
          <p:nvPr/>
        </p:nvSpPr>
        <p:spPr bwMode="auto">
          <a:xfrm>
            <a:off x="457200" y="0"/>
            <a:ext cx="8229600" cy="838200"/>
          </a:xfrm>
          <a:prstGeom prst="rect">
            <a:avLst/>
          </a:prstGeom>
          <a:noFill/>
          <a:ln w="9525">
            <a:noFill/>
            <a:miter lim="800000"/>
            <a:headEnd/>
            <a:tailEnd/>
          </a:ln>
        </p:spPr>
        <p:txBody>
          <a:bodyPr anchor="ctr"/>
          <a:lstStyle/>
          <a:p>
            <a:pPr eaLnBrk="1" hangingPunct="1">
              <a:defRPr/>
            </a:pPr>
            <a:r>
              <a:rPr lang="en-US" sz="3600" b="1" kern="0" dirty="0">
                <a:solidFill>
                  <a:schemeClr val="bg1"/>
                </a:solidFill>
                <a:latin typeface="+mj-lt"/>
                <a:ea typeface="+mj-ea"/>
                <a:cs typeface="+mj-cs"/>
              </a:rPr>
              <a:t>Ethical Rules</a:t>
            </a:r>
          </a:p>
        </p:txBody>
      </p:sp>
      <p:pic>
        <p:nvPicPr>
          <p:cNvPr id="8194" name="Picture 2" descr="D:\ЛЕКЦИИ\FA\2020-2021\20200823_025021.jpg"/>
          <p:cNvPicPr>
            <a:picLocks noChangeAspect="1" noChangeArrowheads="1"/>
          </p:cNvPicPr>
          <p:nvPr/>
        </p:nvPicPr>
        <p:blipFill>
          <a:blip r:embed="rId2"/>
          <a:srcRect/>
          <a:stretch>
            <a:fillRect/>
          </a:stretch>
        </p:blipFill>
        <p:spPr bwMode="auto">
          <a:xfrm>
            <a:off x="4214778" y="928670"/>
            <a:ext cx="4929222" cy="528637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04800" y="1295400"/>
            <a:ext cx="3695696" cy="4562492"/>
          </a:xfrm>
        </p:spPr>
        <p:txBody>
          <a:bodyPr/>
          <a:lstStyle/>
          <a:p>
            <a:pPr marL="571500" indent="-571500" algn="just" eaLnBrk="1" hangingPunct="1">
              <a:lnSpc>
                <a:spcPct val="80000"/>
              </a:lnSpc>
              <a:buFont typeface="Arial" pitchFamily="34" charset="0"/>
              <a:buChar char="•"/>
              <a:defRPr/>
            </a:pPr>
            <a:endParaRPr lang="en-US" sz="2400" dirty="0" smtClean="0">
              <a:latin typeface="+mj-lt"/>
            </a:endParaRPr>
          </a:p>
          <a:p>
            <a:pPr marL="571500" indent="-571500" algn="just" eaLnBrk="1" hangingPunct="1">
              <a:buFont typeface="Arial" pitchFamily="34" charset="0"/>
              <a:buChar char="•"/>
              <a:defRPr/>
            </a:pPr>
            <a:r>
              <a:rPr lang="en-US" sz="2400" b="1" i="1" dirty="0" smtClean="0">
                <a:solidFill>
                  <a:srgbClr val="FF0000"/>
                </a:solidFill>
                <a:latin typeface="+mj-lt"/>
              </a:rPr>
              <a:t>2.Consistency</a:t>
            </a:r>
            <a:r>
              <a:rPr lang="en-US" sz="2400" b="1" i="1" dirty="0" smtClean="0">
                <a:solidFill>
                  <a:schemeClr val="accent2"/>
                </a:solidFill>
                <a:latin typeface="+mj-lt"/>
              </a:rPr>
              <a:t> </a:t>
            </a:r>
            <a:r>
              <a:rPr lang="en-US" sz="2400" b="1" dirty="0" smtClean="0">
                <a:latin typeface="+mj-lt"/>
              </a:rPr>
              <a:t>– </a:t>
            </a:r>
            <a:r>
              <a:rPr lang="en-US" sz="2400" dirty="0" smtClean="0">
                <a:latin typeface="+mj-lt"/>
              </a:rPr>
              <a:t>once specific accounting policies have been adopted, they should be followed in all subsequent accounting periods. </a:t>
            </a:r>
          </a:p>
        </p:txBody>
      </p:sp>
      <p:sp>
        <p:nvSpPr>
          <p:cNvPr id="29700" name="Rectangle 2"/>
          <p:cNvSpPr>
            <a:spLocks noGrp="1" noChangeArrowheads="1"/>
          </p:cNvSpPr>
          <p:nvPr>
            <p:ph type="title"/>
          </p:nvPr>
        </p:nvSpPr>
        <p:spPr>
          <a:xfrm>
            <a:off x="457200" y="0"/>
            <a:ext cx="8229600" cy="838200"/>
          </a:xfrm>
        </p:spPr>
        <p:txBody>
          <a:bodyPr/>
          <a:lstStyle/>
          <a:p>
            <a:pPr algn="l" eaLnBrk="1" hangingPunct="1"/>
            <a:r>
              <a:rPr lang="en-US" altLang="en-US" sz="3600" b="1" dirty="0" smtClean="0">
                <a:solidFill>
                  <a:schemeClr val="bg1"/>
                </a:solidFill>
              </a:rPr>
              <a:t>Ethical Rules</a:t>
            </a:r>
          </a:p>
        </p:txBody>
      </p:sp>
      <p:pic>
        <p:nvPicPr>
          <p:cNvPr id="9218" name="Picture 2" descr="D:\ЛЕКЦИИ\FA\2020-2021\IMG-20200824-WA0003-1024x1019.jpg"/>
          <p:cNvPicPr>
            <a:picLocks noChangeAspect="1" noChangeArrowheads="1"/>
          </p:cNvPicPr>
          <p:nvPr/>
        </p:nvPicPr>
        <p:blipFill>
          <a:blip r:embed="rId2"/>
          <a:srcRect/>
          <a:stretch>
            <a:fillRect/>
          </a:stretch>
        </p:blipFill>
        <p:spPr bwMode="auto">
          <a:xfrm>
            <a:off x="4000496" y="1000108"/>
            <a:ext cx="4929222" cy="5286392"/>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838200"/>
          </a:xfrm>
        </p:spPr>
        <p:txBody>
          <a:bodyPr/>
          <a:lstStyle/>
          <a:p>
            <a:pPr algn="l" eaLnBrk="1" hangingPunct="1"/>
            <a:r>
              <a:rPr lang="en-US" altLang="en-US" sz="3600" b="1" dirty="0" smtClean="0">
                <a:solidFill>
                  <a:schemeClr val="bg1"/>
                </a:solidFill>
              </a:rPr>
              <a:t>Ethical Rules</a:t>
            </a:r>
          </a:p>
        </p:txBody>
      </p:sp>
      <p:sp>
        <p:nvSpPr>
          <p:cNvPr id="30723" name="Rectangle 3"/>
          <p:cNvSpPr>
            <a:spLocks noGrp="1" noChangeArrowheads="1"/>
          </p:cNvSpPr>
          <p:nvPr>
            <p:ph type="body" idx="1"/>
          </p:nvPr>
        </p:nvSpPr>
        <p:spPr>
          <a:xfrm>
            <a:off x="152400" y="1000108"/>
            <a:ext cx="4491038" cy="6010292"/>
          </a:xfrm>
        </p:spPr>
        <p:txBody>
          <a:bodyPr/>
          <a:lstStyle/>
          <a:p>
            <a:pPr marL="571500" indent="-571500" algn="just" eaLnBrk="1" hangingPunct="1"/>
            <a:r>
              <a:rPr lang="en-US" altLang="en-US" sz="2400" b="1" i="1" dirty="0" smtClean="0">
                <a:solidFill>
                  <a:srgbClr val="FF0000"/>
                </a:solidFill>
              </a:rPr>
              <a:t>3.Objectivity</a:t>
            </a:r>
            <a:r>
              <a:rPr lang="en-US" altLang="en-US" sz="2400" b="1" i="1" dirty="0" smtClean="0"/>
              <a:t> </a:t>
            </a:r>
            <a:r>
              <a:rPr lang="en-US" altLang="en-US" sz="2400" b="1" dirty="0" smtClean="0"/>
              <a:t>– </a:t>
            </a:r>
            <a:r>
              <a:rPr lang="en-US" altLang="en-US" sz="2400" dirty="0" smtClean="0"/>
              <a:t>personal / individual bias should be minimized when interpreting the accounting rules and adapting them to suit particular circumstances. </a:t>
            </a:r>
          </a:p>
          <a:p>
            <a:pPr marL="571500" indent="-571500" algn="just" eaLnBrk="1" hangingPunct="1"/>
            <a:endParaRPr lang="en-US" altLang="en-US" sz="2400" dirty="0" smtClean="0"/>
          </a:p>
          <a:p>
            <a:pPr marL="571500" indent="-571500" algn="just" eaLnBrk="1" hangingPunct="1"/>
            <a:r>
              <a:rPr lang="en-US" altLang="en-US" sz="2400" dirty="0" smtClean="0"/>
              <a:t>Values are based upon a factual occurrence</a:t>
            </a:r>
          </a:p>
          <a:p>
            <a:pPr marL="571500" indent="-571500" algn="just" eaLnBrk="1" hangingPunct="1"/>
            <a:endParaRPr lang="en-US" altLang="en-US" sz="2400" dirty="0" smtClean="0"/>
          </a:p>
          <a:p>
            <a:pPr marL="571500" indent="-571500" algn="just" eaLnBrk="1" hangingPunct="1"/>
            <a:r>
              <a:rPr lang="en-US" altLang="en-US" sz="2400" dirty="0" smtClean="0"/>
              <a:t>No own interpretation on the facts</a:t>
            </a:r>
          </a:p>
          <a:p>
            <a:pPr marL="571500" indent="-571500" algn="just" eaLnBrk="1" hangingPunct="1"/>
            <a:endParaRPr lang="en-US" altLang="en-US" sz="2400" dirty="0" smtClean="0"/>
          </a:p>
        </p:txBody>
      </p:sp>
      <p:pic>
        <p:nvPicPr>
          <p:cNvPr id="10242" name="Picture 2" descr="D:\ЛЕКЦИИ\FA\2020-2021\20200821_014838.jpg"/>
          <p:cNvPicPr>
            <a:picLocks noChangeAspect="1" noChangeArrowheads="1"/>
          </p:cNvPicPr>
          <p:nvPr/>
        </p:nvPicPr>
        <p:blipFill>
          <a:blip r:embed="rId2"/>
          <a:srcRect/>
          <a:stretch>
            <a:fillRect/>
          </a:stretch>
        </p:blipFill>
        <p:spPr bwMode="auto">
          <a:xfrm>
            <a:off x="4857752" y="785794"/>
            <a:ext cx="4286248" cy="57150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533400" y="1071546"/>
            <a:ext cx="3609972" cy="4033854"/>
          </a:xfrm>
        </p:spPr>
        <p:txBody>
          <a:bodyPr/>
          <a:lstStyle/>
          <a:p>
            <a:pPr algn="just" eaLnBrk="1" hangingPunct="1">
              <a:buNone/>
              <a:defRPr/>
            </a:pPr>
            <a:r>
              <a:rPr lang="en-US" sz="2400" b="1" i="1" dirty="0" smtClean="0">
                <a:solidFill>
                  <a:schemeClr val="accent2"/>
                </a:solidFill>
              </a:rPr>
              <a:t> </a:t>
            </a:r>
            <a:r>
              <a:rPr lang="en-US" sz="2400" b="1" i="1" dirty="0" smtClean="0">
                <a:solidFill>
                  <a:srgbClr val="FF0000"/>
                </a:solidFill>
              </a:rPr>
              <a:t>4.Relevance</a:t>
            </a:r>
            <a:r>
              <a:rPr lang="en-US" sz="2400" b="1" i="1" dirty="0" smtClean="0">
                <a:solidFill>
                  <a:schemeClr val="accent2"/>
                </a:solidFill>
              </a:rPr>
              <a:t> </a:t>
            </a:r>
            <a:r>
              <a:rPr lang="en-US" sz="2400" dirty="0" smtClean="0">
                <a:latin typeface="+mj-lt"/>
              </a:rPr>
              <a:t>– only relevant information related to the objectives of the specific user groups should be provided. Discretion is needed to group information into categories and sub-categories as too much details can be confusing to information users. </a:t>
            </a:r>
          </a:p>
          <a:p>
            <a:pPr eaLnBrk="1" hangingPunct="1">
              <a:defRPr/>
            </a:pPr>
            <a:endParaRPr lang="ru-RU" sz="2800" b="1" dirty="0" smtClean="0">
              <a:latin typeface="+mj-lt"/>
            </a:endParaRPr>
          </a:p>
        </p:txBody>
      </p:sp>
      <p:sp>
        <p:nvSpPr>
          <p:cNvPr id="31747" name="Rectangle 2"/>
          <p:cNvSpPr>
            <a:spLocks noGrp="1" noChangeArrowheads="1"/>
          </p:cNvSpPr>
          <p:nvPr>
            <p:ph type="title"/>
          </p:nvPr>
        </p:nvSpPr>
        <p:spPr>
          <a:xfrm>
            <a:off x="457200" y="0"/>
            <a:ext cx="8229600" cy="838200"/>
          </a:xfrm>
        </p:spPr>
        <p:txBody>
          <a:bodyPr/>
          <a:lstStyle/>
          <a:p>
            <a:pPr algn="l" eaLnBrk="1" hangingPunct="1"/>
            <a:r>
              <a:rPr lang="en-US" altLang="en-US" sz="3600" b="1" dirty="0" smtClean="0">
                <a:solidFill>
                  <a:schemeClr val="bg1"/>
                </a:solidFill>
              </a:rPr>
              <a:t>Ethical Rules</a:t>
            </a:r>
          </a:p>
        </p:txBody>
      </p:sp>
      <p:pic>
        <p:nvPicPr>
          <p:cNvPr id="15362" name="Picture 2" descr="D:\ЛЕКЦИИ\FA\2020-2021\Relevance-in-Accounting.jpg"/>
          <p:cNvPicPr>
            <a:picLocks noChangeAspect="1" noChangeArrowheads="1"/>
          </p:cNvPicPr>
          <p:nvPr/>
        </p:nvPicPr>
        <p:blipFill>
          <a:blip r:embed="rId2"/>
          <a:srcRect/>
          <a:stretch>
            <a:fillRect/>
          </a:stretch>
        </p:blipFill>
        <p:spPr bwMode="auto">
          <a:xfrm>
            <a:off x="4500562" y="3071810"/>
            <a:ext cx="4452926" cy="3381375"/>
          </a:xfrm>
          <a:prstGeom prst="rect">
            <a:avLst/>
          </a:prstGeom>
          <a:noFill/>
        </p:spPr>
      </p:pic>
      <p:pic>
        <p:nvPicPr>
          <p:cNvPr id="15363" name="Picture 3" descr="D:\ЛЕКЦИИ\FA\2020-2021\Без названия.jpg"/>
          <p:cNvPicPr>
            <a:picLocks noChangeAspect="1" noChangeArrowheads="1"/>
          </p:cNvPicPr>
          <p:nvPr/>
        </p:nvPicPr>
        <p:blipFill>
          <a:blip r:embed="rId3"/>
          <a:srcRect/>
          <a:stretch>
            <a:fillRect/>
          </a:stretch>
        </p:blipFill>
        <p:spPr bwMode="auto">
          <a:xfrm>
            <a:off x="5000628" y="857232"/>
            <a:ext cx="3286148" cy="200026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1162"/>
          </a:xfrm>
        </p:spPr>
        <p:txBody>
          <a:bodyPr/>
          <a:lstStyle/>
          <a:p>
            <a:pPr algn="l"/>
            <a:r>
              <a:rPr lang="en-US" b="1" dirty="0" smtClean="0">
                <a:solidFill>
                  <a:srgbClr val="FFFFFF"/>
                </a:solidFill>
              </a:rPr>
              <a:t>Learning Outcomes:</a:t>
            </a:r>
            <a:endParaRPr lang="ru-RU" b="1" dirty="0">
              <a:solidFill>
                <a:srgbClr val="FFFFFF"/>
              </a:solidFill>
            </a:endParaRPr>
          </a:p>
        </p:txBody>
      </p:sp>
      <p:sp>
        <p:nvSpPr>
          <p:cNvPr id="3" name="Объект 2"/>
          <p:cNvSpPr>
            <a:spLocks noGrp="1"/>
          </p:cNvSpPr>
          <p:nvPr>
            <p:ph idx="1"/>
          </p:nvPr>
        </p:nvSpPr>
        <p:spPr/>
        <p:txBody>
          <a:bodyPr/>
          <a:lstStyle/>
          <a:p>
            <a:pPr marL="0" indent="0" algn="just">
              <a:buNone/>
            </a:pPr>
            <a:r>
              <a:rPr lang="en-US" sz="2400" b="1" dirty="0"/>
              <a:t>Upon successful completion of the session, students will be able to</a:t>
            </a:r>
            <a:r>
              <a:rPr lang="en-US" sz="2400" b="1" dirty="0" smtClean="0"/>
              <a:t>…</a:t>
            </a:r>
          </a:p>
          <a:p>
            <a:pPr marL="0" indent="0" algn="just">
              <a:buNone/>
            </a:pPr>
            <a:endParaRPr lang="en-US" sz="2400" b="1" dirty="0"/>
          </a:p>
          <a:p>
            <a:pPr marL="0" indent="0" algn="just">
              <a:buNone/>
            </a:pPr>
            <a:r>
              <a:rPr lang="en-US" sz="2400" dirty="0" smtClean="0"/>
              <a:t>1</a:t>
            </a:r>
            <a:r>
              <a:rPr lang="en-US" sz="2400" dirty="0"/>
              <a:t>. </a:t>
            </a:r>
            <a:r>
              <a:rPr lang="en-US" sz="2400" dirty="0" smtClean="0"/>
              <a:t>Define and </a:t>
            </a:r>
            <a:r>
              <a:rPr lang="en-US" sz="2400" dirty="0"/>
              <a:t>apply qualitative characteristics of financial </a:t>
            </a:r>
            <a:r>
              <a:rPr lang="en-US" sz="2400" dirty="0" smtClean="0"/>
              <a:t>information;</a:t>
            </a:r>
            <a:endParaRPr lang="ru-RU" sz="2400" b="1" dirty="0"/>
          </a:p>
          <a:p>
            <a:pPr marL="0" indent="0" algn="just">
              <a:buNone/>
            </a:pPr>
            <a:r>
              <a:rPr lang="en-US" sz="2400" dirty="0"/>
              <a:t>2. </a:t>
            </a:r>
            <a:r>
              <a:rPr lang="en-US" sz="2400" dirty="0" smtClean="0"/>
              <a:t>Apply </a:t>
            </a:r>
            <a:r>
              <a:rPr lang="en-US" sz="2400" dirty="0"/>
              <a:t>accounting </a:t>
            </a:r>
            <a:r>
              <a:rPr lang="en-US" sz="2400" dirty="0" smtClean="0"/>
              <a:t>concepts;</a:t>
            </a:r>
          </a:p>
          <a:p>
            <a:pPr marL="0" indent="0" algn="just">
              <a:buNone/>
            </a:pPr>
            <a:r>
              <a:rPr lang="en-US" sz="2400" dirty="0" smtClean="0"/>
              <a:t>3.</a:t>
            </a:r>
            <a:r>
              <a:rPr lang="en-US" sz="2400" dirty="0"/>
              <a:t> </a:t>
            </a:r>
            <a:r>
              <a:rPr lang="en-US" sz="2400" dirty="0" smtClean="0"/>
              <a:t>Apply </a:t>
            </a:r>
            <a:r>
              <a:rPr lang="en-US" sz="2400" dirty="0"/>
              <a:t>accounting </a:t>
            </a:r>
            <a:r>
              <a:rPr lang="en-US" sz="2400" dirty="0" smtClean="0"/>
              <a:t>policies.</a:t>
            </a:r>
            <a:endParaRPr lang="en-US" sz="2400" dirty="0"/>
          </a:p>
          <a:p>
            <a:endParaRPr lang="ru-RU" b="1" dirty="0"/>
          </a:p>
          <a:p>
            <a:endParaRPr lang="ru-RU" dirty="0"/>
          </a:p>
        </p:txBody>
      </p:sp>
    </p:spTree>
    <p:extLst>
      <p:ext uri="{BB962C8B-B14F-4D97-AF65-F5344CB8AC3E}">
        <p14:creationId xmlns="" xmlns:p14="http://schemas.microsoft.com/office/powerpoint/2010/main" val="1976739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0"/>
            <a:ext cx="8229600" cy="787400"/>
          </a:xfrm>
        </p:spPr>
        <p:txBody>
          <a:bodyPr/>
          <a:lstStyle/>
          <a:p>
            <a:pPr algn="l" eaLnBrk="1" hangingPunct="1"/>
            <a:r>
              <a:rPr lang="en-US" altLang="en-US" sz="3600" b="1" dirty="0" smtClean="0">
                <a:solidFill>
                  <a:schemeClr val="bg1"/>
                </a:solidFill>
              </a:rPr>
              <a:t>Additional concepts</a:t>
            </a:r>
          </a:p>
        </p:txBody>
      </p:sp>
      <p:sp>
        <p:nvSpPr>
          <p:cNvPr id="32771" name="Rectangle 3"/>
          <p:cNvSpPr>
            <a:spLocks noGrp="1" noChangeArrowheads="1"/>
          </p:cNvSpPr>
          <p:nvPr>
            <p:ph type="body" idx="1"/>
          </p:nvPr>
        </p:nvSpPr>
        <p:spPr>
          <a:xfrm>
            <a:off x="457200" y="928670"/>
            <a:ext cx="3686172" cy="5197493"/>
          </a:xfrm>
        </p:spPr>
        <p:txBody>
          <a:bodyPr/>
          <a:lstStyle/>
          <a:p>
            <a:pPr algn="just" eaLnBrk="1" hangingPunct="1">
              <a:lnSpc>
                <a:spcPct val="80000"/>
              </a:lnSpc>
            </a:pPr>
            <a:endParaRPr lang="en-US" altLang="en-US" sz="2400" b="1" i="1" dirty="0" smtClean="0">
              <a:solidFill>
                <a:srgbClr val="FF0000"/>
              </a:solidFill>
            </a:endParaRPr>
          </a:p>
          <a:p>
            <a:pPr eaLnBrk="1" hangingPunct="1">
              <a:lnSpc>
                <a:spcPct val="80000"/>
              </a:lnSpc>
            </a:pPr>
            <a:r>
              <a:rPr lang="en-US" altLang="en-US" sz="2800" b="1" i="1" dirty="0" smtClean="0">
                <a:solidFill>
                  <a:srgbClr val="FF0000"/>
                </a:solidFill>
              </a:rPr>
              <a:t>Full disclosure </a:t>
            </a:r>
            <a:r>
              <a:rPr lang="en-US" altLang="en-US" sz="2800" b="1" dirty="0" smtClean="0"/>
              <a:t>– </a:t>
            </a:r>
            <a:r>
              <a:rPr lang="en-US" altLang="en-US" sz="2800" dirty="0" smtClean="0"/>
              <a:t>accounting reports are required to disclose all important information, either as part of the main reports or in the form of footnotes.</a:t>
            </a:r>
            <a:r>
              <a:rPr lang="en-US" altLang="en-US" sz="2800" b="1" dirty="0" smtClean="0"/>
              <a:t> </a:t>
            </a:r>
          </a:p>
          <a:p>
            <a:pPr algn="just" eaLnBrk="1" hangingPunct="1">
              <a:lnSpc>
                <a:spcPct val="80000"/>
              </a:lnSpc>
              <a:buFontTx/>
              <a:buNone/>
            </a:pPr>
            <a:endParaRPr lang="en-US" altLang="en-US" sz="2400" b="1" dirty="0" smtClean="0"/>
          </a:p>
          <a:p>
            <a:pPr eaLnBrk="1" hangingPunct="1">
              <a:lnSpc>
                <a:spcPct val="80000"/>
              </a:lnSpc>
            </a:pPr>
            <a:endParaRPr lang="en-US" altLang="en-US" sz="2400" b="1" i="1" dirty="0" smtClean="0"/>
          </a:p>
          <a:p>
            <a:pPr algn="just" eaLnBrk="1" hangingPunct="1">
              <a:lnSpc>
                <a:spcPct val="80000"/>
              </a:lnSpc>
            </a:pPr>
            <a:endParaRPr lang="en-US" altLang="en-US" sz="2400" b="1" i="1" dirty="0" smtClean="0">
              <a:solidFill>
                <a:schemeClr val="accent2"/>
              </a:solidFill>
            </a:endParaRPr>
          </a:p>
          <a:p>
            <a:pPr algn="just" eaLnBrk="1" hangingPunct="1">
              <a:lnSpc>
                <a:spcPct val="80000"/>
              </a:lnSpc>
            </a:pPr>
            <a:endParaRPr lang="en-US" altLang="en-US" sz="2400" b="1" i="1" dirty="0" smtClean="0">
              <a:solidFill>
                <a:schemeClr val="accent2"/>
              </a:solidFill>
            </a:endParaRPr>
          </a:p>
        </p:txBody>
      </p:sp>
      <p:pic>
        <p:nvPicPr>
          <p:cNvPr id="11266" name="Picture 2" descr="D:\ЛЕКЦИИ\FA\2020-2021\20200821_215349.jpg"/>
          <p:cNvPicPr>
            <a:picLocks noChangeAspect="1" noChangeArrowheads="1"/>
          </p:cNvPicPr>
          <p:nvPr/>
        </p:nvPicPr>
        <p:blipFill>
          <a:blip r:embed="rId2"/>
          <a:srcRect/>
          <a:stretch>
            <a:fillRect/>
          </a:stretch>
        </p:blipFill>
        <p:spPr bwMode="auto">
          <a:xfrm>
            <a:off x="4214778" y="928670"/>
            <a:ext cx="4929222" cy="4714888"/>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85794"/>
          </a:xfrm>
        </p:spPr>
        <p:txBody>
          <a:bodyPr/>
          <a:lstStyle/>
          <a:p>
            <a:r>
              <a:rPr lang="en-US" altLang="en-US" b="1" dirty="0" smtClean="0">
                <a:solidFill>
                  <a:schemeClr val="bg1"/>
                </a:solidFill>
              </a:rPr>
              <a:t>Additional concepts</a:t>
            </a:r>
            <a:endParaRPr lang="ru-RU" dirty="0"/>
          </a:p>
        </p:txBody>
      </p:sp>
      <p:sp>
        <p:nvSpPr>
          <p:cNvPr id="3" name="Содержимое 2"/>
          <p:cNvSpPr>
            <a:spLocks noGrp="1"/>
          </p:cNvSpPr>
          <p:nvPr>
            <p:ph idx="1"/>
          </p:nvPr>
        </p:nvSpPr>
        <p:spPr>
          <a:xfrm>
            <a:off x="428596" y="1000108"/>
            <a:ext cx="4143404" cy="5072098"/>
          </a:xfrm>
        </p:spPr>
        <p:txBody>
          <a:bodyPr/>
          <a:lstStyle/>
          <a:p>
            <a:r>
              <a:rPr lang="en-US" altLang="en-US" sz="2800" b="1" i="1" dirty="0" smtClean="0">
                <a:solidFill>
                  <a:srgbClr val="FF0000"/>
                </a:solidFill>
              </a:rPr>
              <a:t>Accounting equation </a:t>
            </a:r>
            <a:r>
              <a:rPr lang="en-US" altLang="en-US" sz="2800" b="1" dirty="0" smtClean="0"/>
              <a:t>– </a:t>
            </a:r>
            <a:r>
              <a:rPr lang="en-US" altLang="en-US" sz="2800" dirty="0" smtClean="0"/>
              <a:t>states that </a:t>
            </a:r>
          </a:p>
          <a:p>
            <a:r>
              <a:rPr lang="en-US" altLang="en-US" sz="2800" dirty="0" smtClean="0"/>
              <a:t>Assets = Liabilities + Owners’ Equity,</a:t>
            </a:r>
          </a:p>
          <a:p>
            <a:r>
              <a:rPr lang="en-US" altLang="en-US" sz="2800" dirty="0" smtClean="0"/>
              <a:t> in other words,</a:t>
            </a:r>
          </a:p>
          <a:p>
            <a:r>
              <a:rPr lang="en-US" altLang="en-US" sz="2800" dirty="0" smtClean="0"/>
              <a:t> what you </a:t>
            </a:r>
            <a:r>
              <a:rPr lang="en-US" altLang="en-US" sz="2800" u="sng" dirty="0" smtClean="0">
                <a:solidFill>
                  <a:srgbClr val="00B050"/>
                </a:solidFill>
              </a:rPr>
              <a:t>Have = Owe + Own.</a:t>
            </a:r>
            <a:r>
              <a:rPr lang="en-US" altLang="en-US" sz="2800" i="1" u="sng" dirty="0" smtClean="0">
                <a:solidFill>
                  <a:srgbClr val="00B050"/>
                </a:solidFill>
              </a:rPr>
              <a:t> </a:t>
            </a:r>
            <a:r>
              <a:rPr lang="en-US" altLang="en-US" sz="2800" u="sng" dirty="0" smtClean="0">
                <a:solidFill>
                  <a:srgbClr val="00B050"/>
                </a:solidFill>
              </a:rPr>
              <a:t> </a:t>
            </a:r>
          </a:p>
          <a:p>
            <a:r>
              <a:rPr lang="en-US" altLang="en-US" sz="2800" dirty="0" smtClean="0"/>
              <a:t>This equation is the basis used in the preparation of the balance sheet.</a:t>
            </a:r>
          </a:p>
          <a:p>
            <a:endParaRPr lang="ru-RU" dirty="0"/>
          </a:p>
        </p:txBody>
      </p:sp>
      <p:pic>
        <p:nvPicPr>
          <p:cNvPr id="12292" name="Picture 4" descr="D:\ЛЕКЦИИ\FA\2020-2021\IMG_20200830_011503-722x1024.jpg"/>
          <p:cNvPicPr>
            <a:picLocks noChangeAspect="1" noChangeArrowheads="1"/>
          </p:cNvPicPr>
          <p:nvPr/>
        </p:nvPicPr>
        <p:blipFill>
          <a:blip r:embed="rId2"/>
          <a:srcRect/>
          <a:stretch>
            <a:fillRect/>
          </a:stretch>
        </p:blipFill>
        <p:spPr bwMode="auto">
          <a:xfrm>
            <a:off x="4643438" y="1142984"/>
            <a:ext cx="4357718" cy="500066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en-US" sz="2800" b="1" dirty="0">
                <a:solidFill>
                  <a:srgbClr val="FFFFFF"/>
                </a:solidFill>
              </a:rPr>
              <a:t>Qualitative characteristics of financial statements</a:t>
            </a:r>
            <a:r>
              <a:rPr lang="en-US" sz="3600" b="1" dirty="0"/>
              <a:t/>
            </a:r>
            <a:br>
              <a:rPr lang="en-US" sz="3600" b="1" dirty="0"/>
            </a:br>
            <a:endParaRPr lang="en-US" sz="3600" dirty="0"/>
          </a:p>
        </p:txBody>
      </p:sp>
      <p:sp>
        <p:nvSpPr>
          <p:cNvPr id="3" name="Content Placeholder 2"/>
          <p:cNvSpPr>
            <a:spLocks noGrp="1"/>
          </p:cNvSpPr>
          <p:nvPr>
            <p:ph idx="1"/>
          </p:nvPr>
        </p:nvSpPr>
        <p:spPr/>
        <p:txBody>
          <a:bodyPr/>
          <a:lstStyle/>
          <a:p>
            <a:r>
              <a:rPr lang="en-US" sz="2400" b="1" dirty="0"/>
              <a:t>Understandability:</a:t>
            </a:r>
          </a:p>
          <a:p>
            <a:r>
              <a:rPr lang="en-US" sz="2000" dirty="0"/>
              <a:t>The financial statements are published to address the shareholders of the company. So it is important that these statements must be prepared in such a way that is easy  to understand and interpret for the shareholders. The information provided in these statements must be clear and legible</a:t>
            </a:r>
            <a:r>
              <a:rPr lang="en-US" sz="2000" dirty="0" smtClean="0"/>
              <a:t>.</a:t>
            </a:r>
            <a:endParaRPr lang="en-US" sz="2000" dirty="0"/>
          </a:p>
          <a:p>
            <a:r>
              <a:rPr lang="en-US" sz="2400" b="1" dirty="0" smtClean="0"/>
              <a:t>Relevance:</a:t>
            </a:r>
            <a:endParaRPr lang="ru-RU" sz="2400" b="1" dirty="0" smtClean="0"/>
          </a:p>
          <a:p>
            <a:r>
              <a:rPr lang="en-US" sz="2000" dirty="0" smtClean="0"/>
              <a:t>The information provided in the financial statements must be relevant to the needs of its users. So the information provided in these financial statements must be relevant to the ‘information needs’ of all these stakeholders, which could affect their economic decisions. </a:t>
            </a:r>
            <a:r>
              <a:rPr lang="en-US" b="1" dirty="0" smtClean="0"/>
              <a:t/>
            </a:r>
            <a:br>
              <a:rPr lang="en-US" b="1" dirty="0" smtClean="0"/>
            </a:br>
            <a:endParaRPr lang="en-US" dirty="0"/>
          </a:p>
        </p:txBody>
      </p:sp>
    </p:spTree>
    <p:extLst>
      <p:ext uri="{BB962C8B-B14F-4D97-AF65-F5344CB8AC3E}">
        <p14:creationId xmlns="" xmlns:p14="http://schemas.microsoft.com/office/powerpoint/2010/main" val="2328182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lstStyle/>
          <a:p>
            <a:r>
              <a:rPr lang="en-US" sz="2800" b="1" dirty="0" smtClean="0">
                <a:solidFill>
                  <a:srgbClr val="FFFFFF"/>
                </a:solidFill>
              </a:rPr>
              <a:t>Qualitative characteristics of financial statements</a:t>
            </a:r>
            <a:endParaRPr lang="en-US" sz="2800" dirty="0">
              <a:solidFill>
                <a:srgbClr val="FFFFFF"/>
              </a:solidFill>
            </a:endParaRPr>
          </a:p>
        </p:txBody>
      </p:sp>
      <p:sp>
        <p:nvSpPr>
          <p:cNvPr id="3" name="Content Placeholder 2"/>
          <p:cNvSpPr>
            <a:spLocks noGrp="1"/>
          </p:cNvSpPr>
          <p:nvPr>
            <p:ph idx="1"/>
          </p:nvPr>
        </p:nvSpPr>
        <p:spPr/>
        <p:txBody>
          <a:bodyPr/>
          <a:lstStyle/>
          <a:p>
            <a:r>
              <a:rPr lang="en-US" sz="2400" b="1" dirty="0" smtClean="0"/>
              <a:t>Comparability:</a:t>
            </a:r>
            <a:br>
              <a:rPr lang="en-US" sz="2400" b="1" dirty="0" smtClean="0"/>
            </a:br>
            <a:r>
              <a:rPr lang="en-US" sz="2400" dirty="0" smtClean="0"/>
              <a:t>financial </a:t>
            </a:r>
            <a:r>
              <a:rPr lang="en-US" sz="2400" dirty="0"/>
              <a:t>statements must be prepared in such a way that they are comparable with prior year financial statements. </a:t>
            </a:r>
            <a:r>
              <a:rPr lang="en-US" sz="2400" dirty="0" smtClean="0"/>
              <a:t>This </a:t>
            </a:r>
            <a:r>
              <a:rPr lang="en-US" sz="2400" dirty="0"/>
              <a:t>enables the users of the financial statements to identify and plot trends and patterns in the data provided, </a:t>
            </a:r>
            <a:r>
              <a:rPr lang="en-US" sz="2400" dirty="0" smtClean="0"/>
              <a:t>which </a:t>
            </a:r>
            <a:r>
              <a:rPr lang="en-US" sz="2400" dirty="0"/>
              <a:t>makes their decision making easier</a:t>
            </a:r>
            <a:r>
              <a:rPr lang="en-US" sz="2400" dirty="0" smtClean="0"/>
              <a:t>.</a:t>
            </a:r>
            <a:endParaRPr lang="ru-RU" sz="2400" dirty="0" smtClean="0"/>
          </a:p>
          <a:p>
            <a:r>
              <a:rPr lang="en-US" sz="2400" b="1" dirty="0" smtClean="0"/>
              <a:t>Reliability:</a:t>
            </a:r>
            <a:endParaRPr lang="ru-RU" sz="2400" b="1" dirty="0" smtClean="0"/>
          </a:p>
          <a:p>
            <a:r>
              <a:rPr lang="en-US" sz="2400" dirty="0" smtClean="0"/>
              <a:t>The information provided in the financial statements must be reliable and true. The information extracted to prepare these financial statements must be from reliable and trustworthy sources. This means that the information provided must not have any significant errors or material misstatements. </a:t>
            </a:r>
            <a:r>
              <a:rPr lang="en-US" sz="2400" b="1" dirty="0" smtClean="0"/>
              <a:t/>
            </a:r>
            <a:br>
              <a:rPr lang="en-US" sz="2400" b="1" dirty="0" smtClean="0"/>
            </a:br>
            <a:endParaRPr lang="en-US" sz="2400" dirty="0"/>
          </a:p>
        </p:txBody>
      </p:sp>
    </p:spTree>
    <p:extLst>
      <p:ext uri="{BB962C8B-B14F-4D97-AF65-F5344CB8AC3E}">
        <p14:creationId xmlns="" xmlns:p14="http://schemas.microsoft.com/office/powerpoint/2010/main" val="1456345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lstStyle/>
          <a:p>
            <a:r>
              <a:rPr lang="en-US" sz="3200" b="1" dirty="0" smtClean="0">
                <a:solidFill>
                  <a:srgbClr val="FFFFFF"/>
                </a:solidFill>
              </a:rPr>
              <a:t>Qualitative characteristics of financial statements</a:t>
            </a:r>
            <a:endParaRPr lang="en-US" sz="3200" dirty="0">
              <a:solidFill>
                <a:srgbClr val="FFFFFF"/>
              </a:solidFill>
            </a:endParaRPr>
          </a:p>
        </p:txBody>
      </p:sp>
      <p:sp>
        <p:nvSpPr>
          <p:cNvPr id="3" name="Content Placeholder 2"/>
          <p:cNvSpPr>
            <a:spLocks noGrp="1"/>
          </p:cNvSpPr>
          <p:nvPr>
            <p:ph idx="1"/>
          </p:nvPr>
        </p:nvSpPr>
        <p:spPr/>
        <p:txBody>
          <a:bodyPr/>
          <a:lstStyle/>
          <a:p>
            <a:r>
              <a:rPr lang="en-US" sz="2400" b="1" dirty="0" smtClean="0"/>
              <a:t>Timeliness: </a:t>
            </a:r>
            <a:endParaRPr lang="ru-RU" sz="2400" b="1" dirty="0" smtClean="0"/>
          </a:p>
          <a:p>
            <a:r>
              <a:rPr lang="en-US" sz="2400" dirty="0" smtClean="0"/>
              <a:t>All </a:t>
            </a:r>
            <a:r>
              <a:rPr lang="en-US" sz="2400" dirty="0"/>
              <a:t>the information in the financial statements must be provided within a relevant span of time. The disclosures must not be excessively late or delayed so that while making their economic decisions the users of these statements posses all the relevant and up-to-date knowledge. Although this characteristic may take more resources but still it is a vital characteristic as delayed information makes any corrective reactions irrelevant.</a:t>
            </a:r>
          </a:p>
        </p:txBody>
      </p:sp>
    </p:spTree>
    <p:extLst>
      <p:ext uri="{BB962C8B-B14F-4D97-AF65-F5344CB8AC3E}">
        <p14:creationId xmlns="" xmlns:p14="http://schemas.microsoft.com/office/powerpoint/2010/main" val="3120812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1143000"/>
          </a:xfrm>
        </p:spPr>
        <p:txBody>
          <a:bodyPr/>
          <a:lstStyle/>
          <a:p>
            <a:pPr algn="l" eaLnBrk="1" hangingPunct="1"/>
            <a:r>
              <a:rPr lang="en-US" altLang="en-US" sz="3600" b="1" dirty="0" smtClean="0">
                <a:solidFill>
                  <a:schemeClr val="bg1"/>
                </a:solidFill>
              </a:rPr>
              <a:t>Homework</a:t>
            </a:r>
          </a:p>
        </p:txBody>
      </p:sp>
      <p:sp>
        <p:nvSpPr>
          <p:cNvPr id="33795" name="Rectangle 3"/>
          <p:cNvSpPr>
            <a:spLocks noGrp="1" noChangeArrowheads="1"/>
          </p:cNvSpPr>
          <p:nvPr>
            <p:ph type="body" idx="1"/>
          </p:nvPr>
        </p:nvSpPr>
        <p:spPr>
          <a:xfrm>
            <a:off x="457200" y="1905000"/>
            <a:ext cx="8229600" cy="3840163"/>
          </a:xfrm>
        </p:spPr>
        <p:txBody>
          <a:bodyPr/>
          <a:lstStyle/>
          <a:p>
            <a:pPr algn="just" eaLnBrk="1" hangingPunct="1"/>
            <a:r>
              <a:rPr lang="en-US" altLang="en-US" sz="2400" dirty="0" smtClean="0"/>
              <a:t>Find out limitations of historic cost concept</a:t>
            </a:r>
          </a:p>
          <a:p>
            <a:pPr algn="just" eaLnBrk="1" hangingPunct="1"/>
            <a:r>
              <a:rPr lang="en-US" altLang="en-US" sz="2400" dirty="0" smtClean="0"/>
              <a:t>What is substance over form concept?</a:t>
            </a:r>
          </a:p>
          <a:p>
            <a:pPr algn="just" eaLnBrk="1" hangingPunct="1"/>
            <a:r>
              <a:rPr lang="en-US" altLang="en-US" sz="2400" dirty="0" smtClean="0"/>
              <a:t>What is the assumption of stability of currency concept?</a:t>
            </a:r>
          </a:p>
          <a:p>
            <a:pPr eaLnBrk="1" hangingPunct="1"/>
            <a:endParaRPr lang="en-US" alt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87362"/>
          </a:xfrm>
        </p:spPr>
        <p:txBody>
          <a:bodyPr/>
          <a:lstStyle/>
          <a:p>
            <a:pPr algn="l"/>
            <a:r>
              <a:rPr lang="en-US" sz="3600" b="1" dirty="0" smtClean="0">
                <a:solidFill>
                  <a:srgbClr val="FFFFFF"/>
                </a:solidFill>
              </a:rPr>
              <a:t>Lecture Roundup:</a:t>
            </a:r>
            <a:endParaRPr lang="ru-RU" sz="3600" b="1" dirty="0">
              <a:solidFill>
                <a:srgbClr val="FFFFFF"/>
              </a:solidFill>
            </a:endParaRPr>
          </a:p>
        </p:txBody>
      </p:sp>
      <p:sp>
        <p:nvSpPr>
          <p:cNvPr id="3" name="Объект 2"/>
          <p:cNvSpPr>
            <a:spLocks noGrp="1"/>
          </p:cNvSpPr>
          <p:nvPr>
            <p:ph idx="1"/>
          </p:nvPr>
        </p:nvSpPr>
        <p:spPr>
          <a:xfrm>
            <a:off x="457200" y="762000"/>
            <a:ext cx="8229600" cy="5364163"/>
          </a:xfrm>
        </p:spPr>
        <p:txBody>
          <a:bodyPr/>
          <a:lstStyle/>
          <a:p>
            <a:pPr marL="0" indent="0">
              <a:buNone/>
            </a:pPr>
            <a:r>
              <a:rPr lang="en-US" sz="2000" dirty="0" smtClean="0"/>
              <a:t>1</a:t>
            </a:r>
            <a:r>
              <a:rPr lang="en-US" sz="2000" b="1" dirty="0" smtClean="0"/>
              <a:t>. </a:t>
            </a:r>
            <a:r>
              <a:rPr lang="en-US" sz="2000" dirty="0" smtClean="0"/>
              <a:t>In </a:t>
            </a:r>
            <a:r>
              <a:rPr lang="en-US" sz="2000" dirty="0"/>
              <a:t>preparing financial statements, accountants follow certain </a:t>
            </a:r>
            <a:r>
              <a:rPr lang="en-US" sz="2000" b="1" dirty="0"/>
              <a:t>fundamental assumptions</a:t>
            </a:r>
            <a:r>
              <a:rPr lang="en-US" sz="2000" dirty="0" smtClean="0"/>
              <a:t>.</a:t>
            </a:r>
          </a:p>
          <a:p>
            <a:pPr marL="0" indent="0">
              <a:buNone/>
            </a:pPr>
            <a:r>
              <a:rPr lang="en-US" sz="2000" dirty="0" smtClean="0"/>
              <a:t>2</a:t>
            </a:r>
            <a:r>
              <a:rPr lang="en-US" sz="2000" b="1" dirty="0" smtClean="0"/>
              <a:t>.</a:t>
            </a:r>
            <a:r>
              <a:rPr lang="en-US" sz="2000" dirty="0" smtClean="0"/>
              <a:t>The </a:t>
            </a:r>
            <a:r>
              <a:rPr lang="en-US" sz="2000" b="1" dirty="0"/>
              <a:t>IASB's </a:t>
            </a:r>
            <a:r>
              <a:rPr lang="en-US" sz="2000" b="1" i="1" dirty="0"/>
              <a:t>Conceptual Framework </a:t>
            </a:r>
            <a:r>
              <a:rPr lang="en-US" sz="2000" b="1" dirty="0"/>
              <a:t>is the basis on which IFRSs are formulated</a:t>
            </a:r>
            <a:r>
              <a:rPr lang="en-US" sz="2000" b="1" dirty="0" smtClean="0"/>
              <a:t>.</a:t>
            </a:r>
          </a:p>
          <a:p>
            <a:pPr marL="0" indent="0">
              <a:buNone/>
            </a:pPr>
            <a:r>
              <a:rPr lang="en-US" sz="2000" dirty="0" smtClean="0"/>
              <a:t>3. </a:t>
            </a:r>
            <a:r>
              <a:rPr lang="en-US" sz="2000" dirty="0"/>
              <a:t>The main underlying assumption for financial statements is going concern</a:t>
            </a:r>
            <a:r>
              <a:rPr lang="en-US" sz="2000" dirty="0" smtClean="0"/>
              <a:t>.</a:t>
            </a:r>
          </a:p>
          <a:p>
            <a:pPr marL="0" indent="0">
              <a:buNone/>
            </a:pPr>
            <a:r>
              <a:rPr lang="en-US" sz="2000" dirty="0" smtClean="0"/>
              <a:t>4.The </a:t>
            </a:r>
            <a:r>
              <a:rPr lang="en-US" sz="2000" i="1" dirty="0"/>
              <a:t>Conceptual Framework </a:t>
            </a:r>
            <a:r>
              <a:rPr lang="en-US" sz="2000" dirty="0"/>
              <a:t>states that qualitative characteristics are the attributes that make </a:t>
            </a:r>
            <a:r>
              <a:rPr lang="en-US" sz="2000" dirty="0" smtClean="0"/>
              <a:t>the information </a:t>
            </a:r>
            <a:r>
              <a:rPr lang="en-US" sz="2000" dirty="0"/>
              <a:t>provided in financial statements useful to users</a:t>
            </a:r>
            <a:r>
              <a:rPr lang="en-US" sz="2000" dirty="0" smtClean="0"/>
              <a:t>.</a:t>
            </a:r>
          </a:p>
          <a:p>
            <a:pPr marL="0" indent="0">
              <a:buNone/>
            </a:pPr>
            <a:r>
              <a:rPr lang="en-US" sz="2000" dirty="0" smtClean="0"/>
              <a:t>5.The </a:t>
            </a:r>
            <a:r>
              <a:rPr lang="en-US" sz="2000" dirty="0"/>
              <a:t>two fundamental qualitative characteristics are relevance and faithful representation</a:t>
            </a:r>
            <a:r>
              <a:rPr lang="en-US" sz="2000" dirty="0" smtClean="0"/>
              <a:t>.</a:t>
            </a:r>
          </a:p>
          <a:p>
            <a:pPr marL="0" indent="0">
              <a:buNone/>
            </a:pPr>
            <a:r>
              <a:rPr lang="en-US" sz="2000" dirty="0" smtClean="0"/>
              <a:t>6.Enhancing </a:t>
            </a:r>
            <a:r>
              <a:rPr lang="en-US" sz="2000" dirty="0"/>
              <a:t>qualitative characteristics are comparability, verifiability, timeliness and understandability</a:t>
            </a:r>
            <a:r>
              <a:rPr lang="en-US" sz="2000" dirty="0" smtClean="0"/>
              <a:t>.</a:t>
            </a:r>
          </a:p>
          <a:p>
            <a:pPr marL="0" indent="0">
              <a:buNone/>
            </a:pPr>
            <a:r>
              <a:rPr lang="en-US" sz="2000" dirty="0" smtClean="0"/>
              <a:t>7.There </a:t>
            </a:r>
            <a:r>
              <a:rPr lang="en-US" sz="2000" dirty="0"/>
              <a:t>are other accounting concepts which are useful in the preparation of financial statements</a:t>
            </a:r>
            <a:r>
              <a:rPr lang="en-US" sz="2000" dirty="0" smtClean="0"/>
              <a:t>.</a:t>
            </a:r>
          </a:p>
        </p:txBody>
      </p:sp>
    </p:spTree>
    <p:extLst>
      <p:ext uri="{BB962C8B-B14F-4D97-AF65-F5344CB8AC3E}">
        <p14:creationId xmlns="" xmlns:p14="http://schemas.microsoft.com/office/powerpoint/2010/main" val="2857475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0" y="31750"/>
            <a:ext cx="6172200" cy="639763"/>
          </a:xfrm>
        </p:spPr>
        <p:txBody>
          <a:bodyPr/>
          <a:lstStyle/>
          <a:p>
            <a:r>
              <a:rPr lang="en-US" sz="3600" b="1" dirty="0" smtClean="0">
                <a:solidFill>
                  <a:srgbClr val="FFFFFF"/>
                </a:solidFill>
              </a:rPr>
              <a:t>References</a:t>
            </a:r>
          </a:p>
        </p:txBody>
      </p:sp>
      <p:sp>
        <p:nvSpPr>
          <p:cNvPr id="34819" name="Content Placeholder 2"/>
          <p:cNvSpPr>
            <a:spLocks noGrp="1"/>
          </p:cNvSpPr>
          <p:nvPr>
            <p:ph idx="1"/>
          </p:nvPr>
        </p:nvSpPr>
        <p:spPr/>
        <p:txBody>
          <a:bodyPr/>
          <a:lstStyle/>
          <a:p>
            <a:pPr algn="just"/>
            <a:r>
              <a:rPr lang="en-US" altLang="en-US" sz="2400" dirty="0" smtClean="0">
                <a:cs typeface="Arial" charset="0"/>
              </a:rPr>
              <a:t>Dyson, J.R (2004) </a:t>
            </a:r>
            <a:r>
              <a:rPr lang="en-US" altLang="en-US" sz="2400" i="1" dirty="0" smtClean="0">
                <a:cs typeface="Arial" charset="0"/>
              </a:rPr>
              <a:t>Accounting for Non-Accounting Students</a:t>
            </a:r>
            <a:r>
              <a:rPr lang="en-US" altLang="en-US" sz="2400" dirty="0" smtClean="0">
                <a:cs typeface="Arial" charset="0"/>
              </a:rPr>
              <a:t>, chapter 2</a:t>
            </a:r>
          </a:p>
          <a:p>
            <a:pPr algn="just"/>
            <a:r>
              <a:rPr lang="en-US" altLang="en-US" sz="2400" dirty="0"/>
              <a:t>ACCA (2017) Approved Interactive Text. Foundations in Accountancy FFA 2017/2018. BPP Media Ltd</a:t>
            </a:r>
            <a:endParaRPr lang="en-US" altLang="en-US" sz="2400" dirty="0" smtClean="0">
              <a:cs typeface="Arial" charset="0"/>
            </a:endParaRPr>
          </a:p>
          <a:p>
            <a:endParaRPr lang="en-US" altLang="en-US" dirty="0" smtClean="0">
              <a:cs typeface="Arial" charset="0"/>
            </a:endParaRP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762000"/>
            <a:ext cx="7848600" cy="990600"/>
          </a:xfrm>
        </p:spPr>
        <p:txBody>
          <a:bodyPr/>
          <a:lstStyle/>
          <a:p>
            <a:pPr eaLnBrk="1" hangingPunct="1"/>
            <a:r>
              <a:rPr lang="en-US" altLang="en-US" sz="2400" smtClean="0"/>
              <a:t>Accounting concepts can be classified into </a:t>
            </a:r>
            <a:br>
              <a:rPr lang="en-US" altLang="en-US" sz="2400" smtClean="0"/>
            </a:br>
            <a:r>
              <a:rPr lang="en-US" altLang="en-US" sz="2400" smtClean="0"/>
              <a:t>3 main categories:</a:t>
            </a:r>
          </a:p>
        </p:txBody>
      </p:sp>
      <p:grpSp>
        <p:nvGrpSpPr>
          <p:cNvPr id="5123" name="Group 4"/>
          <p:cNvGrpSpPr>
            <a:grpSpLocks/>
          </p:cNvGrpSpPr>
          <p:nvPr/>
        </p:nvGrpSpPr>
        <p:grpSpPr bwMode="auto">
          <a:xfrm>
            <a:off x="1524000" y="1743075"/>
            <a:ext cx="5638800" cy="4581525"/>
            <a:chOff x="1980" y="180"/>
            <a:chExt cx="7740" cy="7740"/>
          </a:xfrm>
        </p:grpSpPr>
        <p:sp>
          <p:nvSpPr>
            <p:cNvPr id="4100" name="Oval 5"/>
            <p:cNvSpPr>
              <a:spLocks noChangeArrowheads="1"/>
            </p:cNvSpPr>
            <p:nvPr/>
          </p:nvSpPr>
          <p:spPr bwMode="auto">
            <a:xfrm>
              <a:off x="1980" y="180"/>
              <a:ext cx="7740" cy="7740"/>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en-US" altLang="zh-CN" sz="2000" b="1" dirty="0">
                  <a:solidFill>
                    <a:schemeClr val="bg1"/>
                  </a:solidFill>
                  <a:latin typeface="Times New Roman" pitchFamily="18" charset="0"/>
                  <a:ea typeface="SimSun" pitchFamily="2" charset="-122"/>
                </a:rPr>
                <a:t>BOUNDARY RULES</a:t>
              </a:r>
              <a:endParaRPr lang="en-US" sz="2000" dirty="0">
                <a:solidFill>
                  <a:schemeClr val="bg1"/>
                </a:solidFill>
              </a:endParaRPr>
            </a:p>
          </p:txBody>
        </p:sp>
        <p:sp>
          <p:nvSpPr>
            <p:cNvPr id="4101" name="Oval 6"/>
            <p:cNvSpPr>
              <a:spLocks noChangeArrowheads="1"/>
            </p:cNvSpPr>
            <p:nvPr/>
          </p:nvSpPr>
          <p:spPr bwMode="auto">
            <a:xfrm>
              <a:off x="3420" y="1800"/>
              <a:ext cx="5040" cy="486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eaLnBrk="1" hangingPunct="1">
                <a:defRPr/>
              </a:pPr>
              <a:r>
                <a:rPr lang="en-US" altLang="zh-CN" b="1" dirty="0">
                  <a:solidFill>
                    <a:schemeClr val="accent6">
                      <a:lumMod val="75000"/>
                    </a:schemeClr>
                  </a:solidFill>
                  <a:latin typeface="Times New Roman" pitchFamily="18" charset="0"/>
                  <a:ea typeface="SimSun" pitchFamily="2" charset="-122"/>
                </a:rPr>
                <a:t>MEASUREMENT RULES</a:t>
              </a:r>
              <a:endParaRPr lang="en-US" dirty="0">
                <a:solidFill>
                  <a:schemeClr val="accent6">
                    <a:lumMod val="75000"/>
                  </a:schemeClr>
                </a:solidFill>
              </a:endParaRPr>
            </a:p>
          </p:txBody>
        </p:sp>
        <p:sp>
          <p:nvSpPr>
            <p:cNvPr id="4102" name="Oval 7"/>
            <p:cNvSpPr>
              <a:spLocks noChangeArrowheads="1"/>
            </p:cNvSpPr>
            <p:nvPr/>
          </p:nvSpPr>
          <p:spPr bwMode="auto">
            <a:xfrm>
              <a:off x="4680" y="3618"/>
              <a:ext cx="2521" cy="2159"/>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a:lstStyle/>
            <a:p>
              <a:pPr algn="ctr" eaLnBrk="1" hangingPunct="1">
                <a:defRPr/>
              </a:pPr>
              <a:endParaRPr lang="en-US" altLang="zh-CN" b="1" dirty="0">
                <a:solidFill>
                  <a:srgbClr val="996633"/>
                </a:solidFill>
                <a:latin typeface="Times New Roman" pitchFamily="18" charset="0"/>
                <a:ea typeface="SimSun" pitchFamily="2" charset="-122"/>
              </a:endParaRPr>
            </a:p>
            <a:p>
              <a:pPr algn="ctr" eaLnBrk="1" hangingPunct="1">
                <a:defRPr/>
              </a:pPr>
              <a:r>
                <a:rPr lang="en-US" altLang="zh-CN" b="1" dirty="0">
                  <a:solidFill>
                    <a:schemeClr val="tx2">
                      <a:lumMod val="65000"/>
                      <a:lumOff val="35000"/>
                    </a:schemeClr>
                  </a:solidFill>
                  <a:latin typeface="Times New Roman" pitchFamily="18" charset="0"/>
                  <a:ea typeface="SimSun" pitchFamily="2" charset="-122"/>
                </a:rPr>
                <a:t>ETHICAL RULES</a:t>
              </a:r>
              <a:endParaRPr lang="en-US" dirty="0">
                <a:solidFill>
                  <a:schemeClr val="tx2">
                    <a:lumMod val="65000"/>
                    <a:lumOff val="35000"/>
                  </a:schemeClr>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457200" y="1371600"/>
            <a:ext cx="8229600" cy="4525963"/>
          </a:xfrm>
        </p:spPr>
        <p:txBody>
          <a:bodyPr/>
          <a:lstStyle/>
          <a:p>
            <a:pPr marL="609600" indent="-609600" algn="just" eaLnBrk="1" hangingPunct="1">
              <a:buNone/>
            </a:pPr>
            <a:r>
              <a:rPr lang="en-US" altLang="en-US" sz="2400" b="1" i="1" dirty="0" smtClean="0">
                <a:solidFill>
                  <a:srgbClr val="FF0000"/>
                </a:solidFill>
              </a:rPr>
              <a:t>1.Separate Business Entity</a:t>
            </a:r>
            <a:endParaRPr lang="en-US" sz="2400" b="1" dirty="0" smtClean="0">
              <a:solidFill>
                <a:srgbClr val="FF0000"/>
              </a:solidFill>
            </a:endParaRPr>
          </a:p>
          <a:p>
            <a:pPr marL="609600" indent="-609600" algn="just" eaLnBrk="1" hangingPunct="1">
              <a:buNone/>
            </a:pPr>
            <a:r>
              <a:rPr lang="en-US" altLang="en-US" sz="2400" dirty="0" smtClean="0"/>
              <a:t>The corporation is separate and distinct from its owners. </a:t>
            </a:r>
            <a:endParaRPr lang="ru-RU" altLang="en-US" sz="2400" dirty="0" smtClean="0"/>
          </a:p>
          <a:p>
            <a:pPr marL="609600" indent="-609600" algn="just" eaLnBrk="1" hangingPunct="1">
              <a:buNone/>
            </a:pPr>
            <a:endParaRPr lang="en-US" altLang="en-US" sz="2400" dirty="0" smtClean="0"/>
          </a:p>
          <a:p>
            <a:pPr marL="609600" indent="-609600" algn="just" eaLnBrk="1" hangingPunct="1">
              <a:buNone/>
            </a:pPr>
            <a:endParaRPr lang="en-US" altLang="en-US" sz="2400" b="1" i="1" dirty="0" smtClean="0">
              <a:solidFill>
                <a:schemeClr val="accent2"/>
              </a:solidFill>
            </a:endParaRPr>
          </a:p>
        </p:txBody>
      </p:sp>
      <p:sp>
        <p:nvSpPr>
          <p:cNvPr id="5" name="Title 1"/>
          <p:cNvSpPr txBox="1">
            <a:spLocks/>
          </p:cNvSpPr>
          <p:nvPr/>
        </p:nvSpPr>
        <p:spPr bwMode="auto">
          <a:xfrm>
            <a:off x="381000" y="-152400"/>
            <a:ext cx="6548454" cy="1143000"/>
          </a:xfrm>
          <a:prstGeom prst="rect">
            <a:avLst/>
          </a:prstGeom>
          <a:noFill/>
          <a:ln w="9525">
            <a:noFill/>
            <a:miter lim="800000"/>
            <a:headEnd/>
            <a:tailEnd/>
          </a:ln>
        </p:spPr>
        <p:txBody>
          <a:bodyPr anchor="ctr"/>
          <a:lstStyle/>
          <a:p>
            <a:pPr eaLnBrk="1" hangingPunct="1">
              <a:defRPr/>
            </a:pPr>
            <a:r>
              <a:rPr lang="en-US" altLang="en-US" sz="3600" b="1" dirty="0" smtClean="0">
                <a:solidFill>
                  <a:schemeClr val="bg1"/>
                </a:solidFill>
              </a:rPr>
              <a:t>Boundary Rules</a:t>
            </a:r>
            <a:endParaRPr lang="en-US" sz="3600" b="1" kern="0" dirty="0">
              <a:solidFill>
                <a:srgbClr val="FF0000"/>
              </a:solidFill>
              <a:latin typeface="+mj-lt"/>
              <a:ea typeface="+mj-ea"/>
              <a:cs typeface="+mj-cs"/>
            </a:endParaRPr>
          </a:p>
        </p:txBody>
      </p:sp>
      <p:pic>
        <p:nvPicPr>
          <p:cNvPr id="1030" name="Picture 6" descr="D:\ЛЕКЦИИ\FA\2020-2021\20200815_020458_0000.jpg"/>
          <p:cNvPicPr>
            <a:picLocks noChangeAspect="1" noChangeArrowheads="1"/>
          </p:cNvPicPr>
          <p:nvPr/>
        </p:nvPicPr>
        <p:blipFill>
          <a:blip r:embed="rId3"/>
          <a:srcRect/>
          <a:stretch>
            <a:fillRect/>
          </a:stretch>
        </p:blipFill>
        <p:spPr bwMode="auto">
          <a:xfrm>
            <a:off x="1071538" y="2285992"/>
            <a:ext cx="7234254" cy="400049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lstStyle/>
          <a:p>
            <a:pPr algn="l"/>
            <a:r>
              <a:rPr lang="en-US" altLang="en-US" sz="3600" b="1" dirty="0" smtClean="0">
                <a:solidFill>
                  <a:schemeClr val="bg1"/>
                </a:solidFill>
              </a:rPr>
              <a:t>Boundary Rules</a:t>
            </a:r>
            <a:r>
              <a:rPr lang="en-US" sz="3600" b="1" dirty="0" smtClean="0">
                <a:solidFill>
                  <a:srgbClr val="FF0000"/>
                </a:solidFill>
              </a:rPr>
              <a:t/>
            </a:r>
            <a:br>
              <a:rPr lang="en-US" sz="3600" b="1" dirty="0" smtClean="0">
                <a:solidFill>
                  <a:srgbClr val="FF0000"/>
                </a:solidFill>
              </a:rPr>
            </a:br>
            <a:endParaRPr lang="ru-RU" sz="3600" dirty="0"/>
          </a:p>
        </p:txBody>
      </p:sp>
      <p:sp>
        <p:nvSpPr>
          <p:cNvPr id="3" name="Содержимое 2"/>
          <p:cNvSpPr>
            <a:spLocks noGrp="1"/>
          </p:cNvSpPr>
          <p:nvPr>
            <p:ph idx="1"/>
          </p:nvPr>
        </p:nvSpPr>
        <p:spPr>
          <a:xfrm>
            <a:off x="285720" y="1071546"/>
            <a:ext cx="8501122" cy="4857784"/>
          </a:xfrm>
        </p:spPr>
        <p:txBody>
          <a:bodyPr/>
          <a:lstStyle/>
          <a:p>
            <a:endParaRPr lang="en-US" sz="2000" dirty="0" smtClean="0"/>
          </a:p>
          <a:p>
            <a:r>
              <a:rPr lang="en-US" sz="2000" b="1" i="1" dirty="0" smtClean="0">
                <a:solidFill>
                  <a:srgbClr val="00B050"/>
                </a:solidFill>
              </a:rPr>
              <a:t>Example</a:t>
            </a:r>
          </a:p>
          <a:p>
            <a:r>
              <a:rPr lang="en-US" sz="2000" dirty="0" smtClean="0"/>
              <a:t>Person named Mr. Brown who owns a house that has a market value of $300,000. He has a business of textiles named </a:t>
            </a:r>
            <a:r>
              <a:rPr lang="en-US" sz="2000" dirty="0" err="1" smtClean="0"/>
              <a:t>Texticom</a:t>
            </a:r>
            <a:r>
              <a:rPr lang="en-US" sz="2000" dirty="0" smtClean="0"/>
              <a:t> where he has invested $150,000 as on Jan 1</a:t>
            </a:r>
            <a:r>
              <a:rPr lang="en-US" sz="2000" baseline="30000" dirty="0" smtClean="0"/>
              <a:t>st</a:t>
            </a:r>
            <a:r>
              <a:rPr lang="en-US" sz="2000" dirty="0" smtClean="0"/>
              <a:t>, 2019. During the year 2019, Mr. </a:t>
            </a:r>
            <a:r>
              <a:rPr lang="en-US" sz="2000" dirty="0" smtClean="0"/>
              <a:t>Brown</a:t>
            </a:r>
            <a:r>
              <a:rPr lang="en-US" sz="2000" dirty="0" smtClean="0"/>
              <a:t> </a:t>
            </a:r>
            <a:r>
              <a:rPr lang="en-US" sz="2000" dirty="0" smtClean="0"/>
              <a:t>withdraws $7,000 from the business for his personal use.  The assets of the business include plant &amp; machinery worth $4000, computer worth $5,000. Mr. Brown has also done shopping worth $500. </a:t>
            </a:r>
          </a:p>
          <a:p>
            <a:pPr>
              <a:buNone/>
            </a:pPr>
            <a:r>
              <a:rPr lang="en-US" sz="2000" dirty="0" smtClean="0"/>
              <a:t>     Comment and analyze the above scenario.</a:t>
            </a:r>
          </a:p>
          <a:p>
            <a:endParaRPr lang="ru-RU"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229600" cy="654032"/>
          </a:xfrm>
        </p:spPr>
        <p:txBody>
          <a:bodyPr/>
          <a:lstStyle/>
          <a:p>
            <a:pPr algn="l"/>
            <a:r>
              <a:rPr lang="en-US" altLang="en-US" sz="3600" b="1" dirty="0" smtClean="0">
                <a:solidFill>
                  <a:schemeClr val="bg1"/>
                </a:solidFill>
              </a:rPr>
              <a:t>Boundary Rules </a:t>
            </a:r>
            <a:endParaRPr lang="ru-RU" sz="3600" dirty="0">
              <a:solidFill>
                <a:srgbClr val="FF0000"/>
              </a:solidFill>
            </a:endParaRPr>
          </a:p>
        </p:txBody>
      </p:sp>
      <p:sp>
        <p:nvSpPr>
          <p:cNvPr id="3" name="Содержимое 2"/>
          <p:cNvSpPr>
            <a:spLocks noGrp="1"/>
          </p:cNvSpPr>
          <p:nvPr>
            <p:ph idx="1"/>
          </p:nvPr>
        </p:nvSpPr>
        <p:spPr>
          <a:xfrm>
            <a:off x="457200" y="1071546"/>
            <a:ext cx="8229600" cy="5054617"/>
          </a:xfrm>
        </p:spPr>
        <p:txBody>
          <a:bodyPr/>
          <a:lstStyle/>
          <a:p>
            <a:pPr>
              <a:buNone/>
            </a:pPr>
            <a:r>
              <a:rPr lang="en-US" altLang="en-US" sz="2400" dirty="0" smtClean="0"/>
              <a:t>   </a:t>
            </a:r>
            <a:r>
              <a:rPr lang="en-US" altLang="en-US" sz="2400" b="1" i="1" dirty="0" smtClean="0">
                <a:solidFill>
                  <a:srgbClr val="FF0000"/>
                </a:solidFill>
              </a:rPr>
              <a:t>2.Going concern or Continuity. </a:t>
            </a:r>
            <a:r>
              <a:rPr lang="en-US" altLang="en-US" sz="2400" dirty="0" smtClean="0"/>
              <a:t>The valuation of the assets and liabilities of a corporation is based on the assumption that the company is going to continue in business for a reasonable period of time in the future. </a:t>
            </a:r>
            <a:endParaRPr lang="ru-RU" altLang="en-US" sz="2400" dirty="0" smtClean="0"/>
          </a:p>
          <a:p>
            <a:endParaRPr lang="ru-RU" dirty="0"/>
          </a:p>
        </p:txBody>
      </p:sp>
      <p:pic>
        <p:nvPicPr>
          <p:cNvPr id="2051" name="Picture 3" descr="D:\ЛЕКЦИИ\FA\2020-2021\IMG-20200819-WA0057-1024x1024.jpg"/>
          <p:cNvPicPr>
            <a:picLocks noChangeAspect="1" noChangeArrowheads="1"/>
          </p:cNvPicPr>
          <p:nvPr/>
        </p:nvPicPr>
        <p:blipFill>
          <a:blip r:embed="rId2"/>
          <a:srcRect/>
          <a:stretch>
            <a:fillRect/>
          </a:stretch>
        </p:blipFill>
        <p:spPr bwMode="auto">
          <a:xfrm>
            <a:off x="1000100" y="2786058"/>
            <a:ext cx="7572428" cy="350044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571472" y="785794"/>
            <a:ext cx="3609972" cy="5234006"/>
          </a:xfrm>
        </p:spPr>
        <p:txBody>
          <a:bodyPr/>
          <a:lstStyle/>
          <a:p>
            <a:pPr marL="609600" indent="-609600" algn="just" eaLnBrk="1" hangingPunct="1">
              <a:lnSpc>
                <a:spcPct val="90000"/>
              </a:lnSpc>
              <a:buFontTx/>
              <a:buNone/>
            </a:pPr>
            <a:endParaRPr lang="en-US" altLang="en-US" sz="2400" b="1" i="1" dirty="0" smtClean="0">
              <a:solidFill>
                <a:srgbClr val="FF0000"/>
              </a:solidFill>
            </a:endParaRPr>
          </a:p>
          <a:p>
            <a:pPr marL="609600" indent="-609600" algn="just" eaLnBrk="1" hangingPunct="1">
              <a:lnSpc>
                <a:spcPct val="90000"/>
              </a:lnSpc>
              <a:buFontTx/>
              <a:buNone/>
            </a:pPr>
            <a:r>
              <a:rPr lang="en-US" altLang="en-US" sz="2400" b="1" i="1" dirty="0" smtClean="0">
                <a:solidFill>
                  <a:srgbClr val="FF0000"/>
                </a:solidFill>
              </a:rPr>
              <a:t>3. Time period / Periodicity </a:t>
            </a:r>
            <a:r>
              <a:rPr lang="en-US" altLang="en-US" sz="2400" b="1" dirty="0" smtClean="0"/>
              <a:t>– </a:t>
            </a:r>
            <a:r>
              <a:rPr lang="en-US" altLang="en-US" sz="2400" dirty="0" smtClean="0"/>
              <a:t>financial statements should be prepared at the end of a defined period of time, and this period should be adopted as the regular accounting (reporting) period. Usually entities use twelve-month period to prepare their financial statements. </a:t>
            </a:r>
          </a:p>
          <a:p>
            <a:pPr marL="609600" indent="-609600" algn="just" eaLnBrk="1" hangingPunct="1">
              <a:lnSpc>
                <a:spcPct val="90000"/>
              </a:lnSpc>
              <a:buFontTx/>
              <a:buNone/>
            </a:pPr>
            <a:endParaRPr lang="ru-RU" altLang="en-US" sz="2400" dirty="0" smtClean="0"/>
          </a:p>
        </p:txBody>
      </p:sp>
      <p:sp>
        <p:nvSpPr>
          <p:cNvPr id="5" name="Title 1"/>
          <p:cNvSpPr txBox="1">
            <a:spLocks/>
          </p:cNvSpPr>
          <p:nvPr/>
        </p:nvSpPr>
        <p:spPr bwMode="auto">
          <a:xfrm>
            <a:off x="381000" y="-152400"/>
            <a:ext cx="4648200" cy="1143000"/>
          </a:xfrm>
          <a:prstGeom prst="rect">
            <a:avLst/>
          </a:prstGeom>
          <a:noFill/>
          <a:ln w="9525">
            <a:noFill/>
            <a:miter lim="800000"/>
            <a:headEnd/>
            <a:tailEnd/>
          </a:ln>
        </p:spPr>
        <p:txBody>
          <a:bodyPr anchor="ctr"/>
          <a:lstStyle/>
          <a:p>
            <a:pPr eaLnBrk="1" hangingPunct="1">
              <a:defRPr/>
            </a:pPr>
            <a:endParaRPr lang="en-US" sz="4000" b="1" kern="0" dirty="0">
              <a:solidFill>
                <a:schemeClr val="bg1"/>
              </a:solidFill>
              <a:latin typeface="+mj-lt"/>
              <a:ea typeface="+mj-ea"/>
              <a:cs typeface="+mj-cs"/>
            </a:endParaRPr>
          </a:p>
        </p:txBody>
      </p:sp>
      <p:sp>
        <p:nvSpPr>
          <p:cNvPr id="4" name="Прямоугольник 3"/>
          <p:cNvSpPr/>
          <p:nvPr/>
        </p:nvSpPr>
        <p:spPr>
          <a:xfrm>
            <a:off x="428596" y="142852"/>
            <a:ext cx="6357982" cy="646331"/>
          </a:xfrm>
          <a:prstGeom prst="rect">
            <a:avLst/>
          </a:prstGeom>
        </p:spPr>
        <p:txBody>
          <a:bodyPr wrap="square">
            <a:spAutoFit/>
          </a:bodyPr>
          <a:lstStyle/>
          <a:p>
            <a:r>
              <a:rPr lang="en-US" altLang="en-US" sz="3600" b="1" dirty="0" smtClean="0">
                <a:solidFill>
                  <a:schemeClr val="bg1"/>
                </a:solidFill>
              </a:rPr>
              <a:t>Boundary Rules </a:t>
            </a:r>
            <a:endParaRPr lang="ru-RU" sz="3600" dirty="0"/>
          </a:p>
        </p:txBody>
      </p:sp>
      <p:pic>
        <p:nvPicPr>
          <p:cNvPr id="13315" name="Picture 3" descr="D:\ЛЕКЦИИ\FA\2020-2021\year-round-chart-with-seasons-quarter-and-months-vector-18061672.jpg"/>
          <p:cNvPicPr>
            <a:picLocks noChangeAspect="1" noChangeArrowheads="1"/>
          </p:cNvPicPr>
          <p:nvPr/>
        </p:nvPicPr>
        <p:blipFill>
          <a:blip r:embed="rId3"/>
          <a:srcRect/>
          <a:stretch>
            <a:fillRect/>
          </a:stretch>
        </p:blipFill>
        <p:spPr bwMode="auto">
          <a:xfrm>
            <a:off x="4643438" y="1285860"/>
            <a:ext cx="4071946" cy="400052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39718"/>
          </a:xfrm>
        </p:spPr>
        <p:txBody>
          <a:bodyPr/>
          <a:lstStyle/>
          <a:p>
            <a:pPr algn="l"/>
            <a:r>
              <a:rPr lang="en-US" altLang="en-US" b="1" dirty="0" smtClean="0">
                <a:solidFill>
                  <a:schemeClr val="bg1"/>
                </a:solidFill>
              </a:rPr>
              <a:t/>
            </a:r>
            <a:br>
              <a:rPr lang="en-US" altLang="en-US" b="1" dirty="0" smtClean="0">
                <a:solidFill>
                  <a:schemeClr val="bg1"/>
                </a:solidFill>
              </a:rPr>
            </a:br>
            <a:r>
              <a:rPr lang="en-US" altLang="en-US" sz="3600" b="1" dirty="0" smtClean="0">
                <a:solidFill>
                  <a:schemeClr val="bg1"/>
                </a:solidFill>
              </a:rPr>
              <a:t>Boundary Rules </a:t>
            </a:r>
            <a:r>
              <a:rPr lang="ru-RU" dirty="0" smtClean="0"/>
              <a:t/>
            </a:r>
            <a:br>
              <a:rPr lang="ru-RU" dirty="0" smtClean="0"/>
            </a:br>
            <a:endParaRPr lang="ru-RU" dirty="0"/>
          </a:p>
        </p:txBody>
      </p:sp>
      <p:sp>
        <p:nvSpPr>
          <p:cNvPr id="3" name="Содержимое 2"/>
          <p:cNvSpPr>
            <a:spLocks noGrp="1"/>
          </p:cNvSpPr>
          <p:nvPr>
            <p:ph idx="1"/>
          </p:nvPr>
        </p:nvSpPr>
        <p:spPr>
          <a:xfrm>
            <a:off x="457200" y="1600201"/>
            <a:ext cx="3543296" cy="3900502"/>
          </a:xfrm>
        </p:spPr>
        <p:txBody>
          <a:bodyPr/>
          <a:lstStyle/>
          <a:p>
            <a:r>
              <a:rPr lang="en-US" altLang="en-US" sz="2400" b="1" i="1" dirty="0" smtClean="0">
                <a:solidFill>
                  <a:srgbClr val="FF0000"/>
                </a:solidFill>
              </a:rPr>
              <a:t>4. Transaction Approach / Quantitative </a:t>
            </a:r>
            <a:r>
              <a:rPr lang="en-US" altLang="en-US" sz="2400" b="1" i="1" dirty="0" smtClean="0"/>
              <a:t>– </a:t>
            </a:r>
            <a:r>
              <a:rPr lang="en-US" altLang="en-US" sz="2400" dirty="0" smtClean="0"/>
              <a:t>accountants only record events that can reasonably be determined in monetary terms. </a:t>
            </a:r>
            <a:endParaRPr lang="ru-RU" altLang="en-US" sz="2400" dirty="0" smtClean="0"/>
          </a:p>
          <a:p>
            <a:endParaRPr lang="ru-RU" dirty="0"/>
          </a:p>
        </p:txBody>
      </p:sp>
      <p:pic>
        <p:nvPicPr>
          <p:cNvPr id="14338" name="Picture 2" descr="D:\ЛЕКЦИИ\FA\2020-2021\quantitativedata_117506.jpg"/>
          <p:cNvPicPr>
            <a:picLocks noChangeAspect="1" noChangeArrowheads="1"/>
          </p:cNvPicPr>
          <p:nvPr/>
        </p:nvPicPr>
        <p:blipFill>
          <a:blip r:embed="rId2"/>
          <a:srcRect/>
          <a:stretch>
            <a:fillRect/>
          </a:stretch>
        </p:blipFill>
        <p:spPr bwMode="auto">
          <a:xfrm>
            <a:off x="4214810" y="1500174"/>
            <a:ext cx="4643470" cy="3857651"/>
          </a:xfrm>
          <a:prstGeom prst="rect">
            <a:avLst/>
          </a:prstGeom>
          <a:noFill/>
        </p:spPr>
      </p:pic>
    </p:spTree>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164B14-EF62-4EE2-944C-B1A32BE1D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FC99B43-F7E9-4954-BB90-1E4434F24118}">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540F279-43B8-4F11-B930-73BEB9BC7D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2263</TotalTime>
  <Words>1471</Words>
  <Application>Microsoft Office PowerPoint</Application>
  <PresentationFormat>Экран (4:3)</PresentationFormat>
  <Paragraphs>192</Paragraphs>
  <Slides>37</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Default Design</vt:lpstr>
      <vt:lpstr>Слайд 1</vt:lpstr>
      <vt:lpstr>Lecture 2. Accounting Concepts  and Policies</vt:lpstr>
      <vt:lpstr>Learning Outcomes:</vt:lpstr>
      <vt:lpstr>Accounting concepts can be classified into  3 main categories:</vt:lpstr>
      <vt:lpstr>Слайд 5</vt:lpstr>
      <vt:lpstr>Boundary Rules </vt:lpstr>
      <vt:lpstr>Boundary Rules </vt:lpstr>
      <vt:lpstr>Слайд 8</vt:lpstr>
      <vt:lpstr> Boundary Rules  </vt:lpstr>
      <vt:lpstr>Слайд 10</vt:lpstr>
      <vt:lpstr>Слайд 11</vt:lpstr>
      <vt:lpstr>Limitations of money measurement concept</vt:lpstr>
      <vt:lpstr>Слайд 13</vt:lpstr>
      <vt:lpstr>Слайд 14</vt:lpstr>
      <vt:lpstr>Слайд 15</vt:lpstr>
      <vt:lpstr>Matching</vt:lpstr>
      <vt:lpstr>Слайд 17</vt:lpstr>
      <vt:lpstr>Слайд 18</vt:lpstr>
      <vt:lpstr>Слайд 19</vt:lpstr>
      <vt:lpstr>Слайд 20</vt:lpstr>
      <vt:lpstr>Слайд 21</vt:lpstr>
      <vt:lpstr> Measurement Rules </vt:lpstr>
      <vt:lpstr>Слайд 23</vt:lpstr>
      <vt:lpstr>Слайд 24</vt:lpstr>
      <vt:lpstr>Слайд 25</vt:lpstr>
      <vt:lpstr>Слайд 26</vt:lpstr>
      <vt:lpstr>Ethical Rules</vt:lpstr>
      <vt:lpstr>Ethical Rules</vt:lpstr>
      <vt:lpstr>Ethical Rules</vt:lpstr>
      <vt:lpstr>Additional concepts</vt:lpstr>
      <vt:lpstr>Additional concepts</vt:lpstr>
      <vt:lpstr>Qualitative characteristics of financial statements </vt:lpstr>
      <vt:lpstr>Qualitative characteristics of financial statements</vt:lpstr>
      <vt:lpstr>Qualitative characteristics of financial statements</vt:lpstr>
      <vt:lpstr>Homework</vt:lpstr>
      <vt:lpstr>Lecture Roundup:</vt:lpstr>
      <vt:lpstr>References</vt:lpstr>
    </vt:vector>
  </TitlesOfParts>
  <Company>WIUT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Accounting Concepts  and Policies II</dc:title>
  <dc:creator>Win-10</dc:creator>
  <cp:lastModifiedBy>Lilya</cp:lastModifiedBy>
  <cp:revision>410</cp:revision>
  <dcterms:created xsi:type="dcterms:W3CDTF">2008-02-15T04:09:21Z</dcterms:created>
  <dcterms:modified xsi:type="dcterms:W3CDTF">2020-10-05T12:34:34Z</dcterms:modified>
</cp:coreProperties>
</file>