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 id="2147483677" r:id="rId6"/>
    <p:sldMasterId id="2147483691" r:id="rId7"/>
    <p:sldMasterId id="2147483705" r:id="rId8"/>
  </p:sldMasterIdLst>
  <p:handoutMasterIdLst>
    <p:handoutMasterId r:id="rId62"/>
  </p:handoutMasterIdLst>
  <p:sldIdLst>
    <p:sldId id="364" r:id="rId9"/>
    <p:sldId id="346" r:id="rId10"/>
    <p:sldId id="365" r:id="rId11"/>
    <p:sldId id="331" r:id="rId12"/>
    <p:sldId id="287" r:id="rId13"/>
    <p:sldId id="334" r:id="rId14"/>
    <p:sldId id="333" r:id="rId15"/>
    <p:sldId id="332" r:id="rId16"/>
    <p:sldId id="289" r:id="rId17"/>
    <p:sldId id="402" r:id="rId18"/>
    <p:sldId id="367" r:id="rId19"/>
    <p:sldId id="336" r:id="rId20"/>
    <p:sldId id="295" r:id="rId21"/>
    <p:sldId id="338" r:id="rId22"/>
    <p:sldId id="339" r:id="rId23"/>
    <p:sldId id="340" r:id="rId24"/>
    <p:sldId id="297" r:id="rId25"/>
    <p:sldId id="299" r:id="rId26"/>
    <p:sldId id="352" r:id="rId27"/>
    <p:sldId id="353" r:id="rId28"/>
    <p:sldId id="354" r:id="rId29"/>
    <p:sldId id="355" r:id="rId30"/>
    <p:sldId id="356" r:id="rId31"/>
    <p:sldId id="403" r:id="rId32"/>
    <p:sldId id="404" r:id="rId33"/>
    <p:sldId id="368" r:id="rId34"/>
    <p:sldId id="360" r:id="rId35"/>
    <p:sldId id="399" r:id="rId36"/>
    <p:sldId id="361" r:id="rId37"/>
    <p:sldId id="362" r:id="rId38"/>
    <p:sldId id="378" r:id="rId39"/>
    <p:sldId id="369" r:id="rId40"/>
    <p:sldId id="371" r:id="rId41"/>
    <p:sldId id="372" r:id="rId42"/>
    <p:sldId id="400" r:id="rId43"/>
    <p:sldId id="374" r:id="rId44"/>
    <p:sldId id="376" r:id="rId45"/>
    <p:sldId id="377" r:id="rId46"/>
    <p:sldId id="366" r:id="rId47"/>
    <p:sldId id="379" r:id="rId48"/>
    <p:sldId id="380" r:id="rId49"/>
    <p:sldId id="382" r:id="rId50"/>
    <p:sldId id="383" r:id="rId51"/>
    <p:sldId id="384" r:id="rId52"/>
    <p:sldId id="388" r:id="rId53"/>
    <p:sldId id="389" r:id="rId54"/>
    <p:sldId id="390" r:id="rId55"/>
    <p:sldId id="392" r:id="rId56"/>
    <p:sldId id="393" r:id="rId57"/>
    <p:sldId id="394" r:id="rId58"/>
    <p:sldId id="396" r:id="rId59"/>
    <p:sldId id="401" r:id="rId60"/>
    <p:sldId id="325"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4E288"/>
    <a:srgbClr val="FF93FF"/>
    <a:srgbClr val="FFB7FF"/>
    <a:srgbClr val="FF99FF"/>
    <a:srgbClr val="000066"/>
    <a:srgbClr val="CC00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9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296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297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297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E1164E5-C357-4A4E-9739-574A4A27BBFB}" type="slidenum">
              <a:rPr lang="en-US"/>
              <a:pPr>
                <a:defRPr/>
              </a:pPr>
              <a:t>‹#›</a:t>
            </a:fld>
            <a:endParaRPr lang="en-US"/>
          </a:p>
        </p:txBody>
      </p:sp>
    </p:spTree>
    <p:extLst>
      <p:ext uri="{BB962C8B-B14F-4D97-AF65-F5344CB8AC3E}">
        <p14:creationId xmlns:p14="http://schemas.microsoft.com/office/powerpoint/2010/main" val="1152094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B34C12A-5BDC-474D-AD80-04569B750B1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B5E50F6-B867-4835-B9F2-1202E4DB350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DCB8B3B1-E49A-4A32-A7B3-1110F42B900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2809E350-E608-4B1A-B71A-375B0813EC5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ABEACF8D-4A08-4806-AB3F-B54AACA5672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ru-RU"/>
          </a:p>
        </p:txBody>
      </p:sp>
      <p:sp>
        <p:nvSpPr>
          <p:cNvPr id="7" name="Rectangle 5"/>
          <p:cNvSpPr>
            <a:spLocks noGrp="1" noChangeArrowheads="1"/>
          </p:cNvSpPr>
          <p:nvPr>
            <p:ph type="ftr" sz="quarter" idx="11"/>
          </p:nvPr>
        </p:nvSpPr>
        <p:spPr>
          <a:ln/>
        </p:spPr>
        <p:txBody>
          <a:bodyPr/>
          <a:lstStyle>
            <a:lvl1pPr>
              <a:defRPr/>
            </a:lvl1pPr>
          </a:lstStyle>
          <a:p>
            <a:pPr>
              <a:defRPr/>
            </a:pPr>
            <a:endParaRPr lang="ru-RU"/>
          </a:p>
        </p:txBody>
      </p:sp>
      <p:sp>
        <p:nvSpPr>
          <p:cNvPr id="8" name="Rectangle 6"/>
          <p:cNvSpPr>
            <a:spLocks noGrp="1" noChangeArrowheads="1"/>
          </p:cNvSpPr>
          <p:nvPr>
            <p:ph type="sldNum" sz="quarter" idx="12"/>
          </p:nvPr>
        </p:nvSpPr>
        <p:spPr>
          <a:ln/>
        </p:spPr>
        <p:txBody>
          <a:bodyPr/>
          <a:lstStyle>
            <a:lvl1pPr>
              <a:defRPr/>
            </a:lvl1pPr>
          </a:lstStyle>
          <a:p>
            <a:pPr>
              <a:defRPr/>
            </a:pPr>
            <a:fld id="{3CDD5D0D-A872-4F72-B8E1-A6A90ADBEB4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E5C2407-015B-45DF-B5BD-16BD363F7DEA}"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64450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18471C7-8E93-4997-AF0E-086E3DD2F95D}"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1918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C8D931D-1068-4D9F-A4B1-631FE335770D}"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77560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75C1C80-994D-4F54-9F30-E2B0C9C4A045}"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36826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DB5ECF9-88E7-4F92-9E9F-8C2864895889}"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3171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DDE960F6-C0FC-4953-9109-AF9A447690C4}"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A1FBE7F-C829-4D1F-BB3B-FDA1C486EEC0}"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9325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91630D-66AE-4C55-9CB9-880B5581DF9B}"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91152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A761D7-D5D5-4526-A9F3-BE538092C39A}"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96421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88C12F-5BFA-4A15-9117-41B43D9D0881}"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6000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FCDA59-8046-4CCE-AB48-7BBAAA2048E0}"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984520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8CB6D5-EE55-4791-B8FD-AFE999EF98A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25481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874F90A-9F63-4B33-8262-B0F03481C85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211522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1A26DF-0918-4BBE-B00A-7BBEDE2EF3B2}"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616012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E5C2407-015B-45DF-B5BD-16BD363F7DEA}"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52957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18471C7-8E93-4997-AF0E-086E3DD2F95D}"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5088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2ACC9031-9931-435C-8686-23E3BAF4922F}"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C8D931D-1068-4D9F-A4B1-631FE335770D}"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56964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75C1C80-994D-4F54-9F30-E2B0C9C4A045}"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728171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DB5ECF9-88E7-4F92-9E9F-8C2864895889}"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649086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A1FBE7F-C829-4D1F-BB3B-FDA1C486EEC0}"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644368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91630D-66AE-4C55-9CB9-880B5581DF9B}"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74004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A761D7-D5D5-4526-A9F3-BE538092C39A}"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997765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88C12F-5BFA-4A15-9117-41B43D9D0881}"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34890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FCDA59-8046-4CCE-AB48-7BBAAA2048E0}"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08481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8CB6D5-EE55-4791-B8FD-AFE999EF98A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21279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874F90A-9F63-4B33-8262-B0F03481C85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0856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01B27534-5ADF-47FF-88DF-7CE7468F5728}"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1A26DF-0918-4BBE-B00A-7BBEDE2EF3B2}"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878942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E5C2407-015B-45DF-B5BD-16BD363F7DEA}"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890936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18471C7-8E93-4997-AF0E-086E3DD2F95D}"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317702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C8D931D-1068-4D9F-A4B1-631FE335770D}"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591613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75C1C80-994D-4F54-9F30-E2B0C9C4A045}"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104456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DB5ECF9-88E7-4F92-9E9F-8C2864895889}"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746869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A1FBE7F-C829-4D1F-BB3B-FDA1C486EEC0}"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30688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91630D-66AE-4C55-9CB9-880B5581DF9B}"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166384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A761D7-D5D5-4526-A9F3-BE538092C39A}"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366648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88C12F-5BFA-4A15-9117-41B43D9D0881}"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0664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9549B1AA-B0BC-48D7-A0E9-ADB0E88DAAD3}"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FCDA59-8046-4CCE-AB48-7BBAAA2048E0}"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529170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8CB6D5-EE55-4791-B8FD-AFE999EF98A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417088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874F90A-9F63-4B33-8262-B0F03481C85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5819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1A26DF-0918-4BBE-B00A-7BBEDE2EF3B2}"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250813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E5C2407-015B-45DF-B5BD-16BD363F7DEA}"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861321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18471C7-8E93-4997-AF0E-086E3DD2F95D}"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035782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C8D931D-1068-4D9F-A4B1-631FE335770D}"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262817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75C1C80-994D-4F54-9F30-E2B0C9C4A045}"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971306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DB5ECF9-88E7-4F92-9E9F-8C2864895889}"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94357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A1FBE7F-C829-4D1F-BB3B-FDA1C486EEC0}"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0727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FA8FD811-F8D2-4B26-8514-B5ECC00C885C}"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91630D-66AE-4C55-9CB9-880B5581DF9B}"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537976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A761D7-D5D5-4526-A9F3-BE538092C39A}"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0606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88C12F-5BFA-4A15-9117-41B43D9D0881}"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963076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FCDA59-8046-4CCE-AB48-7BBAAA2048E0}"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337823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8CB6D5-EE55-4791-B8FD-AFE999EF98A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34722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874F90A-9F63-4B33-8262-B0F03481C85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228181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1A26DF-0918-4BBE-B00A-7BBEDE2EF3B2}"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4258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FB473BB5-50FF-4270-9EAE-DBD22E303B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FB366C5-EF0B-4B7F-88DC-6C7AF8350E4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C1425C40-4188-4809-BDE2-C205D1CF5E3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image" Target="../media/image1.png"/><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E89AA5E-AEB3-48AB-B4E3-B786253B54B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98919FA-CE71-436C-806F-67D95BB907A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4730305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98919FA-CE71-436C-806F-67D95BB907A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066714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98919FA-CE71-436C-806F-67D95BB907A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934734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98919FA-CE71-436C-806F-67D95BB907A7}" type="slidenum">
              <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11508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WORKINGCAPITALFINALJPEG-4ca1faa51a5b47098914e9e58d739958.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375" y="908719"/>
            <a:ext cx="8000057" cy="5472609"/>
          </a:xfrm>
          <a:prstGeom prst="rect">
            <a:avLst/>
          </a:prstGeom>
        </p:spPr>
      </p:pic>
    </p:spTree>
    <p:extLst>
      <p:ext uri="{BB962C8B-B14F-4D97-AF65-F5344CB8AC3E}">
        <p14:creationId xmlns:p14="http://schemas.microsoft.com/office/powerpoint/2010/main" val="331269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152400"/>
            <a:ext cx="8229600" cy="563562"/>
          </a:xfrm>
        </p:spPr>
        <p:txBody>
          <a:bodyPr/>
          <a:lstStyle/>
          <a:p>
            <a:pPr algn="l"/>
            <a:r>
              <a:rPr lang="en-US" dirty="0" smtClean="0"/>
              <a:t>Assets </a:t>
            </a:r>
            <a:endParaRPr lang="ru-RU" dirty="0"/>
          </a:p>
        </p:txBody>
      </p:sp>
      <p:sp>
        <p:nvSpPr>
          <p:cNvPr id="3" name="Объект 2"/>
          <p:cNvSpPr>
            <a:spLocks noGrp="1"/>
          </p:cNvSpPr>
          <p:nvPr>
            <p:ph idx="1"/>
          </p:nvPr>
        </p:nvSpPr>
        <p:spPr>
          <a:xfrm>
            <a:off x="304800" y="1524000"/>
            <a:ext cx="8458200" cy="4800600"/>
          </a:xfrm>
        </p:spPr>
        <p:txBody>
          <a:bodyPr/>
          <a:lstStyle/>
          <a:p>
            <a:pPr marL="0" indent="0" algn="just">
              <a:buNone/>
            </a:pPr>
            <a:r>
              <a:rPr lang="en-US" dirty="0"/>
              <a:t>An </a:t>
            </a:r>
            <a:r>
              <a:rPr lang="en-US" b="1" dirty="0"/>
              <a:t>asset </a:t>
            </a:r>
            <a:r>
              <a:rPr lang="en-US" dirty="0"/>
              <a:t>is something valuable which a business owns or can use</a:t>
            </a:r>
            <a:r>
              <a:rPr lang="en-US" dirty="0" smtClean="0"/>
              <a:t>.</a:t>
            </a:r>
          </a:p>
          <a:p>
            <a:pPr marL="0" indent="0" algn="just">
              <a:buNone/>
            </a:pPr>
            <a:endParaRPr lang="en-US" dirty="0"/>
          </a:p>
          <a:p>
            <a:pPr marL="0" indent="0" algn="just">
              <a:buNone/>
            </a:pPr>
            <a:r>
              <a:rPr lang="en-US" dirty="0" smtClean="0"/>
              <a:t>According to IASB’s conceptual framework, an </a:t>
            </a:r>
            <a:r>
              <a:rPr lang="en-US" b="1" dirty="0"/>
              <a:t>asset </a:t>
            </a:r>
            <a:r>
              <a:rPr lang="en-US" dirty="0"/>
              <a:t>is a resource controlled by an entity as a result of past events and from which future </a:t>
            </a:r>
            <a:r>
              <a:rPr lang="en-US" dirty="0" smtClean="0"/>
              <a:t>economic benefits </a:t>
            </a:r>
            <a:r>
              <a:rPr lang="en-US" dirty="0"/>
              <a:t>are expected to flow to the entity.</a:t>
            </a:r>
            <a:endParaRPr lang="ru-RU" dirty="0"/>
          </a:p>
        </p:txBody>
      </p:sp>
    </p:spTree>
    <p:extLst>
      <p:ext uri="{BB962C8B-B14F-4D97-AF65-F5344CB8AC3E}">
        <p14:creationId xmlns:p14="http://schemas.microsoft.com/office/powerpoint/2010/main" val="853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76" name="Group 28"/>
          <p:cNvGraphicFramePr>
            <a:graphicFrameLocks noGrp="1"/>
          </p:cNvGraphicFramePr>
          <p:nvPr>
            <p:ph/>
          </p:nvPr>
        </p:nvGraphicFramePr>
        <p:xfrm>
          <a:off x="1243013" y="1066800"/>
          <a:ext cx="7620000" cy="5413376"/>
        </p:xfrm>
        <a:graphic>
          <a:graphicData uri="http://schemas.openxmlformats.org/drawingml/2006/table">
            <a:tbl>
              <a:tblPr/>
              <a:tblGrid>
                <a:gridCol w="2925763">
                  <a:extLst>
                    <a:ext uri="{9D8B030D-6E8A-4147-A177-3AD203B41FA5}">
                      <a16:colId xmlns="" xmlns:a16="http://schemas.microsoft.com/office/drawing/2014/main" val="20000"/>
                    </a:ext>
                  </a:extLst>
                </a:gridCol>
                <a:gridCol w="4694237">
                  <a:extLst>
                    <a:ext uri="{9D8B030D-6E8A-4147-A177-3AD203B41FA5}">
                      <a16:colId xmlns="" xmlns:a16="http://schemas.microsoft.com/office/drawing/2014/main" val="20001"/>
                    </a:ext>
                  </a:extLst>
                </a:gridCol>
              </a:tblGrid>
              <a:tr h="676275">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FIXED ASSETS</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TANGIBLE</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762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INTANGIBLE</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7786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rPr>
                        <a:t>FINANCIAL</a:t>
                      </a:r>
                      <a:endParaRPr kumimoji="0" lang="en-AU" sz="2400" b="1"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676275">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CURRENT ASSETS</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CASH</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6762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STOCK</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67786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DEBTORS</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6762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PREPAYMENTS</a:t>
                      </a:r>
                      <a:endParaRPr kumimoji="0" lang="en-AU" sz="2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6762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rPr>
                        <a:t>INVESTMENTS</a:t>
                      </a:r>
                      <a:endParaRPr kumimoji="0" lang="en-AU" sz="2400" b="1"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
        <p:nvSpPr>
          <p:cNvPr id="3" name="TextBox 2"/>
          <p:cNvSpPr txBox="1"/>
          <p:nvPr/>
        </p:nvSpPr>
        <p:spPr>
          <a:xfrm>
            <a:off x="457200" y="1066800"/>
            <a:ext cx="786369" cy="5410200"/>
          </a:xfrm>
          <a:prstGeom prst="rect">
            <a:avLst/>
          </a:prstGeom>
          <a:solidFill>
            <a:schemeClr val="accent2">
              <a:lumMod val="75000"/>
            </a:schemeClr>
          </a:solidFill>
          <a:ln w="28575">
            <a:solidFill>
              <a:schemeClr val="accent2">
                <a:lumMod val="75000"/>
              </a:schemeClr>
            </a:solidFill>
          </a:ln>
        </p:spPr>
        <p:txBody>
          <a:bodyPr vert="wordArtVert">
            <a:spAutoFit/>
          </a:bodyPr>
          <a:lstStyle/>
          <a:p>
            <a:pPr>
              <a:defRPr/>
            </a:pPr>
            <a:r>
              <a:rPr lang="en-US" sz="3600" b="1" dirty="0">
                <a:solidFill>
                  <a:schemeClr val="bg1"/>
                </a:solidFill>
              </a:rPr>
              <a:t>ASSETS</a:t>
            </a:r>
          </a:p>
        </p:txBody>
      </p:sp>
      <p:sp>
        <p:nvSpPr>
          <p:cNvPr id="15386" name="Rectangle 2"/>
          <p:cNvSpPr txBox="1">
            <a:spLocks noChangeArrowheads="1"/>
          </p:cNvSpPr>
          <p:nvPr/>
        </p:nvSpPr>
        <p:spPr bwMode="auto">
          <a:xfrm>
            <a:off x="381000" y="76200"/>
            <a:ext cx="8229600" cy="1143000"/>
          </a:xfrm>
          <a:prstGeom prst="rect">
            <a:avLst/>
          </a:prstGeom>
          <a:noFill/>
          <a:ln w="9525">
            <a:noFill/>
            <a:miter lim="800000"/>
            <a:headEnd/>
            <a:tailEnd/>
          </a:ln>
        </p:spPr>
        <p:txBody>
          <a:bodyPr/>
          <a:lstStyle/>
          <a:p>
            <a:pPr marL="342900" indent="-342900">
              <a:spcBef>
                <a:spcPct val="20000"/>
              </a:spcBef>
            </a:pPr>
            <a:r>
              <a:rPr lang="en-US" sz="4000" b="1">
                <a:solidFill>
                  <a:schemeClr val="bg1"/>
                </a:solidFill>
              </a:rPr>
              <a:t>Categories of Assets</a:t>
            </a:r>
            <a:endParaRPr lang="ru-RU" sz="4000" b="1">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152400"/>
            <a:ext cx="8229600" cy="563563"/>
          </a:xfrm>
        </p:spPr>
        <p:txBody>
          <a:bodyPr/>
          <a:lstStyle/>
          <a:p>
            <a:pPr algn="l" eaLnBrk="1" hangingPunct="1"/>
            <a:r>
              <a:rPr lang="en-US" sz="4000" b="1" smtClean="0">
                <a:solidFill>
                  <a:schemeClr val="bg1"/>
                </a:solidFill>
              </a:rPr>
              <a:t>Tangible fixed assets</a:t>
            </a:r>
            <a:endParaRPr lang="ru-RU" sz="4000" b="1" smtClean="0">
              <a:solidFill>
                <a:schemeClr val="bg1"/>
              </a:solidFill>
            </a:endParaRPr>
          </a:p>
        </p:txBody>
      </p:sp>
      <p:sp>
        <p:nvSpPr>
          <p:cNvPr id="16387" name="Rectangle 3"/>
          <p:cNvSpPr>
            <a:spLocks noGrp="1" noChangeArrowheads="1"/>
          </p:cNvSpPr>
          <p:nvPr>
            <p:ph type="body" sz="half" idx="1"/>
          </p:nvPr>
        </p:nvSpPr>
        <p:spPr>
          <a:xfrm>
            <a:off x="4648200" y="1219200"/>
            <a:ext cx="4191000" cy="4525963"/>
          </a:xfrm>
        </p:spPr>
        <p:txBody>
          <a:bodyPr/>
          <a:lstStyle/>
          <a:p>
            <a:pPr algn="just" eaLnBrk="1" hangingPunct="1">
              <a:buFontTx/>
              <a:buNone/>
            </a:pPr>
            <a:r>
              <a:rPr lang="en-US" sz="2400" smtClean="0"/>
              <a:t>   FRS 15: Assets that have physical substance and are held for use in production or supply, for rental or for administrative purposes and expected to be used </a:t>
            </a:r>
            <a:r>
              <a:rPr lang="en-US" sz="2400" smtClean="0">
                <a:solidFill>
                  <a:srgbClr val="FF3300"/>
                </a:solidFill>
              </a:rPr>
              <a:t>more than one period</a:t>
            </a:r>
          </a:p>
          <a:p>
            <a:pPr algn="just" eaLnBrk="1" hangingPunct="1">
              <a:buFontTx/>
              <a:buNone/>
            </a:pPr>
            <a:r>
              <a:rPr lang="en-US" sz="2400" smtClean="0"/>
              <a:t>   </a:t>
            </a:r>
          </a:p>
          <a:p>
            <a:pPr algn="just" eaLnBrk="1" hangingPunct="1">
              <a:buFontTx/>
              <a:buNone/>
            </a:pPr>
            <a:r>
              <a:rPr lang="en-US" sz="2400" smtClean="0"/>
              <a:t>   Note: Fixed assets which will be kept longest listed 1</a:t>
            </a:r>
            <a:r>
              <a:rPr lang="en-US" sz="2400" baseline="30000" smtClean="0"/>
              <a:t>st</a:t>
            </a:r>
            <a:r>
              <a:rPr lang="en-US" sz="2400" smtClean="0"/>
              <a:t>, down to those which will not be kept so long.   </a:t>
            </a:r>
            <a:endParaRPr lang="ru-RU" sz="2400" smtClean="0"/>
          </a:p>
        </p:txBody>
      </p:sp>
      <p:grpSp>
        <p:nvGrpSpPr>
          <p:cNvPr id="16388" name="Group 2"/>
          <p:cNvGrpSpPr>
            <a:grpSpLocks/>
          </p:cNvGrpSpPr>
          <p:nvPr/>
        </p:nvGrpSpPr>
        <p:grpSpPr bwMode="auto">
          <a:xfrm>
            <a:off x="381000" y="4668838"/>
            <a:ext cx="4191000" cy="1504950"/>
            <a:chOff x="875" y="3133"/>
            <a:chExt cx="4016" cy="948"/>
          </a:xfrm>
        </p:grpSpPr>
        <p:sp>
          <p:nvSpPr>
            <p:cNvPr id="6" name="AutoShape 3"/>
            <p:cNvSpPr>
              <a:spLocks noChangeArrowheads="1"/>
            </p:cNvSpPr>
            <p:nvPr/>
          </p:nvSpPr>
          <p:spPr bwMode="auto">
            <a:xfrm rot="16200000" flipH="1">
              <a:off x="2670" y="3210"/>
              <a:ext cx="424" cy="278"/>
            </a:xfrm>
            <a:prstGeom prst="rightArrow">
              <a:avLst>
                <a:gd name="adj1" fmla="val 50000"/>
                <a:gd name="adj2" fmla="val 75721"/>
              </a:avLst>
            </a:prstGeom>
            <a:solidFill>
              <a:srgbClr val="FF0000"/>
            </a:solidFill>
            <a:ln w="12700">
              <a:solidFill>
                <a:schemeClr val="tx1"/>
              </a:solidFill>
              <a:miter lim="800000"/>
              <a:headEnd/>
              <a:tailEnd/>
            </a:ln>
            <a:effectLst>
              <a:outerShdw dist="35921" dir="2700000" algn="ctr" rotWithShape="0">
                <a:schemeClr val="tx2"/>
              </a:outerShdw>
            </a:effectLst>
          </p:spPr>
          <p:txBody>
            <a:bodyPr wrap="none" anchor="ctr"/>
            <a:lstStyle/>
            <a:p>
              <a:pPr>
                <a:defRPr/>
              </a:pPr>
              <a:endParaRPr lang="ru-RU" sz="2000">
                <a:solidFill>
                  <a:schemeClr val="bg1"/>
                </a:solidFill>
              </a:endParaRPr>
            </a:p>
          </p:txBody>
        </p:sp>
        <p:sp>
          <p:nvSpPr>
            <p:cNvPr id="7" name="AutoShape 4"/>
            <p:cNvSpPr>
              <a:spLocks noChangeArrowheads="1"/>
            </p:cNvSpPr>
            <p:nvPr/>
          </p:nvSpPr>
          <p:spPr bwMode="auto">
            <a:xfrm>
              <a:off x="875" y="3569"/>
              <a:ext cx="4016" cy="512"/>
            </a:xfrm>
            <a:prstGeom prst="roundRect">
              <a:avLst>
                <a:gd name="adj" fmla="val 12495"/>
              </a:avLst>
            </a:prstGeom>
            <a:solidFill>
              <a:schemeClr val="folHlink"/>
            </a:solidFill>
            <a:ln w="25400">
              <a:solidFill>
                <a:schemeClr val="tx1"/>
              </a:solidFill>
              <a:round/>
              <a:headEnd/>
              <a:tailEnd/>
            </a:ln>
            <a:effectLst>
              <a:outerShdw dist="35921" dir="2700000" algn="ctr" rotWithShape="0">
                <a:schemeClr val="tx2"/>
              </a:outerShdw>
            </a:effectLst>
          </p:spPr>
          <p:txBody>
            <a:bodyPr wrap="none" anchor="ctr"/>
            <a:lstStyle/>
            <a:p>
              <a:pPr>
                <a:defRPr/>
              </a:pPr>
              <a:r>
                <a:rPr lang="en-US" sz="2000">
                  <a:solidFill>
                    <a:schemeClr val="bg1"/>
                  </a:solidFill>
                </a:rPr>
                <a:t>Called Property, Plant, &amp; Equipment</a:t>
              </a:r>
            </a:p>
          </p:txBody>
        </p:sp>
      </p:grpSp>
      <p:grpSp>
        <p:nvGrpSpPr>
          <p:cNvPr id="16389" name="Group 6"/>
          <p:cNvGrpSpPr>
            <a:grpSpLocks/>
          </p:cNvGrpSpPr>
          <p:nvPr/>
        </p:nvGrpSpPr>
        <p:grpSpPr bwMode="auto">
          <a:xfrm>
            <a:off x="381000" y="3330575"/>
            <a:ext cx="4114800" cy="1509713"/>
            <a:chOff x="875" y="2290"/>
            <a:chExt cx="4016" cy="951"/>
          </a:xfrm>
        </p:grpSpPr>
        <p:sp>
          <p:nvSpPr>
            <p:cNvPr id="9" name="AutoShape 7"/>
            <p:cNvSpPr>
              <a:spLocks noChangeArrowheads="1"/>
            </p:cNvSpPr>
            <p:nvPr/>
          </p:nvSpPr>
          <p:spPr bwMode="auto">
            <a:xfrm rot="16200000" flipH="1">
              <a:off x="2671" y="2371"/>
              <a:ext cx="424" cy="279"/>
            </a:xfrm>
            <a:prstGeom prst="rightArrow">
              <a:avLst>
                <a:gd name="adj1" fmla="val 50000"/>
                <a:gd name="adj2" fmla="val 75721"/>
              </a:avLst>
            </a:prstGeom>
            <a:solidFill>
              <a:srgbClr val="FF0000"/>
            </a:solidFill>
            <a:ln w="12700">
              <a:solidFill>
                <a:schemeClr val="tx1"/>
              </a:solidFill>
              <a:miter lim="800000"/>
              <a:headEnd/>
              <a:tailEnd/>
            </a:ln>
            <a:effectLst>
              <a:outerShdw dist="35921" dir="2700000" algn="ctr" rotWithShape="0">
                <a:schemeClr val="tx2"/>
              </a:outerShdw>
            </a:effectLst>
          </p:spPr>
          <p:txBody>
            <a:bodyPr wrap="none" anchor="ctr"/>
            <a:lstStyle/>
            <a:p>
              <a:pPr>
                <a:defRPr/>
              </a:pPr>
              <a:endParaRPr lang="ru-RU" sz="2000">
                <a:solidFill>
                  <a:schemeClr val="bg1"/>
                </a:solidFill>
              </a:endParaRPr>
            </a:p>
          </p:txBody>
        </p:sp>
        <p:sp>
          <p:nvSpPr>
            <p:cNvPr id="10" name="AutoShape 8"/>
            <p:cNvSpPr>
              <a:spLocks noChangeArrowheads="1"/>
            </p:cNvSpPr>
            <p:nvPr/>
          </p:nvSpPr>
          <p:spPr bwMode="auto">
            <a:xfrm>
              <a:off x="875" y="2729"/>
              <a:ext cx="4016" cy="512"/>
            </a:xfrm>
            <a:prstGeom prst="roundRect">
              <a:avLst>
                <a:gd name="adj" fmla="val 12495"/>
              </a:avLst>
            </a:prstGeom>
            <a:solidFill>
              <a:srgbClr val="0033CC"/>
            </a:solidFill>
            <a:ln w="25400">
              <a:solidFill>
                <a:schemeClr val="tx1"/>
              </a:solidFill>
              <a:round/>
              <a:headEnd/>
              <a:tailEnd/>
            </a:ln>
            <a:effectLst>
              <a:outerShdw dist="35921" dir="2700000" algn="ctr" rotWithShape="0">
                <a:schemeClr val="tx2"/>
              </a:outerShdw>
            </a:effectLst>
          </p:spPr>
          <p:txBody>
            <a:bodyPr wrap="none" anchor="ctr"/>
            <a:lstStyle/>
            <a:p>
              <a:pPr>
                <a:defRPr/>
              </a:pPr>
              <a:r>
                <a:rPr lang="en-US" sz="2000">
                  <a:solidFill>
                    <a:schemeClr val="bg1"/>
                  </a:solidFill>
                </a:rPr>
                <a:t>Expected to Benefit Future Periods</a:t>
              </a:r>
            </a:p>
          </p:txBody>
        </p:sp>
      </p:grpSp>
      <p:grpSp>
        <p:nvGrpSpPr>
          <p:cNvPr id="16390" name="Group 9"/>
          <p:cNvGrpSpPr>
            <a:grpSpLocks/>
          </p:cNvGrpSpPr>
          <p:nvPr/>
        </p:nvGrpSpPr>
        <p:grpSpPr bwMode="auto">
          <a:xfrm>
            <a:off x="381000" y="2025650"/>
            <a:ext cx="4038600" cy="1466850"/>
            <a:chOff x="875" y="1468"/>
            <a:chExt cx="4016" cy="924"/>
          </a:xfrm>
        </p:grpSpPr>
        <p:sp>
          <p:nvSpPr>
            <p:cNvPr id="12" name="AutoShape 10"/>
            <p:cNvSpPr>
              <a:spLocks noChangeArrowheads="1"/>
            </p:cNvSpPr>
            <p:nvPr/>
          </p:nvSpPr>
          <p:spPr bwMode="auto">
            <a:xfrm rot="16200000" flipH="1">
              <a:off x="2671" y="1548"/>
              <a:ext cx="424" cy="281"/>
            </a:xfrm>
            <a:prstGeom prst="rightArrow">
              <a:avLst>
                <a:gd name="adj1" fmla="val 50000"/>
                <a:gd name="adj2" fmla="val 75721"/>
              </a:avLst>
            </a:prstGeom>
            <a:solidFill>
              <a:srgbClr val="FF0000"/>
            </a:solidFill>
            <a:ln w="12700">
              <a:solidFill>
                <a:schemeClr val="tx1"/>
              </a:solidFill>
              <a:miter lim="800000"/>
              <a:headEnd/>
              <a:tailEnd/>
            </a:ln>
            <a:effectLst>
              <a:outerShdw dist="35921" dir="2700000" algn="ctr" rotWithShape="0">
                <a:schemeClr val="tx2"/>
              </a:outerShdw>
            </a:effectLst>
          </p:spPr>
          <p:txBody>
            <a:bodyPr wrap="none" anchor="ctr"/>
            <a:lstStyle/>
            <a:p>
              <a:pPr>
                <a:defRPr/>
              </a:pPr>
              <a:endParaRPr lang="ru-RU" sz="2000">
                <a:solidFill>
                  <a:schemeClr val="bg1"/>
                </a:solidFill>
              </a:endParaRPr>
            </a:p>
          </p:txBody>
        </p:sp>
        <p:sp>
          <p:nvSpPr>
            <p:cNvPr id="13" name="AutoShape 11"/>
            <p:cNvSpPr>
              <a:spLocks noChangeArrowheads="1"/>
            </p:cNvSpPr>
            <p:nvPr/>
          </p:nvSpPr>
          <p:spPr bwMode="auto">
            <a:xfrm>
              <a:off x="875" y="1880"/>
              <a:ext cx="4016" cy="512"/>
            </a:xfrm>
            <a:prstGeom prst="roundRect">
              <a:avLst>
                <a:gd name="adj" fmla="val 12495"/>
              </a:avLst>
            </a:prstGeom>
            <a:solidFill>
              <a:srgbClr val="9A2F6F"/>
            </a:solidFill>
            <a:ln w="25400">
              <a:solidFill>
                <a:schemeClr val="tx1"/>
              </a:solidFill>
              <a:round/>
              <a:headEnd/>
              <a:tailEnd/>
            </a:ln>
            <a:effectLst>
              <a:outerShdw dist="35921" dir="2700000" algn="ctr" rotWithShape="0">
                <a:schemeClr val="tx2"/>
              </a:outerShdw>
            </a:effectLst>
          </p:spPr>
          <p:txBody>
            <a:bodyPr wrap="none" anchor="ctr"/>
            <a:lstStyle/>
            <a:p>
              <a:pPr>
                <a:defRPr/>
              </a:pPr>
              <a:r>
                <a:rPr lang="en-US" sz="2000">
                  <a:solidFill>
                    <a:schemeClr val="bg1"/>
                  </a:solidFill>
                </a:rPr>
                <a:t>Actively Used in Operations</a:t>
              </a:r>
            </a:p>
          </p:txBody>
        </p:sp>
      </p:grpSp>
      <p:sp>
        <p:nvSpPr>
          <p:cNvPr id="14" name="AutoShape 12"/>
          <p:cNvSpPr>
            <a:spLocks noChangeArrowheads="1"/>
          </p:cNvSpPr>
          <p:nvPr/>
        </p:nvSpPr>
        <p:spPr bwMode="auto">
          <a:xfrm>
            <a:off x="381000" y="1295400"/>
            <a:ext cx="3962400" cy="812800"/>
          </a:xfrm>
          <a:prstGeom prst="roundRect">
            <a:avLst>
              <a:gd name="adj" fmla="val 12495"/>
            </a:avLst>
          </a:prstGeom>
          <a:solidFill>
            <a:schemeClr val="accent1"/>
          </a:solidFill>
          <a:ln w="25400">
            <a:solidFill>
              <a:schemeClr val="tx1"/>
            </a:solidFill>
            <a:round/>
            <a:headEnd/>
            <a:tailEnd/>
          </a:ln>
          <a:effectLst>
            <a:outerShdw dist="35921" dir="2700000" algn="ctr" rotWithShape="0">
              <a:schemeClr val="tx2"/>
            </a:outerShdw>
          </a:effectLst>
        </p:spPr>
        <p:txBody>
          <a:bodyPr wrap="none" anchor="ctr"/>
          <a:lstStyle/>
          <a:p>
            <a:pPr>
              <a:defRPr/>
            </a:pPr>
            <a:r>
              <a:rPr lang="en-US" sz="2000" dirty="0">
                <a:solidFill>
                  <a:schemeClr val="accent4"/>
                </a:solidFill>
              </a:rPr>
              <a:t>Tangible in Nature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3352800" y="2305050"/>
            <a:ext cx="1600200" cy="1306513"/>
          </a:xfrm>
          <a:prstGeom prst="ellipse">
            <a:avLst/>
          </a:prstGeom>
          <a:solidFill>
            <a:srgbClr val="F6E9B4"/>
          </a:solidFill>
          <a:ln w="12700">
            <a:solidFill>
              <a:schemeClr val="tx1"/>
            </a:solidFill>
            <a:round/>
            <a:headEnd/>
            <a:tailEnd/>
          </a:ln>
          <a:effectLst>
            <a:outerShdw dist="35921" dir="2700000" algn="ctr" rotWithShape="0">
              <a:schemeClr val="tx2"/>
            </a:outerShdw>
          </a:effectLst>
        </p:spPr>
        <p:txBody>
          <a:bodyPr wrap="none" anchor="ctr"/>
          <a:lstStyle/>
          <a:p>
            <a:pPr>
              <a:defRPr/>
            </a:pPr>
            <a:r>
              <a:rPr lang="en-US" dirty="0">
                <a:solidFill>
                  <a:srgbClr val="663300"/>
                </a:solidFill>
              </a:rPr>
              <a:t>Acquisition</a:t>
            </a:r>
            <a:br>
              <a:rPr lang="en-US" dirty="0">
                <a:solidFill>
                  <a:srgbClr val="663300"/>
                </a:solidFill>
              </a:rPr>
            </a:br>
            <a:r>
              <a:rPr lang="en-US" dirty="0">
                <a:solidFill>
                  <a:srgbClr val="663300"/>
                </a:solidFill>
              </a:rPr>
              <a:t>Cost</a:t>
            </a:r>
          </a:p>
        </p:txBody>
      </p:sp>
      <p:sp>
        <p:nvSpPr>
          <p:cNvPr id="3" name="Rectangle 3"/>
          <p:cNvSpPr>
            <a:spLocks noChangeArrowheads="1"/>
          </p:cNvSpPr>
          <p:nvPr/>
        </p:nvSpPr>
        <p:spPr bwMode="auto">
          <a:xfrm>
            <a:off x="914400" y="5572125"/>
            <a:ext cx="7467600" cy="828675"/>
          </a:xfrm>
          <a:prstGeom prst="rect">
            <a:avLst/>
          </a:prstGeom>
          <a:solidFill>
            <a:srgbClr val="9900CC"/>
          </a:solidFill>
          <a:ln w="12700">
            <a:solidFill>
              <a:schemeClr val="tx2"/>
            </a:solidFill>
            <a:miter lim="800000"/>
            <a:headEnd/>
            <a:tailEnd/>
          </a:ln>
          <a:effectLst>
            <a:outerShdw dist="35921" dir="2700000" algn="ctr" rotWithShape="0">
              <a:schemeClr val="tx2"/>
            </a:outerShdw>
          </a:effectLst>
        </p:spPr>
        <p:txBody>
          <a:bodyPr lIns="90488" tIns="44450" rIns="90488" bIns="44450">
            <a:spAutoFit/>
          </a:bodyPr>
          <a:lstStyle/>
          <a:p>
            <a:pPr>
              <a:defRPr/>
            </a:pPr>
            <a:r>
              <a:rPr lang="en-US" sz="2400" dirty="0">
                <a:solidFill>
                  <a:schemeClr val="bg1"/>
                </a:solidFill>
              </a:rPr>
              <a:t>Acquisition cost </a:t>
            </a:r>
            <a:r>
              <a:rPr lang="en-US" sz="2400" i="1" dirty="0">
                <a:solidFill>
                  <a:srgbClr val="FFFF00"/>
                </a:solidFill>
              </a:rPr>
              <a:t>excludes </a:t>
            </a:r>
            <a:r>
              <a:rPr lang="en-US" sz="2400" dirty="0">
                <a:solidFill>
                  <a:schemeClr val="bg1"/>
                </a:solidFill>
              </a:rPr>
              <a:t>financing charges and</a:t>
            </a:r>
            <a:br>
              <a:rPr lang="en-US" sz="2400" dirty="0">
                <a:solidFill>
                  <a:schemeClr val="bg1"/>
                </a:solidFill>
              </a:rPr>
            </a:br>
            <a:r>
              <a:rPr lang="en-US" sz="2400" dirty="0">
                <a:solidFill>
                  <a:schemeClr val="bg1"/>
                </a:solidFill>
              </a:rPr>
              <a:t>cash discounts. </a:t>
            </a:r>
          </a:p>
        </p:txBody>
      </p:sp>
      <p:grpSp>
        <p:nvGrpSpPr>
          <p:cNvPr id="17412" name="Group 4"/>
          <p:cNvGrpSpPr>
            <a:grpSpLocks/>
          </p:cNvGrpSpPr>
          <p:nvPr/>
        </p:nvGrpSpPr>
        <p:grpSpPr bwMode="auto">
          <a:xfrm>
            <a:off x="4724400" y="1695450"/>
            <a:ext cx="2286000" cy="1752600"/>
            <a:chOff x="3456" y="1245"/>
            <a:chExt cx="2163" cy="1701"/>
          </a:xfrm>
        </p:grpSpPr>
        <p:sp>
          <p:nvSpPr>
            <p:cNvPr id="5" name="Line 5"/>
            <p:cNvSpPr>
              <a:spLocks noChangeShapeType="1"/>
            </p:cNvSpPr>
            <p:nvPr/>
          </p:nvSpPr>
          <p:spPr bwMode="auto">
            <a:xfrm flipH="1">
              <a:off x="3456" y="1536"/>
              <a:ext cx="816" cy="431"/>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a:p>
          </p:txBody>
        </p:sp>
        <p:sp>
          <p:nvSpPr>
            <p:cNvPr id="6" name="Rectangle 6"/>
            <p:cNvSpPr>
              <a:spLocks noChangeArrowheads="1"/>
            </p:cNvSpPr>
            <p:nvPr/>
          </p:nvSpPr>
          <p:spPr bwMode="auto">
            <a:xfrm>
              <a:off x="4124" y="1245"/>
              <a:ext cx="1495" cy="1701"/>
            </a:xfrm>
            <a:prstGeom prst="rect">
              <a:avLst/>
            </a:prstGeom>
            <a:solidFill>
              <a:srgbClr val="0033CC"/>
            </a:solidFill>
            <a:ln w="12700">
              <a:solidFill>
                <a:schemeClr val="tx2"/>
              </a:solidFill>
              <a:miter lim="800000"/>
              <a:headEnd/>
              <a:tailEnd/>
            </a:ln>
            <a:effectLst>
              <a:outerShdw dist="35921" dir="2700000" algn="ctr" rotWithShape="0">
                <a:schemeClr val="tx2"/>
              </a:outerShdw>
            </a:effectLst>
          </p:spPr>
          <p:txBody>
            <a:bodyPr lIns="90488" tIns="44450" rIns="90488" bIns="44450">
              <a:spAutoFit/>
            </a:bodyPr>
            <a:lstStyle/>
            <a:p>
              <a:pPr>
                <a:lnSpc>
                  <a:spcPct val="95000"/>
                </a:lnSpc>
                <a:spcBef>
                  <a:spcPct val="60000"/>
                </a:spcBef>
                <a:defRPr/>
              </a:pPr>
              <a:r>
                <a:rPr lang="en-US" dirty="0">
                  <a:solidFill>
                    <a:srgbClr val="FFFFFF"/>
                  </a:solidFill>
                </a:rPr>
                <a:t>All expenditures needed to prepare the asset for its intended use</a:t>
              </a:r>
            </a:p>
          </p:txBody>
        </p:sp>
      </p:grpSp>
      <p:grpSp>
        <p:nvGrpSpPr>
          <p:cNvPr id="17413" name="Group 7"/>
          <p:cNvGrpSpPr>
            <a:grpSpLocks/>
          </p:cNvGrpSpPr>
          <p:nvPr/>
        </p:nvGrpSpPr>
        <p:grpSpPr bwMode="auto">
          <a:xfrm>
            <a:off x="2036763" y="1447800"/>
            <a:ext cx="1385887" cy="1173163"/>
            <a:chOff x="227" y="1187"/>
            <a:chExt cx="1789" cy="733"/>
          </a:xfrm>
        </p:grpSpPr>
        <p:sp>
          <p:nvSpPr>
            <p:cNvPr id="8" name="Line 8"/>
            <p:cNvSpPr>
              <a:spLocks noChangeShapeType="1"/>
            </p:cNvSpPr>
            <p:nvPr/>
          </p:nvSpPr>
          <p:spPr bwMode="auto">
            <a:xfrm>
              <a:off x="1104" y="1488"/>
              <a:ext cx="912" cy="432"/>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a:p>
          </p:txBody>
        </p:sp>
        <p:sp>
          <p:nvSpPr>
            <p:cNvPr id="9" name="Rectangle 9"/>
            <p:cNvSpPr>
              <a:spLocks noChangeArrowheads="1"/>
            </p:cNvSpPr>
            <p:nvPr/>
          </p:nvSpPr>
          <p:spPr bwMode="auto">
            <a:xfrm>
              <a:off x="227" y="1187"/>
              <a:ext cx="1494" cy="402"/>
            </a:xfrm>
            <a:prstGeom prst="rect">
              <a:avLst/>
            </a:prstGeom>
            <a:solidFill>
              <a:srgbClr val="0033CC"/>
            </a:solidFill>
            <a:ln w="12700">
              <a:solidFill>
                <a:schemeClr val="tx2"/>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dirty="0">
                  <a:solidFill>
                    <a:srgbClr val="FFFFFF"/>
                  </a:solidFill>
                </a:rPr>
                <a:t>Purchase</a:t>
              </a:r>
              <a:br>
                <a:rPr lang="en-US" dirty="0">
                  <a:solidFill>
                    <a:srgbClr val="FFFFFF"/>
                  </a:solidFill>
                </a:rPr>
              </a:br>
              <a:r>
                <a:rPr lang="en-US" dirty="0">
                  <a:solidFill>
                    <a:srgbClr val="FFFFFF"/>
                  </a:solidFill>
                </a:rPr>
                <a:t>price</a:t>
              </a:r>
            </a:p>
          </p:txBody>
        </p:sp>
      </p:grpSp>
      <p:sp>
        <p:nvSpPr>
          <p:cNvPr id="10" name="Rectangle 10"/>
          <p:cNvSpPr txBox="1">
            <a:spLocks noChangeArrowheads="1"/>
          </p:cNvSpPr>
          <p:nvPr/>
        </p:nvSpPr>
        <p:spPr>
          <a:xfrm>
            <a:off x="381000" y="76200"/>
            <a:ext cx="7158038" cy="685800"/>
          </a:xfrm>
          <a:prstGeom prst="rect">
            <a:avLst/>
          </a:prstGeom>
        </p:spPr>
        <p:txBody>
          <a:bodyPr/>
          <a:lstStyle/>
          <a:p>
            <a:pPr eaLnBrk="0" hangingPunct="0">
              <a:defRPr/>
            </a:pPr>
            <a:r>
              <a:rPr lang="en-US" sz="4000" b="1" kern="0" dirty="0">
                <a:solidFill>
                  <a:schemeClr val="bg1"/>
                </a:solidFill>
                <a:latin typeface="+mn-lt"/>
                <a:ea typeface="+mj-ea"/>
                <a:cs typeface="+mj-cs"/>
              </a:rPr>
              <a:t>Cost Determination</a:t>
            </a:r>
          </a:p>
        </p:txBody>
      </p:sp>
      <p:sp>
        <p:nvSpPr>
          <p:cNvPr id="17415" name="Rectangle 10"/>
          <p:cNvSpPr>
            <a:spLocks noChangeArrowheads="1"/>
          </p:cNvSpPr>
          <p:nvPr/>
        </p:nvSpPr>
        <p:spPr bwMode="auto">
          <a:xfrm>
            <a:off x="228600" y="3581400"/>
            <a:ext cx="8686800" cy="1754188"/>
          </a:xfrm>
          <a:prstGeom prst="rect">
            <a:avLst/>
          </a:prstGeom>
          <a:noFill/>
          <a:ln w="9525">
            <a:noFill/>
            <a:miter lim="800000"/>
            <a:headEnd/>
            <a:tailEnd/>
          </a:ln>
        </p:spPr>
        <p:txBody>
          <a:bodyPr>
            <a:spAutoFit/>
          </a:bodyPr>
          <a:lstStyle/>
          <a:p>
            <a:pPr algn="just">
              <a:lnSpc>
                <a:spcPct val="90000"/>
              </a:lnSpc>
            </a:pPr>
            <a:r>
              <a:rPr lang="en-US" sz="2000" b="1">
                <a:solidFill>
                  <a:srgbClr val="7030A0"/>
                </a:solidFill>
              </a:rPr>
              <a:t>The cost of an assets equals to</a:t>
            </a:r>
            <a:r>
              <a:rPr lang="en-US" sz="2000"/>
              <a:t>:</a:t>
            </a:r>
          </a:p>
          <a:p>
            <a:pPr algn="just">
              <a:lnSpc>
                <a:spcPct val="90000"/>
              </a:lnSpc>
            </a:pPr>
            <a:endParaRPr lang="en-US" sz="2000"/>
          </a:p>
          <a:p>
            <a:pPr algn="just">
              <a:lnSpc>
                <a:spcPct val="90000"/>
              </a:lnSpc>
            </a:pPr>
            <a:r>
              <a:rPr lang="en-US" sz="2000"/>
              <a:t>    - its purchase price (including import duties and any non-refundable tax);</a:t>
            </a:r>
          </a:p>
          <a:p>
            <a:pPr algn="just">
              <a:lnSpc>
                <a:spcPct val="90000"/>
              </a:lnSpc>
            </a:pPr>
            <a:endParaRPr lang="en-US" sz="2000"/>
          </a:p>
          <a:p>
            <a:pPr algn="just">
              <a:lnSpc>
                <a:spcPct val="90000"/>
              </a:lnSpc>
            </a:pPr>
            <a:r>
              <a:rPr lang="en-US" sz="2000"/>
              <a:t>    - costs of “bringing the asset to the location and conditions necessary for it to be capable of operating in the manner intended by management”.</a:t>
            </a:r>
          </a:p>
        </p:txBody>
      </p:sp>
      <p:sp>
        <p:nvSpPr>
          <p:cNvPr id="17416" name="Rectangle 11"/>
          <p:cNvSpPr>
            <a:spLocks noChangeArrowheads="1"/>
          </p:cNvSpPr>
          <p:nvPr/>
        </p:nvSpPr>
        <p:spPr bwMode="auto">
          <a:xfrm>
            <a:off x="381000" y="990600"/>
            <a:ext cx="8534400" cy="369888"/>
          </a:xfrm>
          <a:prstGeom prst="rect">
            <a:avLst/>
          </a:prstGeom>
          <a:noFill/>
          <a:ln w="9525">
            <a:noFill/>
            <a:miter lim="800000"/>
            <a:headEnd/>
            <a:tailEnd/>
          </a:ln>
        </p:spPr>
        <p:txBody>
          <a:bodyPr>
            <a:spAutoFit/>
          </a:bodyPr>
          <a:lstStyle/>
          <a:p>
            <a:pPr algn="just">
              <a:lnSpc>
                <a:spcPct val="90000"/>
              </a:lnSpc>
            </a:pPr>
            <a:r>
              <a:rPr lang="en-US" sz="2000"/>
              <a:t>An asset must be carried on the balance sheet at the amount paid for it.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14400" y="5437188"/>
            <a:ext cx="7315200" cy="458787"/>
          </a:xfrm>
          <a:prstGeom prst="rect">
            <a:avLst/>
          </a:prstGeom>
          <a:solidFill>
            <a:srgbClr val="9900CC"/>
          </a:solidFill>
          <a:ln w="12700">
            <a:solidFill>
              <a:srgbClr val="663300"/>
            </a:solidFill>
            <a:miter lim="800000"/>
            <a:headEnd/>
            <a:tailEnd/>
          </a:ln>
          <a:effectLst>
            <a:outerShdw dist="35921" dir="2700000" algn="ctr" rotWithShape="0">
              <a:schemeClr val="tx2"/>
            </a:outerShdw>
          </a:effectLst>
        </p:spPr>
        <p:txBody>
          <a:bodyPr lIns="90488" tIns="44450" rIns="90488" bIns="44450">
            <a:spAutoFit/>
          </a:bodyPr>
          <a:lstStyle/>
          <a:p>
            <a:pPr>
              <a:defRPr/>
            </a:pPr>
            <a:r>
              <a:rPr lang="en-US" sz="2400">
                <a:solidFill>
                  <a:srgbClr val="FFFFFF"/>
                </a:solidFill>
              </a:rPr>
              <a:t>Land is </a:t>
            </a:r>
            <a:r>
              <a:rPr lang="en-US" sz="2400">
                <a:solidFill>
                  <a:srgbClr val="FFFF00"/>
                </a:solidFill>
              </a:rPr>
              <a:t>not</a:t>
            </a:r>
            <a:r>
              <a:rPr lang="en-US" sz="2400">
                <a:solidFill>
                  <a:srgbClr val="FFFFFF"/>
                </a:solidFill>
              </a:rPr>
              <a:t> depreciable.</a:t>
            </a:r>
          </a:p>
        </p:txBody>
      </p:sp>
      <p:sp>
        <p:nvSpPr>
          <p:cNvPr id="3" name="Line 3"/>
          <p:cNvSpPr>
            <a:spLocks noChangeShapeType="1"/>
          </p:cNvSpPr>
          <p:nvPr/>
        </p:nvSpPr>
        <p:spPr bwMode="auto">
          <a:xfrm>
            <a:off x="4495800" y="1685925"/>
            <a:ext cx="0" cy="533400"/>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sz="2400"/>
          </a:p>
        </p:txBody>
      </p:sp>
      <p:sp>
        <p:nvSpPr>
          <p:cNvPr id="4" name="Line 4"/>
          <p:cNvSpPr>
            <a:spLocks noChangeShapeType="1"/>
          </p:cNvSpPr>
          <p:nvPr/>
        </p:nvSpPr>
        <p:spPr bwMode="auto">
          <a:xfrm flipV="1">
            <a:off x="4495800" y="4043363"/>
            <a:ext cx="0" cy="685800"/>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sz="2400"/>
          </a:p>
        </p:txBody>
      </p:sp>
      <p:sp>
        <p:nvSpPr>
          <p:cNvPr id="5" name="Line 5"/>
          <p:cNvSpPr>
            <a:spLocks noChangeShapeType="1"/>
          </p:cNvSpPr>
          <p:nvPr/>
        </p:nvSpPr>
        <p:spPr bwMode="auto">
          <a:xfrm flipV="1">
            <a:off x="2209800" y="3490913"/>
            <a:ext cx="1066800" cy="457200"/>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sz="2400"/>
          </a:p>
        </p:txBody>
      </p:sp>
      <p:sp>
        <p:nvSpPr>
          <p:cNvPr id="6" name="Line 6"/>
          <p:cNvSpPr>
            <a:spLocks noChangeShapeType="1"/>
          </p:cNvSpPr>
          <p:nvPr/>
        </p:nvSpPr>
        <p:spPr bwMode="auto">
          <a:xfrm flipV="1">
            <a:off x="5819775" y="2243138"/>
            <a:ext cx="1495425" cy="609600"/>
          </a:xfrm>
          <a:prstGeom prst="line">
            <a:avLst/>
          </a:prstGeom>
          <a:noFill/>
          <a:ln w="50800">
            <a:solidFill>
              <a:srgbClr val="FF0000"/>
            </a:solidFill>
            <a:round/>
            <a:headEnd type="triangle" w="med" len="med"/>
            <a:tailEnd/>
          </a:ln>
          <a:effectLst>
            <a:outerShdw dist="35921" dir="2700000" algn="ctr" rotWithShape="0">
              <a:schemeClr val="tx2"/>
            </a:outerShdw>
          </a:effectLst>
        </p:spPr>
        <p:txBody>
          <a:bodyPr/>
          <a:lstStyle/>
          <a:p>
            <a:pPr>
              <a:defRPr/>
            </a:pPr>
            <a:endParaRPr lang="en-US" sz="2400"/>
          </a:p>
        </p:txBody>
      </p:sp>
      <p:sp>
        <p:nvSpPr>
          <p:cNvPr id="7" name="Line 7"/>
          <p:cNvSpPr>
            <a:spLocks noChangeShapeType="1"/>
          </p:cNvSpPr>
          <p:nvPr/>
        </p:nvSpPr>
        <p:spPr bwMode="auto">
          <a:xfrm>
            <a:off x="1905000" y="2243138"/>
            <a:ext cx="1371600" cy="609600"/>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sz="2400"/>
          </a:p>
        </p:txBody>
      </p:sp>
      <p:sp>
        <p:nvSpPr>
          <p:cNvPr id="8" name="Line 8"/>
          <p:cNvSpPr>
            <a:spLocks noChangeShapeType="1"/>
          </p:cNvSpPr>
          <p:nvPr/>
        </p:nvSpPr>
        <p:spPr bwMode="auto">
          <a:xfrm>
            <a:off x="5819775" y="3462338"/>
            <a:ext cx="1447800" cy="457200"/>
          </a:xfrm>
          <a:prstGeom prst="line">
            <a:avLst/>
          </a:prstGeom>
          <a:noFill/>
          <a:ln w="50800">
            <a:solidFill>
              <a:srgbClr val="FF0000"/>
            </a:solidFill>
            <a:round/>
            <a:headEnd type="triangle" w="med" len="med"/>
            <a:tailEnd/>
          </a:ln>
          <a:effectLst>
            <a:outerShdw dist="35921" dir="2700000" algn="ctr" rotWithShape="0">
              <a:schemeClr val="tx2"/>
            </a:outerShdw>
          </a:effectLst>
        </p:spPr>
        <p:txBody>
          <a:bodyPr/>
          <a:lstStyle/>
          <a:p>
            <a:pPr>
              <a:defRPr/>
            </a:pPr>
            <a:endParaRPr lang="en-US" sz="2400"/>
          </a:p>
        </p:txBody>
      </p:sp>
      <p:sp>
        <p:nvSpPr>
          <p:cNvPr id="9" name="Rectangle 9"/>
          <p:cNvSpPr>
            <a:spLocks noChangeArrowheads="1"/>
          </p:cNvSpPr>
          <p:nvPr/>
        </p:nvSpPr>
        <p:spPr bwMode="auto">
          <a:xfrm>
            <a:off x="479425" y="1835150"/>
            <a:ext cx="1484313" cy="828675"/>
          </a:xfrm>
          <a:prstGeom prst="rect">
            <a:avLst/>
          </a:prstGeom>
          <a:solidFill>
            <a:srgbClr val="FFFFCC"/>
          </a:solidFill>
          <a:ln w="12700">
            <a:solidFill>
              <a:srgbClr val="663300"/>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a:solidFill>
                  <a:srgbClr val="663300"/>
                </a:solidFill>
              </a:rPr>
              <a:t>Purchase</a:t>
            </a:r>
            <a:br>
              <a:rPr lang="en-US" sz="2400">
                <a:solidFill>
                  <a:srgbClr val="663300"/>
                </a:solidFill>
              </a:rPr>
            </a:br>
            <a:r>
              <a:rPr lang="en-US" sz="2400">
                <a:solidFill>
                  <a:srgbClr val="663300"/>
                </a:solidFill>
              </a:rPr>
              <a:t>price</a:t>
            </a:r>
          </a:p>
        </p:txBody>
      </p:sp>
      <p:sp>
        <p:nvSpPr>
          <p:cNvPr id="10" name="Rectangle 10"/>
          <p:cNvSpPr>
            <a:spLocks noChangeArrowheads="1"/>
          </p:cNvSpPr>
          <p:nvPr/>
        </p:nvSpPr>
        <p:spPr bwMode="auto">
          <a:xfrm>
            <a:off x="192088" y="3467100"/>
            <a:ext cx="1963737" cy="828675"/>
          </a:xfrm>
          <a:prstGeom prst="rect">
            <a:avLst/>
          </a:prstGeom>
          <a:solidFill>
            <a:srgbClr val="FFFFCC"/>
          </a:solidFill>
          <a:ln w="12700">
            <a:solidFill>
              <a:srgbClr val="663300"/>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a:solidFill>
                  <a:srgbClr val="663300"/>
                </a:solidFill>
              </a:rPr>
              <a:t>Real estate</a:t>
            </a:r>
          </a:p>
          <a:p>
            <a:pPr>
              <a:defRPr/>
            </a:pPr>
            <a:r>
              <a:rPr lang="en-US" sz="2400">
                <a:solidFill>
                  <a:srgbClr val="663300"/>
                </a:solidFill>
              </a:rPr>
              <a:t>commissions</a:t>
            </a:r>
          </a:p>
        </p:txBody>
      </p:sp>
      <p:sp>
        <p:nvSpPr>
          <p:cNvPr id="11" name="Rectangle 11"/>
          <p:cNvSpPr>
            <a:spLocks noChangeArrowheads="1"/>
          </p:cNvSpPr>
          <p:nvPr/>
        </p:nvSpPr>
        <p:spPr bwMode="auto">
          <a:xfrm>
            <a:off x="2597150" y="1219200"/>
            <a:ext cx="3613150" cy="458788"/>
          </a:xfrm>
          <a:prstGeom prst="rect">
            <a:avLst/>
          </a:prstGeom>
          <a:solidFill>
            <a:srgbClr val="FFFFCC"/>
          </a:solidFill>
          <a:ln w="12700">
            <a:solidFill>
              <a:srgbClr val="663300"/>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dirty="0">
                <a:solidFill>
                  <a:srgbClr val="663300"/>
                </a:solidFill>
              </a:rPr>
              <a:t>Title insurance premiums</a:t>
            </a:r>
          </a:p>
        </p:txBody>
      </p:sp>
      <p:sp>
        <p:nvSpPr>
          <p:cNvPr id="12" name="Rectangle 12"/>
          <p:cNvSpPr>
            <a:spLocks noChangeArrowheads="1"/>
          </p:cNvSpPr>
          <p:nvPr/>
        </p:nvSpPr>
        <p:spPr bwMode="auto">
          <a:xfrm>
            <a:off x="7173913" y="1835150"/>
            <a:ext cx="1657350" cy="828675"/>
          </a:xfrm>
          <a:prstGeom prst="rect">
            <a:avLst/>
          </a:prstGeom>
          <a:solidFill>
            <a:srgbClr val="FFFFCC"/>
          </a:solidFill>
          <a:ln w="12700">
            <a:solidFill>
              <a:srgbClr val="663300"/>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dirty="0">
                <a:solidFill>
                  <a:srgbClr val="663300"/>
                </a:solidFill>
              </a:rPr>
              <a:t>Delinquent</a:t>
            </a:r>
          </a:p>
          <a:p>
            <a:pPr>
              <a:defRPr/>
            </a:pPr>
            <a:r>
              <a:rPr lang="en-US" sz="2400" dirty="0">
                <a:solidFill>
                  <a:srgbClr val="663300"/>
                </a:solidFill>
              </a:rPr>
              <a:t>taxes</a:t>
            </a:r>
          </a:p>
        </p:txBody>
      </p:sp>
      <p:sp>
        <p:nvSpPr>
          <p:cNvPr id="13" name="Rectangle 13"/>
          <p:cNvSpPr>
            <a:spLocks noChangeArrowheads="1"/>
          </p:cNvSpPr>
          <p:nvPr/>
        </p:nvSpPr>
        <p:spPr bwMode="auto">
          <a:xfrm>
            <a:off x="7224713" y="3467100"/>
            <a:ext cx="1552575" cy="828675"/>
          </a:xfrm>
          <a:prstGeom prst="rect">
            <a:avLst/>
          </a:prstGeom>
          <a:solidFill>
            <a:srgbClr val="FFFFCC"/>
          </a:solidFill>
          <a:ln w="12700">
            <a:solidFill>
              <a:srgbClr val="663300"/>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dirty="0">
                <a:solidFill>
                  <a:srgbClr val="663300"/>
                </a:solidFill>
              </a:rPr>
              <a:t>Surveying</a:t>
            </a:r>
            <a:br>
              <a:rPr lang="en-US" sz="2400" dirty="0">
                <a:solidFill>
                  <a:srgbClr val="663300"/>
                </a:solidFill>
              </a:rPr>
            </a:br>
            <a:r>
              <a:rPr lang="en-US" sz="2400" dirty="0">
                <a:solidFill>
                  <a:srgbClr val="663300"/>
                </a:solidFill>
              </a:rPr>
              <a:t>fees</a:t>
            </a:r>
          </a:p>
        </p:txBody>
      </p:sp>
      <p:sp>
        <p:nvSpPr>
          <p:cNvPr id="14" name="Rectangle 14"/>
          <p:cNvSpPr>
            <a:spLocks noChangeArrowheads="1"/>
          </p:cNvSpPr>
          <p:nvPr/>
        </p:nvSpPr>
        <p:spPr bwMode="auto">
          <a:xfrm>
            <a:off x="2325688" y="4648200"/>
            <a:ext cx="4157662" cy="458788"/>
          </a:xfrm>
          <a:prstGeom prst="rect">
            <a:avLst/>
          </a:prstGeom>
          <a:solidFill>
            <a:srgbClr val="FFFFCC"/>
          </a:solidFill>
          <a:ln w="12700">
            <a:solidFill>
              <a:srgbClr val="663300"/>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dirty="0">
                <a:solidFill>
                  <a:srgbClr val="663300"/>
                </a:solidFill>
              </a:rPr>
              <a:t>Title search and transfer fees</a:t>
            </a:r>
          </a:p>
        </p:txBody>
      </p:sp>
      <p:sp>
        <p:nvSpPr>
          <p:cNvPr id="15" name="Rectangle 15"/>
          <p:cNvSpPr txBox="1">
            <a:spLocks noChangeArrowheads="1"/>
          </p:cNvSpPr>
          <p:nvPr/>
        </p:nvSpPr>
        <p:spPr>
          <a:xfrm>
            <a:off x="-20515" y="57944"/>
            <a:ext cx="7158038" cy="796925"/>
          </a:xfrm>
          <a:prstGeom prst="rect">
            <a:avLst/>
          </a:prstGeom>
        </p:spPr>
        <p:txBody>
          <a:bodyPr/>
          <a:lstStyle/>
          <a:p>
            <a:pPr eaLnBrk="0" hangingPunct="0">
              <a:defRPr/>
            </a:pPr>
            <a:r>
              <a:rPr lang="en-US" sz="4000" b="1" kern="0" dirty="0">
                <a:solidFill>
                  <a:schemeClr val="bg1"/>
                </a:solidFill>
                <a:latin typeface="+mn-lt"/>
                <a:ea typeface="+mj-ea"/>
                <a:cs typeface="+mj-cs"/>
              </a:rPr>
              <a:t>Cost determination: Land</a:t>
            </a:r>
          </a:p>
        </p:txBody>
      </p:sp>
      <p:pic>
        <p:nvPicPr>
          <p:cNvPr id="18448" name="Picture 16" descr="j0286717"/>
          <p:cNvPicPr>
            <a:picLocks noChangeAspect="1" noChangeArrowheads="1" noCrop="1"/>
          </p:cNvPicPr>
          <p:nvPr/>
        </p:nvPicPr>
        <p:blipFill>
          <a:blip r:embed="rId2"/>
          <a:srcRect/>
          <a:stretch>
            <a:fillRect/>
          </a:stretch>
        </p:blipFill>
        <p:spPr bwMode="auto">
          <a:xfrm>
            <a:off x="3733800" y="2547938"/>
            <a:ext cx="1524000" cy="112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flipH="1">
            <a:off x="6013450" y="3578225"/>
            <a:ext cx="533400" cy="0"/>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sz="2400"/>
          </a:p>
        </p:txBody>
      </p:sp>
      <p:sp>
        <p:nvSpPr>
          <p:cNvPr id="3" name="Line 3"/>
          <p:cNvSpPr>
            <a:spLocks noChangeShapeType="1"/>
          </p:cNvSpPr>
          <p:nvPr/>
        </p:nvSpPr>
        <p:spPr bwMode="auto">
          <a:xfrm flipH="1" flipV="1">
            <a:off x="5562600" y="4675188"/>
            <a:ext cx="1066800" cy="533400"/>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sz="2400"/>
          </a:p>
        </p:txBody>
      </p:sp>
      <p:sp>
        <p:nvSpPr>
          <p:cNvPr id="4" name="Line 4"/>
          <p:cNvSpPr>
            <a:spLocks noChangeShapeType="1"/>
          </p:cNvSpPr>
          <p:nvPr/>
        </p:nvSpPr>
        <p:spPr bwMode="auto">
          <a:xfrm flipV="1">
            <a:off x="5486400" y="2236788"/>
            <a:ext cx="838200" cy="381000"/>
          </a:xfrm>
          <a:prstGeom prst="line">
            <a:avLst/>
          </a:prstGeom>
          <a:noFill/>
          <a:ln w="50800">
            <a:solidFill>
              <a:srgbClr val="FF0000"/>
            </a:solidFill>
            <a:round/>
            <a:headEnd type="triangle" w="med" len="med"/>
            <a:tailEnd/>
          </a:ln>
          <a:effectLst>
            <a:outerShdw dist="35921" dir="2700000" algn="ctr" rotWithShape="0">
              <a:schemeClr val="tx2"/>
            </a:outerShdw>
          </a:effectLst>
        </p:spPr>
        <p:txBody>
          <a:bodyPr/>
          <a:lstStyle/>
          <a:p>
            <a:pPr>
              <a:defRPr/>
            </a:pPr>
            <a:endParaRPr lang="en-US" sz="2400"/>
          </a:p>
        </p:txBody>
      </p:sp>
      <p:sp>
        <p:nvSpPr>
          <p:cNvPr id="5" name="Line 5"/>
          <p:cNvSpPr>
            <a:spLocks noChangeShapeType="1"/>
          </p:cNvSpPr>
          <p:nvPr/>
        </p:nvSpPr>
        <p:spPr bwMode="auto">
          <a:xfrm>
            <a:off x="2133600" y="2084388"/>
            <a:ext cx="1371600" cy="609600"/>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sz="2400"/>
          </a:p>
        </p:txBody>
      </p:sp>
      <p:sp>
        <p:nvSpPr>
          <p:cNvPr id="6" name="Line 6"/>
          <p:cNvSpPr>
            <a:spLocks noChangeShapeType="1"/>
          </p:cNvSpPr>
          <p:nvPr/>
        </p:nvSpPr>
        <p:spPr bwMode="auto">
          <a:xfrm flipV="1">
            <a:off x="1752600" y="3836988"/>
            <a:ext cx="1371600" cy="685800"/>
          </a:xfrm>
          <a:prstGeom prst="line">
            <a:avLst/>
          </a:prstGeom>
          <a:noFill/>
          <a:ln w="50800">
            <a:solidFill>
              <a:srgbClr val="FF0000"/>
            </a:solidFill>
            <a:round/>
            <a:headEnd/>
            <a:tailEnd type="triangle" w="med" len="med"/>
          </a:ln>
          <a:effectLst>
            <a:outerShdw dist="35921" dir="2700000" algn="ctr" rotWithShape="0">
              <a:schemeClr val="tx2"/>
            </a:outerShdw>
          </a:effectLst>
        </p:spPr>
        <p:txBody>
          <a:bodyPr/>
          <a:lstStyle/>
          <a:p>
            <a:pPr>
              <a:defRPr/>
            </a:pPr>
            <a:endParaRPr lang="en-US" sz="2400"/>
          </a:p>
        </p:txBody>
      </p:sp>
      <p:sp>
        <p:nvSpPr>
          <p:cNvPr id="7" name="Rectangle 7"/>
          <p:cNvSpPr>
            <a:spLocks noChangeArrowheads="1"/>
          </p:cNvSpPr>
          <p:nvPr/>
        </p:nvSpPr>
        <p:spPr bwMode="auto">
          <a:xfrm>
            <a:off x="863600" y="1752600"/>
            <a:ext cx="1484313" cy="828675"/>
          </a:xfrm>
          <a:prstGeom prst="rect">
            <a:avLst/>
          </a:prstGeom>
          <a:solidFill>
            <a:srgbClr val="FFFFCC"/>
          </a:solidFill>
          <a:ln w="12700">
            <a:solidFill>
              <a:schemeClr val="tx1"/>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a:solidFill>
                  <a:srgbClr val="663300"/>
                </a:solidFill>
              </a:rPr>
              <a:t>Purchase</a:t>
            </a:r>
            <a:br>
              <a:rPr lang="en-US" sz="2400">
                <a:solidFill>
                  <a:srgbClr val="663300"/>
                </a:solidFill>
              </a:rPr>
            </a:br>
            <a:r>
              <a:rPr lang="en-US" sz="2400">
                <a:solidFill>
                  <a:srgbClr val="663300"/>
                </a:solidFill>
              </a:rPr>
              <a:t>price</a:t>
            </a:r>
          </a:p>
        </p:txBody>
      </p:sp>
      <p:sp>
        <p:nvSpPr>
          <p:cNvPr id="8" name="Rectangle 8"/>
          <p:cNvSpPr>
            <a:spLocks noChangeArrowheads="1"/>
          </p:cNvSpPr>
          <p:nvPr/>
        </p:nvSpPr>
        <p:spPr bwMode="auto">
          <a:xfrm>
            <a:off x="311150" y="4522788"/>
            <a:ext cx="2427288" cy="1196975"/>
          </a:xfrm>
          <a:prstGeom prst="rect">
            <a:avLst/>
          </a:prstGeom>
          <a:solidFill>
            <a:srgbClr val="FFFFCC"/>
          </a:solidFill>
          <a:ln w="12700">
            <a:solidFill>
              <a:schemeClr val="tx1"/>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a:solidFill>
                  <a:srgbClr val="663300"/>
                </a:solidFill>
              </a:rPr>
              <a:t>Installing,</a:t>
            </a:r>
            <a:br>
              <a:rPr lang="en-US" sz="2400">
                <a:solidFill>
                  <a:srgbClr val="663300"/>
                </a:solidFill>
              </a:rPr>
            </a:br>
            <a:r>
              <a:rPr lang="en-US" sz="2400">
                <a:solidFill>
                  <a:srgbClr val="663300"/>
                </a:solidFill>
              </a:rPr>
              <a:t>assembling, and</a:t>
            </a:r>
            <a:br>
              <a:rPr lang="en-US" sz="2400">
                <a:solidFill>
                  <a:srgbClr val="663300"/>
                </a:solidFill>
              </a:rPr>
            </a:br>
            <a:r>
              <a:rPr lang="en-US" sz="2400">
                <a:solidFill>
                  <a:srgbClr val="663300"/>
                </a:solidFill>
              </a:rPr>
              <a:t>testing</a:t>
            </a:r>
          </a:p>
        </p:txBody>
      </p:sp>
      <p:sp>
        <p:nvSpPr>
          <p:cNvPr id="9" name="Rectangle 9"/>
          <p:cNvSpPr>
            <a:spLocks noChangeArrowheads="1"/>
          </p:cNvSpPr>
          <p:nvPr/>
        </p:nvSpPr>
        <p:spPr bwMode="auto">
          <a:xfrm>
            <a:off x="6357938" y="4762500"/>
            <a:ext cx="2324100" cy="828675"/>
          </a:xfrm>
          <a:prstGeom prst="rect">
            <a:avLst/>
          </a:prstGeom>
          <a:solidFill>
            <a:srgbClr val="FFFFCC"/>
          </a:solidFill>
          <a:ln w="12700">
            <a:solidFill>
              <a:schemeClr val="tx1"/>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a:solidFill>
                  <a:srgbClr val="663300"/>
                </a:solidFill>
              </a:rPr>
              <a:t>Insurance while</a:t>
            </a:r>
            <a:br>
              <a:rPr lang="en-US" sz="2400">
                <a:solidFill>
                  <a:srgbClr val="663300"/>
                </a:solidFill>
              </a:rPr>
            </a:br>
            <a:r>
              <a:rPr lang="en-US" sz="2400">
                <a:solidFill>
                  <a:srgbClr val="663300"/>
                </a:solidFill>
              </a:rPr>
              <a:t>in transit</a:t>
            </a:r>
          </a:p>
        </p:txBody>
      </p:sp>
      <p:sp>
        <p:nvSpPr>
          <p:cNvPr id="10" name="Rectangle 10"/>
          <p:cNvSpPr>
            <a:spLocks noChangeArrowheads="1"/>
          </p:cNvSpPr>
          <p:nvPr/>
        </p:nvSpPr>
        <p:spPr bwMode="auto">
          <a:xfrm>
            <a:off x="6218238" y="1981200"/>
            <a:ext cx="987425" cy="458788"/>
          </a:xfrm>
          <a:prstGeom prst="rect">
            <a:avLst/>
          </a:prstGeom>
          <a:solidFill>
            <a:srgbClr val="FFFFCC"/>
          </a:solidFill>
          <a:ln w="12700">
            <a:solidFill>
              <a:schemeClr val="tx1"/>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a:solidFill>
                  <a:srgbClr val="663300"/>
                </a:solidFill>
              </a:rPr>
              <a:t>Taxes</a:t>
            </a:r>
          </a:p>
        </p:txBody>
      </p:sp>
      <p:sp>
        <p:nvSpPr>
          <p:cNvPr id="11" name="Rectangle 11"/>
          <p:cNvSpPr>
            <a:spLocks noChangeArrowheads="1"/>
          </p:cNvSpPr>
          <p:nvPr/>
        </p:nvSpPr>
        <p:spPr bwMode="auto">
          <a:xfrm>
            <a:off x="6572250" y="3162300"/>
            <a:ext cx="2157413" cy="828675"/>
          </a:xfrm>
          <a:prstGeom prst="rect">
            <a:avLst/>
          </a:prstGeom>
          <a:solidFill>
            <a:srgbClr val="FFFFCC"/>
          </a:solidFill>
          <a:ln w="12700">
            <a:solidFill>
              <a:schemeClr val="tx1"/>
            </a:solidFill>
            <a:miter lim="800000"/>
            <a:headEnd/>
            <a:tailEnd/>
          </a:ln>
          <a:effectLst>
            <a:outerShdw dist="35921" dir="2700000" algn="ctr" rotWithShape="0">
              <a:schemeClr val="tx2"/>
            </a:outerShdw>
          </a:effectLst>
        </p:spPr>
        <p:txBody>
          <a:bodyPr wrap="none" lIns="90488" tIns="44450" rIns="90488" bIns="44450">
            <a:spAutoFit/>
          </a:bodyPr>
          <a:lstStyle/>
          <a:p>
            <a:pPr>
              <a:defRPr/>
            </a:pPr>
            <a:r>
              <a:rPr lang="en-US" sz="2400">
                <a:solidFill>
                  <a:srgbClr val="663300"/>
                </a:solidFill>
              </a:rPr>
              <a:t>Transportation</a:t>
            </a:r>
          </a:p>
          <a:p>
            <a:pPr>
              <a:defRPr/>
            </a:pPr>
            <a:r>
              <a:rPr lang="en-US" sz="2400">
                <a:solidFill>
                  <a:srgbClr val="663300"/>
                </a:solidFill>
              </a:rPr>
              <a:t>charges</a:t>
            </a:r>
          </a:p>
        </p:txBody>
      </p:sp>
      <p:sp>
        <p:nvSpPr>
          <p:cNvPr id="12" name="Rectangle 12"/>
          <p:cNvSpPr txBox="1">
            <a:spLocks noChangeArrowheads="1"/>
          </p:cNvSpPr>
          <p:nvPr/>
        </p:nvSpPr>
        <p:spPr>
          <a:xfrm>
            <a:off x="190500" y="141288"/>
            <a:ext cx="6629400" cy="609600"/>
          </a:xfrm>
          <a:prstGeom prst="rect">
            <a:avLst/>
          </a:prstGeom>
        </p:spPr>
        <p:txBody>
          <a:bodyPr/>
          <a:lstStyle/>
          <a:p>
            <a:pPr eaLnBrk="0" hangingPunct="0">
              <a:defRPr/>
            </a:pPr>
            <a:r>
              <a:rPr lang="en-US" sz="3600" b="1" kern="0" dirty="0">
                <a:solidFill>
                  <a:schemeClr val="bg1"/>
                </a:solidFill>
                <a:latin typeface="+mn-lt"/>
                <a:ea typeface="+mj-ea"/>
                <a:cs typeface="+mj-cs"/>
              </a:rPr>
              <a:t>Cost </a:t>
            </a:r>
            <a:r>
              <a:rPr lang="en-US" sz="3600" b="1" kern="0" dirty="0" smtClean="0">
                <a:solidFill>
                  <a:schemeClr val="bg1"/>
                </a:solidFill>
                <a:latin typeface="+mn-lt"/>
                <a:ea typeface="+mj-ea"/>
                <a:cs typeface="+mj-cs"/>
              </a:rPr>
              <a:t>determination: Truck </a:t>
            </a:r>
            <a:endParaRPr lang="en-US" sz="3600" b="1" kern="0" dirty="0">
              <a:solidFill>
                <a:schemeClr val="bg1"/>
              </a:solidFill>
              <a:latin typeface="+mn-lt"/>
              <a:ea typeface="+mj-ea"/>
              <a:cs typeface="+mj-cs"/>
            </a:endParaRPr>
          </a:p>
        </p:txBody>
      </p:sp>
      <p:pic>
        <p:nvPicPr>
          <p:cNvPr id="19469" name="Picture 13" descr="IN00083_"/>
          <p:cNvPicPr>
            <a:picLocks noChangeAspect="1" noChangeArrowheads="1"/>
          </p:cNvPicPr>
          <p:nvPr/>
        </p:nvPicPr>
        <p:blipFill>
          <a:blip r:embed="rId2"/>
          <a:srcRect/>
          <a:stretch>
            <a:fillRect/>
          </a:stretch>
        </p:blipFill>
        <p:spPr bwMode="auto">
          <a:xfrm>
            <a:off x="3200400" y="2617788"/>
            <a:ext cx="2667000" cy="193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198438"/>
            <a:ext cx="8229600" cy="487362"/>
          </a:xfrm>
        </p:spPr>
        <p:txBody>
          <a:bodyPr/>
          <a:lstStyle/>
          <a:p>
            <a:pPr algn="l" eaLnBrk="1" hangingPunct="1"/>
            <a:r>
              <a:rPr lang="en-US" sz="4000" b="1" smtClean="0">
                <a:solidFill>
                  <a:schemeClr val="bg1"/>
                </a:solidFill>
              </a:rPr>
              <a:t>Acquisition cost of tangible FA</a:t>
            </a:r>
            <a:endParaRPr lang="ru-RU" sz="4000" b="1" smtClean="0">
              <a:solidFill>
                <a:schemeClr val="bg1"/>
              </a:solidFill>
            </a:endParaRPr>
          </a:p>
        </p:txBody>
      </p:sp>
      <p:sp>
        <p:nvSpPr>
          <p:cNvPr id="20483" name="Rectangle 3"/>
          <p:cNvSpPr>
            <a:spLocks noGrp="1" noChangeArrowheads="1"/>
          </p:cNvSpPr>
          <p:nvPr>
            <p:ph type="body" idx="1"/>
          </p:nvPr>
        </p:nvSpPr>
        <p:spPr>
          <a:xfrm>
            <a:off x="381000" y="1447800"/>
            <a:ext cx="8229600" cy="4525963"/>
          </a:xfrm>
        </p:spPr>
        <p:txBody>
          <a:bodyPr/>
          <a:lstStyle/>
          <a:p>
            <a:pPr algn="just" eaLnBrk="1" hangingPunct="1">
              <a:lnSpc>
                <a:spcPct val="90000"/>
              </a:lnSpc>
              <a:buFontTx/>
              <a:buNone/>
            </a:pPr>
            <a:r>
              <a:rPr lang="en-US" sz="2400" dirty="0" smtClean="0"/>
              <a:t>  	SPL Company on 15</a:t>
            </a:r>
            <a:r>
              <a:rPr lang="en-US" sz="2400" baseline="30000" dirty="0" smtClean="0"/>
              <a:t>th</a:t>
            </a:r>
            <a:r>
              <a:rPr lang="en-US" sz="2400" dirty="0" smtClean="0"/>
              <a:t> September 2006  bought equipment for </a:t>
            </a:r>
            <a:r>
              <a:rPr lang="en-US" sz="2400" b="1" dirty="0" smtClean="0"/>
              <a:t>$100,000</a:t>
            </a:r>
            <a:r>
              <a:rPr lang="en-US" sz="2400" dirty="0" smtClean="0"/>
              <a:t>. Assembling cost was </a:t>
            </a:r>
            <a:r>
              <a:rPr lang="en-US" sz="2400" b="1" dirty="0" smtClean="0"/>
              <a:t>$ 5,000</a:t>
            </a:r>
            <a:r>
              <a:rPr lang="en-US" sz="2400" dirty="0" smtClean="0"/>
              <a:t>. When workers were bringing equipment to plant by accident they hit the wall and as a result SPL spent  $</a:t>
            </a:r>
            <a:r>
              <a:rPr lang="en-US" sz="2400" b="1" dirty="0" smtClean="0"/>
              <a:t>3,000</a:t>
            </a:r>
            <a:r>
              <a:rPr lang="en-US" sz="2400" dirty="0" smtClean="0"/>
              <a:t> to repair the wall and $</a:t>
            </a:r>
            <a:r>
              <a:rPr lang="en-US" sz="2400" b="1" dirty="0" smtClean="0"/>
              <a:t>2,000</a:t>
            </a:r>
            <a:r>
              <a:rPr lang="en-US" sz="2400" dirty="0" smtClean="0"/>
              <a:t> to repair equipment. Before they started exploiting equipment they decided to test equipment and to produce some cloth. They bought raw materials for $</a:t>
            </a:r>
            <a:r>
              <a:rPr lang="en-US" sz="2400" b="1" dirty="0" smtClean="0"/>
              <a:t>1,000</a:t>
            </a:r>
            <a:r>
              <a:rPr lang="en-US" sz="2400" dirty="0" smtClean="0"/>
              <a:t> and paid salaries for employees $</a:t>
            </a:r>
            <a:r>
              <a:rPr lang="en-US" sz="2400" b="1" dirty="0" smtClean="0"/>
              <a:t>2,000</a:t>
            </a:r>
          </a:p>
          <a:p>
            <a:pPr algn="just" eaLnBrk="1" hangingPunct="1">
              <a:lnSpc>
                <a:spcPct val="90000"/>
              </a:lnSpc>
              <a:buFontTx/>
              <a:buNone/>
            </a:pPr>
            <a:r>
              <a:rPr lang="en-US" sz="2400" dirty="0" smtClean="0"/>
              <a:t> </a:t>
            </a:r>
          </a:p>
          <a:p>
            <a:pPr algn="just" eaLnBrk="1" hangingPunct="1">
              <a:lnSpc>
                <a:spcPct val="90000"/>
              </a:lnSpc>
              <a:buFontTx/>
              <a:buNone/>
            </a:pPr>
            <a:r>
              <a:rPr lang="en-US" sz="2400" dirty="0" smtClean="0"/>
              <a:t>	What cost should be charged to SPL’s Balance Sheet as a cost of equipment?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52400"/>
            <a:ext cx="9144000" cy="1143000"/>
          </a:xfrm>
        </p:spPr>
        <p:txBody>
          <a:bodyPr/>
          <a:lstStyle/>
          <a:p>
            <a:pPr algn="l" eaLnBrk="1" hangingPunct="1"/>
            <a:r>
              <a:rPr lang="en-US" sz="3800" b="1" smtClean="0">
                <a:solidFill>
                  <a:schemeClr val="bg1"/>
                </a:solidFill>
              </a:rPr>
              <a:t>Assets acquired in the middle of year</a:t>
            </a:r>
            <a:endParaRPr lang="ru-RU" sz="3800" b="1" smtClean="0">
              <a:solidFill>
                <a:schemeClr val="bg1"/>
              </a:solidFill>
            </a:endParaRPr>
          </a:p>
        </p:txBody>
      </p:sp>
      <p:sp>
        <p:nvSpPr>
          <p:cNvPr id="24579" name="Rectangle 3"/>
          <p:cNvSpPr>
            <a:spLocks noGrp="1" noChangeArrowheads="1"/>
          </p:cNvSpPr>
          <p:nvPr>
            <p:ph type="body" idx="1"/>
          </p:nvPr>
        </p:nvSpPr>
        <p:spPr>
          <a:xfrm>
            <a:off x="381000" y="1752600"/>
            <a:ext cx="8229600" cy="4525963"/>
          </a:xfrm>
        </p:spPr>
        <p:txBody>
          <a:bodyPr/>
          <a:lstStyle/>
          <a:p>
            <a:pPr algn="just" eaLnBrk="1" hangingPunct="1"/>
            <a:r>
              <a:rPr lang="en-US" sz="2400" smtClean="0"/>
              <a:t>Charge a full year’s depreciation in the year of purchase and none in the year of disposal</a:t>
            </a:r>
          </a:p>
          <a:p>
            <a:pPr algn="just" eaLnBrk="1" hangingPunct="1"/>
            <a:endParaRPr lang="en-US" sz="2400" smtClean="0"/>
          </a:p>
          <a:p>
            <a:pPr algn="just" eaLnBrk="1" hangingPunct="1"/>
            <a:r>
              <a:rPr lang="en-US" sz="2400" smtClean="0"/>
              <a:t>Charge a full year’s depreciation in the year of disposal and none in the year of purchase</a:t>
            </a:r>
          </a:p>
          <a:p>
            <a:pPr algn="just" eaLnBrk="1" hangingPunct="1"/>
            <a:endParaRPr lang="en-US" sz="2400" smtClean="0"/>
          </a:p>
          <a:p>
            <a:pPr algn="just" eaLnBrk="1" hangingPunct="1"/>
            <a:r>
              <a:rPr lang="en-US" sz="2400" smtClean="0"/>
              <a:t>Charge depreciation at monthly rate throughout its life</a:t>
            </a:r>
            <a:endParaRPr lang="ru-RU" sz="2400" smtClean="0"/>
          </a:p>
          <a:p>
            <a:pPr eaLnBrk="1" hangingPunct="1"/>
            <a:endParaRPr lang="ru-RU"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122238"/>
            <a:ext cx="8229600" cy="639762"/>
          </a:xfrm>
        </p:spPr>
        <p:txBody>
          <a:bodyPr/>
          <a:lstStyle/>
          <a:p>
            <a:pPr algn="l" eaLnBrk="1" hangingPunct="1"/>
            <a:r>
              <a:rPr lang="en-US" sz="4000" b="1" smtClean="0">
                <a:solidFill>
                  <a:schemeClr val="bg1"/>
                </a:solidFill>
              </a:rPr>
              <a:t>Intangible Fixed Assets</a:t>
            </a:r>
            <a:endParaRPr lang="ru-RU" sz="4000" b="1" smtClean="0">
              <a:solidFill>
                <a:schemeClr val="bg1"/>
              </a:solidFill>
            </a:endParaRPr>
          </a:p>
        </p:txBody>
      </p:sp>
      <p:sp>
        <p:nvSpPr>
          <p:cNvPr id="25603" name="Text Box 3"/>
          <p:cNvSpPr txBox="1">
            <a:spLocks noChangeArrowheads="1"/>
          </p:cNvSpPr>
          <p:nvPr/>
        </p:nvSpPr>
        <p:spPr bwMode="auto">
          <a:xfrm>
            <a:off x="533400" y="1371600"/>
            <a:ext cx="8305800" cy="873125"/>
          </a:xfrm>
          <a:prstGeom prst="rect">
            <a:avLst/>
          </a:prstGeom>
          <a:noFill/>
          <a:ln w="28575" cap="sq">
            <a:noFill/>
            <a:miter lim="800000"/>
            <a:headEnd type="none" w="sm" len="sm"/>
            <a:tailEnd type="none" w="sm" len="sm"/>
          </a:ln>
        </p:spPr>
        <p:txBody>
          <a:bodyPr>
            <a:spAutoFit/>
          </a:bodyPr>
          <a:lstStyle/>
          <a:p>
            <a:pPr>
              <a:lnSpc>
                <a:spcPct val="110000"/>
              </a:lnSpc>
              <a:spcBef>
                <a:spcPct val="30000"/>
              </a:spcBef>
              <a:spcAft>
                <a:spcPct val="20000"/>
              </a:spcAft>
              <a:buSzPct val="80000"/>
            </a:pPr>
            <a:r>
              <a:rPr lang="en-US" sz="2400" b="1">
                <a:solidFill>
                  <a:srgbClr val="800000"/>
                </a:solidFill>
              </a:rPr>
              <a:t>Intangible assets</a:t>
            </a:r>
            <a:r>
              <a:rPr lang="en-US" sz="2400" b="1">
                <a:solidFill>
                  <a:srgbClr val="00FFFF"/>
                </a:solidFill>
              </a:rPr>
              <a:t> </a:t>
            </a:r>
            <a:r>
              <a:rPr lang="en-US" sz="2400">
                <a:solidFill>
                  <a:srgbClr val="000000"/>
                </a:solidFill>
              </a:rPr>
              <a:t>are rights, privileges, and competitive advantages that do not possess physical substance.</a:t>
            </a:r>
          </a:p>
        </p:txBody>
      </p:sp>
      <p:sp>
        <p:nvSpPr>
          <p:cNvPr id="25604" name="Text Box 9"/>
          <p:cNvSpPr txBox="1">
            <a:spLocks noChangeArrowheads="1"/>
          </p:cNvSpPr>
          <p:nvPr/>
        </p:nvSpPr>
        <p:spPr bwMode="auto">
          <a:xfrm>
            <a:off x="533400" y="4495800"/>
            <a:ext cx="3886200" cy="1531938"/>
          </a:xfrm>
          <a:prstGeom prst="rect">
            <a:avLst/>
          </a:prstGeom>
          <a:noFill/>
          <a:ln w="28575" cap="sq">
            <a:noFill/>
            <a:miter lim="800000"/>
            <a:headEnd type="none" w="sm" len="sm"/>
            <a:tailEnd type="none" w="sm" len="sm"/>
          </a:ln>
        </p:spPr>
        <p:txBody>
          <a:bodyPr>
            <a:spAutoFit/>
          </a:bodyPr>
          <a:lstStyle/>
          <a:p>
            <a:pPr marL="454025" indent="-454025">
              <a:lnSpc>
                <a:spcPct val="110000"/>
              </a:lnSpc>
              <a:spcBef>
                <a:spcPct val="30000"/>
              </a:spcBef>
              <a:buClr>
                <a:srgbClr val="800000"/>
              </a:buClr>
              <a:buSzPct val="85000"/>
              <a:buFont typeface="Arial" charset="0"/>
              <a:buChar char="•"/>
            </a:pPr>
            <a:r>
              <a:rPr lang="en-US" sz="2400"/>
              <a:t>Patents</a:t>
            </a:r>
          </a:p>
          <a:p>
            <a:pPr marL="454025" indent="-454025">
              <a:lnSpc>
                <a:spcPct val="110000"/>
              </a:lnSpc>
              <a:spcBef>
                <a:spcPct val="30000"/>
              </a:spcBef>
              <a:buClr>
                <a:srgbClr val="800000"/>
              </a:buClr>
              <a:buSzPct val="85000"/>
              <a:buFont typeface="Arial" charset="0"/>
              <a:buChar char="•"/>
            </a:pPr>
            <a:r>
              <a:rPr lang="en-US" sz="2400"/>
              <a:t>Copyrights</a:t>
            </a:r>
          </a:p>
          <a:p>
            <a:pPr marL="454025" indent="-454025">
              <a:lnSpc>
                <a:spcPct val="110000"/>
              </a:lnSpc>
              <a:spcBef>
                <a:spcPct val="30000"/>
              </a:spcBef>
              <a:buClr>
                <a:srgbClr val="800000"/>
              </a:buClr>
              <a:buSzPct val="85000"/>
              <a:buFont typeface="Arial" charset="0"/>
              <a:buChar char="•"/>
            </a:pPr>
            <a:r>
              <a:rPr lang="en-US" sz="2400"/>
              <a:t>Franchises or licenses</a:t>
            </a:r>
          </a:p>
        </p:txBody>
      </p:sp>
      <p:sp>
        <p:nvSpPr>
          <p:cNvPr id="25605" name="Text Box 10"/>
          <p:cNvSpPr txBox="1">
            <a:spLocks noChangeArrowheads="1"/>
          </p:cNvSpPr>
          <p:nvPr/>
        </p:nvSpPr>
        <p:spPr bwMode="auto">
          <a:xfrm>
            <a:off x="4419600" y="4572000"/>
            <a:ext cx="4572000" cy="1016000"/>
          </a:xfrm>
          <a:prstGeom prst="rect">
            <a:avLst/>
          </a:prstGeom>
          <a:noFill/>
          <a:ln w="28575" cap="sq">
            <a:noFill/>
            <a:miter lim="800000"/>
            <a:headEnd type="none" w="sm" len="sm"/>
            <a:tailEnd type="none" w="sm" len="sm"/>
          </a:ln>
        </p:spPr>
        <p:txBody>
          <a:bodyPr>
            <a:spAutoFit/>
          </a:bodyPr>
          <a:lstStyle/>
          <a:p>
            <a:pPr marL="454025" indent="-454025">
              <a:lnSpc>
                <a:spcPct val="110000"/>
              </a:lnSpc>
              <a:spcBef>
                <a:spcPct val="30000"/>
              </a:spcBef>
              <a:buClr>
                <a:srgbClr val="800000"/>
              </a:buClr>
              <a:buSzPct val="85000"/>
              <a:buFont typeface="Arial" charset="0"/>
              <a:buChar char="•"/>
            </a:pPr>
            <a:r>
              <a:rPr lang="en-US" sz="2400"/>
              <a:t>Trademarks or trade names</a:t>
            </a:r>
          </a:p>
          <a:p>
            <a:pPr marL="454025" indent="-454025">
              <a:lnSpc>
                <a:spcPct val="110000"/>
              </a:lnSpc>
              <a:spcBef>
                <a:spcPct val="30000"/>
              </a:spcBef>
              <a:buClr>
                <a:srgbClr val="800000"/>
              </a:buClr>
              <a:buSzPct val="85000"/>
              <a:buFont typeface="Arial" charset="0"/>
              <a:buChar char="•"/>
            </a:pPr>
            <a:r>
              <a:rPr lang="en-US" sz="2400"/>
              <a:t>Goodwill</a:t>
            </a:r>
          </a:p>
        </p:txBody>
      </p:sp>
      <p:sp>
        <p:nvSpPr>
          <p:cNvPr id="25606" name="Text Box 11"/>
          <p:cNvSpPr txBox="1">
            <a:spLocks noChangeArrowheads="1"/>
          </p:cNvSpPr>
          <p:nvPr/>
        </p:nvSpPr>
        <p:spPr bwMode="auto">
          <a:xfrm>
            <a:off x="609600" y="2971800"/>
            <a:ext cx="7772400" cy="1384300"/>
          </a:xfrm>
          <a:prstGeom prst="rect">
            <a:avLst/>
          </a:prstGeom>
          <a:noFill/>
          <a:ln w="12700" cap="sq">
            <a:noFill/>
            <a:miter lim="800000"/>
            <a:headEnd type="none" w="sm" len="sm"/>
            <a:tailEnd type="none" w="sm" len="sm"/>
          </a:ln>
        </p:spPr>
        <p:txBody>
          <a:bodyPr>
            <a:spAutoFit/>
          </a:bodyPr>
          <a:lstStyle/>
          <a:p>
            <a:pPr>
              <a:spcBef>
                <a:spcPct val="50000"/>
              </a:spcBef>
            </a:pPr>
            <a:r>
              <a:rPr lang="en-US" sz="2400"/>
              <a:t>Intangible assets are categorized as having either a limited life or an indefinite life.</a:t>
            </a:r>
          </a:p>
          <a:p>
            <a:pPr>
              <a:spcBef>
                <a:spcPct val="50000"/>
              </a:spcBef>
            </a:pPr>
            <a:r>
              <a:rPr lang="en-US" sz="2400"/>
              <a:t>Common types of intangibles: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304800" y="1447800"/>
            <a:ext cx="4343400" cy="3505200"/>
          </a:xfrm>
          <a:prstGeom prst="rect">
            <a:avLst/>
          </a:prstGeom>
          <a:noFill/>
          <a:ln w="9525">
            <a:noFill/>
            <a:miter lim="800000"/>
            <a:headEnd/>
            <a:tailEnd/>
          </a:ln>
        </p:spPr>
        <p:txBody>
          <a:bodyPr anchor="ctr"/>
          <a:lstStyle/>
          <a:p>
            <a:pPr algn="ctr"/>
            <a:r>
              <a:rPr lang="en-US" sz="4000" b="1" u="sng" dirty="0"/>
              <a:t/>
            </a:r>
            <a:br>
              <a:rPr lang="en-US" sz="4000" b="1" u="sng" dirty="0"/>
            </a:br>
            <a:r>
              <a:rPr lang="en-US" sz="4000" b="1" u="sng" dirty="0"/>
              <a:t>Lecture 8</a:t>
            </a:r>
            <a:br>
              <a:rPr lang="en-US" sz="4000" b="1" u="sng" dirty="0"/>
            </a:br>
            <a:endParaRPr lang="ru-RU" sz="4000" b="1" dirty="0"/>
          </a:p>
          <a:p>
            <a:pPr algn="ctr"/>
            <a:r>
              <a:rPr lang="en-US" sz="4000" b="1" dirty="0" smtClean="0"/>
              <a:t>Statement of Financial Position</a:t>
            </a:r>
          </a:p>
          <a:p>
            <a:pPr algn="ctr"/>
            <a:endParaRPr lang="en-US" sz="4000" b="1" dirty="0"/>
          </a:p>
        </p:txBody>
      </p:sp>
      <p:pic>
        <p:nvPicPr>
          <p:cNvPr id="6145" name="Picture 1"/>
          <p:cNvPicPr>
            <a:picLocks noChangeAspect="1" noChangeArrowheads="1"/>
          </p:cNvPicPr>
          <p:nvPr/>
        </p:nvPicPr>
        <p:blipFill>
          <a:blip r:embed="rId2"/>
          <a:srcRect/>
          <a:stretch>
            <a:fillRect/>
          </a:stretch>
        </p:blipFill>
        <p:spPr bwMode="auto">
          <a:xfrm>
            <a:off x="4000496" y="1714488"/>
            <a:ext cx="4810116" cy="416719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Placeholder 2"/>
          <p:cNvSpPr>
            <a:spLocks noGrp="1"/>
          </p:cNvSpPr>
          <p:nvPr>
            <p:ph type="body" sz="half" idx="1"/>
          </p:nvPr>
        </p:nvSpPr>
        <p:spPr>
          <a:xfrm>
            <a:off x="457200" y="1219200"/>
            <a:ext cx="8001000" cy="4525963"/>
          </a:xfrm>
        </p:spPr>
        <p:txBody>
          <a:bodyPr/>
          <a:lstStyle/>
          <a:p>
            <a:pPr algn="just"/>
            <a:r>
              <a:rPr lang="en-US" sz="2000" b="1" smtClean="0">
                <a:solidFill>
                  <a:srgbClr val="C00000"/>
                </a:solidFill>
              </a:rPr>
              <a:t>Patents</a:t>
            </a:r>
            <a:r>
              <a:rPr lang="en-US" sz="2000" smtClean="0"/>
              <a:t> grant to the organization the exclusive right to manufacture, sell, or control a product or process for a specific period of time.</a:t>
            </a:r>
          </a:p>
          <a:p>
            <a:pPr algn="just"/>
            <a:r>
              <a:rPr lang="en-US" sz="2000" b="1" smtClean="0">
                <a:solidFill>
                  <a:srgbClr val="C00000"/>
                </a:solidFill>
              </a:rPr>
              <a:t>Copyrights</a:t>
            </a:r>
            <a:r>
              <a:rPr lang="en-US" sz="2000" smtClean="0"/>
              <a:t> give the owner the right to reproduce and sell a published work or artistic creation.</a:t>
            </a:r>
          </a:p>
          <a:p>
            <a:pPr algn="just"/>
            <a:r>
              <a:rPr lang="en-US" sz="2000" b="1" smtClean="0">
                <a:solidFill>
                  <a:srgbClr val="C00000"/>
                </a:solidFill>
              </a:rPr>
              <a:t>Franchises, licenses </a:t>
            </a:r>
            <a:r>
              <a:rPr lang="en-US" sz="2000" smtClean="0">
                <a:solidFill>
                  <a:srgbClr val="000000"/>
                </a:solidFill>
              </a:rPr>
              <a:t>are privileges granted by a private business or a government to sell goods or services under specified conditions.  </a:t>
            </a:r>
          </a:p>
          <a:p>
            <a:pPr algn="just">
              <a:lnSpc>
                <a:spcPct val="110000"/>
              </a:lnSpc>
              <a:buClr>
                <a:srgbClr val="800000"/>
              </a:buClr>
              <a:buSzPct val="85000"/>
            </a:pPr>
            <a:r>
              <a:rPr lang="en-US" sz="2000" b="1" smtClean="0">
                <a:solidFill>
                  <a:srgbClr val="C00000"/>
                </a:solidFill>
              </a:rPr>
              <a:t>Trademarks </a:t>
            </a:r>
            <a:r>
              <a:rPr lang="en-US" sz="2000" smtClean="0">
                <a:solidFill>
                  <a:srgbClr val="000000"/>
                </a:solidFill>
              </a:rPr>
              <a:t>are rights that relate to brand or trade names. Word, phrase, jingle, or symbol that identifies a particular enterprise or product.</a:t>
            </a:r>
          </a:p>
          <a:p>
            <a:pPr algn="just">
              <a:buFontTx/>
              <a:buNone/>
            </a:pPr>
            <a:endParaRPr lang="en-US" sz="2000" smtClean="0"/>
          </a:p>
          <a:p>
            <a:pPr algn="just">
              <a:buFontTx/>
              <a:buNone/>
            </a:pPr>
            <a:endParaRPr lang="en-US" sz="2000" smtClean="0"/>
          </a:p>
        </p:txBody>
      </p:sp>
      <p:sp>
        <p:nvSpPr>
          <p:cNvPr id="26627" name="Rectangle 2"/>
          <p:cNvSpPr>
            <a:spLocks noGrp="1" noChangeArrowheads="1"/>
          </p:cNvSpPr>
          <p:nvPr>
            <p:ph type="title"/>
          </p:nvPr>
        </p:nvSpPr>
        <p:spPr>
          <a:xfrm>
            <a:off x="304800" y="122238"/>
            <a:ext cx="8229600" cy="639762"/>
          </a:xfrm>
        </p:spPr>
        <p:txBody>
          <a:bodyPr/>
          <a:lstStyle/>
          <a:p>
            <a:pPr algn="l" eaLnBrk="1" hangingPunct="1"/>
            <a:r>
              <a:rPr lang="en-US" sz="4000" b="1" smtClean="0">
                <a:solidFill>
                  <a:schemeClr val="bg1"/>
                </a:solidFill>
              </a:rPr>
              <a:t>Intangible Fixed Assets</a:t>
            </a:r>
            <a:endParaRPr lang="ru-RU" sz="4000" b="1" smtClean="0">
              <a:solidFill>
                <a:schemeClr val="bg1"/>
              </a:solidFill>
            </a:endParaRPr>
          </a:p>
        </p:txBody>
      </p:sp>
      <p:pic>
        <p:nvPicPr>
          <p:cNvPr id="26628" name="Picture 2" descr="http://blog.mindblizzard.com/uploaded_images/Coca-Cola-723214.jpg"/>
          <p:cNvPicPr>
            <a:picLocks noChangeAspect="1" noChangeArrowheads="1"/>
          </p:cNvPicPr>
          <p:nvPr/>
        </p:nvPicPr>
        <p:blipFill>
          <a:blip r:embed="rId2"/>
          <a:srcRect/>
          <a:stretch>
            <a:fillRect/>
          </a:stretch>
        </p:blipFill>
        <p:spPr bwMode="auto">
          <a:xfrm>
            <a:off x="3200400" y="4724400"/>
            <a:ext cx="2755900" cy="1357313"/>
          </a:xfrm>
          <a:prstGeom prst="rect">
            <a:avLst/>
          </a:prstGeom>
          <a:noFill/>
          <a:ln w="9525">
            <a:noFill/>
            <a:miter lim="800000"/>
            <a:headEnd/>
            <a:tailEnd/>
          </a:ln>
        </p:spPr>
      </p:pic>
      <p:pic>
        <p:nvPicPr>
          <p:cNvPr id="26629" name="Picture 4" descr="http://i.ehow.com/images/a04/sr/t7/disguise-windows-xp-like-vista-200X200.jpg"/>
          <p:cNvPicPr>
            <a:picLocks noChangeAspect="1" noChangeArrowheads="1"/>
          </p:cNvPicPr>
          <p:nvPr/>
        </p:nvPicPr>
        <p:blipFill>
          <a:blip r:embed="rId3"/>
          <a:srcRect/>
          <a:stretch>
            <a:fillRect/>
          </a:stretch>
        </p:blipFill>
        <p:spPr bwMode="auto">
          <a:xfrm>
            <a:off x="762000" y="4876800"/>
            <a:ext cx="16002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6200" y="274638"/>
            <a:ext cx="8229600" cy="334962"/>
          </a:xfrm>
        </p:spPr>
        <p:txBody>
          <a:bodyPr/>
          <a:lstStyle/>
          <a:p>
            <a:pPr algn="l" eaLnBrk="1" hangingPunct="1"/>
            <a:r>
              <a:rPr lang="en-US" sz="4000" b="1" smtClean="0">
                <a:solidFill>
                  <a:schemeClr val="bg1"/>
                </a:solidFill>
              </a:rPr>
              <a:t>Accounting for Intangible Assets</a:t>
            </a:r>
          </a:p>
        </p:txBody>
      </p:sp>
      <p:sp>
        <p:nvSpPr>
          <p:cNvPr id="27651" name="Text Box 4"/>
          <p:cNvSpPr txBox="1">
            <a:spLocks noChangeArrowheads="1"/>
          </p:cNvSpPr>
          <p:nvPr/>
        </p:nvSpPr>
        <p:spPr bwMode="auto">
          <a:xfrm>
            <a:off x="812800" y="1920875"/>
            <a:ext cx="7861300" cy="1938338"/>
          </a:xfrm>
          <a:prstGeom prst="rect">
            <a:avLst/>
          </a:prstGeom>
          <a:noFill/>
          <a:ln w="28575" cap="sq">
            <a:noFill/>
            <a:miter lim="800000"/>
            <a:headEnd type="none" w="sm" len="sm"/>
            <a:tailEnd type="none" w="sm" len="sm"/>
          </a:ln>
        </p:spPr>
        <p:txBody>
          <a:bodyPr>
            <a:spAutoFit/>
          </a:bodyPr>
          <a:lstStyle/>
          <a:p>
            <a:pPr marL="401638" indent="-401638">
              <a:lnSpc>
                <a:spcPct val="110000"/>
              </a:lnSpc>
              <a:spcBef>
                <a:spcPct val="30000"/>
              </a:spcBef>
              <a:buSzPct val="80000"/>
            </a:pPr>
            <a:r>
              <a:rPr lang="en-US" sz="2400" b="1">
                <a:solidFill>
                  <a:srgbClr val="800000"/>
                </a:solidFill>
              </a:rPr>
              <a:t>Purchased </a:t>
            </a:r>
            <a:r>
              <a:rPr lang="en-US" sz="2400"/>
              <a:t>Intangibles:</a:t>
            </a:r>
          </a:p>
          <a:p>
            <a:pPr marL="401638" indent="-401638">
              <a:lnSpc>
                <a:spcPct val="110000"/>
              </a:lnSpc>
              <a:spcBef>
                <a:spcPct val="30000"/>
              </a:spcBef>
              <a:buClr>
                <a:srgbClr val="800000"/>
              </a:buClr>
              <a:buSzPct val="85000"/>
              <a:buFont typeface="Arial" charset="0"/>
              <a:buChar char="•"/>
            </a:pPr>
            <a:r>
              <a:rPr lang="en-US" sz="2400"/>
              <a:t>Recorded at cost.</a:t>
            </a:r>
          </a:p>
          <a:p>
            <a:pPr marL="401638" indent="-401638">
              <a:lnSpc>
                <a:spcPct val="110000"/>
              </a:lnSpc>
              <a:spcBef>
                <a:spcPct val="30000"/>
              </a:spcBef>
              <a:buClr>
                <a:srgbClr val="800000"/>
              </a:buClr>
              <a:buSzPct val="85000"/>
              <a:buFont typeface="Arial" charset="0"/>
              <a:buChar char="•"/>
            </a:pPr>
            <a:r>
              <a:rPr lang="en-US" sz="2400"/>
              <a:t>Includes all costs necessary to make the intangible asset ready for its intended use.</a:t>
            </a:r>
          </a:p>
        </p:txBody>
      </p:sp>
      <p:sp>
        <p:nvSpPr>
          <p:cNvPr id="27652" name="Text Box 5"/>
          <p:cNvSpPr txBox="1">
            <a:spLocks noChangeArrowheads="1"/>
          </p:cNvSpPr>
          <p:nvPr/>
        </p:nvSpPr>
        <p:spPr bwMode="auto">
          <a:xfrm>
            <a:off x="533400" y="1219200"/>
            <a:ext cx="8001000" cy="466725"/>
          </a:xfrm>
          <a:prstGeom prst="rect">
            <a:avLst/>
          </a:prstGeom>
          <a:noFill/>
          <a:ln w="28575" cap="sq">
            <a:noFill/>
            <a:miter lim="800000"/>
            <a:headEnd type="none" w="sm" len="sm"/>
            <a:tailEnd type="none" w="sm" len="sm"/>
          </a:ln>
        </p:spPr>
        <p:txBody>
          <a:bodyPr>
            <a:spAutoFit/>
          </a:bodyPr>
          <a:lstStyle/>
          <a:p>
            <a:pPr>
              <a:lnSpc>
                <a:spcPct val="110000"/>
              </a:lnSpc>
              <a:spcBef>
                <a:spcPct val="30000"/>
              </a:spcBef>
              <a:spcAft>
                <a:spcPct val="20000"/>
              </a:spcAft>
              <a:buSzPct val="80000"/>
            </a:pPr>
            <a:r>
              <a:rPr lang="en-US" sz="2400" b="1">
                <a:solidFill>
                  <a:srgbClr val="800000"/>
                </a:solidFill>
              </a:rPr>
              <a:t>Valuation</a:t>
            </a:r>
            <a:endParaRPr lang="en-US" sz="2400"/>
          </a:p>
        </p:txBody>
      </p:sp>
      <p:sp>
        <p:nvSpPr>
          <p:cNvPr id="27653" name="Text Box 6"/>
          <p:cNvSpPr txBox="1">
            <a:spLocks noChangeArrowheads="1"/>
          </p:cNvSpPr>
          <p:nvPr/>
        </p:nvSpPr>
        <p:spPr bwMode="auto">
          <a:xfrm>
            <a:off x="825500" y="3944938"/>
            <a:ext cx="7861300" cy="1938337"/>
          </a:xfrm>
          <a:prstGeom prst="rect">
            <a:avLst/>
          </a:prstGeom>
          <a:noFill/>
          <a:ln w="28575" cap="sq">
            <a:noFill/>
            <a:miter lim="800000"/>
            <a:headEnd type="none" w="sm" len="sm"/>
            <a:tailEnd type="none" w="sm" len="sm"/>
          </a:ln>
        </p:spPr>
        <p:txBody>
          <a:bodyPr>
            <a:spAutoFit/>
          </a:bodyPr>
          <a:lstStyle/>
          <a:p>
            <a:pPr marL="401638" indent="-401638">
              <a:lnSpc>
                <a:spcPct val="110000"/>
              </a:lnSpc>
              <a:spcBef>
                <a:spcPct val="30000"/>
              </a:spcBef>
              <a:buSzPct val="80000"/>
            </a:pPr>
            <a:r>
              <a:rPr lang="en-US" sz="2400" b="1">
                <a:solidFill>
                  <a:srgbClr val="800000"/>
                </a:solidFill>
              </a:rPr>
              <a:t>Internally Created</a:t>
            </a:r>
            <a:r>
              <a:rPr lang="en-US" sz="2400"/>
              <a:t> Intangibles:</a:t>
            </a:r>
          </a:p>
          <a:p>
            <a:pPr marL="401638" indent="-401638">
              <a:lnSpc>
                <a:spcPct val="110000"/>
              </a:lnSpc>
              <a:spcBef>
                <a:spcPct val="30000"/>
              </a:spcBef>
              <a:buClr>
                <a:srgbClr val="800000"/>
              </a:buClr>
              <a:buSzPct val="85000"/>
              <a:buFont typeface="Arial" charset="0"/>
              <a:buChar char="•"/>
            </a:pPr>
            <a:r>
              <a:rPr lang="en-US" sz="2400"/>
              <a:t>Generally expensed.</a:t>
            </a:r>
          </a:p>
          <a:p>
            <a:pPr marL="401638" indent="-401638">
              <a:lnSpc>
                <a:spcPct val="110000"/>
              </a:lnSpc>
              <a:spcBef>
                <a:spcPct val="30000"/>
              </a:spcBef>
              <a:buClr>
                <a:srgbClr val="800000"/>
              </a:buClr>
              <a:buSzPct val="85000"/>
              <a:buFont typeface="Arial" charset="0"/>
              <a:buChar char="•"/>
            </a:pPr>
            <a:r>
              <a:rPr lang="en-US" sz="2400"/>
              <a:t>Only capitalize direct costs incurred in </a:t>
            </a:r>
            <a:r>
              <a:rPr lang="en-US" sz="2400">
                <a:cs typeface="Times New Roman" pitchFamily="18" charset="0"/>
              </a:rPr>
              <a:t>perfecting title to the intangible, such as legal costs.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685800" y="990600"/>
            <a:ext cx="8001000" cy="561975"/>
          </a:xfrm>
          <a:prstGeom prst="rect">
            <a:avLst/>
          </a:prstGeom>
          <a:noFill/>
          <a:ln w="28575" cap="sq">
            <a:noFill/>
            <a:miter lim="800000"/>
            <a:headEnd type="none" w="sm" len="sm"/>
            <a:tailEnd type="none" w="sm" len="sm"/>
          </a:ln>
        </p:spPr>
        <p:txBody>
          <a:bodyPr>
            <a:spAutoFit/>
          </a:bodyPr>
          <a:lstStyle/>
          <a:p>
            <a:pPr>
              <a:lnSpc>
                <a:spcPct val="110000"/>
              </a:lnSpc>
              <a:spcBef>
                <a:spcPct val="30000"/>
              </a:spcBef>
              <a:spcAft>
                <a:spcPct val="20000"/>
              </a:spcAft>
              <a:buSzPct val="80000"/>
            </a:pPr>
            <a:r>
              <a:rPr lang="en-US" sz="2800" b="1">
                <a:solidFill>
                  <a:srgbClr val="800000"/>
                </a:solidFill>
              </a:rPr>
              <a:t>Amortization of Intangibles</a:t>
            </a:r>
            <a:endParaRPr lang="en-US" sz="2800"/>
          </a:p>
        </p:txBody>
      </p:sp>
      <p:sp>
        <p:nvSpPr>
          <p:cNvPr id="28675" name="Title 1"/>
          <p:cNvSpPr>
            <a:spLocks noGrp="1"/>
          </p:cNvSpPr>
          <p:nvPr>
            <p:ph type="title"/>
          </p:nvPr>
        </p:nvSpPr>
        <p:spPr>
          <a:xfrm>
            <a:off x="228600" y="152400"/>
            <a:ext cx="8229600" cy="563563"/>
          </a:xfrm>
        </p:spPr>
        <p:txBody>
          <a:bodyPr/>
          <a:lstStyle/>
          <a:p>
            <a:pPr algn="l" eaLnBrk="1" hangingPunct="1"/>
            <a:r>
              <a:rPr lang="en-US" sz="4000" b="1" smtClean="0">
                <a:solidFill>
                  <a:schemeClr val="bg1"/>
                </a:solidFill>
              </a:rPr>
              <a:t>Accounting for Intangible Assets</a:t>
            </a:r>
          </a:p>
        </p:txBody>
      </p:sp>
      <p:sp>
        <p:nvSpPr>
          <p:cNvPr id="28676" name="Rectangle 7"/>
          <p:cNvSpPr>
            <a:spLocks noChangeArrowheads="1"/>
          </p:cNvSpPr>
          <p:nvPr/>
        </p:nvSpPr>
        <p:spPr bwMode="auto">
          <a:xfrm>
            <a:off x="304800" y="1552575"/>
            <a:ext cx="2971800" cy="4773613"/>
          </a:xfrm>
          <a:prstGeom prst="rect">
            <a:avLst/>
          </a:prstGeom>
          <a:noFill/>
          <a:ln w="9525">
            <a:solidFill>
              <a:srgbClr val="CC3300"/>
            </a:solidFill>
            <a:miter lim="800000"/>
            <a:headEnd/>
            <a:tailEnd/>
          </a:ln>
        </p:spPr>
        <p:txBody>
          <a:bodyPr>
            <a:spAutoFit/>
          </a:bodyPr>
          <a:lstStyle/>
          <a:p>
            <a:pPr marL="401638" indent="-401638">
              <a:lnSpc>
                <a:spcPct val="110000"/>
              </a:lnSpc>
              <a:spcBef>
                <a:spcPct val="50000"/>
              </a:spcBef>
              <a:buClr>
                <a:srgbClr val="800000"/>
              </a:buClr>
              <a:buSzPct val="85000"/>
            </a:pPr>
            <a:r>
              <a:rPr lang="en-US">
                <a:solidFill>
                  <a:srgbClr val="C00000"/>
                </a:solidFill>
              </a:rPr>
              <a:t>Patent</a:t>
            </a:r>
          </a:p>
          <a:p>
            <a:pPr marL="401638" indent="-401638">
              <a:lnSpc>
                <a:spcPct val="110000"/>
              </a:lnSpc>
              <a:spcBef>
                <a:spcPct val="50000"/>
              </a:spcBef>
              <a:buClr>
                <a:srgbClr val="800000"/>
              </a:buClr>
              <a:buSzPct val="85000"/>
              <a:buFont typeface="Arial" charset="0"/>
              <a:buChar char="•"/>
            </a:pPr>
            <a:r>
              <a:rPr lang="en-US"/>
              <a:t>Capitalize costs of purchasing a patent and amortize over its 20-year life or its useful life, whichever is shorter.</a:t>
            </a:r>
          </a:p>
          <a:p>
            <a:pPr marL="401638" indent="-401638">
              <a:lnSpc>
                <a:spcPct val="110000"/>
              </a:lnSpc>
              <a:spcBef>
                <a:spcPct val="50000"/>
              </a:spcBef>
              <a:buClr>
                <a:srgbClr val="800000"/>
              </a:buClr>
              <a:buSzPct val="85000"/>
              <a:buFont typeface="Arial" charset="0"/>
              <a:buChar char="•"/>
            </a:pPr>
            <a:r>
              <a:rPr lang="en-US"/>
              <a:t>Expense any R&amp;D costs in developing a patent. </a:t>
            </a:r>
          </a:p>
          <a:p>
            <a:pPr marL="401638" indent="-401638">
              <a:lnSpc>
                <a:spcPct val="110000"/>
              </a:lnSpc>
              <a:spcBef>
                <a:spcPct val="50000"/>
              </a:spcBef>
              <a:buClr>
                <a:srgbClr val="800000"/>
              </a:buClr>
              <a:buSzPct val="85000"/>
              <a:buFont typeface="Arial" charset="0"/>
              <a:buChar char="•"/>
            </a:pPr>
            <a:r>
              <a:rPr lang="en-US"/>
              <a:t>Legal fees incurred successfully defending a patent are capitalized to Patent account.</a:t>
            </a:r>
          </a:p>
        </p:txBody>
      </p:sp>
      <p:sp>
        <p:nvSpPr>
          <p:cNvPr id="28677" name="Rectangle 8"/>
          <p:cNvSpPr>
            <a:spLocks noChangeArrowheads="1"/>
          </p:cNvSpPr>
          <p:nvPr/>
        </p:nvSpPr>
        <p:spPr bwMode="auto">
          <a:xfrm>
            <a:off x="3352800" y="1552575"/>
            <a:ext cx="2667000" cy="3554413"/>
          </a:xfrm>
          <a:prstGeom prst="rect">
            <a:avLst/>
          </a:prstGeom>
          <a:noFill/>
          <a:ln w="9525">
            <a:solidFill>
              <a:srgbClr val="C00000"/>
            </a:solidFill>
            <a:miter lim="800000"/>
            <a:headEnd/>
            <a:tailEnd/>
          </a:ln>
        </p:spPr>
        <p:txBody>
          <a:bodyPr>
            <a:spAutoFit/>
          </a:bodyPr>
          <a:lstStyle/>
          <a:p>
            <a:pPr marL="401638" indent="-401638">
              <a:lnSpc>
                <a:spcPct val="110000"/>
              </a:lnSpc>
              <a:spcBef>
                <a:spcPct val="50000"/>
              </a:spcBef>
              <a:buClr>
                <a:srgbClr val="800000"/>
              </a:buClr>
              <a:buSzPct val="85000"/>
            </a:pPr>
            <a:r>
              <a:rPr lang="en-US">
                <a:solidFill>
                  <a:srgbClr val="800000"/>
                </a:solidFill>
              </a:rPr>
              <a:t>Copyright</a:t>
            </a:r>
          </a:p>
          <a:p>
            <a:pPr marL="401638" indent="-401638">
              <a:lnSpc>
                <a:spcPct val="110000"/>
              </a:lnSpc>
              <a:spcBef>
                <a:spcPct val="50000"/>
              </a:spcBef>
              <a:buClr>
                <a:srgbClr val="800000"/>
              </a:buClr>
              <a:buSzPct val="85000"/>
              <a:buFont typeface="Arial" charset="0"/>
              <a:buChar char="•"/>
            </a:pPr>
            <a:r>
              <a:rPr lang="en-US">
                <a:solidFill>
                  <a:srgbClr val="800000"/>
                </a:solidFill>
              </a:rPr>
              <a:t>Copyright</a:t>
            </a:r>
            <a:r>
              <a:rPr lang="en-US"/>
              <a:t> is granted for the life of the creator plus 70 years.</a:t>
            </a:r>
          </a:p>
          <a:p>
            <a:pPr marL="401638" indent="-401638">
              <a:lnSpc>
                <a:spcPct val="110000"/>
              </a:lnSpc>
              <a:spcBef>
                <a:spcPct val="50000"/>
              </a:spcBef>
              <a:buClr>
                <a:srgbClr val="800000"/>
              </a:buClr>
              <a:buSzPct val="85000"/>
              <a:buFont typeface="Arial" charset="0"/>
              <a:buChar char="•"/>
            </a:pPr>
            <a:r>
              <a:rPr lang="en-US"/>
              <a:t>Capitalize acquisition costs. </a:t>
            </a:r>
          </a:p>
          <a:p>
            <a:pPr marL="401638" indent="-401638">
              <a:lnSpc>
                <a:spcPct val="110000"/>
              </a:lnSpc>
              <a:spcBef>
                <a:spcPct val="50000"/>
              </a:spcBef>
              <a:buClr>
                <a:srgbClr val="800000"/>
              </a:buClr>
              <a:buSzPct val="85000"/>
              <a:buFont typeface="Arial" charset="0"/>
              <a:buChar char="•"/>
            </a:pPr>
            <a:r>
              <a:rPr lang="en-US"/>
              <a:t>Amortized to expense over useful life.</a:t>
            </a:r>
          </a:p>
        </p:txBody>
      </p:sp>
      <p:sp>
        <p:nvSpPr>
          <p:cNvPr id="28678" name="Rectangle 9"/>
          <p:cNvSpPr>
            <a:spLocks noChangeArrowheads="1"/>
          </p:cNvSpPr>
          <p:nvPr/>
        </p:nvSpPr>
        <p:spPr bwMode="auto">
          <a:xfrm>
            <a:off x="6111875" y="1552575"/>
            <a:ext cx="2651125" cy="2944813"/>
          </a:xfrm>
          <a:prstGeom prst="rect">
            <a:avLst/>
          </a:prstGeom>
          <a:noFill/>
          <a:ln w="9525">
            <a:solidFill>
              <a:srgbClr val="CC3300"/>
            </a:solidFill>
            <a:miter lim="800000"/>
            <a:headEnd/>
            <a:tailEnd/>
          </a:ln>
        </p:spPr>
        <p:txBody>
          <a:bodyPr>
            <a:spAutoFit/>
          </a:bodyPr>
          <a:lstStyle/>
          <a:p>
            <a:pPr marL="401638" indent="-401638">
              <a:lnSpc>
                <a:spcPct val="110000"/>
              </a:lnSpc>
              <a:spcBef>
                <a:spcPct val="50000"/>
              </a:spcBef>
              <a:buClr>
                <a:srgbClr val="800000"/>
              </a:buClr>
              <a:buSzPct val="85000"/>
            </a:pPr>
            <a:r>
              <a:rPr lang="en-US">
                <a:solidFill>
                  <a:srgbClr val="C00000"/>
                </a:solidFill>
              </a:rPr>
              <a:t>Trademarks**</a:t>
            </a:r>
          </a:p>
          <a:p>
            <a:pPr marL="401638" indent="-401638">
              <a:lnSpc>
                <a:spcPct val="110000"/>
              </a:lnSpc>
              <a:spcBef>
                <a:spcPct val="50000"/>
              </a:spcBef>
              <a:buClr>
                <a:srgbClr val="800000"/>
              </a:buClr>
              <a:buSzPct val="85000"/>
              <a:buFont typeface="Arial" charset="0"/>
              <a:buChar char="•"/>
            </a:pPr>
            <a:r>
              <a:rPr lang="en-US"/>
              <a:t>Capitalize acquisition costs. </a:t>
            </a:r>
          </a:p>
          <a:p>
            <a:pPr marL="401638" indent="-401638">
              <a:lnSpc>
                <a:spcPct val="110000"/>
              </a:lnSpc>
              <a:spcBef>
                <a:spcPct val="50000"/>
              </a:spcBef>
              <a:buClr>
                <a:srgbClr val="800000"/>
              </a:buClr>
              <a:buSzPct val="85000"/>
              <a:buFont typeface="Arial" charset="0"/>
              <a:buChar char="•"/>
            </a:pPr>
            <a:r>
              <a:rPr lang="en-US"/>
              <a:t>Cost of trademark or trade name is amortized over its useful life.</a:t>
            </a:r>
          </a:p>
          <a:p>
            <a:pPr marL="401638" indent="-401638">
              <a:lnSpc>
                <a:spcPct val="110000"/>
              </a:lnSpc>
              <a:spcBef>
                <a:spcPct val="50000"/>
              </a:spcBef>
              <a:buClr>
                <a:srgbClr val="800000"/>
              </a:buClr>
              <a:buSzPct val="85000"/>
            </a:pPr>
            <a:endParaRPr lang="en-US"/>
          </a:p>
        </p:txBody>
      </p:sp>
      <p:sp>
        <p:nvSpPr>
          <p:cNvPr id="28679" name="Rectangle 10"/>
          <p:cNvSpPr>
            <a:spLocks noChangeArrowheads="1"/>
          </p:cNvSpPr>
          <p:nvPr/>
        </p:nvSpPr>
        <p:spPr bwMode="auto">
          <a:xfrm>
            <a:off x="6111875" y="4903788"/>
            <a:ext cx="2651125" cy="1449387"/>
          </a:xfrm>
          <a:prstGeom prst="rect">
            <a:avLst/>
          </a:prstGeom>
          <a:noFill/>
          <a:ln w="9525">
            <a:solidFill>
              <a:srgbClr val="CC3300"/>
            </a:solidFill>
            <a:miter lim="800000"/>
            <a:headEnd/>
            <a:tailEnd/>
          </a:ln>
        </p:spPr>
        <p:txBody>
          <a:bodyPr>
            <a:spAutoFit/>
          </a:bodyPr>
          <a:lstStyle/>
          <a:p>
            <a:pPr marL="401638" indent="-401638">
              <a:lnSpc>
                <a:spcPct val="110000"/>
              </a:lnSpc>
              <a:spcBef>
                <a:spcPct val="50000"/>
              </a:spcBef>
              <a:buClr>
                <a:srgbClr val="800000"/>
              </a:buClr>
              <a:buSzPct val="85000"/>
            </a:pPr>
            <a:r>
              <a:rPr lang="en-US">
                <a:solidFill>
                  <a:srgbClr val="C00000"/>
                </a:solidFill>
              </a:rPr>
              <a:t>Franchises**, Licenses</a:t>
            </a:r>
          </a:p>
          <a:p>
            <a:pPr marL="401638" indent="-401638">
              <a:lnSpc>
                <a:spcPct val="110000"/>
              </a:lnSpc>
              <a:spcBef>
                <a:spcPct val="50000"/>
              </a:spcBef>
              <a:buClr>
                <a:srgbClr val="800000"/>
              </a:buClr>
              <a:buSzPct val="85000"/>
              <a:buFont typeface="Arial" charset="0"/>
              <a:buChar char="•"/>
            </a:pPr>
            <a:r>
              <a:rPr lang="en-US"/>
              <a:t>Acquisition cost is amortized over its useful life.</a:t>
            </a:r>
          </a:p>
        </p:txBody>
      </p:sp>
      <p:sp>
        <p:nvSpPr>
          <p:cNvPr id="28680" name="Rectangle 11"/>
          <p:cNvSpPr>
            <a:spLocks noChangeArrowheads="1"/>
          </p:cNvSpPr>
          <p:nvPr/>
        </p:nvSpPr>
        <p:spPr bwMode="auto">
          <a:xfrm>
            <a:off x="3352800" y="5210175"/>
            <a:ext cx="2651125" cy="1311275"/>
          </a:xfrm>
          <a:prstGeom prst="rect">
            <a:avLst/>
          </a:prstGeom>
          <a:noFill/>
          <a:ln w="9525">
            <a:solidFill>
              <a:srgbClr val="CC3300"/>
            </a:solidFill>
            <a:miter lim="800000"/>
            <a:headEnd/>
            <a:tailEnd/>
          </a:ln>
        </p:spPr>
        <p:txBody>
          <a:bodyPr>
            <a:spAutoFit/>
          </a:bodyPr>
          <a:lstStyle/>
          <a:p>
            <a:pPr marL="401638" indent="-401638">
              <a:lnSpc>
                <a:spcPct val="110000"/>
              </a:lnSpc>
              <a:spcBef>
                <a:spcPct val="50000"/>
              </a:spcBef>
              <a:buClr>
                <a:srgbClr val="800000"/>
              </a:buClr>
              <a:buSzPct val="85000"/>
            </a:pPr>
            <a:r>
              <a:rPr lang="en-US">
                <a:solidFill>
                  <a:srgbClr val="C00000"/>
                </a:solidFill>
              </a:rPr>
              <a:t>** Intangibles with indefinite lives – no systematic amortization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33400" y="998538"/>
            <a:ext cx="8001000" cy="561975"/>
          </a:xfrm>
          <a:prstGeom prst="rect">
            <a:avLst/>
          </a:prstGeom>
          <a:noFill/>
          <a:ln w="28575" cap="sq">
            <a:noFill/>
            <a:miter lim="800000"/>
            <a:headEnd type="none" w="sm" len="sm"/>
            <a:tailEnd type="none" w="sm" len="sm"/>
          </a:ln>
        </p:spPr>
        <p:txBody>
          <a:bodyPr>
            <a:spAutoFit/>
          </a:bodyPr>
          <a:lstStyle/>
          <a:p>
            <a:pPr>
              <a:lnSpc>
                <a:spcPct val="110000"/>
              </a:lnSpc>
              <a:spcBef>
                <a:spcPct val="30000"/>
              </a:spcBef>
              <a:spcAft>
                <a:spcPct val="20000"/>
              </a:spcAft>
              <a:buSzPct val="80000"/>
            </a:pPr>
            <a:r>
              <a:rPr lang="en-US" sz="2800" b="1">
                <a:solidFill>
                  <a:srgbClr val="800000"/>
                </a:solidFill>
              </a:rPr>
              <a:t>Goodwill</a:t>
            </a:r>
          </a:p>
        </p:txBody>
      </p:sp>
      <p:sp>
        <p:nvSpPr>
          <p:cNvPr id="6" name="Text Box 6"/>
          <p:cNvSpPr txBox="1">
            <a:spLocks noChangeArrowheads="1"/>
          </p:cNvSpPr>
          <p:nvPr/>
        </p:nvSpPr>
        <p:spPr bwMode="auto">
          <a:xfrm>
            <a:off x="609600" y="4102100"/>
            <a:ext cx="7696200" cy="1163638"/>
          </a:xfrm>
          <a:prstGeom prst="rect">
            <a:avLst/>
          </a:prstGeom>
          <a:noFill/>
          <a:ln w="28575" cap="sq">
            <a:noFill/>
            <a:miter lim="800000"/>
            <a:headEnd type="none" w="sm" len="sm"/>
            <a:tailEnd type="none" w="sm" len="sm"/>
          </a:ln>
          <a:effectLst/>
        </p:spPr>
        <p:txBody>
          <a:bodyPr>
            <a:spAutoFit/>
          </a:bodyPr>
          <a:lstStyle/>
          <a:p>
            <a:pPr marL="454025" indent="-454025">
              <a:spcBef>
                <a:spcPct val="20000"/>
              </a:spcBef>
              <a:buClr>
                <a:schemeClr val="accent2"/>
              </a:buClr>
              <a:buFont typeface="Symbol" pitchFamily="18" charset="2"/>
              <a:buNone/>
              <a:defRPr/>
            </a:pPr>
            <a:r>
              <a:rPr lang="en-US" sz="2200" dirty="0">
                <a:latin typeface="Arial" pitchFamily="34" charset="0"/>
              </a:rPr>
              <a:t>Goodwill is recorded as the excess of ...</a:t>
            </a:r>
          </a:p>
          <a:p>
            <a:pPr marL="454025" indent="-454025">
              <a:spcBef>
                <a:spcPct val="20000"/>
              </a:spcBef>
              <a:buClr>
                <a:schemeClr val="accent2"/>
              </a:buClr>
              <a:buFont typeface="Symbol" pitchFamily="18" charset="2"/>
              <a:buNone/>
              <a:defRPr/>
            </a:pPr>
            <a:r>
              <a:rPr lang="en-US" sz="2200" i="1" dirty="0">
                <a:latin typeface="Arial" pitchFamily="34" charset="0"/>
              </a:rPr>
              <a:t>	purchase price </a:t>
            </a:r>
            <a:r>
              <a:rPr lang="en-US" sz="2200" i="1" dirty="0">
                <a:solidFill>
                  <a:srgbClr val="800000"/>
                </a:solidFill>
                <a:effectLst>
                  <a:outerShdw blurRad="38100" dist="38100" dir="2700000" algn="tl">
                    <a:srgbClr val="C0C0C0"/>
                  </a:outerShdw>
                </a:effectLst>
                <a:latin typeface="Arial" pitchFamily="34" charset="0"/>
              </a:rPr>
              <a:t>over</a:t>
            </a:r>
            <a:r>
              <a:rPr lang="en-US" sz="2200" i="1" dirty="0">
                <a:latin typeface="Arial" pitchFamily="34" charset="0"/>
              </a:rPr>
              <a:t> the FMV of the identifiable net assets acquired</a:t>
            </a:r>
            <a:r>
              <a:rPr lang="en-US" sz="2200" dirty="0">
                <a:latin typeface="Arial" pitchFamily="34" charset="0"/>
              </a:rPr>
              <a:t>.</a:t>
            </a:r>
          </a:p>
        </p:txBody>
      </p:sp>
      <p:sp>
        <p:nvSpPr>
          <p:cNvPr id="29700" name="Rectangle 2"/>
          <p:cNvSpPr>
            <a:spLocks noGrp="1" noChangeArrowheads="1"/>
          </p:cNvSpPr>
          <p:nvPr>
            <p:ph type="title"/>
          </p:nvPr>
        </p:nvSpPr>
        <p:spPr>
          <a:xfrm>
            <a:off x="228600" y="198438"/>
            <a:ext cx="8229600" cy="487362"/>
          </a:xfrm>
        </p:spPr>
        <p:txBody>
          <a:bodyPr/>
          <a:lstStyle/>
          <a:p>
            <a:pPr algn="l" eaLnBrk="1" hangingPunct="1"/>
            <a:r>
              <a:rPr lang="en-US" sz="4000" b="1" smtClean="0">
                <a:solidFill>
                  <a:schemeClr val="bg1"/>
                </a:solidFill>
              </a:rPr>
              <a:t>Intangible Fixed Assets</a:t>
            </a:r>
            <a:endParaRPr lang="ru-RU" sz="4000" b="1" smtClean="0">
              <a:solidFill>
                <a:schemeClr val="bg1"/>
              </a:solidFill>
            </a:endParaRPr>
          </a:p>
        </p:txBody>
      </p:sp>
      <p:sp>
        <p:nvSpPr>
          <p:cNvPr id="29701" name="Rectangle 10"/>
          <p:cNvSpPr>
            <a:spLocks noChangeArrowheads="1"/>
          </p:cNvSpPr>
          <p:nvPr/>
        </p:nvSpPr>
        <p:spPr bwMode="auto">
          <a:xfrm>
            <a:off x="1066800" y="5562600"/>
            <a:ext cx="7239000" cy="830263"/>
          </a:xfrm>
          <a:prstGeom prst="rect">
            <a:avLst/>
          </a:prstGeom>
          <a:noFill/>
          <a:ln w="9525">
            <a:noFill/>
            <a:miter lim="800000"/>
            <a:headEnd/>
            <a:tailEnd/>
          </a:ln>
        </p:spPr>
        <p:txBody>
          <a:bodyPr>
            <a:spAutoFit/>
          </a:bodyPr>
          <a:lstStyle/>
          <a:p>
            <a:pPr algn="just">
              <a:lnSpc>
                <a:spcPct val="80000"/>
              </a:lnSpc>
            </a:pPr>
            <a:r>
              <a:rPr lang="en-US" sz="2000" i="1">
                <a:solidFill>
                  <a:srgbClr val="222268"/>
                </a:solidFill>
              </a:rPr>
              <a:t>“It is defined as any excess of the price paid for a business over the fair market value of the identifiable asset and liabilities acquired at the date of the exchange transaction (IAS 38)”</a:t>
            </a:r>
          </a:p>
        </p:txBody>
      </p:sp>
      <p:sp>
        <p:nvSpPr>
          <p:cNvPr id="29702" name="Rectangle 11"/>
          <p:cNvSpPr>
            <a:spLocks noChangeArrowheads="1"/>
          </p:cNvSpPr>
          <p:nvPr/>
        </p:nvSpPr>
        <p:spPr bwMode="auto">
          <a:xfrm>
            <a:off x="609600" y="1608138"/>
            <a:ext cx="7772400" cy="1108075"/>
          </a:xfrm>
          <a:prstGeom prst="rect">
            <a:avLst/>
          </a:prstGeom>
          <a:noFill/>
          <a:ln w="9525">
            <a:noFill/>
            <a:miter lim="800000"/>
            <a:headEnd/>
            <a:tailEnd/>
          </a:ln>
        </p:spPr>
        <p:txBody>
          <a:bodyPr>
            <a:spAutoFit/>
          </a:bodyPr>
          <a:lstStyle/>
          <a:p>
            <a:pPr algn="just"/>
            <a:r>
              <a:rPr lang="en-US" sz="2200"/>
              <a:t>Goodwill is recognized when one company acquires another company and pays more than the value of its net identifiable assets (assets less liabilities).</a:t>
            </a:r>
          </a:p>
        </p:txBody>
      </p:sp>
      <p:sp>
        <p:nvSpPr>
          <p:cNvPr id="29703" name="Rectangle 12"/>
          <p:cNvSpPr>
            <a:spLocks noChangeArrowheads="1"/>
          </p:cNvSpPr>
          <p:nvPr/>
        </p:nvSpPr>
        <p:spPr bwMode="auto">
          <a:xfrm>
            <a:off x="609600" y="2801938"/>
            <a:ext cx="7696200" cy="1108075"/>
          </a:xfrm>
          <a:prstGeom prst="rect">
            <a:avLst/>
          </a:prstGeom>
          <a:noFill/>
          <a:ln w="9525">
            <a:noFill/>
            <a:miter lim="800000"/>
            <a:headEnd/>
            <a:tailEnd/>
          </a:ln>
        </p:spPr>
        <p:txBody>
          <a:bodyPr>
            <a:spAutoFit/>
          </a:bodyPr>
          <a:lstStyle/>
          <a:p>
            <a:pPr algn="just"/>
            <a:r>
              <a:rPr lang="en-US" sz="2200"/>
              <a:t>Goodwill can only result from the purchase of another company and represents the expected value of better-than-normal future operating performance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76064"/>
          </a:xfrm>
        </p:spPr>
        <p:txBody>
          <a:bodyPr/>
          <a:lstStyle/>
          <a:p>
            <a:r>
              <a:rPr lang="en-US" b="1" dirty="0" smtClean="0">
                <a:solidFill>
                  <a:schemeClr val="bg1"/>
                </a:solidFill>
              </a:rPr>
              <a:t>Goodwill</a:t>
            </a:r>
            <a:endParaRPr lang="en-US" b="1"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5155283"/>
              </p:ext>
            </p:extLst>
          </p:nvPr>
        </p:nvGraphicFramePr>
        <p:xfrm>
          <a:off x="457200" y="1052739"/>
          <a:ext cx="8229600" cy="4968549"/>
        </p:xfrm>
        <a:graphic>
          <a:graphicData uri="http://schemas.openxmlformats.org/drawingml/2006/table">
            <a:tbl>
              <a:tblPr firstRow="1" bandRow="1">
                <a:tableStyleId>{5C22544A-7EE6-4342-B048-85BDC9FD1C3A}</a:tableStyleId>
              </a:tblPr>
              <a:tblGrid>
                <a:gridCol w="2743200"/>
                <a:gridCol w="2743200"/>
                <a:gridCol w="2743200"/>
              </a:tblGrid>
              <a:tr h="552061">
                <a:tc>
                  <a:txBody>
                    <a:bodyPr/>
                    <a:lstStyle/>
                    <a:p>
                      <a:pPr algn="ctr"/>
                      <a:r>
                        <a:rPr lang="en-US" b="1" dirty="0" smtClean="0">
                          <a:solidFill>
                            <a:schemeClr val="tx1"/>
                          </a:solidFill>
                        </a:rPr>
                        <a:t>Company</a:t>
                      </a:r>
                      <a:r>
                        <a:rPr lang="en-US" dirty="0" smtClean="0">
                          <a:solidFill>
                            <a:schemeClr val="tx1"/>
                          </a:solidFill>
                        </a:rPr>
                        <a:t> A</a:t>
                      </a:r>
                      <a:endParaRPr lang="en-US" dirty="0">
                        <a:solidFill>
                          <a:schemeClr val="tx1"/>
                        </a:solidFill>
                      </a:endParaRPr>
                    </a:p>
                  </a:txBody>
                  <a:tcPr/>
                </a:tc>
                <a:tc>
                  <a:txBody>
                    <a:bodyPr/>
                    <a:lstStyle/>
                    <a:p>
                      <a:pPr algn="ctr"/>
                      <a:r>
                        <a:rPr lang="en-US" dirty="0" smtClean="0">
                          <a:solidFill>
                            <a:schemeClr val="tx1"/>
                          </a:solidFill>
                        </a:rPr>
                        <a:t>Book Value</a:t>
                      </a:r>
                      <a:endParaRPr lang="en-US" dirty="0">
                        <a:solidFill>
                          <a:schemeClr val="tx1"/>
                        </a:solidFill>
                      </a:endParaRPr>
                    </a:p>
                  </a:txBody>
                  <a:tcPr/>
                </a:tc>
                <a:tc>
                  <a:txBody>
                    <a:bodyPr/>
                    <a:lstStyle/>
                    <a:p>
                      <a:pPr algn="ctr"/>
                      <a:r>
                        <a:rPr lang="en-US" b="1" dirty="0" smtClean="0">
                          <a:solidFill>
                            <a:schemeClr val="tx1"/>
                          </a:solidFill>
                        </a:rPr>
                        <a:t>Fair value</a:t>
                      </a:r>
                      <a:endParaRPr lang="en-US" b="1" dirty="0">
                        <a:solidFill>
                          <a:schemeClr val="tx1"/>
                        </a:solidFill>
                      </a:endParaRPr>
                    </a:p>
                  </a:txBody>
                  <a:tcPr/>
                </a:tc>
              </a:tr>
              <a:tr h="552061">
                <a:tc>
                  <a:txBody>
                    <a:bodyPr/>
                    <a:lstStyle/>
                    <a:p>
                      <a:r>
                        <a:rPr lang="en-US" dirty="0" smtClean="0"/>
                        <a:t>Cash</a:t>
                      </a:r>
                      <a:endParaRPr lang="en-US" dirty="0"/>
                    </a:p>
                  </a:txBody>
                  <a:tcPr/>
                </a:tc>
                <a:tc>
                  <a:txBody>
                    <a:bodyPr/>
                    <a:lstStyle/>
                    <a:p>
                      <a:pPr algn="ctr"/>
                      <a:r>
                        <a:rPr lang="en-US" dirty="0" smtClean="0"/>
                        <a:t>$ 5,000</a:t>
                      </a:r>
                      <a:endParaRPr lang="en-US" dirty="0"/>
                    </a:p>
                  </a:txBody>
                  <a:tcPr/>
                </a:tc>
                <a:tc>
                  <a:txBody>
                    <a:bodyPr/>
                    <a:lstStyle/>
                    <a:p>
                      <a:pPr algn="ctr"/>
                      <a:r>
                        <a:rPr lang="en-US" dirty="0" smtClean="0"/>
                        <a:t>$</a:t>
                      </a:r>
                      <a:r>
                        <a:rPr lang="en-US" baseline="0" dirty="0" smtClean="0"/>
                        <a:t> 5,000</a:t>
                      </a:r>
                      <a:endParaRPr lang="en-US" dirty="0"/>
                    </a:p>
                  </a:txBody>
                  <a:tcPr/>
                </a:tc>
              </a:tr>
              <a:tr h="552061">
                <a:tc>
                  <a:txBody>
                    <a:bodyPr/>
                    <a:lstStyle/>
                    <a:p>
                      <a:r>
                        <a:rPr lang="en-US" dirty="0" smtClean="0"/>
                        <a:t>Accounts receivable</a:t>
                      </a:r>
                      <a:endParaRPr lang="en-US" dirty="0"/>
                    </a:p>
                  </a:txBody>
                  <a:tcPr/>
                </a:tc>
                <a:tc>
                  <a:txBody>
                    <a:bodyPr/>
                    <a:lstStyle/>
                    <a:p>
                      <a:pPr algn="ctr"/>
                      <a:r>
                        <a:rPr lang="en-US" dirty="0" smtClean="0"/>
                        <a:t>$ 75,000</a:t>
                      </a:r>
                      <a:endParaRPr lang="en-US" dirty="0"/>
                    </a:p>
                  </a:txBody>
                  <a:tcPr/>
                </a:tc>
                <a:tc>
                  <a:txBody>
                    <a:bodyPr/>
                    <a:lstStyle/>
                    <a:p>
                      <a:pPr algn="ctr"/>
                      <a:r>
                        <a:rPr lang="en-US" dirty="0" smtClean="0"/>
                        <a:t>$67,000</a:t>
                      </a:r>
                      <a:endParaRPr lang="en-US" dirty="0"/>
                    </a:p>
                  </a:txBody>
                  <a:tcPr/>
                </a:tc>
              </a:tr>
              <a:tr h="552061">
                <a:tc>
                  <a:txBody>
                    <a:bodyPr/>
                    <a:lstStyle/>
                    <a:p>
                      <a:r>
                        <a:rPr lang="en-US" dirty="0" smtClean="0"/>
                        <a:t>Inventory</a:t>
                      </a:r>
                      <a:endParaRPr lang="en-US" dirty="0"/>
                    </a:p>
                  </a:txBody>
                  <a:tcPr/>
                </a:tc>
                <a:tc>
                  <a:txBody>
                    <a:bodyPr/>
                    <a:lstStyle/>
                    <a:p>
                      <a:pPr algn="ctr"/>
                      <a:r>
                        <a:rPr lang="en-US" dirty="0" smtClean="0"/>
                        <a:t>$ 35,000</a:t>
                      </a:r>
                      <a:endParaRPr lang="en-US" dirty="0"/>
                    </a:p>
                  </a:txBody>
                  <a:tcPr/>
                </a:tc>
                <a:tc>
                  <a:txBody>
                    <a:bodyPr/>
                    <a:lstStyle/>
                    <a:p>
                      <a:pPr algn="ctr"/>
                      <a:r>
                        <a:rPr lang="en-US" dirty="0" smtClean="0"/>
                        <a:t>$ 32,000</a:t>
                      </a:r>
                      <a:endParaRPr lang="en-US" dirty="0"/>
                    </a:p>
                  </a:txBody>
                  <a:tcPr/>
                </a:tc>
              </a:tr>
              <a:tr h="552061">
                <a:tc>
                  <a:txBody>
                    <a:bodyPr/>
                    <a:lstStyle/>
                    <a:p>
                      <a:r>
                        <a:rPr lang="en-US" dirty="0" smtClean="0"/>
                        <a:t>PPE (net)</a:t>
                      </a:r>
                      <a:endParaRPr lang="en-US" dirty="0"/>
                    </a:p>
                  </a:txBody>
                  <a:tcPr/>
                </a:tc>
                <a:tc>
                  <a:txBody>
                    <a:bodyPr/>
                    <a:lstStyle/>
                    <a:p>
                      <a:pPr algn="ctr"/>
                      <a:r>
                        <a:rPr lang="en-US" dirty="0" smtClean="0"/>
                        <a:t>$ 201,515</a:t>
                      </a:r>
                      <a:endParaRPr lang="en-US" dirty="0"/>
                    </a:p>
                  </a:txBody>
                  <a:tcPr/>
                </a:tc>
                <a:tc>
                  <a:txBody>
                    <a:bodyPr/>
                    <a:lstStyle/>
                    <a:p>
                      <a:pPr algn="ctr"/>
                      <a:r>
                        <a:rPr lang="en-US" dirty="0" smtClean="0"/>
                        <a:t>$ 235,000</a:t>
                      </a:r>
                      <a:endParaRPr lang="en-US" dirty="0"/>
                    </a:p>
                  </a:txBody>
                  <a:tcPr/>
                </a:tc>
              </a:tr>
              <a:tr h="552061">
                <a:tc>
                  <a:txBody>
                    <a:bodyPr/>
                    <a:lstStyle/>
                    <a:p>
                      <a:r>
                        <a:rPr lang="en-US" dirty="0" smtClean="0"/>
                        <a:t>Intangible assets</a:t>
                      </a:r>
                      <a:endParaRPr lang="en-US" dirty="0"/>
                    </a:p>
                  </a:txBody>
                  <a:tcPr/>
                </a:tc>
                <a:tc>
                  <a:txBody>
                    <a:bodyPr/>
                    <a:lstStyle/>
                    <a:p>
                      <a:pPr algn="ctr"/>
                      <a:r>
                        <a:rPr lang="en-US" dirty="0" smtClean="0"/>
                        <a:t>$ 20,000</a:t>
                      </a:r>
                      <a:endParaRPr lang="en-US" dirty="0"/>
                    </a:p>
                  </a:txBody>
                  <a:tcPr/>
                </a:tc>
                <a:tc>
                  <a:txBody>
                    <a:bodyPr/>
                    <a:lstStyle/>
                    <a:p>
                      <a:pPr algn="ctr"/>
                      <a:r>
                        <a:rPr lang="en-US" dirty="0" smtClean="0"/>
                        <a:t>$</a:t>
                      </a:r>
                      <a:r>
                        <a:rPr lang="en-US" baseline="0" dirty="0" smtClean="0"/>
                        <a:t> 20,000</a:t>
                      </a:r>
                      <a:endParaRPr lang="en-US" dirty="0"/>
                    </a:p>
                  </a:txBody>
                  <a:tcPr/>
                </a:tc>
              </a:tr>
              <a:tr h="552061">
                <a:tc>
                  <a:txBody>
                    <a:bodyPr/>
                    <a:lstStyle/>
                    <a:p>
                      <a:r>
                        <a:rPr lang="en-US" dirty="0" smtClean="0"/>
                        <a:t>Total Assets </a:t>
                      </a:r>
                      <a:endParaRPr lang="en-US" dirty="0"/>
                    </a:p>
                  </a:txBody>
                  <a:tcPr/>
                </a:tc>
                <a:tc>
                  <a:txBody>
                    <a:bodyPr/>
                    <a:lstStyle/>
                    <a:p>
                      <a:pPr algn="ctr"/>
                      <a:r>
                        <a:rPr lang="en-US" dirty="0" smtClean="0"/>
                        <a:t>$</a:t>
                      </a:r>
                      <a:r>
                        <a:rPr lang="en-US" baseline="0" dirty="0" smtClean="0"/>
                        <a:t> 336, 515</a:t>
                      </a:r>
                      <a:endParaRPr lang="en-US" dirty="0"/>
                    </a:p>
                  </a:txBody>
                  <a:tcPr/>
                </a:tc>
                <a:tc>
                  <a:txBody>
                    <a:bodyPr/>
                    <a:lstStyle/>
                    <a:p>
                      <a:pPr algn="ctr"/>
                      <a:r>
                        <a:rPr lang="en-US" dirty="0" smtClean="0"/>
                        <a:t>$ 359,000</a:t>
                      </a:r>
                      <a:endParaRPr lang="en-US" dirty="0"/>
                    </a:p>
                  </a:txBody>
                  <a:tcPr/>
                </a:tc>
              </a:tr>
              <a:tr h="552061">
                <a:tc>
                  <a:txBody>
                    <a:bodyPr/>
                    <a:lstStyle/>
                    <a:p>
                      <a:r>
                        <a:rPr lang="en-US" dirty="0" smtClean="0"/>
                        <a:t>Total liabilities</a:t>
                      </a:r>
                      <a:endParaRPr lang="en-US" dirty="0"/>
                    </a:p>
                  </a:txBody>
                  <a:tcPr/>
                </a:tc>
                <a:tc>
                  <a:txBody>
                    <a:bodyPr/>
                    <a:lstStyle/>
                    <a:p>
                      <a:pPr algn="ctr"/>
                      <a:r>
                        <a:rPr lang="en-US" dirty="0" smtClean="0"/>
                        <a:t>$ 150,000</a:t>
                      </a:r>
                      <a:endParaRPr lang="en-US" dirty="0"/>
                    </a:p>
                  </a:txBody>
                  <a:tcPr/>
                </a:tc>
                <a:tc>
                  <a:txBody>
                    <a:bodyPr/>
                    <a:lstStyle/>
                    <a:p>
                      <a:pPr algn="ctr"/>
                      <a:r>
                        <a:rPr lang="en-US" dirty="0" smtClean="0"/>
                        <a:t>$ 150,000</a:t>
                      </a:r>
                      <a:endParaRPr lang="en-US" dirty="0"/>
                    </a:p>
                  </a:txBody>
                  <a:tcPr/>
                </a:tc>
              </a:tr>
              <a:tr h="552061">
                <a:tc>
                  <a:txBody>
                    <a:bodyPr/>
                    <a:lstStyle/>
                    <a:p>
                      <a:r>
                        <a:rPr lang="en-US" dirty="0" smtClean="0"/>
                        <a:t>Net Assets</a:t>
                      </a:r>
                      <a:endParaRPr lang="en-US" dirty="0"/>
                    </a:p>
                  </a:txBody>
                  <a:tcPr/>
                </a:tc>
                <a:tc>
                  <a:txBody>
                    <a:bodyPr/>
                    <a:lstStyle/>
                    <a:p>
                      <a:pPr algn="ctr"/>
                      <a:r>
                        <a:rPr lang="en-US" dirty="0" smtClean="0"/>
                        <a:t>$</a:t>
                      </a:r>
                      <a:r>
                        <a:rPr lang="en-US" baseline="0" dirty="0" smtClean="0"/>
                        <a:t> 186,515</a:t>
                      </a:r>
                      <a:endParaRPr lang="en-US" dirty="0"/>
                    </a:p>
                  </a:txBody>
                  <a:tcPr/>
                </a:tc>
                <a:tc>
                  <a:txBody>
                    <a:bodyPr/>
                    <a:lstStyle/>
                    <a:p>
                      <a:pPr algn="ctr"/>
                      <a:r>
                        <a:rPr lang="en-US" dirty="0" smtClean="0"/>
                        <a:t>$ 209,000</a:t>
                      </a:r>
                      <a:endParaRPr lang="en-US" dirty="0"/>
                    </a:p>
                  </a:txBody>
                  <a:tcPr/>
                </a:tc>
              </a:tr>
            </a:tbl>
          </a:graphicData>
        </a:graphic>
      </p:graphicFrame>
    </p:spTree>
    <p:extLst>
      <p:ext uri="{BB962C8B-B14F-4D97-AF65-F5344CB8AC3E}">
        <p14:creationId xmlns:p14="http://schemas.microsoft.com/office/powerpoint/2010/main" val="2504392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lstStyle/>
          <a:p>
            <a:r>
              <a:rPr lang="en-US" b="1" dirty="0" smtClean="0">
                <a:solidFill>
                  <a:schemeClr val="bg1"/>
                </a:solidFill>
              </a:rPr>
              <a:t>Goodwill</a:t>
            </a:r>
            <a:endParaRPr lang="en-US" b="1" dirty="0">
              <a:solidFill>
                <a:schemeClr val="bg1"/>
              </a:solidFill>
            </a:endParaRPr>
          </a:p>
        </p:txBody>
      </p:sp>
      <p:sp>
        <p:nvSpPr>
          <p:cNvPr id="3" name="Content Placeholder 2"/>
          <p:cNvSpPr>
            <a:spLocks noGrp="1"/>
          </p:cNvSpPr>
          <p:nvPr>
            <p:ph idx="1"/>
          </p:nvPr>
        </p:nvSpPr>
        <p:spPr>
          <a:xfrm>
            <a:off x="323528" y="908720"/>
            <a:ext cx="8229600" cy="4525963"/>
          </a:xfrm>
        </p:spPr>
        <p:txBody>
          <a:bodyPr/>
          <a:lstStyle/>
          <a:p>
            <a:r>
              <a:rPr lang="en-US" sz="2400" dirty="0"/>
              <a:t>The fair value differs from book value in the example above because:</a:t>
            </a:r>
          </a:p>
          <a:p>
            <a:r>
              <a:rPr lang="en-US" sz="2400" dirty="0"/>
              <a:t>Fair value accounts receivable is lower than book value due to uncollectible accounts.</a:t>
            </a:r>
          </a:p>
          <a:p>
            <a:r>
              <a:rPr lang="en-US" sz="2400" dirty="0"/>
              <a:t>Fair value inventory is lower than book value due to obsolescence.</a:t>
            </a:r>
          </a:p>
          <a:p>
            <a:r>
              <a:rPr lang="en-US" sz="2400" dirty="0"/>
              <a:t>Fair value PPE is higher than book value due to depreciation being greater than the decline in PPE fair value</a:t>
            </a:r>
            <a:r>
              <a:rPr lang="en-US" sz="2400" dirty="0" smtClean="0"/>
              <a:t>.</a:t>
            </a:r>
            <a:endParaRPr lang="en-US" sz="2400" dirty="0"/>
          </a:p>
          <a:p>
            <a:r>
              <a:rPr lang="en-US" sz="2400" dirty="0"/>
              <a:t>If Company B purchases Company A for $250,000, the amount of economic goodwill “created” would be the purchase price minus the fair market value of net assets: </a:t>
            </a:r>
            <a:r>
              <a:rPr lang="en-US" sz="2400" b="1" dirty="0"/>
              <a:t>$250,000 – $209,000 = $41,000.</a:t>
            </a:r>
            <a:endParaRPr lang="en-US" sz="2400" dirty="0"/>
          </a:p>
          <a:p>
            <a:endParaRPr lang="en-US" sz="2400" dirty="0"/>
          </a:p>
        </p:txBody>
      </p:sp>
    </p:spTree>
    <p:extLst>
      <p:ext uri="{BB962C8B-B14F-4D97-AF65-F5344CB8AC3E}">
        <p14:creationId xmlns:p14="http://schemas.microsoft.com/office/powerpoint/2010/main" val="2773462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152400"/>
            <a:ext cx="8229600" cy="487362"/>
          </a:xfrm>
        </p:spPr>
        <p:txBody>
          <a:bodyPr/>
          <a:lstStyle/>
          <a:p>
            <a:pPr algn="l"/>
            <a:r>
              <a:rPr lang="en-US" dirty="0" smtClean="0"/>
              <a:t>Non-Current Assets</a:t>
            </a:r>
            <a:endParaRPr lang="ru-RU" dirty="0"/>
          </a:p>
        </p:txBody>
      </p:sp>
      <p:pic>
        <p:nvPicPr>
          <p:cNvPr id="4" name="Объект 3"/>
          <p:cNvPicPr>
            <a:picLocks noGrp="1" noChangeAspect="1"/>
          </p:cNvPicPr>
          <p:nvPr>
            <p:ph idx="1"/>
          </p:nvPr>
        </p:nvPicPr>
        <p:blipFill>
          <a:blip r:embed="rId2"/>
          <a:stretch>
            <a:fillRect/>
          </a:stretch>
        </p:blipFill>
        <p:spPr>
          <a:xfrm>
            <a:off x="457200" y="1600200"/>
            <a:ext cx="8229600" cy="4072379"/>
          </a:xfrm>
          <a:prstGeom prst="rect">
            <a:avLst/>
          </a:prstGeom>
        </p:spPr>
      </p:pic>
    </p:spTree>
    <p:extLst>
      <p:ext uri="{BB962C8B-B14F-4D97-AF65-F5344CB8AC3E}">
        <p14:creationId xmlns:p14="http://schemas.microsoft.com/office/powerpoint/2010/main" val="2680963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198438"/>
            <a:ext cx="8229600" cy="487362"/>
          </a:xfrm>
        </p:spPr>
        <p:txBody>
          <a:bodyPr/>
          <a:lstStyle/>
          <a:p>
            <a:pPr algn="l" eaLnBrk="1" hangingPunct="1"/>
            <a:r>
              <a:rPr lang="en-US" sz="4000" b="1" smtClean="0">
                <a:solidFill>
                  <a:schemeClr val="bg1"/>
                </a:solidFill>
              </a:rPr>
              <a:t>Financial assets</a:t>
            </a:r>
          </a:p>
        </p:txBody>
      </p:sp>
      <p:sp>
        <p:nvSpPr>
          <p:cNvPr id="50179" name="Rectangle 3"/>
          <p:cNvSpPr>
            <a:spLocks noGrp="1" noChangeArrowheads="1"/>
          </p:cNvSpPr>
          <p:nvPr>
            <p:ph type="body" idx="1"/>
          </p:nvPr>
        </p:nvSpPr>
        <p:spPr/>
        <p:txBody>
          <a:bodyPr/>
          <a:lstStyle/>
          <a:p>
            <a:pPr marL="609600" indent="-609600" eaLnBrk="1" hangingPunct="1">
              <a:buFont typeface="Wingdings" pitchFamily="2" charset="2"/>
              <a:buAutoNum type="arabicPeriod"/>
            </a:pPr>
            <a:r>
              <a:rPr lang="en-US" sz="2400" smtClean="0"/>
              <a:t>Investment in subsidiaries (usually 100% ownership)</a:t>
            </a:r>
          </a:p>
          <a:p>
            <a:pPr marL="609600" indent="-609600" eaLnBrk="1" hangingPunct="1">
              <a:buFont typeface="Wingdings" pitchFamily="2" charset="2"/>
              <a:buAutoNum type="arabicPeriod"/>
            </a:pPr>
            <a:endParaRPr lang="en-US" sz="2400" smtClean="0"/>
          </a:p>
          <a:p>
            <a:pPr marL="609600" indent="-609600" eaLnBrk="1" hangingPunct="1">
              <a:buFont typeface="Wingdings" pitchFamily="2" charset="2"/>
              <a:buAutoNum type="arabicPeriod"/>
            </a:pPr>
            <a:r>
              <a:rPr lang="en-US" sz="2400" smtClean="0"/>
              <a:t>Investment in associated undertakings (partial ownership)</a:t>
            </a:r>
          </a:p>
          <a:p>
            <a:pPr marL="609600" indent="-609600" eaLnBrk="1" hangingPunct="1">
              <a:buFont typeface="Wingdings" pitchFamily="2" charset="2"/>
              <a:buAutoNum type="arabicPeriod"/>
            </a:pPr>
            <a:endParaRPr lang="en-US" sz="2400" smtClean="0"/>
          </a:p>
          <a:p>
            <a:pPr marL="609600" indent="-609600" eaLnBrk="1" hangingPunct="1">
              <a:buFont typeface="Wingdings" pitchFamily="2" charset="2"/>
              <a:buAutoNum type="arabicPeriod"/>
            </a:pPr>
            <a:r>
              <a:rPr lang="en-US" sz="2400" smtClean="0"/>
              <a:t>Other participating interests</a:t>
            </a:r>
          </a:p>
          <a:p>
            <a:pPr marL="609600" indent="-609600" eaLnBrk="1" hangingPunct="1">
              <a:buFont typeface="Wingdings" pitchFamily="2" charset="2"/>
              <a:buAutoNum type="arabicPeriod"/>
            </a:pPr>
            <a:endParaRPr lang="en-US" sz="2400" smtClean="0"/>
          </a:p>
          <a:p>
            <a:pPr marL="609600" indent="-609600" eaLnBrk="1" hangingPunct="1">
              <a:buFont typeface="Wingdings" pitchFamily="2" charset="2"/>
              <a:buAutoNum type="arabicPeriod"/>
            </a:pPr>
            <a:r>
              <a:rPr lang="en-US" sz="2400" smtClean="0"/>
              <a:t>Other investments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52400"/>
            <a:ext cx="8229600" cy="487362"/>
          </a:xfrm>
        </p:spPr>
        <p:txBody>
          <a:bodyPr/>
          <a:lstStyle/>
          <a:p>
            <a:pPr algn="l"/>
            <a:r>
              <a:rPr lang="en-US" dirty="0" smtClean="0"/>
              <a:t>Current Asset </a:t>
            </a:r>
            <a:endParaRPr lang="ru-RU" dirty="0"/>
          </a:p>
        </p:txBody>
      </p:sp>
      <p:sp>
        <p:nvSpPr>
          <p:cNvPr id="3" name="Объект 2"/>
          <p:cNvSpPr>
            <a:spLocks noGrp="1"/>
          </p:cNvSpPr>
          <p:nvPr>
            <p:ph idx="1"/>
          </p:nvPr>
        </p:nvSpPr>
        <p:spPr>
          <a:xfrm>
            <a:off x="457200" y="1196752"/>
            <a:ext cx="8382000" cy="4929411"/>
          </a:xfrm>
        </p:spPr>
        <p:txBody>
          <a:bodyPr/>
          <a:lstStyle/>
          <a:p>
            <a:pPr>
              <a:buFont typeface="Wingdings" panose="05000000000000000000" pitchFamily="2" charset="2"/>
              <a:buChar char="Ø"/>
            </a:pPr>
            <a:r>
              <a:rPr lang="en-US" sz="2800" dirty="0">
                <a:latin typeface="+mj-lt"/>
              </a:rPr>
              <a:t>Expected to be </a:t>
            </a:r>
            <a:r>
              <a:rPr lang="en-US" sz="2800" dirty="0" smtClean="0">
                <a:latin typeface="+mj-lt"/>
              </a:rPr>
              <a:t>realized </a:t>
            </a:r>
            <a:r>
              <a:rPr lang="en-US" sz="2800" dirty="0">
                <a:latin typeface="+mj-lt"/>
              </a:rPr>
              <a:t>in, or is held for sale or consumption in, the entity's normal </a:t>
            </a:r>
            <a:r>
              <a:rPr lang="en-US" sz="2800" dirty="0" smtClean="0">
                <a:latin typeface="+mj-lt"/>
              </a:rPr>
              <a:t>operating cycle</a:t>
            </a:r>
            <a:endParaRPr lang="en-US" sz="2800" dirty="0">
              <a:latin typeface="+mj-lt"/>
            </a:endParaRPr>
          </a:p>
          <a:p>
            <a:pPr>
              <a:buFont typeface="Wingdings" panose="05000000000000000000" pitchFamily="2" charset="2"/>
              <a:buChar char="Ø"/>
            </a:pPr>
            <a:r>
              <a:rPr lang="en-US" sz="2800" dirty="0" smtClean="0">
                <a:latin typeface="+mj-lt"/>
              </a:rPr>
              <a:t>Held </a:t>
            </a:r>
            <a:r>
              <a:rPr lang="en-US" sz="2800" dirty="0">
                <a:latin typeface="+mj-lt"/>
              </a:rPr>
              <a:t>primarily for the purpose of being </a:t>
            </a:r>
            <a:r>
              <a:rPr lang="en-US" sz="2800" dirty="0" smtClean="0">
                <a:latin typeface="+mj-lt"/>
              </a:rPr>
              <a:t>traded</a:t>
            </a:r>
          </a:p>
          <a:p>
            <a:pPr>
              <a:buFont typeface="Wingdings" panose="05000000000000000000" pitchFamily="2" charset="2"/>
              <a:buChar char="Ø"/>
            </a:pPr>
            <a:endParaRPr lang="en-US" sz="2800" dirty="0" smtClean="0">
              <a:latin typeface="+mj-lt"/>
            </a:endParaRPr>
          </a:p>
          <a:p>
            <a:pPr>
              <a:buFont typeface="Wingdings" panose="05000000000000000000" pitchFamily="2" charset="2"/>
              <a:buChar char="Ø"/>
            </a:pPr>
            <a:r>
              <a:rPr lang="en-US" sz="2800" dirty="0" smtClean="0">
                <a:latin typeface="+mj-lt"/>
              </a:rPr>
              <a:t>Expected </a:t>
            </a:r>
            <a:r>
              <a:rPr lang="en-US" sz="2800" dirty="0">
                <a:latin typeface="+mj-lt"/>
              </a:rPr>
              <a:t>to be </a:t>
            </a:r>
            <a:r>
              <a:rPr lang="en-US" sz="2800" dirty="0" smtClean="0">
                <a:latin typeface="+mj-lt"/>
              </a:rPr>
              <a:t>realized </a:t>
            </a:r>
            <a:r>
              <a:rPr lang="en-US" sz="2800" dirty="0">
                <a:latin typeface="+mj-lt"/>
              </a:rPr>
              <a:t>within 12 months after the reporting </a:t>
            </a:r>
            <a:r>
              <a:rPr lang="en-US" sz="2800" dirty="0" smtClean="0">
                <a:latin typeface="+mj-lt"/>
              </a:rPr>
              <a:t>date</a:t>
            </a:r>
          </a:p>
          <a:p>
            <a:pPr>
              <a:buFont typeface="Wingdings" panose="05000000000000000000" pitchFamily="2" charset="2"/>
              <a:buChar char="Ø"/>
            </a:pPr>
            <a:endParaRPr lang="en-US" sz="2800" dirty="0">
              <a:latin typeface="+mj-lt"/>
            </a:endParaRPr>
          </a:p>
          <a:p>
            <a:pPr>
              <a:buFont typeface="Wingdings" panose="05000000000000000000" pitchFamily="2" charset="2"/>
              <a:buChar char="Ø"/>
            </a:pPr>
            <a:r>
              <a:rPr lang="en-US" sz="2800" dirty="0" smtClean="0">
                <a:latin typeface="+mj-lt"/>
              </a:rPr>
              <a:t>Cash </a:t>
            </a:r>
            <a:r>
              <a:rPr lang="en-US" sz="2800" dirty="0">
                <a:latin typeface="+mj-lt"/>
              </a:rPr>
              <a:t>or a cash equivalent which is not restricted in its use</a:t>
            </a:r>
            <a:endParaRPr lang="ru-RU" sz="2800" dirty="0">
              <a:latin typeface="+mj-lt"/>
            </a:endParaRPr>
          </a:p>
        </p:txBody>
      </p:sp>
    </p:spTree>
    <p:extLst>
      <p:ext uri="{BB962C8B-B14F-4D97-AF65-F5344CB8AC3E}">
        <p14:creationId xmlns:p14="http://schemas.microsoft.com/office/powerpoint/2010/main" val="1063243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198438"/>
            <a:ext cx="8229600" cy="487362"/>
          </a:xfrm>
        </p:spPr>
        <p:txBody>
          <a:bodyPr/>
          <a:lstStyle/>
          <a:p>
            <a:pPr algn="l" eaLnBrk="1" hangingPunct="1"/>
            <a:r>
              <a:rPr lang="en-US" sz="4000" b="1" smtClean="0">
                <a:solidFill>
                  <a:schemeClr val="bg1"/>
                </a:solidFill>
              </a:rPr>
              <a:t>Current Assets</a:t>
            </a:r>
            <a:endParaRPr lang="ru-RU" sz="4000" b="1" smtClean="0">
              <a:solidFill>
                <a:schemeClr val="bg1"/>
              </a:solidFill>
            </a:endParaRPr>
          </a:p>
        </p:txBody>
      </p:sp>
      <p:sp>
        <p:nvSpPr>
          <p:cNvPr id="34819" name="Rectangle 3"/>
          <p:cNvSpPr>
            <a:spLocks noGrp="1" noChangeArrowheads="1"/>
          </p:cNvSpPr>
          <p:nvPr>
            <p:ph type="body" idx="1"/>
          </p:nvPr>
        </p:nvSpPr>
        <p:spPr>
          <a:xfrm>
            <a:off x="457200" y="1295400"/>
            <a:ext cx="8229600" cy="5059363"/>
          </a:xfrm>
        </p:spPr>
        <p:txBody>
          <a:bodyPr/>
          <a:lstStyle/>
          <a:p>
            <a:pPr algn="just" eaLnBrk="1" hangingPunct="1">
              <a:buFontTx/>
              <a:buNone/>
            </a:pPr>
            <a:r>
              <a:rPr lang="en-US" sz="2400" i="1" dirty="0" smtClean="0">
                <a:solidFill>
                  <a:srgbClr val="0033CC"/>
                </a:solidFill>
              </a:rPr>
              <a:t>   </a:t>
            </a:r>
            <a:r>
              <a:rPr lang="en-US" sz="2400" i="1" dirty="0" smtClean="0">
                <a:solidFill>
                  <a:srgbClr val="000066"/>
                </a:solidFill>
              </a:rPr>
              <a:t>Current asset</a:t>
            </a:r>
            <a:r>
              <a:rPr lang="en-US" sz="2400" dirty="0" smtClean="0"/>
              <a:t> is an asset which will be used up within the current accounting period (normally taken as a period of one year) or which can be converted into cash. </a:t>
            </a:r>
          </a:p>
          <a:p>
            <a:pPr algn="just" eaLnBrk="1" hangingPunct="1">
              <a:buFontTx/>
              <a:buNone/>
            </a:pPr>
            <a:endParaRPr lang="en-US" sz="2400" dirty="0" smtClean="0"/>
          </a:p>
          <a:p>
            <a:pPr algn="just" eaLnBrk="1" hangingPunct="1"/>
            <a:r>
              <a:rPr lang="en-US" sz="2400" i="1" dirty="0" smtClean="0">
                <a:solidFill>
                  <a:srgbClr val="000066"/>
                </a:solidFill>
              </a:rPr>
              <a:t>Cash/Bank Account</a:t>
            </a:r>
            <a:r>
              <a:rPr lang="en-US" sz="2400" i="1" dirty="0" smtClean="0">
                <a:solidFill>
                  <a:srgbClr val="0033CC"/>
                </a:solidFill>
              </a:rPr>
              <a:t> </a:t>
            </a:r>
            <a:r>
              <a:rPr lang="en-US" sz="2400" dirty="0" smtClean="0"/>
              <a:t>consists of “money in the hand” and</a:t>
            </a:r>
            <a:r>
              <a:rPr lang="en-US" sz="2400" i="1" dirty="0" smtClean="0">
                <a:solidFill>
                  <a:srgbClr val="0033CC"/>
                </a:solidFill>
              </a:rPr>
              <a:t> </a:t>
            </a:r>
            <a:r>
              <a:rPr lang="en-US" sz="2400" dirty="0" smtClean="0"/>
              <a:t>Bank Accounts</a:t>
            </a:r>
          </a:p>
          <a:p>
            <a:pPr algn="just" eaLnBrk="1" hangingPunct="1">
              <a:buFontTx/>
              <a:buNone/>
            </a:pPr>
            <a:r>
              <a:rPr lang="en-US" sz="2400" dirty="0" smtClean="0"/>
              <a:t>Note: They are listed in increasing order of liquidity: Stock </a:t>
            </a:r>
            <a:r>
              <a:rPr lang="en-US" sz="2400" dirty="0" smtClean="0">
                <a:cs typeface="Arial" charset="0"/>
              </a:rPr>
              <a:t>&gt;</a:t>
            </a:r>
            <a:r>
              <a:rPr lang="en-US" sz="2400" dirty="0" smtClean="0"/>
              <a:t> Debtors </a:t>
            </a:r>
            <a:r>
              <a:rPr lang="en-US" sz="2400" dirty="0" smtClean="0">
                <a:cs typeface="Arial" charset="0"/>
              </a:rPr>
              <a:t>&gt;</a:t>
            </a:r>
            <a:r>
              <a:rPr lang="en-US" sz="2400" dirty="0" smtClean="0"/>
              <a:t> Cash at bank </a:t>
            </a:r>
            <a:r>
              <a:rPr lang="en-US" sz="2400" dirty="0" smtClean="0">
                <a:cs typeface="Arial" charset="0"/>
              </a:rPr>
              <a:t>&gt;</a:t>
            </a:r>
            <a:r>
              <a:rPr lang="en-US" sz="2400" dirty="0" smtClean="0"/>
              <a:t> Cash in hand</a:t>
            </a:r>
          </a:p>
          <a:p>
            <a:pPr algn="just" eaLnBrk="1" hangingPunct="1">
              <a:buFontTx/>
              <a:buNone/>
            </a:pPr>
            <a:endParaRPr lang="en-US" sz="2400" dirty="0"/>
          </a:p>
          <a:p>
            <a:pPr algn="just" eaLnBrk="1" hangingPunct="1">
              <a:buFont typeface="Arial" panose="020B0604020202020204" pitchFamily="34" charset="0"/>
              <a:buChar char="•"/>
            </a:pPr>
            <a:r>
              <a:rPr lang="en-US" sz="2400" i="1" dirty="0">
                <a:solidFill>
                  <a:srgbClr val="000066"/>
                </a:solidFill>
              </a:rPr>
              <a:t>Listed investments (cash equivalents)</a:t>
            </a:r>
            <a:r>
              <a:rPr lang="en-US" sz="2400" dirty="0"/>
              <a:t> are short-term, liquid investments</a:t>
            </a:r>
            <a:r>
              <a:rPr lang="en-US" sz="2400" i="1" dirty="0">
                <a:solidFill>
                  <a:srgbClr val="0033CC"/>
                </a:solidFill>
              </a:rPr>
              <a:t> </a:t>
            </a:r>
            <a:r>
              <a:rPr lang="en-US" sz="2400" dirty="0"/>
              <a:t>in the shares of other companies listed on the stock exchanges</a:t>
            </a:r>
          </a:p>
          <a:p>
            <a:pPr algn="just" eaLnBrk="1" hangingPunct="1">
              <a:buFontTx/>
              <a:buNone/>
            </a:pPr>
            <a:endParaRPr lang="en-US" sz="2400" dirty="0" smtClean="0"/>
          </a:p>
          <a:p>
            <a:pPr eaLnBrk="1" hangingPunct="1"/>
            <a:endParaRPr lang="ru-RU"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457200" y="1447800"/>
            <a:ext cx="8229600" cy="4376760"/>
          </a:xfrm>
          <a:prstGeom prst="rect">
            <a:avLst/>
          </a:prstGeom>
        </p:spPr>
      </p:pic>
    </p:spTree>
    <p:extLst>
      <p:ext uri="{BB962C8B-B14F-4D97-AF65-F5344CB8AC3E}">
        <p14:creationId xmlns:p14="http://schemas.microsoft.com/office/powerpoint/2010/main" val="945058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152400"/>
            <a:ext cx="8229600" cy="563563"/>
          </a:xfrm>
        </p:spPr>
        <p:txBody>
          <a:bodyPr/>
          <a:lstStyle/>
          <a:p>
            <a:pPr algn="l" eaLnBrk="1" hangingPunct="1"/>
            <a:r>
              <a:rPr lang="en-US" sz="4000" b="1" smtClean="0">
                <a:solidFill>
                  <a:schemeClr val="bg1"/>
                </a:solidFill>
              </a:rPr>
              <a:t>Current Assets</a:t>
            </a:r>
          </a:p>
        </p:txBody>
      </p:sp>
      <p:sp>
        <p:nvSpPr>
          <p:cNvPr id="53251" name="Rectangle 3"/>
          <p:cNvSpPr>
            <a:spLocks noGrp="1" noChangeArrowheads="1"/>
          </p:cNvSpPr>
          <p:nvPr>
            <p:ph type="body" idx="1"/>
          </p:nvPr>
        </p:nvSpPr>
        <p:spPr>
          <a:xfrm>
            <a:off x="457200" y="914400"/>
            <a:ext cx="8229600" cy="5135563"/>
          </a:xfrm>
        </p:spPr>
        <p:txBody>
          <a:bodyPr/>
          <a:lstStyle/>
          <a:p>
            <a:pPr algn="just" eaLnBrk="1" hangingPunct="1">
              <a:lnSpc>
                <a:spcPct val="90000"/>
              </a:lnSpc>
              <a:buFontTx/>
              <a:buNone/>
            </a:pPr>
            <a:endParaRPr lang="en-US" sz="2400" dirty="0" smtClean="0"/>
          </a:p>
          <a:p>
            <a:pPr algn="just" eaLnBrk="1" hangingPunct="1">
              <a:lnSpc>
                <a:spcPct val="90000"/>
              </a:lnSpc>
            </a:pPr>
            <a:r>
              <a:rPr lang="en-US" sz="2400" i="1" dirty="0" smtClean="0">
                <a:solidFill>
                  <a:srgbClr val="000066"/>
                </a:solidFill>
              </a:rPr>
              <a:t>Petty Cash Account (cash equivalents)</a:t>
            </a:r>
            <a:r>
              <a:rPr lang="en-US" sz="2400" i="1" dirty="0" smtClean="0">
                <a:solidFill>
                  <a:srgbClr val="0033CC"/>
                </a:solidFill>
              </a:rPr>
              <a:t> </a:t>
            </a:r>
            <a:r>
              <a:rPr lang="en-US" sz="2400" dirty="0" smtClean="0"/>
              <a:t>is the cash account available for everyday small expenses</a:t>
            </a:r>
          </a:p>
          <a:p>
            <a:pPr marL="0" indent="0" algn="just" eaLnBrk="1" hangingPunct="1">
              <a:lnSpc>
                <a:spcPct val="90000"/>
              </a:lnSpc>
              <a:buNone/>
            </a:pPr>
            <a:endParaRPr lang="en-US" sz="2400" dirty="0" smtClean="0"/>
          </a:p>
          <a:p>
            <a:pPr algn="just" eaLnBrk="1" hangingPunct="1">
              <a:lnSpc>
                <a:spcPct val="80000"/>
              </a:lnSpc>
            </a:pPr>
            <a:r>
              <a:rPr lang="en-US" sz="2400" i="1" dirty="0">
                <a:solidFill>
                  <a:srgbClr val="000066"/>
                </a:solidFill>
              </a:rPr>
              <a:t>Accounts Receivable (Trade Debtors) </a:t>
            </a:r>
            <a:r>
              <a:rPr lang="en-US" sz="2400" dirty="0"/>
              <a:t>are amounts owed by customers for goods or services purchased accounts which arise from credit sales</a:t>
            </a:r>
          </a:p>
          <a:p>
            <a:pPr algn="just" eaLnBrk="1" hangingPunct="1">
              <a:lnSpc>
                <a:spcPct val="80000"/>
              </a:lnSpc>
            </a:pPr>
            <a:endParaRPr lang="en-US" sz="2400" dirty="0"/>
          </a:p>
          <a:p>
            <a:pPr algn="just" eaLnBrk="1" hangingPunct="1">
              <a:lnSpc>
                <a:spcPct val="80000"/>
              </a:lnSpc>
            </a:pPr>
            <a:r>
              <a:rPr lang="en-US" sz="2400" i="1" dirty="0">
                <a:solidFill>
                  <a:srgbClr val="000066"/>
                </a:solidFill>
              </a:rPr>
              <a:t>A note receivable </a:t>
            </a:r>
            <a:r>
              <a:rPr lang="en-US" sz="2400" dirty="0"/>
              <a:t>may arise from a sale or may be given in settlement of an account receivable. The maker pays the payee the maturity value. The maturity value includes principal plus interest</a:t>
            </a:r>
          </a:p>
          <a:p>
            <a:pPr algn="just" eaLnBrk="1" hangingPunct="1">
              <a:lnSpc>
                <a:spcPct val="80000"/>
              </a:lnSpc>
              <a:buFontTx/>
              <a:buNone/>
            </a:pPr>
            <a:endParaRPr lang="en-US" sz="2400" i="1" dirty="0">
              <a:solidFill>
                <a:srgbClr val="000066"/>
              </a:solidFill>
            </a:endParaRPr>
          </a:p>
          <a:p>
            <a:pPr algn="just" eaLnBrk="1" hangingPunct="1">
              <a:lnSpc>
                <a:spcPct val="80000"/>
              </a:lnSpc>
            </a:pPr>
            <a:r>
              <a:rPr lang="en-US" sz="2400" i="1" dirty="0">
                <a:solidFill>
                  <a:srgbClr val="000066"/>
                </a:solidFill>
              </a:rPr>
              <a:t>Prepayment </a:t>
            </a:r>
            <a:r>
              <a:rPr lang="en-US" sz="2400" dirty="0"/>
              <a:t>is an amount paid in cash for a service that will be provided in a subsequent period. </a:t>
            </a:r>
            <a:endParaRPr lang="ru-RU" sz="2400" dirty="0"/>
          </a:p>
          <a:p>
            <a:pPr algn="just" eaLnBrk="1" hangingPunct="1">
              <a:lnSpc>
                <a:spcPct val="90000"/>
              </a:lnSpc>
            </a:pPr>
            <a:endParaRPr lang="en-US" sz="2400" dirty="0" smtClean="0"/>
          </a:p>
          <a:p>
            <a:pPr eaLnBrk="1" hangingPunct="1">
              <a:lnSpc>
                <a:spcPct val="90000"/>
              </a:lnSpc>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diamond(in)">
                                      <p:cBhvr>
                                        <p:cTn id="7" dur="20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3251">
                                            <p:txEl>
                                              <p:pRg st="3" end="3"/>
                                            </p:txEl>
                                          </p:spTgt>
                                        </p:tgtEl>
                                        <p:attrNameLst>
                                          <p:attrName>style.visibility</p:attrName>
                                        </p:attrNameLst>
                                      </p:cBhvr>
                                      <p:to>
                                        <p:strVal val="visible"/>
                                      </p:to>
                                    </p:set>
                                    <p:animEffect transition="in" filter="diamond(in)">
                                      <p:cBhvr>
                                        <p:cTn id="12" dur="2000"/>
                                        <p:tgtEl>
                                          <p:spTgt spid="532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3251">
                                            <p:txEl>
                                              <p:pRg st="5" end="5"/>
                                            </p:txEl>
                                          </p:spTgt>
                                        </p:tgtEl>
                                        <p:attrNameLst>
                                          <p:attrName>style.visibility</p:attrName>
                                        </p:attrNameLst>
                                      </p:cBhvr>
                                      <p:to>
                                        <p:strVal val="visible"/>
                                      </p:to>
                                    </p:set>
                                    <p:animEffect transition="in" filter="diamond(in)">
                                      <p:cBhvr>
                                        <p:cTn id="17" dur="2000"/>
                                        <p:tgtEl>
                                          <p:spTgt spid="532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3251">
                                            <p:txEl>
                                              <p:pRg st="7" end="7"/>
                                            </p:txEl>
                                          </p:spTgt>
                                        </p:tgtEl>
                                        <p:attrNameLst>
                                          <p:attrName>style.visibility</p:attrName>
                                        </p:attrNameLst>
                                      </p:cBhvr>
                                      <p:to>
                                        <p:strVal val="visible"/>
                                      </p:to>
                                    </p:set>
                                    <p:animEffect transition="in" filter="diamond(in)">
                                      <p:cBhvr>
                                        <p:cTn id="22" dur="2000"/>
                                        <p:tgtEl>
                                          <p:spTgt spid="53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649229" y="1417638"/>
            <a:ext cx="7845542" cy="4525963"/>
          </a:xfrm>
          <a:prstGeom prst="rect">
            <a:avLst/>
          </a:prstGeom>
        </p:spPr>
      </p:pic>
    </p:spTree>
    <p:extLst>
      <p:ext uri="{BB962C8B-B14F-4D97-AF65-F5344CB8AC3E}">
        <p14:creationId xmlns:p14="http://schemas.microsoft.com/office/powerpoint/2010/main" val="3812056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8229600" cy="487362"/>
          </a:xfrm>
        </p:spPr>
        <p:txBody>
          <a:bodyPr/>
          <a:lstStyle/>
          <a:p>
            <a:pPr algn="l"/>
            <a:r>
              <a:rPr lang="en-US" dirty="0" smtClean="0"/>
              <a:t>Liabilities</a:t>
            </a:r>
            <a:endParaRPr lang="ru-RU" dirty="0"/>
          </a:p>
        </p:txBody>
      </p:sp>
      <p:sp>
        <p:nvSpPr>
          <p:cNvPr id="3" name="Объект 2"/>
          <p:cNvSpPr>
            <a:spLocks noGrp="1"/>
          </p:cNvSpPr>
          <p:nvPr>
            <p:ph idx="1"/>
          </p:nvPr>
        </p:nvSpPr>
        <p:spPr>
          <a:xfrm>
            <a:off x="228600" y="1143000"/>
            <a:ext cx="8458200" cy="5334000"/>
          </a:xfrm>
        </p:spPr>
        <p:txBody>
          <a:bodyPr/>
          <a:lstStyle/>
          <a:p>
            <a:pPr algn="just">
              <a:buFont typeface="Wingdings" panose="05000000000000000000" pitchFamily="2" charset="2"/>
              <a:buChar char="v"/>
            </a:pPr>
            <a:r>
              <a:rPr lang="en-US" sz="2800" dirty="0" smtClean="0"/>
              <a:t> A </a:t>
            </a:r>
            <a:r>
              <a:rPr lang="en-US" sz="2800" b="1" dirty="0"/>
              <a:t>liability </a:t>
            </a:r>
            <a:r>
              <a:rPr lang="en-US" sz="2800" dirty="0"/>
              <a:t>is something which is owed to somebody else</a:t>
            </a:r>
            <a:r>
              <a:rPr lang="en-US" sz="2800" dirty="0" smtClean="0"/>
              <a:t>. </a:t>
            </a:r>
          </a:p>
          <a:p>
            <a:pPr marL="0" indent="0" algn="just">
              <a:buNone/>
            </a:pPr>
            <a:endParaRPr lang="en-US" sz="2800" dirty="0" smtClean="0"/>
          </a:p>
          <a:p>
            <a:pPr algn="just">
              <a:buFont typeface="Wingdings" panose="05000000000000000000" pitchFamily="2" charset="2"/>
              <a:buChar char="v"/>
            </a:pPr>
            <a:r>
              <a:rPr lang="en-US" sz="2800" dirty="0" smtClean="0"/>
              <a:t> 'Liabilities</a:t>
            </a:r>
            <a:r>
              <a:rPr lang="en-US" sz="2800" dirty="0"/>
              <a:t>' is the accounting term for the </a:t>
            </a:r>
            <a:r>
              <a:rPr lang="en-US" sz="2800" dirty="0" smtClean="0"/>
              <a:t>debts of </a:t>
            </a:r>
            <a:r>
              <a:rPr lang="en-US" sz="2800" dirty="0"/>
              <a:t>a business</a:t>
            </a:r>
            <a:r>
              <a:rPr lang="en-US" sz="2800" dirty="0" smtClean="0"/>
              <a:t>.</a:t>
            </a:r>
          </a:p>
          <a:p>
            <a:pPr marL="0" indent="0" algn="just">
              <a:buNone/>
            </a:pPr>
            <a:endParaRPr lang="en-US" sz="2800" dirty="0" smtClean="0"/>
          </a:p>
          <a:p>
            <a:pPr algn="just">
              <a:buFont typeface="Wingdings" panose="05000000000000000000" pitchFamily="2" charset="2"/>
              <a:buChar char="v"/>
            </a:pPr>
            <a:r>
              <a:rPr lang="en-US" sz="2800" dirty="0" smtClean="0"/>
              <a:t> According to IASB’s conceptual Framework, a </a:t>
            </a:r>
            <a:r>
              <a:rPr lang="en-US" sz="2800" b="1" dirty="0"/>
              <a:t>liability </a:t>
            </a:r>
            <a:r>
              <a:rPr lang="en-US" sz="2800" dirty="0"/>
              <a:t>is a present </a:t>
            </a:r>
            <a:r>
              <a:rPr lang="en-US" sz="2800" dirty="0" smtClean="0"/>
              <a:t> obligation </a:t>
            </a:r>
            <a:r>
              <a:rPr lang="en-US" sz="2800" dirty="0"/>
              <a:t>of the entity arising from past events, the </a:t>
            </a:r>
            <a:r>
              <a:rPr lang="en-US" sz="2800" dirty="0" smtClean="0"/>
              <a:t>settlement </a:t>
            </a:r>
            <a:r>
              <a:rPr lang="en-US" sz="2800" dirty="0"/>
              <a:t>of which </a:t>
            </a:r>
            <a:r>
              <a:rPr lang="en-US" sz="2800" dirty="0" smtClean="0"/>
              <a:t>is expected to </a:t>
            </a:r>
            <a:r>
              <a:rPr lang="en-US" sz="2800" dirty="0"/>
              <a:t>result in an outflow from the </a:t>
            </a:r>
            <a:r>
              <a:rPr lang="en-US" sz="2800" dirty="0" smtClean="0"/>
              <a:t>    entity </a:t>
            </a:r>
            <a:r>
              <a:rPr lang="en-US" sz="2800" dirty="0"/>
              <a:t>of resources embodying </a:t>
            </a:r>
            <a:r>
              <a:rPr lang="en-US" sz="2800" dirty="0" smtClean="0"/>
              <a:t>economic </a:t>
            </a:r>
            <a:r>
              <a:rPr lang="en-US" sz="2800" dirty="0"/>
              <a:t>benefits</a:t>
            </a:r>
            <a:r>
              <a:rPr lang="en-US" dirty="0"/>
              <a:t>.</a:t>
            </a:r>
            <a:endParaRPr lang="en-US" dirty="0" smtClean="0"/>
          </a:p>
        </p:txBody>
      </p:sp>
    </p:spTree>
    <p:extLst>
      <p:ext uri="{BB962C8B-B14F-4D97-AF65-F5344CB8AC3E}">
        <p14:creationId xmlns:p14="http://schemas.microsoft.com/office/powerpoint/2010/main" val="1221526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76200"/>
            <a:ext cx="8229600" cy="685800"/>
          </a:xfrm>
        </p:spPr>
        <p:txBody>
          <a:bodyPr/>
          <a:lstStyle/>
          <a:p>
            <a:pPr algn="l" eaLnBrk="1" hangingPunct="1"/>
            <a:r>
              <a:rPr lang="en-US" altLang="ru-RU" sz="4000" b="1" smtClean="0">
                <a:solidFill>
                  <a:schemeClr val="bg1"/>
                </a:solidFill>
              </a:rPr>
              <a:t>Categories of liabilities</a:t>
            </a:r>
          </a:p>
        </p:txBody>
      </p:sp>
      <p:graphicFrame>
        <p:nvGraphicFramePr>
          <p:cNvPr id="19484" name="Group 28"/>
          <p:cNvGraphicFramePr>
            <a:graphicFrameLocks noGrp="1"/>
          </p:cNvGraphicFramePr>
          <p:nvPr/>
        </p:nvGraphicFramePr>
        <p:xfrm>
          <a:off x="1262063" y="1093788"/>
          <a:ext cx="7162800" cy="5211764"/>
        </p:xfrm>
        <a:graphic>
          <a:graphicData uri="http://schemas.openxmlformats.org/drawingml/2006/table">
            <a:tbl>
              <a:tblPr/>
              <a:tblGrid>
                <a:gridCol w="2520950">
                  <a:extLst>
                    <a:ext uri="{9D8B030D-6E8A-4147-A177-3AD203B41FA5}">
                      <a16:colId xmlns="" xmlns:a16="http://schemas.microsoft.com/office/drawing/2014/main" val="20000"/>
                    </a:ext>
                  </a:extLst>
                </a:gridCol>
                <a:gridCol w="4641850">
                  <a:extLst>
                    <a:ext uri="{9D8B030D-6E8A-4147-A177-3AD203B41FA5}">
                      <a16:colId xmlns="" xmlns:a16="http://schemas.microsoft.com/office/drawing/2014/main" val="20001"/>
                    </a:ext>
                  </a:extLst>
                </a:gridCol>
              </a:tblGrid>
              <a:tr h="614393">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SHORT-TERM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(CURRENT)</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T="45722" marB="4572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BANK OVERDRAFT</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1598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ACCOUNTS PAYABLE</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175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ACCRUED TAX</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6175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PAYROLL</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89831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CURRENT PORTION OF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LONG-TERM DEBT</a:t>
                      </a:r>
                      <a:endParaRPr kumimoji="0" lang="en-AU" sz="24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615980">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LONG -TERM</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T="45722" marB="4572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BOND </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61598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rPr>
                        <a:t>MORTGAGE</a:t>
                      </a:r>
                      <a:endParaRPr kumimoji="0" lang="en-AU" sz="2400" b="1"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615980">
                <a:tc vMerge="1">
                  <a:txBody>
                    <a:bodyPr/>
                    <a:lstStyle/>
                    <a:p>
                      <a:endParaRPr lang="en-US"/>
                    </a:p>
                  </a:txBody>
                  <a:tcPr/>
                </a:tc>
                <a:tc>
                  <a:txBody>
                    <a:bodyPr/>
                    <a:lstStyle/>
                    <a:p>
                      <a:pPr marL="0" marR="0" lvl="0" indent="0" algn="thaiDi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rPr>
                        <a:t>DEBENTURE</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
        <p:nvSpPr>
          <p:cNvPr id="4" name="TextBox 3"/>
          <p:cNvSpPr txBox="1"/>
          <p:nvPr/>
        </p:nvSpPr>
        <p:spPr>
          <a:xfrm>
            <a:off x="609600" y="1066800"/>
            <a:ext cx="652679" cy="5410200"/>
          </a:xfrm>
          <a:prstGeom prst="rect">
            <a:avLst/>
          </a:prstGeom>
          <a:solidFill>
            <a:schemeClr val="accent2">
              <a:lumMod val="75000"/>
            </a:schemeClr>
          </a:solidFill>
          <a:ln w="28575">
            <a:solidFill>
              <a:schemeClr val="accent2">
                <a:lumMod val="75000"/>
              </a:schemeClr>
            </a:solidFill>
          </a:ln>
        </p:spPr>
        <p:txBody>
          <a:bodyPr vert="wordArtVert">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Arial" charset="0"/>
                <a:ea typeface="+mn-ea"/>
                <a:cs typeface="+mn-cs"/>
              </a:rPr>
              <a:t>LIABILITIES</a:t>
            </a:r>
          </a:p>
        </p:txBody>
      </p:sp>
    </p:spTree>
    <p:extLst>
      <p:ext uri="{BB962C8B-B14F-4D97-AF65-F5344CB8AC3E}">
        <p14:creationId xmlns:p14="http://schemas.microsoft.com/office/powerpoint/2010/main" val="3466368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152400"/>
            <a:ext cx="8229600" cy="563563"/>
          </a:xfrm>
        </p:spPr>
        <p:txBody>
          <a:bodyPr/>
          <a:lstStyle/>
          <a:p>
            <a:pPr algn="l" eaLnBrk="1" hangingPunct="1"/>
            <a:r>
              <a:rPr lang="en-US" altLang="ru-RU" sz="4000" b="1" smtClean="0">
                <a:solidFill>
                  <a:schemeClr val="bg1"/>
                </a:solidFill>
              </a:rPr>
              <a:t>Current Liabilities</a:t>
            </a:r>
            <a:endParaRPr lang="ru-RU" altLang="ru-RU" sz="4000" b="1" smtClean="0">
              <a:solidFill>
                <a:schemeClr val="bg1"/>
              </a:solidFill>
            </a:endParaRPr>
          </a:p>
        </p:txBody>
      </p:sp>
      <p:sp>
        <p:nvSpPr>
          <p:cNvPr id="7171" name="Rectangle 3"/>
          <p:cNvSpPr>
            <a:spLocks noGrp="1" noChangeArrowheads="1"/>
          </p:cNvSpPr>
          <p:nvPr>
            <p:ph type="body" idx="1"/>
          </p:nvPr>
        </p:nvSpPr>
        <p:spPr>
          <a:xfrm>
            <a:off x="381000" y="1600200"/>
            <a:ext cx="8435975" cy="4922837"/>
          </a:xfrm>
        </p:spPr>
        <p:txBody>
          <a:bodyPr/>
          <a:lstStyle/>
          <a:p>
            <a:pPr marL="0" indent="0">
              <a:buNone/>
            </a:pPr>
            <a:r>
              <a:rPr lang="en-US" sz="2800" dirty="0"/>
              <a:t>A liability should be classified as a </a:t>
            </a:r>
            <a:r>
              <a:rPr lang="en-US" sz="2800" b="1" dirty="0"/>
              <a:t>current liability </a:t>
            </a:r>
            <a:r>
              <a:rPr lang="en-US" sz="2800" dirty="0"/>
              <a:t>when it is</a:t>
            </a:r>
            <a:r>
              <a:rPr lang="en-US" sz="2800" dirty="0" smtClean="0"/>
              <a:t>:</a:t>
            </a:r>
            <a:endParaRPr lang="en-US" sz="2800" dirty="0"/>
          </a:p>
          <a:p>
            <a:pPr>
              <a:buFont typeface="Wingdings" panose="05000000000000000000" pitchFamily="2" charset="2"/>
              <a:buChar char="Ø"/>
            </a:pPr>
            <a:r>
              <a:rPr lang="en-US" sz="2800" dirty="0" smtClean="0"/>
              <a:t>Expected </a:t>
            </a:r>
            <a:r>
              <a:rPr lang="en-US" sz="2800" dirty="0"/>
              <a:t>to be settled in the entity's normal operating </a:t>
            </a:r>
            <a:r>
              <a:rPr lang="en-US" sz="2800" dirty="0" smtClean="0"/>
              <a:t>cycle</a:t>
            </a:r>
          </a:p>
          <a:p>
            <a:pPr>
              <a:buFont typeface="Wingdings" panose="05000000000000000000" pitchFamily="2" charset="2"/>
              <a:buChar char="Ø"/>
            </a:pPr>
            <a:endParaRPr lang="en-US" sz="2800" dirty="0" smtClean="0"/>
          </a:p>
          <a:p>
            <a:pPr>
              <a:buFont typeface="Wingdings" panose="05000000000000000000" pitchFamily="2" charset="2"/>
              <a:buChar char="Ø"/>
            </a:pPr>
            <a:r>
              <a:rPr lang="en-US" sz="2800" dirty="0" smtClean="0"/>
              <a:t>Due </a:t>
            </a:r>
            <a:r>
              <a:rPr lang="en-US" sz="2800" dirty="0"/>
              <a:t>to be settled within 12 months of the reporting </a:t>
            </a:r>
            <a:r>
              <a:rPr lang="en-US" sz="2800" dirty="0" smtClean="0"/>
              <a:t>date</a:t>
            </a:r>
          </a:p>
          <a:p>
            <a:pPr>
              <a:buFont typeface="Wingdings" panose="05000000000000000000" pitchFamily="2" charset="2"/>
              <a:buChar char="Ø"/>
            </a:pPr>
            <a:endParaRPr lang="en-US" sz="2800" dirty="0" smtClean="0"/>
          </a:p>
          <a:p>
            <a:pPr>
              <a:buFont typeface="Wingdings" panose="05000000000000000000" pitchFamily="2" charset="2"/>
              <a:buChar char="Ø"/>
            </a:pPr>
            <a:r>
              <a:rPr lang="en-US" sz="2800" dirty="0" smtClean="0"/>
              <a:t>Held </a:t>
            </a:r>
            <a:r>
              <a:rPr lang="en-US" sz="2800" dirty="0"/>
              <a:t>primarily for the purpose of being traded</a:t>
            </a:r>
            <a:endParaRPr lang="en-US" altLang="ru-RU" sz="2800" dirty="0" smtClean="0"/>
          </a:p>
          <a:p>
            <a:pPr eaLnBrk="1" hangingPunct="1"/>
            <a:endParaRPr lang="ru-RU" altLang="ru-RU" sz="2400" dirty="0" smtClean="0"/>
          </a:p>
        </p:txBody>
      </p:sp>
    </p:spTree>
    <p:extLst>
      <p:ext uri="{BB962C8B-B14F-4D97-AF65-F5344CB8AC3E}">
        <p14:creationId xmlns:p14="http://schemas.microsoft.com/office/powerpoint/2010/main" val="3076454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152400"/>
            <a:ext cx="8229600" cy="563563"/>
          </a:xfrm>
        </p:spPr>
        <p:txBody>
          <a:bodyPr/>
          <a:lstStyle/>
          <a:p>
            <a:pPr algn="l" eaLnBrk="1" hangingPunct="1"/>
            <a:r>
              <a:rPr lang="en-US" altLang="ru-RU" sz="4000" b="1" smtClean="0">
                <a:solidFill>
                  <a:schemeClr val="bg1"/>
                </a:solidFill>
              </a:rPr>
              <a:t>Current Liabilities</a:t>
            </a:r>
            <a:endParaRPr lang="ru-RU" altLang="ru-RU" sz="4000" b="1" smtClean="0">
              <a:solidFill>
                <a:schemeClr val="bg1"/>
              </a:solidFill>
            </a:endParaRPr>
          </a:p>
        </p:txBody>
      </p:sp>
      <p:sp>
        <p:nvSpPr>
          <p:cNvPr id="7171" name="Rectangle 3"/>
          <p:cNvSpPr>
            <a:spLocks noGrp="1" noChangeArrowheads="1"/>
          </p:cNvSpPr>
          <p:nvPr>
            <p:ph type="body" idx="1"/>
          </p:nvPr>
        </p:nvSpPr>
        <p:spPr>
          <a:xfrm>
            <a:off x="327025" y="1173163"/>
            <a:ext cx="8435975" cy="4922837"/>
          </a:xfrm>
        </p:spPr>
        <p:txBody>
          <a:bodyPr/>
          <a:lstStyle/>
          <a:p>
            <a:pPr eaLnBrk="1" hangingPunct="1">
              <a:buFont typeface="Arial" panose="020B0604020202020204" pitchFamily="34" charset="0"/>
              <a:buChar char="•"/>
            </a:pPr>
            <a:r>
              <a:rPr lang="en-US" altLang="ru-RU" sz="2000" i="1" dirty="0" smtClean="0">
                <a:solidFill>
                  <a:srgbClr val="0033CC"/>
                </a:solidFill>
              </a:rPr>
              <a:t>Short-term notes payable</a:t>
            </a:r>
            <a:r>
              <a:rPr lang="en-US" altLang="ru-RU" sz="2000" dirty="0" smtClean="0"/>
              <a:t> are notes payable due within one year. In addition to recording the note payable the business must also pay interest expense</a:t>
            </a:r>
          </a:p>
          <a:p>
            <a:pPr algn="just" eaLnBrk="1" hangingPunct="1"/>
            <a:r>
              <a:rPr lang="en-US" altLang="ru-RU" sz="2000" i="1" dirty="0" smtClean="0">
                <a:solidFill>
                  <a:srgbClr val="0033CC"/>
                </a:solidFill>
              </a:rPr>
              <a:t>Current portion of long-term debt</a:t>
            </a:r>
            <a:r>
              <a:rPr lang="en-US" altLang="ru-RU" sz="2000" dirty="0" smtClean="0"/>
              <a:t> - it is the amount of the principal that is payable within one year. At the end of the year, a company reclassifies the amount of its long-term debt that must be paid during the upcoming year.</a:t>
            </a:r>
          </a:p>
          <a:p>
            <a:pPr algn="just" eaLnBrk="1" hangingPunct="1"/>
            <a:r>
              <a:rPr lang="en-US" altLang="ru-RU" sz="2000" i="1" dirty="0" smtClean="0">
                <a:solidFill>
                  <a:srgbClr val="0033CC"/>
                </a:solidFill>
              </a:rPr>
              <a:t>Accrued expenses</a:t>
            </a:r>
            <a:r>
              <a:rPr lang="en-US" altLang="ru-RU" sz="2000" dirty="0" smtClean="0"/>
              <a:t> these are expenses that have been incurred but not recorded </a:t>
            </a:r>
            <a:r>
              <a:rPr lang="en-US" altLang="ru-RU" sz="2000" i="1" dirty="0" smtClean="0">
                <a:solidFill>
                  <a:srgbClr val="0033CC"/>
                </a:solidFill>
              </a:rPr>
              <a:t>(taxes payable, unpaid salaries, interest, dividends)</a:t>
            </a:r>
          </a:p>
          <a:p>
            <a:pPr algn="just" eaLnBrk="1" hangingPunct="1">
              <a:lnSpc>
                <a:spcPct val="90000"/>
              </a:lnSpc>
            </a:pPr>
            <a:r>
              <a:rPr lang="en-US" altLang="ru-RU" sz="2000" i="1" dirty="0" smtClean="0">
                <a:solidFill>
                  <a:srgbClr val="0033CC"/>
                </a:solidFill>
              </a:rPr>
              <a:t>Bank overdrafts – </a:t>
            </a:r>
            <a:r>
              <a:rPr lang="en-US" altLang="ru-RU" sz="2000" dirty="0" smtClean="0"/>
              <a:t>is a</a:t>
            </a:r>
            <a:r>
              <a:rPr lang="en-US" altLang="ru-RU" sz="2000" i="1" dirty="0" smtClean="0">
                <a:solidFill>
                  <a:srgbClr val="0033CC"/>
                </a:solidFill>
              </a:rPr>
              <a:t> </a:t>
            </a:r>
            <a:r>
              <a:rPr lang="en-US" altLang="ru-RU" sz="2000" dirty="0" smtClean="0"/>
              <a:t>facility granted by a bank that allows a customer holding a current account with the bank to spend more than the funds in the account.</a:t>
            </a:r>
          </a:p>
          <a:p>
            <a:pPr algn="just" eaLnBrk="1" hangingPunct="1">
              <a:lnSpc>
                <a:spcPct val="90000"/>
              </a:lnSpc>
              <a:buFontTx/>
              <a:buNone/>
            </a:pPr>
            <a:r>
              <a:rPr lang="en-US" altLang="ru-RU" sz="2000" dirty="0" smtClean="0"/>
              <a:t> </a:t>
            </a:r>
          </a:p>
          <a:p>
            <a:pPr algn="just" eaLnBrk="1" hangingPunct="1">
              <a:lnSpc>
                <a:spcPct val="90000"/>
              </a:lnSpc>
              <a:buFontTx/>
              <a:buNone/>
            </a:pPr>
            <a:r>
              <a:rPr lang="en-US" altLang="ru-RU" sz="2000" dirty="0" smtClean="0"/>
              <a:t>    Interest is charged daily on the amount of the overdraft on the date and the overdraft is repayable at any time upon request from bank</a:t>
            </a:r>
          </a:p>
          <a:p>
            <a:pPr algn="just" eaLnBrk="1" hangingPunct="1"/>
            <a:endParaRPr lang="en-US" altLang="ru-RU" sz="2400" dirty="0" smtClean="0"/>
          </a:p>
          <a:p>
            <a:pPr eaLnBrk="1" hangingPunct="1"/>
            <a:endParaRPr lang="ru-RU" altLang="ru-RU" sz="2400" dirty="0" smtClean="0"/>
          </a:p>
        </p:txBody>
      </p:sp>
    </p:spTree>
    <p:extLst>
      <p:ext uri="{BB962C8B-B14F-4D97-AF65-F5344CB8AC3E}">
        <p14:creationId xmlns:p14="http://schemas.microsoft.com/office/powerpoint/2010/main" val="11144940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152400"/>
            <a:ext cx="8229600" cy="563563"/>
          </a:xfrm>
        </p:spPr>
        <p:txBody>
          <a:bodyPr/>
          <a:lstStyle/>
          <a:p>
            <a:pPr algn="l" eaLnBrk="1" hangingPunct="1"/>
            <a:r>
              <a:rPr lang="en-US" altLang="ru-RU" sz="4000" b="1" smtClean="0">
                <a:solidFill>
                  <a:schemeClr val="bg1"/>
                </a:solidFill>
              </a:rPr>
              <a:t>Long-term Liabilities</a:t>
            </a:r>
            <a:endParaRPr lang="ru-RU" altLang="ru-RU" sz="4000" b="1" smtClean="0">
              <a:solidFill>
                <a:schemeClr val="bg1"/>
              </a:solidFill>
            </a:endParaRPr>
          </a:p>
        </p:txBody>
      </p:sp>
      <p:sp>
        <p:nvSpPr>
          <p:cNvPr id="9219" name="Rectangle 3"/>
          <p:cNvSpPr>
            <a:spLocks noGrp="1" noChangeArrowheads="1"/>
          </p:cNvSpPr>
          <p:nvPr>
            <p:ph type="body" idx="1"/>
          </p:nvPr>
        </p:nvSpPr>
        <p:spPr>
          <a:xfrm>
            <a:off x="457200" y="914400"/>
            <a:ext cx="8229600" cy="5410200"/>
          </a:xfrm>
        </p:spPr>
        <p:txBody>
          <a:bodyPr/>
          <a:lstStyle/>
          <a:p>
            <a:pPr algn="just" eaLnBrk="1" hangingPunct="1"/>
            <a:r>
              <a:rPr lang="en-US" altLang="ru-RU" sz="2400" i="1" dirty="0" smtClean="0">
                <a:solidFill>
                  <a:srgbClr val="0033CC"/>
                </a:solidFill>
              </a:rPr>
              <a:t>Debentures</a:t>
            </a:r>
            <a:r>
              <a:rPr lang="en-US" altLang="ru-RU" sz="2400" dirty="0" smtClean="0"/>
              <a:t>– loans to a company which carry a fixed rate of interest based on the nominal value. </a:t>
            </a:r>
          </a:p>
          <a:p>
            <a:pPr algn="just" eaLnBrk="1" hangingPunct="1">
              <a:buFontTx/>
              <a:buNone/>
            </a:pPr>
            <a:r>
              <a:rPr lang="en-US" altLang="ru-RU" sz="2400" dirty="0" smtClean="0"/>
              <a:t>       Example: 10% debentures with a nominal value of  $1,000 each carry an annual interest of $100 per debenture certificate. </a:t>
            </a:r>
          </a:p>
          <a:p>
            <a:pPr algn="just" eaLnBrk="1" hangingPunct="1">
              <a:buFontTx/>
              <a:buNone/>
            </a:pPr>
            <a:endParaRPr lang="en-US" altLang="ru-RU" sz="2400" dirty="0" smtClean="0"/>
          </a:p>
          <a:p>
            <a:pPr algn="just" eaLnBrk="1" hangingPunct="1"/>
            <a:r>
              <a:rPr lang="en-US" altLang="ru-RU" sz="2400" i="1" dirty="0" smtClean="0">
                <a:solidFill>
                  <a:srgbClr val="0033CC"/>
                </a:solidFill>
              </a:rPr>
              <a:t>Bonds (secured debentures)</a:t>
            </a:r>
            <a:r>
              <a:rPr lang="en-US" altLang="ru-RU" sz="2400" dirty="0" smtClean="0"/>
              <a:t> – these are debentures which are “secured” against specific fixed assets owned by the company.</a:t>
            </a:r>
          </a:p>
          <a:p>
            <a:pPr algn="just" eaLnBrk="1" hangingPunct="1"/>
            <a:r>
              <a:rPr lang="en-US" altLang="ru-RU" sz="2400" dirty="0" smtClean="0"/>
              <a:t>In the event the company cannot pay back the principal liability, the bondholders possess  the “rights of ownership” to the fixed assets which can then be disposed off to settle the amount owing to the lenders.</a:t>
            </a:r>
          </a:p>
          <a:p>
            <a:pPr algn="just" eaLnBrk="1" hangingPunct="1"/>
            <a:endParaRPr lang="en-US" altLang="ru-RU" sz="2400" dirty="0" smtClean="0"/>
          </a:p>
          <a:p>
            <a:pPr algn="just" eaLnBrk="1" hangingPunct="1"/>
            <a:endParaRPr lang="ru-RU" altLang="ru-RU" sz="2400" dirty="0" smtClean="0"/>
          </a:p>
        </p:txBody>
      </p:sp>
    </p:spTree>
    <p:extLst>
      <p:ext uri="{BB962C8B-B14F-4D97-AF65-F5344CB8AC3E}">
        <p14:creationId xmlns:p14="http://schemas.microsoft.com/office/powerpoint/2010/main" val="1536344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0" y="1066800"/>
            <a:ext cx="8686800" cy="5386388"/>
          </a:xfrm>
        </p:spPr>
        <p:txBody>
          <a:bodyPr/>
          <a:lstStyle/>
          <a:p>
            <a:pPr lvl="1" algn="just" eaLnBrk="1" hangingPunct="1">
              <a:buFontTx/>
              <a:buNone/>
            </a:pPr>
            <a:r>
              <a:rPr lang="en-US" altLang="ru-RU" sz="2400" dirty="0" smtClean="0"/>
              <a:t>	Unlike dividends, </a:t>
            </a:r>
            <a:r>
              <a:rPr lang="en-US" altLang="ru-RU" sz="2400" dirty="0" smtClean="0">
                <a:solidFill>
                  <a:srgbClr val="FF3300"/>
                </a:solidFill>
              </a:rPr>
              <a:t>interest</a:t>
            </a:r>
            <a:r>
              <a:rPr lang="en-US" altLang="ru-RU" sz="2400" dirty="0" smtClean="0"/>
              <a:t> on debentures and bonds must be paid. </a:t>
            </a:r>
          </a:p>
          <a:p>
            <a:pPr lvl="1" algn="just" eaLnBrk="1" hangingPunct="1">
              <a:buFontTx/>
              <a:buNone/>
            </a:pPr>
            <a:r>
              <a:rPr lang="en-US" altLang="ru-RU" sz="2400" dirty="0" smtClean="0"/>
              <a:t>   Another difference is interest on debentures and bonds is an expense charged against profit and appear in P&amp;L account, whereas dividends constitute an appropriation of profit.   </a:t>
            </a:r>
          </a:p>
          <a:p>
            <a:pPr algn="just" eaLnBrk="1" hangingPunct="1"/>
            <a:endParaRPr lang="en-US" altLang="ru-RU" sz="2400" dirty="0" smtClean="0"/>
          </a:p>
          <a:p>
            <a:pPr algn="just" eaLnBrk="1" hangingPunct="1"/>
            <a:r>
              <a:rPr lang="en-US" altLang="ru-RU" sz="2400" dirty="0" smtClean="0"/>
              <a:t>   </a:t>
            </a:r>
            <a:r>
              <a:rPr lang="en-US" altLang="ru-RU" sz="2400" i="1" dirty="0" smtClean="0">
                <a:solidFill>
                  <a:srgbClr val="0033CC"/>
                </a:solidFill>
              </a:rPr>
              <a:t>Redeemable debentures / bonds</a:t>
            </a:r>
            <a:r>
              <a:rPr lang="en-US" altLang="ru-RU" sz="2400" dirty="0" smtClean="0"/>
              <a:t> – debentures or bonds which are repayable at or by a certain date.</a:t>
            </a:r>
          </a:p>
          <a:p>
            <a:pPr algn="just" eaLnBrk="1" hangingPunct="1">
              <a:buFontTx/>
              <a:buNone/>
            </a:pPr>
            <a:endParaRPr lang="en-US" altLang="ru-RU" sz="2400" dirty="0" smtClean="0"/>
          </a:p>
          <a:p>
            <a:pPr algn="just" eaLnBrk="1" hangingPunct="1"/>
            <a:r>
              <a:rPr lang="en-US" altLang="ru-RU" sz="2400" i="1" dirty="0" smtClean="0">
                <a:solidFill>
                  <a:srgbClr val="0033CC"/>
                </a:solidFill>
              </a:rPr>
              <a:t>Irredeemable debentures / bonds</a:t>
            </a:r>
            <a:r>
              <a:rPr lang="en-US" altLang="ru-RU" sz="2400" dirty="0" smtClean="0"/>
              <a:t> – debentures or bonds which are normally repayable only when the company is terminated or liquidated (similar to perpetuity).</a:t>
            </a:r>
          </a:p>
          <a:p>
            <a:pPr lvl="1" algn="just" eaLnBrk="1" hangingPunct="1">
              <a:buFontTx/>
              <a:buNone/>
            </a:pPr>
            <a:endParaRPr lang="en-US" altLang="ru-RU" sz="2400" dirty="0" smtClean="0"/>
          </a:p>
          <a:p>
            <a:pPr lvl="1" eaLnBrk="1" hangingPunct="1">
              <a:buFontTx/>
              <a:buNone/>
            </a:pPr>
            <a:endParaRPr lang="en-US" altLang="ru-RU" sz="2400" dirty="0" smtClean="0"/>
          </a:p>
          <a:p>
            <a:pPr lvl="1" eaLnBrk="1" hangingPunct="1">
              <a:buFontTx/>
              <a:buNone/>
            </a:pPr>
            <a:endParaRPr lang="ru-RU" altLang="ru-RU" sz="2400" dirty="0" smtClean="0"/>
          </a:p>
        </p:txBody>
      </p:sp>
      <p:sp>
        <p:nvSpPr>
          <p:cNvPr id="11267" name="Rectangle 2"/>
          <p:cNvSpPr>
            <a:spLocks noGrp="1" noChangeArrowheads="1"/>
          </p:cNvSpPr>
          <p:nvPr>
            <p:ph type="title"/>
          </p:nvPr>
        </p:nvSpPr>
        <p:spPr>
          <a:xfrm>
            <a:off x="381000" y="152400"/>
            <a:ext cx="8229600" cy="563563"/>
          </a:xfrm>
        </p:spPr>
        <p:txBody>
          <a:bodyPr/>
          <a:lstStyle/>
          <a:p>
            <a:pPr algn="l" eaLnBrk="1" hangingPunct="1"/>
            <a:r>
              <a:rPr lang="en-US" altLang="ru-RU" sz="4000" b="1" smtClean="0">
                <a:solidFill>
                  <a:schemeClr val="bg1"/>
                </a:solidFill>
              </a:rPr>
              <a:t>Long-term Liabilities</a:t>
            </a:r>
            <a:endParaRPr lang="ru-RU" altLang="ru-RU" sz="4000" b="1" smtClean="0">
              <a:solidFill>
                <a:schemeClr val="bg1"/>
              </a:solidFill>
            </a:endParaRPr>
          </a:p>
        </p:txBody>
      </p:sp>
    </p:spTree>
    <p:extLst>
      <p:ext uri="{BB962C8B-B14F-4D97-AF65-F5344CB8AC3E}">
        <p14:creationId xmlns:p14="http://schemas.microsoft.com/office/powerpoint/2010/main" val="3839639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eaLnBrk="1" hangingPunct="1"/>
            <a:endParaRPr lang="en-US" altLang="ru-RU" sz="2400" i="1" dirty="0" smtClean="0">
              <a:solidFill>
                <a:srgbClr val="0033CC"/>
              </a:solidFill>
            </a:endParaRPr>
          </a:p>
          <a:p>
            <a:pPr eaLnBrk="1" hangingPunct="1"/>
            <a:endParaRPr lang="en-US" altLang="ru-RU" sz="2400" dirty="0" smtClean="0"/>
          </a:p>
        </p:txBody>
      </p:sp>
      <p:sp>
        <p:nvSpPr>
          <p:cNvPr id="12291" name="Rectangle 2"/>
          <p:cNvSpPr>
            <a:spLocks noGrp="1" noChangeArrowheads="1"/>
          </p:cNvSpPr>
          <p:nvPr>
            <p:ph type="title"/>
          </p:nvPr>
        </p:nvSpPr>
        <p:spPr>
          <a:xfrm>
            <a:off x="381000" y="152400"/>
            <a:ext cx="8229600" cy="563563"/>
          </a:xfrm>
        </p:spPr>
        <p:txBody>
          <a:bodyPr/>
          <a:lstStyle/>
          <a:p>
            <a:pPr algn="l" eaLnBrk="1" hangingPunct="1"/>
            <a:r>
              <a:rPr lang="en-US" altLang="ru-RU" sz="4000" b="1" dirty="0" smtClean="0">
                <a:solidFill>
                  <a:schemeClr val="bg1"/>
                </a:solidFill>
              </a:rPr>
              <a:t>Long-term Liabilities</a:t>
            </a:r>
            <a:endParaRPr lang="ru-RU" altLang="ru-RU" sz="4000" b="1" dirty="0" smtClean="0">
              <a:solidFill>
                <a:schemeClr val="bg1"/>
              </a:solidFill>
            </a:endParaRPr>
          </a:p>
        </p:txBody>
      </p:sp>
      <p:pic>
        <p:nvPicPr>
          <p:cNvPr id="2" name="Рисунок 1"/>
          <p:cNvPicPr>
            <a:picLocks noChangeAspect="1"/>
          </p:cNvPicPr>
          <p:nvPr/>
        </p:nvPicPr>
        <p:blipFill>
          <a:blip r:embed="rId2"/>
          <a:stretch>
            <a:fillRect/>
          </a:stretch>
        </p:blipFill>
        <p:spPr>
          <a:xfrm>
            <a:off x="228600" y="1371600"/>
            <a:ext cx="8820150" cy="4572000"/>
          </a:xfrm>
          <a:prstGeom prst="rect">
            <a:avLst/>
          </a:prstGeom>
        </p:spPr>
      </p:pic>
    </p:spTree>
    <p:extLst>
      <p:ext uri="{BB962C8B-B14F-4D97-AF65-F5344CB8AC3E}">
        <p14:creationId xmlns:p14="http://schemas.microsoft.com/office/powerpoint/2010/main" val="30622290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295400"/>
            <a:ext cx="8229600" cy="3657600"/>
          </a:xfrm>
        </p:spPr>
        <p:txBody>
          <a:bodyPr/>
          <a:lstStyle/>
          <a:p>
            <a:r>
              <a:rPr lang="en-US" dirty="0" smtClean="0"/>
              <a:t/>
            </a:r>
            <a:br>
              <a:rPr lang="en-US" dirty="0" smtClean="0"/>
            </a:br>
            <a:endParaRPr lang="ru-RU" dirty="0"/>
          </a:p>
        </p:txBody>
      </p:sp>
      <p:sp>
        <p:nvSpPr>
          <p:cNvPr id="5" name="Объект 4"/>
          <p:cNvSpPr>
            <a:spLocks noGrp="1"/>
          </p:cNvSpPr>
          <p:nvPr>
            <p:ph idx="1"/>
          </p:nvPr>
        </p:nvSpPr>
        <p:spPr>
          <a:xfrm>
            <a:off x="381000" y="1143000"/>
            <a:ext cx="8229600" cy="4648199"/>
          </a:xfrm>
        </p:spPr>
        <p:txBody>
          <a:bodyPr/>
          <a:lstStyle/>
          <a:p>
            <a:pPr marL="0" indent="0">
              <a:buNone/>
            </a:pPr>
            <a:r>
              <a:rPr lang="en-US" dirty="0" smtClean="0"/>
              <a:t>Owner’s equity is </a:t>
            </a:r>
            <a:r>
              <a:rPr lang="en-US" dirty="0"/>
              <a:t>amount introduced by owner into </a:t>
            </a:r>
            <a:r>
              <a:rPr lang="en-US" dirty="0" smtClean="0"/>
              <a:t>business.</a:t>
            </a:r>
          </a:p>
          <a:p>
            <a:pPr>
              <a:buFont typeface="Wingdings" panose="05000000000000000000" pitchFamily="2" charset="2"/>
              <a:buChar char="q"/>
            </a:pPr>
            <a:r>
              <a:rPr lang="en-US" dirty="0" smtClean="0"/>
              <a:t> Made </a:t>
            </a:r>
            <a:r>
              <a:rPr lang="en-US" dirty="0"/>
              <a:t>up three elements</a:t>
            </a:r>
            <a:br>
              <a:rPr lang="en-US" dirty="0"/>
            </a:br>
            <a:r>
              <a:rPr lang="en-US" dirty="0" smtClean="0"/>
              <a:t>  - funds </a:t>
            </a:r>
            <a:r>
              <a:rPr lang="en-US" dirty="0"/>
              <a:t>introduced by owner,  e.g. cash</a:t>
            </a:r>
            <a:br>
              <a:rPr lang="en-US" dirty="0"/>
            </a:br>
            <a:r>
              <a:rPr lang="en-US" dirty="0" smtClean="0"/>
              <a:t>  - profits </a:t>
            </a:r>
            <a:r>
              <a:rPr lang="en-US" dirty="0"/>
              <a:t>earned/loss made by business </a:t>
            </a:r>
            <a:r>
              <a:rPr lang="en-US" dirty="0" smtClean="0"/>
              <a:t>   entity</a:t>
            </a:r>
            <a:r>
              <a:rPr lang="en-US" dirty="0"/>
              <a:t/>
            </a:r>
            <a:br>
              <a:rPr lang="en-US" dirty="0"/>
            </a:br>
            <a:r>
              <a:rPr lang="en-US" dirty="0" smtClean="0"/>
              <a:t>  - drawings</a:t>
            </a:r>
            <a:r>
              <a:rPr lang="en-US" dirty="0"/>
              <a:t>, i.e. funds taken out of the </a:t>
            </a:r>
            <a:r>
              <a:rPr lang="en-US" dirty="0" smtClean="0"/>
              <a:t>   business </a:t>
            </a:r>
            <a:r>
              <a:rPr lang="en-US" dirty="0"/>
              <a:t>by the owner</a:t>
            </a:r>
            <a:br>
              <a:rPr lang="en-US" dirty="0"/>
            </a:br>
            <a:endParaRPr lang="ru-RU" dirty="0"/>
          </a:p>
        </p:txBody>
      </p:sp>
      <p:sp>
        <p:nvSpPr>
          <p:cNvPr id="6" name="Rectangle 2"/>
          <p:cNvSpPr txBox="1">
            <a:spLocks noChangeArrowheads="1"/>
          </p:cNvSpPr>
          <p:nvPr/>
        </p:nvSpPr>
        <p:spPr bwMode="auto">
          <a:xfrm>
            <a:off x="381000" y="152400"/>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l" eaLnBrk="1" hangingPunct="1"/>
            <a:r>
              <a:rPr lang="en-US" altLang="ru-RU" sz="4000" b="1" kern="0" dirty="0" smtClean="0">
                <a:solidFill>
                  <a:schemeClr val="bg1"/>
                </a:solidFill>
              </a:rPr>
              <a:t>Owner’s equity </a:t>
            </a:r>
            <a:endParaRPr lang="ru-RU" altLang="ru-RU" sz="4000" b="1" kern="0" dirty="0" smtClean="0">
              <a:solidFill>
                <a:schemeClr val="bg1"/>
              </a:solidFill>
            </a:endParaRPr>
          </a:p>
        </p:txBody>
      </p:sp>
    </p:spTree>
    <p:extLst>
      <p:ext uri="{BB962C8B-B14F-4D97-AF65-F5344CB8AC3E}">
        <p14:creationId xmlns:p14="http://schemas.microsoft.com/office/powerpoint/2010/main" val="215197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76200"/>
            <a:ext cx="8229600" cy="715963"/>
          </a:xfrm>
        </p:spPr>
        <p:txBody>
          <a:bodyPr/>
          <a:lstStyle/>
          <a:p>
            <a:pPr algn="l" eaLnBrk="1" hangingPunct="1"/>
            <a:r>
              <a:rPr lang="en-US" sz="4000" b="1" dirty="0" smtClean="0">
                <a:solidFill>
                  <a:schemeClr val="bg1"/>
                </a:solidFill>
              </a:rPr>
              <a:t>Learning Outcomes</a:t>
            </a:r>
            <a:endParaRPr lang="ru-RU" sz="4000" b="1" dirty="0" smtClean="0">
              <a:solidFill>
                <a:schemeClr val="bg1"/>
              </a:solidFill>
            </a:endParaRPr>
          </a:p>
        </p:txBody>
      </p:sp>
      <p:sp>
        <p:nvSpPr>
          <p:cNvPr id="11267" name="Rectangle 3"/>
          <p:cNvSpPr>
            <a:spLocks noGrp="1" noChangeArrowheads="1"/>
          </p:cNvSpPr>
          <p:nvPr>
            <p:ph type="body" idx="1"/>
          </p:nvPr>
        </p:nvSpPr>
        <p:spPr>
          <a:xfrm>
            <a:off x="611188" y="1493838"/>
            <a:ext cx="8229600" cy="4525962"/>
          </a:xfrm>
        </p:spPr>
        <p:txBody>
          <a:bodyPr/>
          <a:lstStyle/>
          <a:p>
            <a:pPr eaLnBrk="1" hangingPunct="1">
              <a:buFontTx/>
              <a:buNone/>
            </a:pPr>
            <a:r>
              <a:rPr lang="en-US" sz="2400" dirty="0" smtClean="0">
                <a:sym typeface="Wingdings" pitchFamily="2" charset="2"/>
              </a:rPr>
              <a:t>After successful completion of session, students are able to….</a:t>
            </a:r>
          </a:p>
          <a:p>
            <a:pPr eaLnBrk="1" hangingPunct="1">
              <a:buFont typeface="Wingdings" panose="05000000000000000000" pitchFamily="2" charset="2"/>
              <a:buChar char="ü"/>
            </a:pPr>
            <a:r>
              <a:rPr lang="en-US" sz="2400" dirty="0" smtClean="0">
                <a:sym typeface="Wingdings" pitchFamily="2" charset="2"/>
              </a:rPr>
              <a:t>Explain main purpose of Statement of Financial Position</a:t>
            </a:r>
          </a:p>
          <a:p>
            <a:pPr marL="0" indent="0" eaLnBrk="1" hangingPunct="1">
              <a:buNone/>
            </a:pPr>
            <a:endParaRPr lang="en-US" sz="2400" dirty="0" smtClean="0">
              <a:sym typeface="Wingdings" pitchFamily="2" charset="2"/>
            </a:endParaRPr>
          </a:p>
          <a:p>
            <a:pPr eaLnBrk="1" hangingPunct="1">
              <a:buFont typeface="Wingdings" panose="05000000000000000000" pitchFamily="2" charset="2"/>
              <a:buChar char="ü"/>
            </a:pPr>
            <a:r>
              <a:rPr lang="en-US" sz="2400" dirty="0" smtClean="0"/>
              <a:t>Define assets, liabilities and owner’s equity </a:t>
            </a:r>
          </a:p>
          <a:p>
            <a:pPr marL="0" indent="0" eaLnBrk="1" hangingPunct="1">
              <a:buNone/>
            </a:pPr>
            <a:endParaRPr lang="en-US" sz="2400" dirty="0" smtClean="0"/>
          </a:p>
          <a:p>
            <a:pPr eaLnBrk="1" hangingPunct="1">
              <a:buFont typeface="Wingdings" panose="05000000000000000000" pitchFamily="2" charset="2"/>
              <a:buChar char="ü"/>
            </a:pPr>
            <a:r>
              <a:rPr lang="en-US" sz="2400" dirty="0" smtClean="0"/>
              <a:t>Explain </a:t>
            </a:r>
            <a:r>
              <a:rPr lang="en-US" sz="2400" dirty="0"/>
              <a:t>how and why assets and liabilities are disclosed in </a:t>
            </a:r>
            <a:r>
              <a:rPr lang="en-US" sz="2400" dirty="0" smtClean="0"/>
              <a:t>the Balance Sheet </a:t>
            </a:r>
          </a:p>
          <a:p>
            <a:pPr marL="0" indent="0" eaLnBrk="1" hangingPunct="1">
              <a:buNone/>
            </a:pPr>
            <a:endParaRPr lang="en-US" sz="2400" dirty="0" smtClean="0"/>
          </a:p>
          <a:p>
            <a:pPr eaLnBrk="1" hangingPunct="1">
              <a:buFont typeface="Wingdings" panose="05000000000000000000" pitchFamily="2" charset="2"/>
              <a:buChar char="ü"/>
            </a:pPr>
            <a:r>
              <a:rPr lang="en-US" sz="2400" dirty="0" smtClean="0"/>
              <a:t>Draft </a:t>
            </a:r>
            <a:r>
              <a:rPr lang="en-US" sz="2400" dirty="0"/>
              <a:t>a simple statement of financial </a:t>
            </a:r>
            <a:r>
              <a:rPr lang="en-US" sz="2400" dirty="0" smtClean="0"/>
              <a:t>position</a:t>
            </a:r>
            <a:endParaRPr lang="en-US" sz="2400" b="1" dirty="0" smtClean="0">
              <a:sym typeface="Wingdings" pitchFamily="2" charset="2"/>
            </a:endParaRPr>
          </a:p>
        </p:txBody>
      </p:sp>
      <p:sp>
        <p:nvSpPr>
          <p:cNvPr id="11268" name="Rectangle 3"/>
          <p:cNvSpPr>
            <a:spLocks noChangeArrowheads="1"/>
          </p:cNvSpPr>
          <p:nvPr/>
        </p:nvSpPr>
        <p:spPr bwMode="auto">
          <a:xfrm>
            <a:off x="4724400" y="5476875"/>
            <a:ext cx="3352800" cy="369888"/>
          </a:xfrm>
          <a:prstGeom prst="rect">
            <a:avLst/>
          </a:prstGeom>
          <a:noFill/>
          <a:ln w="9525">
            <a:noFill/>
            <a:miter lim="800000"/>
            <a:headEnd/>
            <a:tailEnd/>
          </a:ln>
        </p:spPr>
        <p:txBody>
          <a:bodyPr>
            <a:spAutoFit/>
          </a:bodyPr>
          <a:lstStyle/>
          <a:p>
            <a:r>
              <a:rPr lang="en-US">
                <a:sym typeface="Wingdings" pitchFamily="2" charset="2"/>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276600" y="835025"/>
            <a:ext cx="2438400" cy="1069975"/>
          </a:xfrm>
          <a:prstGeom prst="rect">
            <a:avLst/>
          </a:prstGeom>
          <a:gradFill rotWithShape="1">
            <a:gsLst>
              <a:gs pos="0">
                <a:srgbClr val="FFCCCC"/>
              </a:gs>
              <a:gs pos="50000">
                <a:srgbClr val="FFFFFF"/>
              </a:gs>
              <a:gs pos="100000">
                <a:srgbClr val="FFCCCC"/>
              </a:gs>
            </a:gsLst>
            <a:lin ang="5400000" scaled="1"/>
          </a:gradFill>
          <a:ln w="9525">
            <a:solidFill>
              <a:srgbClr val="FFCCCC"/>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1" i="0" u="none" strike="noStrike" kern="1200" cap="none" spc="0" normalizeH="0" baseline="0" noProof="0" smtClean="0">
                <a:ln>
                  <a:noFill/>
                </a:ln>
                <a:solidFill>
                  <a:srgbClr val="CC3300"/>
                </a:solidFill>
                <a:effectLst/>
                <a:uLnTx/>
                <a:uFillTx/>
                <a:latin typeface="Arial" panose="020B0604020202020204" pitchFamily="34" charset="0"/>
                <a:ea typeface="+mn-ea"/>
                <a:cs typeface="+mn-cs"/>
              </a:rPr>
              <a:t>Owner’s equity</a:t>
            </a:r>
            <a:endParaRPr kumimoji="0" lang="ru-RU" altLang="ru-RU" sz="2400" b="1" i="0" u="none" strike="noStrike" kern="1200" cap="none" spc="0" normalizeH="0" baseline="0" noProof="0" smtClean="0">
              <a:ln>
                <a:noFill/>
              </a:ln>
              <a:solidFill>
                <a:srgbClr val="CC3300"/>
              </a:solidFill>
              <a:effectLst/>
              <a:uLnTx/>
              <a:uFillTx/>
              <a:latin typeface="Arial" panose="020B0604020202020204" pitchFamily="34" charset="0"/>
              <a:ea typeface="+mn-ea"/>
              <a:cs typeface="+mn-cs"/>
            </a:endParaRPr>
          </a:p>
        </p:txBody>
      </p:sp>
      <p:sp>
        <p:nvSpPr>
          <p:cNvPr id="33796" name="Rectangle 4"/>
          <p:cNvSpPr>
            <a:spLocks noChangeArrowheads="1"/>
          </p:cNvSpPr>
          <p:nvPr/>
        </p:nvSpPr>
        <p:spPr bwMode="auto">
          <a:xfrm>
            <a:off x="228600" y="2362200"/>
            <a:ext cx="3200400" cy="755650"/>
          </a:xfrm>
          <a:prstGeom prst="rect">
            <a:avLst/>
          </a:prstGeom>
          <a:gradFill rotWithShape="1">
            <a:gsLst>
              <a:gs pos="0">
                <a:srgbClr val="FFFFFF"/>
              </a:gs>
              <a:gs pos="100000">
                <a:schemeClr val="accent1"/>
              </a:gs>
            </a:gsLst>
            <a:lin ang="5400000" scaled="1"/>
          </a:gradFill>
          <a:ln w="9525">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rPr>
              <a:t>Issued Share Capital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rPr>
              <a:t>(at par value)</a:t>
            </a:r>
            <a:endParaRPr kumimoji="0" lang="ru-RU"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endParaRPr>
          </a:p>
        </p:txBody>
      </p:sp>
      <p:sp>
        <p:nvSpPr>
          <p:cNvPr id="33799" name="Rectangle 7"/>
          <p:cNvSpPr>
            <a:spLocks noChangeArrowheads="1"/>
          </p:cNvSpPr>
          <p:nvPr/>
        </p:nvSpPr>
        <p:spPr bwMode="auto">
          <a:xfrm>
            <a:off x="152400" y="3733800"/>
            <a:ext cx="1444625" cy="1219200"/>
          </a:xfrm>
          <a:prstGeom prst="rect">
            <a:avLst/>
          </a:prstGeom>
          <a:gradFill rotWithShape="1">
            <a:gsLst>
              <a:gs pos="0">
                <a:srgbClr val="FFFFFF"/>
              </a:gs>
              <a:gs pos="100000">
                <a:schemeClr val="accent1"/>
              </a:gs>
            </a:gsLst>
            <a:lin ang="5400000" scaled="1"/>
          </a:gradFill>
          <a:ln w="9525">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rPr>
              <a:t>Preferred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rPr>
              <a:t>Share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rPr>
              <a:t>Capital</a:t>
            </a:r>
            <a:endParaRPr kumimoji="0" lang="ru-RU"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endParaRPr>
          </a:p>
        </p:txBody>
      </p:sp>
      <p:sp>
        <p:nvSpPr>
          <p:cNvPr id="33800" name="Rectangle 8"/>
          <p:cNvSpPr>
            <a:spLocks noChangeArrowheads="1"/>
          </p:cNvSpPr>
          <p:nvPr/>
        </p:nvSpPr>
        <p:spPr bwMode="auto">
          <a:xfrm>
            <a:off x="2057400" y="3733800"/>
            <a:ext cx="1443038" cy="1295400"/>
          </a:xfrm>
          <a:prstGeom prst="rect">
            <a:avLst/>
          </a:prstGeom>
          <a:gradFill rotWithShape="1">
            <a:gsLst>
              <a:gs pos="0">
                <a:srgbClr val="FFFFFF"/>
              </a:gs>
              <a:gs pos="100000">
                <a:schemeClr val="accent1"/>
              </a:gs>
            </a:gsLst>
            <a:lin ang="5400000" scaled="1"/>
          </a:gradFill>
          <a:ln w="9525">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rPr>
              <a:t>Ordinary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rPr>
              <a:t>Share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rPr>
              <a:t>Capital</a:t>
            </a:r>
            <a:endParaRPr kumimoji="0" lang="ru-RU" altLang="ru-RU" sz="2400" b="0" i="0" u="none" strike="noStrike" kern="1200" cap="none" spc="0" normalizeH="0" baseline="0" noProof="0" smtClean="0">
              <a:ln>
                <a:noFill/>
              </a:ln>
              <a:solidFill>
                <a:srgbClr val="000066"/>
              </a:solidFill>
              <a:effectLst/>
              <a:uLnTx/>
              <a:uFillTx/>
              <a:latin typeface="Arial" panose="020B0604020202020204" pitchFamily="34" charset="0"/>
              <a:ea typeface="+mn-ea"/>
              <a:cs typeface="+mn-cs"/>
            </a:endParaRPr>
          </a:p>
        </p:txBody>
      </p:sp>
      <p:sp>
        <p:nvSpPr>
          <p:cNvPr id="33802" name="Rectangle 10"/>
          <p:cNvSpPr>
            <a:spLocks noChangeArrowheads="1"/>
          </p:cNvSpPr>
          <p:nvPr/>
        </p:nvSpPr>
        <p:spPr bwMode="auto">
          <a:xfrm>
            <a:off x="5791200" y="2438400"/>
            <a:ext cx="2895600" cy="730250"/>
          </a:xfrm>
          <a:prstGeom prst="rect">
            <a:avLst/>
          </a:prstGeom>
          <a:gradFill rotWithShape="1">
            <a:gsLst>
              <a:gs pos="0">
                <a:srgbClr val="FFFFFF"/>
              </a:gs>
              <a:gs pos="100000">
                <a:srgbClr val="FFFFCC"/>
              </a:gs>
            </a:gsLst>
            <a:lin ang="5400000" scaled="1"/>
          </a:gradFill>
          <a:ln w="9525">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rPr>
              <a:t>Reserves</a:t>
            </a:r>
            <a:endParaRPr kumimoji="0" lang="ru-RU"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endParaRPr>
          </a:p>
        </p:txBody>
      </p:sp>
      <p:sp>
        <p:nvSpPr>
          <p:cNvPr id="33803" name="Rectangle 11"/>
          <p:cNvSpPr>
            <a:spLocks noChangeArrowheads="1"/>
          </p:cNvSpPr>
          <p:nvPr/>
        </p:nvSpPr>
        <p:spPr bwMode="auto">
          <a:xfrm>
            <a:off x="6172200" y="3505200"/>
            <a:ext cx="2819400" cy="685800"/>
          </a:xfrm>
          <a:prstGeom prst="rect">
            <a:avLst/>
          </a:prstGeom>
          <a:gradFill rotWithShape="1">
            <a:gsLst>
              <a:gs pos="0">
                <a:srgbClr val="FFFFFF"/>
              </a:gs>
              <a:gs pos="100000">
                <a:srgbClr val="FFFFCC"/>
              </a:gs>
            </a:gsLst>
            <a:lin ang="5400000" scaled="1"/>
          </a:gradFill>
          <a:ln w="9525">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rPr>
              <a:t>General Reserve</a:t>
            </a:r>
            <a:endParaRPr kumimoji="0" lang="ru-RU"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endParaRPr>
          </a:p>
        </p:txBody>
      </p:sp>
      <p:sp>
        <p:nvSpPr>
          <p:cNvPr id="33804" name="Rectangle 12"/>
          <p:cNvSpPr>
            <a:spLocks noChangeArrowheads="1"/>
          </p:cNvSpPr>
          <p:nvPr/>
        </p:nvSpPr>
        <p:spPr bwMode="auto">
          <a:xfrm>
            <a:off x="6172200" y="4267200"/>
            <a:ext cx="2819400" cy="762000"/>
          </a:xfrm>
          <a:prstGeom prst="rect">
            <a:avLst/>
          </a:prstGeom>
          <a:gradFill rotWithShape="1">
            <a:gsLst>
              <a:gs pos="0">
                <a:srgbClr val="FFFFFF"/>
              </a:gs>
              <a:gs pos="100000">
                <a:srgbClr val="FFFFCC"/>
              </a:gs>
            </a:gsLst>
            <a:lin ang="5400000" scaled="1"/>
          </a:gradFill>
          <a:ln w="9525">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rPr>
              <a:t>Specific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rPr>
              <a:t>Reserves</a:t>
            </a:r>
            <a:endParaRPr kumimoji="0" lang="ru-RU"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endParaRPr>
          </a:p>
        </p:txBody>
      </p:sp>
      <p:sp>
        <p:nvSpPr>
          <p:cNvPr id="33805" name="Line 13"/>
          <p:cNvSpPr>
            <a:spLocks noChangeShapeType="1"/>
          </p:cNvSpPr>
          <p:nvPr/>
        </p:nvSpPr>
        <p:spPr bwMode="auto">
          <a:xfrm flipH="1">
            <a:off x="1828800" y="1828800"/>
            <a:ext cx="1447800" cy="533400"/>
          </a:xfrm>
          <a:prstGeom prst="line">
            <a:avLst/>
          </a:prstGeom>
          <a:noFill/>
          <a:ln w="31750">
            <a:solidFill>
              <a:srgbClr val="FFCCCC"/>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3806" name="Line 14"/>
          <p:cNvSpPr>
            <a:spLocks noChangeShapeType="1"/>
          </p:cNvSpPr>
          <p:nvPr/>
        </p:nvSpPr>
        <p:spPr bwMode="auto">
          <a:xfrm>
            <a:off x="5715000" y="1676400"/>
            <a:ext cx="1981200" cy="762000"/>
          </a:xfrm>
          <a:prstGeom prst="line">
            <a:avLst/>
          </a:prstGeom>
          <a:noFill/>
          <a:ln w="31750">
            <a:solidFill>
              <a:srgbClr val="FFCCCC"/>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3807" name="Line 15"/>
          <p:cNvSpPr>
            <a:spLocks noChangeShapeType="1"/>
          </p:cNvSpPr>
          <p:nvPr/>
        </p:nvSpPr>
        <p:spPr bwMode="auto">
          <a:xfrm flipH="1">
            <a:off x="838200" y="3124200"/>
            <a:ext cx="1143000" cy="609600"/>
          </a:xfrm>
          <a:prstGeom prst="line">
            <a:avLst/>
          </a:prstGeom>
          <a:noFill/>
          <a:ln w="31750">
            <a:solidFill>
              <a:srgbClr val="000066"/>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3808" name="Line 16"/>
          <p:cNvSpPr>
            <a:spLocks noChangeShapeType="1"/>
          </p:cNvSpPr>
          <p:nvPr/>
        </p:nvSpPr>
        <p:spPr bwMode="auto">
          <a:xfrm>
            <a:off x="2057400" y="3124200"/>
            <a:ext cx="914400" cy="609600"/>
          </a:xfrm>
          <a:prstGeom prst="line">
            <a:avLst/>
          </a:prstGeom>
          <a:noFill/>
          <a:ln w="31750">
            <a:solidFill>
              <a:srgbClr val="000066"/>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3817" name="Rectangle 25"/>
          <p:cNvSpPr>
            <a:spLocks noChangeArrowheads="1"/>
          </p:cNvSpPr>
          <p:nvPr/>
        </p:nvSpPr>
        <p:spPr bwMode="auto">
          <a:xfrm>
            <a:off x="6172200" y="5105400"/>
            <a:ext cx="2819400" cy="685800"/>
          </a:xfrm>
          <a:prstGeom prst="rect">
            <a:avLst/>
          </a:prstGeom>
          <a:gradFill rotWithShape="1">
            <a:gsLst>
              <a:gs pos="0">
                <a:srgbClr val="FFFFFF"/>
              </a:gs>
              <a:gs pos="100000">
                <a:srgbClr val="FFFFCC"/>
              </a:gs>
            </a:gsLst>
            <a:lin ang="5400000" scaled="1"/>
          </a:gradFill>
          <a:ln w="9525">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rPr>
              <a:t>Share Premium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rPr>
              <a:t>Account</a:t>
            </a:r>
            <a:endParaRPr kumimoji="0" lang="ru-RU"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endParaRPr>
          </a:p>
        </p:txBody>
      </p:sp>
      <p:sp>
        <p:nvSpPr>
          <p:cNvPr id="33818" name="Rectangle 26"/>
          <p:cNvSpPr>
            <a:spLocks noChangeArrowheads="1"/>
          </p:cNvSpPr>
          <p:nvPr/>
        </p:nvSpPr>
        <p:spPr bwMode="auto">
          <a:xfrm>
            <a:off x="6172200" y="5867400"/>
            <a:ext cx="2819400" cy="685800"/>
          </a:xfrm>
          <a:prstGeom prst="rect">
            <a:avLst/>
          </a:prstGeom>
          <a:gradFill rotWithShape="1">
            <a:gsLst>
              <a:gs pos="0">
                <a:srgbClr val="FFFFFF"/>
              </a:gs>
              <a:gs pos="100000">
                <a:srgbClr val="FFFFCC"/>
              </a:gs>
            </a:gsLst>
            <a:lin ang="5400000" scaled="1"/>
          </a:gradFill>
          <a:ln w="9525">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rPr>
              <a:t>Retained Profits</a:t>
            </a:r>
            <a:endParaRPr kumimoji="0" lang="ru-RU" altLang="ru-RU" sz="2400" b="0" i="0" u="none" strike="noStrike" kern="1200" cap="none" spc="0" normalizeH="0" baseline="0" noProof="0" smtClean="0">
              <a:ln>
                <a:noFill/>
              </a:ln>
              <a:solidFill>
                <a:srgbClr val="FF6600"/>
              </a:solidFill>
              <a:effectLst/>
              <a:uLnTx/>
              <a:uFillTx/>
              <a:latin typeface="Arial" panose="020B0604020202020204" pitchFamily="34" charset="0"/>
              <a:ea typeface="+mn-ea"/>
              <a:cs typeface="+mn-cs"/>
            </a:endParaRPr>
          </a:p>
        </p:txBody>
      </p:sp>
      <p:cxnSp>
        <p:nvCxnSpPr>
          <p:cNvPr id="33819" name="AutoShape 27"/>
          <p:cNvCxnSpPr>
            <a:cxnSpLocks noChangeShapeType="1"/>
            <a:stCxn id="33802" idx="2"/>
            <a:endCxn id="33803" idx="1"/>
          </p:cNvCxnSpPr>
          <p:nvPr/>
        </p:nvCxnSpPr>
        <p:spPr bwMode="auto">
          <a:xfrm rot="5400000">
            <a:off x="6365875" y="2974975"/>
            <a:ext cx="679450" cy="1066800"/>
          </a:xfrm>
          <a:prstGeom prst="bentConnector4">
            <a:avLst>
              <a:gd name="adj1" fmla="val 24769"/>
              <a:gd name="adj2" fmla="val 121431"/>
            </a:avLst>
          </a:prstGeom>
          <a:noFill/>
          <a:ln w="31750">
            <a:solidFill>
              <a:srgbClr val="FF6600"/>
            </a:solidFill>
            <a:miter lim="800000"/>
            <a:headEnd/>
            <a:tailEnd type="arrow" w="med" len="med"/>
          </a:ln>
          <a:extLst>
            <a:ext uri="{909E8E84-426E-40DD-AFC4-6F175D3DCCD1}">
              <a14:hiddenFill xmlns:a14="http://schemas.microsoft.com/office/drawing/2010/main">
                <a:noFill/>
              </a14:hiddenFill>
            </a:ext>
          </a:extLst>
        </p:spPr>
      </p:cxnSp>
      <p:cxnSp>
        <p:nvCxnSpPr>
          <p:cNvPr id="33821" name="AutoShape 29"/>
          <p:cNvCxnSpPr>
            <a:cxnSpLocks noChangeShapeType="1"/>
          </p:cNvCxnSpPr>
          <p:nvPr/>
        </p:nvCxnSpPr>
        <p:spPr bwMode="auto">
          <a:xfrm rot="16200000" flipH="1">
            <a:off x="5676900" y="4076700"/>
            <a:ext cx="762000" cy="228600"/>
          </a:xfrm>
          <a:prstGeom prst="bentConnector2">
            <a:avLst/>
          </a:prstGeom>
          <a:noFill/>
          <a:ln w="31750">
            <a:solidFill>
              <a:srgbClr val="FF6600"/>
            </a:solidFill>
            <a:miter lim="800000"/>
            <a:headEnd/>
            <a:tailEnd type="arrow" w="med" len="med"/>
          </a:ln>
          <a:extLst>
            <a:ext uri="{909E8E84-426E-40DD-AFC4-6F175D3DCCD1}">
              <a14:hiddenFill xmlns:a14="http://schemas.microsoft.com/office/drawing/2010/main">
                <a:noFill/>
              </a14:hiddenFill>
            </a:ext>
          </a:extLst>
        </p:spPr>
      </p:cxnSp>
      <p:cxnSp>
        <p:nvCxnSpPr>
          <p:cNvPr id="33823" name="AutoShape 31"/>
          <p:cNvCxnSpPr>
            <a:cxnSpLocks noChangeShapeType="1"/>
          </p:cNvCxnSpPr>
          <p:nvPr/>
        </p:nvCxnSpPr>
        <p:spPr bwMode="auto">
          <a:xfrm rot="16200000" flipH="1">
            <a:off x="5581650" y="4933950"/>
            <a:ext cx="952500" cy="228600"/>
          </a:xfrm>
          <a:prstGeom prst="bentConnector2">
            <a:avLst/>
          </a:prstGeom>
          <a:noFill/>
          <a:ln w="31750">
            <a:solidFill>
              <a:srgbClr val="FF6600"/>
            </a:solidFill>
            <a:miter lim="800000"/>
            <a:headEnd/>
            <a:tailEnd type="arrow" w="med" len="med"/>
          </a:ln>
          <a:extLst>
            <a:ext uri="{909E8E84-426E-40DD-AFC4-6F175D3DCCD1}">
              <a14:hiddenFill xmlns:a14="http://schemas.microsoft.com/office/drawing/2010/main">
                <a:noFill/>
              </a14:hiddenFill>
            </a:ext>
          </a:extLst>
        </p:spPr>
      </p:cxnSp>
      <p:cxnSp>
        <p:nvCxnSpPr>
          <p:cNvPr id="33824" name="AutoShape 32"/>
          <p:cNvCxnSpPr>
            <a:cxnSpLocks noChangeShapeType="1"/>
          </p:cNvCxnSpPr>
          <p:nvPr/>
        </p:nvCxnSpPr>
        <p:spPr bwMode="auto">
          <a:xfrm rot="16200000" flipH="1">
            <a:off x="5524500" y="5600700"/>
            <a:ext cx="1066800" cy="228600"/>
          </a:xfrm>
          <a:prstGeom prst="bentConnector2">
            <a:avLst/>
          </a:prstGeom>
          <a:noFill/>
          <a:ln w="31750">
            <a:solidFill>
              <a:srgbClr val="FF6600"/>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80143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slide(fromBottom)">
                                      <p:cBhvr>
                                        <p:cTn id="7" dur="500"/>
                                        <p:tgtEl>
                                          <p:spTgt spid="33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slide(fromBottom)">
                                      <p:cBhvr>
                                        <p:cTn id="12" dur="500"/>
                                        <p:tgtEl>
                                          <p:spTgt spid="33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3802"/>
                                        </p:tgtEl>
                                        <p:attrNameLst>
                                          <p:attrName>style.visibility</p:attrName>
                                        </p:attrNameLst>
                                      </p:cBhvr>
                                      <p:to>
                                        <p:strVal val="visible"/>
                                      </p:to>
                                    </p:set>
                                    <p:animEffect transition="in" filter="slide(fromBottom)">
                                      <p:cBhvr>
                                        <p:cTn id="17" dur="500"/>
                                        <p:tgtEl>
                                          <p:spTgt spid="338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3805"/>
                                        </p:tgtEl>
                                        <p:attrNameLst>
                                          <p:attrName>style.visibility</p:attrName>
                                        </p:attrNameLst>
                                      </p:cBhvr>
                                      <p:to>
                                        <p:strVal val="visible"/>
                                      </p:to>
                                    </p:set>
                                    <p:animEffect transition="in" filter="slide(fromBottom)">
                                      <p:cBhvr>
                                        <p:cTn id="22" dur="500"/>
                                        <p:tgtEl>
                                          <p:spTgt spid="338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33806"/>
                                        </p:tgtEl>
                                        <p:attrNameLst>
                                          <p:attrName>style.visibility</p:attrName>
                                        </p:attrNameLst>
                                      </p:cBhvr>
                                      <p:to>
                                        <p:strVal val="visible"/>
                                      </p:to>
                                    </p:set>
                                    <p:animEffect transition="in" filter="slide(fromBottom)">
                                      <p:cBhvr>
                                        <p:cTn id="27" dur="500"/>
                                        <p:tgtEl>
                                          <p:spTgt spid="33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33807"/>
                                        </p:tgtEl>
                                        <p:attrNameLst>
                                          <p:attrName>style.visibility</p:attrName>
                                        </p:attrNameLst>
                                      </p:cBhvr>
                                      <p:to>
                                        <p:strVal val="visible"/>
                                      </p:to>
                                    </p:set>
                                    <p:animEffect transition="in" filter="slide(fromBottom)">
                                      <p:cBhvr>
                                        <p:cTn id="32" dur="500"/>
                                        <p:tgtEl>
                                          <p:spTgt spid="338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33808"/>
                                        </p:tgtEl>
                                        <p:attrNameLst>
                                          <p:attrName>style.visibility</p:attrName>
                                        </p:attrNameLst>
                                      </p:cBhvr>
                                      <p:to>
                                        <p:strVal val="visible"/>
                                      </p:to>
                                    </p:set>
                                    <p:animEffect transition="in" filter="slide(fromBottom)">
                                      <p:cBhvr>
                                        <p:cTn id="37" dur="500"/>
                                        <p:tgtEl>
                                          <p:spTgt spid="338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3799"/>
                                        </p:tgtEl>
                                        <p:attrNameLst>
                                          <p:attrName>style.visibility</p:attrName>
                                        </p:attrNameLst>
                                      </p:cBhvr>
                                      <p:to>
                                        <p:strVal val="visible"/>
                                      </p:to>
                                    </p:set>
                                    <p:animEffect transition="in" filter="slide(fromBottom)">
                                      <p:cBhvr>
                                        <p:cTn id="42" dur="500"/>
                                        <p:tgtEl>
                                          <p:spTgt spid="337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3800"/>
                                        </p:tgtEl>
                                        <p:attrNameLst>
                                          <p:attrName>style.visibility</p:attrName>
                                        </p:attrNameLst>
                                      </p:cBhvr>
                                      <p:to>
                                        <p:strVal val="visible"/>
                                      </p:to>
                                    </p:set>
                                    <p:animEffect transition="in" filter="slide(fromBottom)">
                                      <p:cBhvr>
                                        <p:cTn id="47" dur="500"/>
                                        <p:tgtEl>
                                          <p:spTgt spid="338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33819"/>
                                        </p:tgtEl>
                                        <p:attrNameLst>
                                          <p:attrName>style.visibility</p:attrName>
                                        </p:attrNameLst>
                                      </p:cBhvr>
                                      <p:to>
                                        <p:strVal val="visible"/>
                                      </p:to>
                                    </p:set>
                                    <p:animEffect transition="in" filter="fade">
                                      <p:cBhvr>
                                        <p:cTn id="52" dur="500"/>
                                        <p:tgtEl>
                                          <p:spTgt spid="338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33803"/>
                                        </p:tgtEl>
                                        <p:attrNameLst>
                                          <p:attrName>style.visibility</p:attrName>
                                        </p:attrNameLst>
                                      </p:cBhvr>
                                      <p:to>
                                        <p:strVal val="visible"/>
                                      </p:to>
                                    </p:set>
                                    <p:animEffect transition="in" filter="slide(fromBottom)">
                                      <p:cBhvr>
                                        <p:cTn id="57" dur="500"/>
                                        <p:tgtEl>
                                          <p:spTgt spid="338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33821"/>
                                        </p:tgtEl>
                                        <p:attrNameLst>
                                          <p:attrName>style.visibility</p:attrName>
                                        </p:attrNameLst>
                                      </p:cBhvr>
                                      <p:to>
                                        <p:strVal val="visible"/>
                                      </p:to>
                                    </p:set>
                                    <p:animEffect transition="in" filter="fade">
                                      <p:cBhvr>
                                        <p:cTn id="62" dur="500"/>
                                        <p:tgtEl>
                                          <p:spTgt spid="338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33804"/>
                                        </p:tgtEl>
                                        <p:attrNameLst>
                                          <p:attrName>style.visibility</p:attrName>
                                        </p:attrNameLst>
                                      </p:cBhvr>
                                      <p:to>
                                        <p:strVal val="visible"/>
                                      </p:to>
                                    </p:set>
                                    <p:animEffect transition="in" filter="slide(fromBottom)">
                                      <p:cBhvr>
                                        <p:cTn id="67" dur="500"/>
                                        <p:tgtEl>
                                          <p:spTgt spid="3380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33823"/>
                                        </p:tgtEl>
                                        <p:attrNameLst>
                                          <p:attrName>style.visibility</p:attrName>
                                        </p:attrNameLst>
                                      </p:cBhvr>
                                      <p:to>
                                        <p:strVal val="visible"/>
                                      </p:to>
                                    </p:set>
                                    <p:animEffect transition="in" filter="fade">
                                      <p:cBhvr>
                                        <p:cTn id="72" dur="500"/>
                                        <p:tgtEl>
                                          <p:spTgt spid="338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33817"/>
                                        </p:tgtEl>
                                        <p:attrNameLst>
                                          <p:attrName>style.visibility</p:attrName>
                                        </p:attrNameLst>
                                      </p:cBhvr>
                                      <p:to>
                                        <p:strVal val="visible"/>
                                      </p:to>
                                    </p:set>
                                    <p:animEffect transition="in" filter="slide(fromBottom)">
                                      <p:cBhvr>
                                        <p:cTn id="77" dur="500"/>
                                        <p:tgtEl>
                                          <p:spTgt spid="338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nodeType="clickEffect">
                                  <p:stCondLst>
                                    <p:cond delay="0"/>
                                  </p:stCondLst>
                                  <p:childTnLst>
                                    <p:set>
                                      <p:cBhvr>
                                        <p:cTn id="81" dur="1" fill="hold">
                                          <p:stCondLst>
                                            <p:cond delay="0"/>
                                          </p:stCondLst>
                                        </p:cTn>
                                        <p:tgtEl>
                                          <p:spTgt spid="33824"/>
                                        </p:tgtEl>
                                        <p:attrNameLst>
                                          <p:attrName>style.visibility</p:attrName>
                                        </p:attrNameLst>
                                      </p:cBhvr>
                                      <p:to>
                                        <p:strVal val="visible"/>
                                      </p:to>
                                    </p:set>
                                    <p:animEffect transition="in" filter="fade">
                                      <p:cBhvr>
                                        <p:cTn id="82" dur="500"/>
                                        <p:tgtEl>
                                          <p:spTgt spid="3382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33818"/>
                                        </p:tgtEl>
                                        <p:attrNameLst>
                                          <p:attrName>style.visibility</p:attrName>
                                        </p:attrNameLst>
                                      </p:cBhvr>
                                      <p:to>
                                        <p:strVal val="visible"/>
                                      </p:to>
                                    </p:set>
                                    <p:animEffect transition="in" filter="slide(fromBottom)">
                                      <p:cBhvr>
                                        <p:cTn id="87" dur="500"/>
                                        <p:tgtEl>
                                          <p:spTgt spid="33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p:bldP spid="33796" grpId="0" animBg="1"/>
      <p:bldP spid="33799" grpId="0" animBg="1"/>
      <p:bldP spid="33800" grpId="0" animBg="1"/>
      <p:bldP spid="33802" grpId="0" animBg="1"/>
      <p:bldP spid="33803" grpId="0" animBg="1"/>
      <p:bldP spid="33804" grpId="0" animBg="1"/>
      <p:bldP spid="33817" grpId="0" animBg="1"/>
      <p:bldP spid="338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152400"/>
            <a:ext cx="8229600" cy="563563"/>
          </a:xfrm>
        </p:spPr>
        <p:txBody>
          <a:bodyPr/>
          <a:lstStyle/>
          <a:p>
            <a:pPr algn="l" eaLnBrk="1" hangingPunct="1"/>
            <a:r>
              <a:rPr lang="en-US" altLang="ru-RU" sz="4000" b="1" smtClean="0">
                <a:solidFill>
                  <a:schemeClr val="bg1"/>
                </a:solidFill>
              </a:rPr>
              <a:t>Owner’s equity</a:t>
            </a:r>
            <a:endParaRPr lang="ru-RU" altLang="ru-RU" sz="4000" b="1" smtClean="0">
              <a:solidFill>
                <a:schemeClr val="bg1"/>
              </a:solidFill>
            </a:endParaRPr>
          </a:p>
        </p:txBody>
      </p:sp>
      <p:sp>
        <p:nvSpPr>
          <p:cNvPr id="17411" name="Rectangle 3"/>
          <p:cNvSpPr>
            <a:spLocks noGrp="1" noChangeArrowheads="1"/>
          </p:cNvSpPr>
          <p:nvPr>
            <p:ph type="body" idx="1"/>
          </p:nvPr>
        </p:nvSpPr>
        <p:spPr>
          <a:xfrm>
            <a:off x="293077" y="1524000"/>
            <a:ext cx="8229600" cy="5059363"/>
          </a:xfrm>
        </p:spPr>
        <p:txBody>
          <a:bodyPr/>
          <a:lstStyle/>
          <a:p>
            <a:pPr algn="just" eaLnBrk="1" hangingPunct="1"/>
            <a:r>
              <a:rPr lang="en-US" altLang="ru-RU" sz="2400" i="1" dirty="0" smtClean="0">
                <a:solidFill>
                  <a:srgbClr val="FF3300"/>
                </a:solidFill>
              </a:rPr>
              <a:t>Paid-in capital</a:t>
            </a:r>
            <a:r>
              <a:rPr lang="en-US" altLang="ru-RU" sz="2400" dirty="0" smtClean="0"/>
              <a:t> comes from the corporation’s stockholders who already invested in the company.</a:t>
            </a:r>
          </a:p>
          <a:p>
            <a:pPr marL="0" indent="0" algn="just" eaLnBrk="1" hangingPunct="1">
              <a:buNone/>
            </a:pPr>
            <a:endParaRPr lang="en-US" altLang="ru-RU" sz="2400" dirty="0" smtClean="0"/>
          </a:p>
          <a:p>
            <a:pPr algn="just" eaLnBrk="1" hangingPunct="1"/>
            <a:r>
              <a:rPr lang="en-US" altLang="ru-RU" sz="2400" i="1" dirty="0" smtClean="0">
                <a:solidFill>
                  <a:srgbClr val="FF3300"/>
                </a:solidFill>
              </a:rPr>
              <a:t>Retained earnings</a:t>
            </a:r>
            <a:r>
              <a:rPr lang="en-US" altLang="ru-RU" sz="2400" dirty="0" smtClean="0"/>
              <a:t> come from the corporation’s customers. It shows the amount of income allowed to accumulate from the beginning of the corporation’s life to the present, it is undistributed profits. It represents a claim on assets, but it is not cash.</a:t>
            </a:r>
          </a:p>
          <a:p>
            <a:pPr algn="just" eaLnBrk="1" hangingPunct="1"/>
            <a:endParaRPr lang="en-US" altLang="ru-RU" sz="2400" dirty="0" smtClean="0"/>
          </a:p>
          <a:p>
            <a:pPr marL="0" indent="0" algn="just" eaLnBrk="1" hangingPunct="1">
              <a:buNone/>
            </a:pPr>
            <a:endParaRPr lang="en-US" altLang="ru-RU" sz="2400" dirty="0" smtClean="0"/>
          </a:p>
          <a:p>
            <a:pPr eaLnBrk="1" hangingPunct="1"/>
            <a:endParaRPr lang="ru-RU" altLang="ru-RU" sz="2400" dirty="0" smtClean="0"/>
          </a:p>
        </p:txBody>
      </p:sp>
    </p:spTree>
    <p:extLst>
      <p:ext uri="{BB962C8B-B14F-4D97-AF65-F5344CB8AC3E}">
        <p14:creationId xmlns:p14="http://schemas.microsoft.com/office/powerpoint/2010/main" val="2732126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2400" y="533400"/>
            <a:ext cx="8229600" cy="304800"/>
          </a:xfrm>
        </p:spPr>
        <p:txBody>
          <a:bodyPr/>
          <a:lstStyle/>
          <a:p>
            <a:pPr algn="l" eaLnBrk="1" hangingPunct="1"/>
            <a:r>
              <a:rPr lang="en-US" altLang="ru-RU" sz="4000" b="1" smtClean="0">
                <a:solidFill>
                  <a:schemeClr val="bg1"/>
                </a:solidFill>
              </a:rPr>
              <a:t>Ordinary Shares</a:t>
            </a:r>
            <a:br>
              <a:rPr lang="en-US" altLang="ru-RU" sz="4000" b="1" smtClean="0">
                <a:solidFill>
                  <a:schemeClr val="bg1"/>
                </a:solidFill>
              </a:rPr>
            </a:br>
            <a:endParaRPr lang="en-US" altLang="ru-RU" sz="4000" b="1" i="1" smtClean="0">
              <a:solidFill>
                <a:schemeClr val="bg1"/>
              </a:solidFill>
            </a:endParaRPr>
          </a:p>
        </p:txBody>
      </p:sp>
      <p:sp>
        <p:nvSpPr>
          <p:cNvPr id="28676" name="Rectangle 4"/>
          <p:cNvSpPr>
            <a:spLocks noChangeArrowheads="1"/>
          </p:cNvSpPr>
          <p:nvPr/>
        </p:nvSpPr>
        <p:spPr bwMode="auto">
          <a:xfrm>
            <a:off x="228600" y="14478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25000"/>
              </a:spcAft>
              <a:buClrTx/>
              <a:buSzTx/>
              <a:buFontTx/>
              <a:buChar char="•"/>
              <a:tabLst/>
              <a:defRPr/>
            </a:pPr>
            <a:r>
              <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Dividends are not fixed in advance (might not even be paid)</a:t>
            </a:r>
          </a:p>
          <a:p>
            <a:pPr marL="342900" marR="0" lvl="0" indent="-342900" algn="l" defTabSz="914400" rtl="0" eaLnBrk="1" fontAlgn="base" latinLnBrk="0" hangingPunct="1">
              <a:lnSpc>
                <a:spcPct val="100000"/>
              </a:lnSpc>
              <a:spcBef>
                <a:spcPct val="20000"/>
              </a:spcBef>
              <a:spcAft>
                <a:spcPct val="25000"/>
              </a:spcAft>
              <a:buClrTx/>
              <a:buSzTx/>
              <a:buFontTx/>
              <a:buChar char="•"/>
              <a:tabLst/>
              <a:defRPr/>
            </a:pPr>
            <a:r>
              <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Last claim on company’s assets (e.g. in case of liquidation)</a:t>
            </a:r>
          </a:p>
          <a:p>
            <a:pPr marL="342900" marR="0" lvl="0" indent="-342900" algn="l" defTabSz="914400" rtl="0" eaLnBrk="1" fontAlgn="base" latinLnBrk="0" hangingPunct="1">
              <a:lnSpc>
                <a:spcPct val="100000"/>
              </a:lnSpc>
              <a:spcBef>
                <a:spcPct val="20000"/>
              </a:spcBef>
              <a:spcAft>
                <a:spcPct val="25000"/>
              </a:spcAft>
              <a:buClrTx/>
              <a:buSzTx/>
              <a:buFontTx/>
              <a:buChar char="•"/>
              <a:tabLst/>
              <a:defRPr/>
            </a:pPr>
            <a:r>
              <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Full voting rights – it gives control over the operations of the company to the shareholders through the right to appoint the directors</a:t>
            </a:r>
          </a:p>
          <a:p>
            <a:pPr algn="just" eaLnBrk="1" hangingPunct="1"/>
            <a:r>
              <a:rPr lang="en-US" altLang="ru-RU" sz="2400" dirty="0"/>
              <a:t>In the balance sheet, shares must be recorded at par or nominal values. </a:t>
            </a:r>
          </a:p>
          <a:p>
            <a:pPr algn="just" eaLnBrk="1" hangingPunct="1"/>
            <a:r>
              <a:rPr lang="en-US" altLang="ru-RU" sz="2400" dirty="0" smtClean="0"/>
              <a:t>Companies </a:t>
            </a:r>
            <a:r>
              <a:rPr lang="en-US" altLang="ru-RU" sz="2400" dirty="0"/>
              <a:t>often issue shares at prices exceeding the par values. Any payment in excess of par value made by shareholders will be recorded under a different account called the </a:t>
            </a:r>
            <a:r>
              <a:rPr lang="en-US" altLang="ru-RU" sz="2400" b="1" dirty="0">
                <a:solidFill>
                  <a:srgbClr val="000066"/>
                </a:solidFill>
              </a:rPr>
              <a:t>share premium account.</a:t>
            </a:r>
          </a:p>
          <a:p>
            <a:pPr marL="342900" marR="0" lvl="0" indent="-342900" algn="l" defTabSz="914400" rtl="0" eaLnBrk="1" fontAlgn="base" latinLnBrk="0" hangingPunct="1">
              <a:lnSpc>
                <a:spcPct val="100000"/>
              </a:lnSpc>
              <a:spcBef>
                <a:spcPct val="20000"/>
              </a:spcBef>
              <a:spcAft>
                <a:spcPct val="25000"/>
              </a:spcAft>
              <a:buClrTx/>
              <a:buSzTx/>
              <a:buFontTx/>
              <a:buChar char="•"/>
              <a:tabLst/>
              <a:defRPr/>
            </a:pPr>
            <a:endPar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endParaRPr>
          </a:p>
        </p:txBody>
      </p:sp>
      <p:sp>
        <p:nvSpPr>
          <p:cNvPr id="19460" name="Rectangle 3"/>
          <p:cNvSpPr>
            <a:spLocks noChangeArrowheads="1"/>
          </p:cNvSpPr>
          <p:nvPr/>
        </p:nvSpPr>
        <p:spPr bwMode="auto">
          <a:xfrm>
            <a:off x="2362200" y="838200"/>
            <a:ext cx="491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2400" b="1" i="1" u="none" strike="noStrike" kern="1200" cap="none" spc="0" normalizeH="0" baseline="0" noProof="0" dirty="0" smtClean="0">
                <a:ln>
                  <a:noFill/>
                </a:ln>
                <a:solidFill>
                  <a:srgbClr val="000066"/>
                </a:solidFill>
                <a:effectLst/>
                <a:uLnTx/>
                <a:uFillTx/>
                <a:latin typeface="Arial" panose="020B0604020202020204" pitchFamily="34" charset="0"/>
                <a:ea typeface="+mn-ea"/>
                <a:cs typeface="+mn-cs"/>
              </a:rPr>
              <a:t>High Risk, High Potential Return</a:t>
            </a:r>
            <a:endParaRPr kumimoji="0" lang="uz-Latn-UZ"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88301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slide(fromBottom)">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676">
                                            <p:txEl>
                                              <p:pRg st="0" end="0"/>
                                            </p:txEl>
                                          </p:spTgt>
                                        </p:tgtEl>
                                        <p:attrNameLst>
                                          <p:attrName>style.visibility</p:attrName>
                                        </p:attrNameLst>
                                      </p:cBhvr>
                                      <p:to>
                                        <p:strVal val="visible"/>
                                      </p:to>
                                    </p:set>
                                    <p:animEffect transition="in" filter="slide(fromBottom)">
                                      <p:cBhvr>
                                        <p:cTn id="12" dur="500"/>
                                        <p:tgtEl>
                                          <p:spTgt spid="286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676">
                                            <p:txEl>
                                              <p:pRg st="1" end="1"/>
                                            </p:txEl>
                                          </p:spTgt>
                                        </p:tgtEl>
                                        <p:attrNameLst>
                                          <p:attrName>style.visibility</p:attrName>
                                        </p:attrNameLst>
                                      </p:cBhvr>
                                      <p:to>
                                        <p:strVal val="visible"/>
                                      </p:to>
                                    </p:set>
                                    <p:animEffect transition="in" filter="slide(fromBottom)">
                                      <p:cBhvr>
                                        <p:cTn id="17" dur="500"/>
                                        <p:tgtEl>
                                          <p:spTgt spid="286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8676">
                                            <p:txEl>
                                              <p:pRg st="2" end="2"/>
                                            </p:txEl>
                                          </p:spTgt>
                                        </p:tgtEl>
                                        <p:attrNameLst>
                                          <p:attrName>style.visibility</p:attrName>
                                        </p:attrNameLst>
                                      </p:cBhvr>
                                      <p:to>
                                        <p:strVal val="visible"/>
                                      </p:to>
                                    </p:set>
                                    <p:animEffect transition="in" filter="slide(fromBottom)">
                                      <p:cBhvr>
                                        <p:cTn id="22" dur="500"/>
                                        <p:tgtEl>
                                          <p:spTgt spid="286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676">
                                            <p:txEl>
                                              <p:pRg st="3" end="3"/>
                                            </p:txEl>
                                          </p:spTgt>
                                        </p:tgtEl>
                                        <p:attrNameLst>
                                          <p:attrName>style.visibility</p:attrName>
                                        </p:attrNameLst>
                                      </p:cBhvr>
                                      <p:to>
                                        <p:strVal val="visible"/>
                                      </p:to>
                                    </p:set>
                                    <p:animEffect transition="in" filter="slide(fromBottom)">
                                      <p:cBhvr>
                                        <p:cTn id="27" dur="500"/>
                                        <p:tgtEl>
                                          <p:spTgt spid="2867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676">
                                            <p:txEl>
                                              <p:pRg st="4" end="4"/>
                                            </p:txEl>
                                          </p:spTgt>
                                        </p:tgtEl>
                                        <p:attrNameLst>
                                          <p:attrName>style.visibility</p:attrName>
                                        </p:attrNameLst>
                                      </p:cBhvr>
                                      <p:to>
                                        <p:strVal val="visible"/>
                                      </p:to>
                                    </p:set>
                                    <p:animEffect transition="in" filter="slide(fromBottom)">
                                      <p:cBhvr>
                                        <p:cTn id="32" dur="500"/>
                                        <p:tgtEl>
                                          <p:spTgt spid="286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762000"/>
            <a:ext cx="8229600" cy="457200"/>
          </a:xfrm>
        </p:spPr>
        <p:txBody>
          <a:bodyPr/>
          <a:lstStyle/>
          <a:p>
            <a:pPr eaLnBrk="1" hangingPunct="1"/>
            <a:r>
              <a:rPr lang="en-US" altLang="ru-RU" sz="2400" b="1" i="1" dirty="0" smtClean="0">
                <a:solidFill>
                  <a:srgbClr val="000066"/>
                </a:solidFill>
              </a:rPr>
              <a:t>Lower Risk, Lower Potential Return</a:t>
            </a:r>
          </a:p>
        </p:txBody>
      </p:sp>
      <p:sp>
        <p:nvSpPr>
          <p:cNvPr id="29700" name="Rectangle 4"/>
          <p:cNvSpPr>
            <a:spLocks noChangeArrowheads="1"/>
          </p:cNvSpPr>
          <p:nvPr/>
        </p:nvSpPr>
        <p:spPr bwMode="auto">
          <a:xfrm>
            <a:off x="389792" y="13716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25000"/>
              </a:spcAft>
              <a:buClrTx/>
              <a:buSzTx/>
              <a:buFontTx/>
              <a:buChar char="•"/>
              <a:tabLst/>
              <a:defRPr/>
            </a:pPr>
            <a:r>
              <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Fixed dividend (usually in percentage of nominal value)</a:t>
            </a:r>
          </a:p>
          <a:p>
            <a:pPr marL="342900" marR="0" lvl="0" indent="-342900" algn="l" defTabSz="914400" rtl="0" eaLnBrk="1" fontAlgn="base" latinLnBrk="0" hangingPunct="1">
              <a:lnSpc>
                <a:spcPct val="100000"/>
              </a:lnSpc>
              <a:spcBef>
                <a:spcPct val="20000"/>
              </a:spcBef>
              <a:spcAft>
                <a:spcPct val="25000"/>
              </a:spcAft>
              <a:buClrTx/>
              <a:buSzTx/>
              <a:buFontTx/>
              <a:buChar char="•"/>
              <a:tabLst/>
              <a:defRPr/>
            </a:pPr>
            <a:r>
              <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First claim on assets </a:t>
            </a:r>
          </a:p>
          <a:p>
            <a:pPr marL="342900" marR="0" lvl="0" indent="-342900" algn="l" defTabSz="914400" rtl="0" eaLnBrk="1" fontAlgn="base" latinLnBrk="0" hangingPunct="1">
              <a:lnSpc>
                <a:spcPct val="100000"/>
              </a:lnSpc>
              <a:spcBef>
                <a:spcPct val="20000"/>
              </a:spcBef>
              <a:spcAft>
                <a:spcPct val="25000"/>
              </a:spcAft>
              <a:buClrTx/>
              <a:buSzTx/>
              <a:buFontTx/>
              <a:buChar char="•"/>
              <a:tabLst/>
              <a:defRPr/>
            </a:pPr>
            <a:r>
              <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Limited or no voting rights</a:t>
            </a:r>
          </a:p>
          <a:p>
            <a:pPr marL="342900" marR="0" lvl="0" indent="-342900" algn="l" defTabSz="914400" rtl="0" eaLnBrk="1" fontAlgn="base" latinLnBrk="0" hangingPunct="1">
              <a:lnSpc>
                <a:spcPct val="100000"/>
              </a:lnSpc>
              <a:spcBef>
                <a:spcPct val="20000"/>
              </a:spcBef>
              <a:spcAft>
                <a:spcPct val="25000"/>
              </a:spcAft>
              <a:buClrTx/>
              <a:buSzTx/>
              <a:buFontTx/>
              <a:buChar char="•"/>
              <a:tabLst/>
              <a:defRPr/>
            </a:pPr>
            <a:r>
              <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Can be of the following types:</a:t>
            </a:r>
          </a:p>
          <a:p>
            <a:pPr lvl="1" eaLnBrk="1" hangingPunct="1">
              <a:spcBef>
                <a:spcPct val="20000"/>
              </a:spcBef>
              <a:spcAft>
                <a:spcPct val="25000"/>
              </a:spcAft>
              <a:buFontTx/>
              <a:buChar char="–"/>
            </a:pPr>
            <a:r>
              <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Callable (redeemable)</a:t>
            </a:r>
            <a:r>
              <a:rPr lang="en-US" altLang="ru-RU" sz="2400" dirty="0"/>
              <a:t> may be paid off and cancelled under terms in the original offer document.</a:t>
            </a:r>
          </a:p>
          <a:p>
            <a:pPr marL="742950" marR="0" lvl="1" indent="-285750" algn="l" defTabSz="914400" rtl="0" eaLnBrk="1" fontAlgn="base" latinLnBrk="0" hangingPunct="1">
              <a:lnSpc>
                <a:spcPct val="100000"/>
              </a:lnSpc>
              <a:spcBef>
                <a:spcPct val="20000"/>
              </a:spcBef>
              <a:spcAft>
                <a:spcPct val="25000"/>
              </a:spcAft>
              <a:buClrTx/>
              <a:buSzTx/>
              <a:buFontTx/>
              <a:buChar char="–"/>
              <a:tabLst/>
              <a:defRPr/>
            </a:pPr>
            <a:r>
              <a:rPr kumimoji="0" lang="en-US" altLang="ru-RU" sz="24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Cumulative -</a:t>
            </a:r>
            <a:r>
              <a:rPr lang="en-US" altLang="ru-RU" sz="2400" dirty="0" smtClean="0"/>
              <a:t> </a:t>
            </a:r>
            <a:r>
              <a:rPr lang="en-US" altLang="ru-RU" sz="2400" dirty="0"/>
              <a:t>any dividend “entitlement” not declared in any particular year carries forward to the following year/s and would need to be settled in the later year together with that year’s preference entitlement before the ordinary shares could expect any dividend at all</a:t>
            </a:r>
            <a:r>
              <a:rPr lang="en-US" altLang="ru-RU" sz="2400" dirty="0" smtClean="0"/>
              <a:t>.</a:t>
            </a:r>
            <a:endParaRPr lang="en-US" altLang="ru-RU" sz="2400" dirty="0"/>
          </a:p>
        </p:txBody>
      </p:sp>
      <p:sp>
        <p:nvSpPr>
          <p:cNvPr id="20484" name="Rectangle 3"/>
          <p:cNvSpPr>
            <a:spLocks noChangeArrowheads="1"/>
          </p:cNvSpPr>
          <p:nvPr/>
        </p:nvSpPr>
        <p:spPr bwMode="auto">
          <a:xfrm>
            <a:off x="304800" y="76200"/>
            <a:ext cx="4321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4000" b="1"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t>Preferred Shares</a:t>
            </a:r>
            <a:endParaRPr kumimoji="0" lang="uz-Latn-UZ" altLang="ru-RU" sz="4000"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96647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wipe(left)">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wipe(left)">
                                      <p:cBhvr>
                                        <p:cTn id="12" dur="500"/>
                                        <p:tgtEl>
                                          <p:spTgt spid="297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00">
                                            <p:txEl>
                                              <p:pRg st="2" end="2"/>
                                            </p:txEl>
                                          </p:spTgt>
                                        </p:tgtEl>
                                        <p:attrNameLst>
                                          <p:attrName>style.visibility</p:attrName>
                                        </p:attrNameLst>
                                      </p:cBhvr>
                                      <p:to>
                                        <p:strVal val="visible"/>
                                      </p:to>
                                    </p:set>
                                    <p:animEffect transition="in" filter="wipe(left)">
                                      <p:cBhvr>
                                        <p:cTn id="17" dur="500"/>
                                        <p:tgtEl>
                                          <p:spTgt spid="297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00">
                                            <p:txEl>
                                              <p:pRg st="3" end="3"/>
                                            </p:txEl>
                                          </p:spTgt>
                                        </p:tgtEl>
                                        <p:attrNameLst>
                                          <p:attrName>style.visibility</p:attrName>
                                        </p:attrNameLst>
                                      </p:cBhvr>
                                      <p:to>
                                        <p:strVal val="visible"/>
                                      </p:to>
                                    </p:set>
                                    <p:animEffect transition="in" filter="wipe(left)">
                                      <p:cBhvr>
                                        <p:cTn id="22" dur="500"/>
                                        <p:tgtEl>
                                          <p:spTgt spid="29700">
                                            <p:txEl>
                                              <p:pRg st="3" end="3"/>
                                            </p:txEl>
                                          </p:spTgt>
                                        </p:tgtEl>
                                      </p:cBhvr>
                                    </p:animEffect>
                                  </p:childTnLst>
                                </p:cTn>
                              </p:par>
                            </p:childTnLst>
                          </p:cTn>
                        </p:par>
                        <p:par>
                          <p:cTn id="23" fill="hold" nodeType="with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9700">
                                            <p:txEl>
                                              <p:pRg st="4" end="4"/>
                                            </p:txEl>
                                          </p:spTgt>
                                        </p:tgtEl>
                                        <p:attrNameLst>
                                          <p:attrName>style.visibility</p:attrName>
                                        </p:attrNameLst>
                                      </p:cBhvr>
                                      <p:to>
                                        <p:strVal val="visible"/>
                                      </p:to>
                                    </p:set>
                                    <p:animEffect transition="in" filter="wipe(left)">
                                      <p:cBhvr>
                                        <p:cTn id="26" dur="500"/>
                                        <p:tgtEl>
                                          <p:spTgt spid="29700">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9700">
                                            <p:txEl>
                                              <p:pRg st="5" end="5"/>
                                            </p:txEl>
                                          </p:spTgt>
                                        </p:tgtEl>
                                        <p:attrNameLst>
                                          <p:attrName>style.visibility</p:attrName>
                                        </p:attrNameLst>
                                      </p:cBhvr>
                                      <p:to>
                                        <p:strVal val="visible"/>
                                      </p:to>
                                    </p:set>
                                    <p:animEffect transition="in" filter="wipe(left)">
                                      <p:cBhvr>
                                        <p:cTn id="31" dur="500"/>
                                        <p:tgtEl>
                                          <p:spTgt spid="297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bldLvl="2"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94" name="Group 70"/>
          <p:cNvGraphicFramePr>
            <a:graphicFrameLocks noGrp="1"/>
          </p:cNvGraphicFramePr>
          <p:nvPr>
            <p:ph idx="1"/>
          </p:nvPr>
        </p:nvGraphicFramePr>
        <p:xfrm>
          <a:off x="228600" y="1001713"/>
          <a:ext cx="8686800" cy="5399088"/>
        </p:xfrm>
        <a:graphic>
          <a:graphicData uri="http://schemas.openxmlformats.org/drawingml/2006/table">
            <a:tbl>
              <a:tblPr/>
              <a:tblGrid>
                <a:gridCol w="1981200">
                  <a:extLst>
                    <a:ext uri="{9D8B030D-6E8A-4147-A177-3AD203B41FA5}">
                      <a16:colId xmlns="" xmlns:a16="http://schemas.microsoft.com/office/drawing/2014/main" val="20000"/>
                    </a:ext>
                  </a:extLst>
                </a:gridCol>
                <a:gridCol w="3653481">
                  <a:extLst>
                    <a:ext uri="{9D8B030D-6E8A-4147-A177-3AD203B41FA5}">
                      <a16:colId xmlns="" xmlns:a16="http://schemas.microsoft.com/office/drawing/2014/main" val="20001"/>
                    </a:ext>
                  </a:extLst>
                </a:gridCol>
                <a:gridCol w="3052119">
                  <a:extLst>
                    <a:ext uri="{9D8B030D-6E8A-4147-A177-3AD203B41FA5}">
                      <a16:colId xmlns="" xmlns:a16="http://schemas.microsoft.com/office/drawing/2014/main" val="20002"/>
                    </a:ext>
                  </a:extLst>
                </a:gridCol>
              </a:tblGrid>
              <a:tr h="5282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663300"/>
                          </a:solidFill>
                          <a:effectLst/>
                          <a:latin typeface="Arial" pitchFamily="34" charset="0"/>
                        </a:rPr>
                        <a:t>Aspect</a:t>
                      </a:r>
                    </a:p>
                  </a:txBody>
                  <a:tcPr horzOverflow="overflow">
                    <a:lnL cap="flat">
                      <a:noFill/>
                    </a:lnL>
                    <a:lnR>
                      <a:noFill/>
                    </a:lnR>
                    <a:lnT cap="flat">
                      <a:noFill/>
                    </a:lnT>
                    <a:lnB>
                      <a:noFill/>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3300"/>
                          </a:solidFill>
                          <a:effectLst/>
                          <a:latin typeface="Arial" pitchFamily="34" charset="0"/>
                        </a:rPr>
                        <a:t>Ordinary shares</a:t>
                      </a:r>
                    </a:p>
                  </a:txBody>
                  <a:tcPr horzOverflow="overflow">
                    <a:lnL>
                      <a:noFill/>
                    </a:lnL>
                    <a:lnR>
                      <a:noFill/>
                    </a:lnR>
                    <a:lnT cap="flat">
                      <a:noFill/>
                    </a:lnT>
                    <a:lnB>
                      <a:noFill/>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3300"/>
                          </a:solidFill>
                          <a:effectLst/>
                          <a:latin typeface="Arial" pitchFamily="34" charset="0"/>
                        </a:rPr>
                        <a:t>Preference shares</a:t>
                      </a:r>
                    </a:p>
                  </a:txBody>
                  <a:tcPr horzOverflow="overflow">
                    <a:lnL>
                      <a:noFill/>
                    </a:lnL>
                    <a:lnR cap="flat">
                      <a:noFill/>
                    </a:lnR>
                    <a:lnT cap="flat">
                      <a:noFill/>
                    </a:lnT>
                    <a:lnB>
                      <a:noFill/>
                    </a:lnB>
                    <a:lnTlToBr>
                      <a:noFill/>
                    </a:lnTlToBr>
                    <a:lnBlToTr>
                      <a:noFill/>
                    </a:lnBlToTr>
                    <a:solidFill>
                      <a:schemeClr val="accent5"/>
                    </a:solidFill>
                  </a:tcPr>
                </a:tc>
                <a:extLst>
                  <a:ext uri="{0D108BD9-81ED-4DB2-BD59-A6C34878D82A}">
                    <a16:rowId xmlns="" xmlns:a16="http://schemas.microsoft.com/office/drawing/2014/main" val="10000"/>
                  </a:ext>
                </a:extLst>
              </a:tr>
              <a:tr h="8719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6600"/>
                          </a:solidFill>
                          <a:effectLst/>
                          <a:latin typeface="Arial" pitchFamily="34" charset="0"/>
                        </a:rPr>
                        <a:t>Voting power</a:t>
                      </a:r>
                    </a:p>
                  </a:txBody>
                  <a:tcPr horzOverflow="overflow">
                    <a:lnL cap="flat">
                      <a:noFill/>
                    </a:lnL>
                    <a:lnR>
                      <a:noFill/>
                    </a:lnR>
                    <a:lnT>
                      <a:noFill/>
                    </a:lnT>
                    <a:lnB>
                      <a:noFill/>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663300"/>
                          </a:solidFill>
                          <a:effectLst/>
                          <a:latin typeface="Arial" pitchFamily="34" charset="0"/>
                        </a:rPr>
                        <a:t>Carry a vote.</a:t>
                      </a:r>
                    </a:p>
                  </a:txBody>
                  <a:tcPr horzOverflow="overflow">
                    <a:lnL>
                      <a:noFill/>
                    </a:lnL>
                    <a:lnR>
                      <a:noFill/>
                    </a:lnR>
                    <a:lnT>
                      <a:noFill/>
                    </a:lnT>
                    <a:lnB>
                      <a:noFill/>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663300"/>
                          </a:solidFill>
                          <a:effectLst/>
                          <a:latin typeface="Arial" pitchFamily="34" charset="0"/>
                        </a:rPr>
                        <a:t>Do not usually carry a vote</a:t>
                      </a:r>
                    </a:p>
                  </a:txBody>
                  <a:tcPr horzOverflow="overflow">
                    <a:lnL>
                      <a:noFill/>
                    </a:lnL>
                    <a:lnR cap="flat">
                      <a:noFill/>
                    </a:lnR>
                    <a:lnT>
                      <a:noFill/>
                    </a:lnT>
                    <a:lnB>
                      <a:noFill/>
                    </a:lnB>
                    <a:lnTlToBr>
                      <a:noFill/>
                    </a:lnTlToBr>
                    <a:lnBlToTr>
                      <a:noFill/>
                    </a:lnBlToTr>
                    <a:solidFill>
                      <a:schemeClr val="accent5"/>
                    </a:solidFill>
                  </a:tcPr>
                </a:tc>
                <a:extLst>
                  <a:ext uri="{0D108BD9-81ED-4DB2-BD59-A6C34878D82A}">
                    <a16:rowId xmlns="" xmlns:a16="http://schemas.microsoft.com/office/drawing/2014/main" val="10001"/>
                  </a:ext>
                </a:extLst>
              </a:tr>
              <a:tr h="19994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6600"/>
                          </a:solidFill>
                          <a:effectLst/>
                          <a:latin typeface="Arial" pitchFamily="34" charset="0"/>
                        </a:rPr>
                        <a:t>Distribution of profits (dividends)</a:t>
                      </a:r>
                    </a:p>
                  </a:txBody>
                  <a:tcPr horzOverflow="overflow">
                    <a:lnL cap="flat">
                      <a:noFill/>
                    </a:lnL>
                    <a:lnR>
                      <a:noFill/>
                    </a:lnR>
                    <a:lnT>
                      <a:noFill/>
                    </a:lnT>
                    <a:lnB>
                      <a:noFill/>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663300"/>
                          </a:solidFill>
                          <a:effectLst/>
                          <a:latin typeface="Arial" pitchFamily="34" charset="0"/>
                        </a:rPr>
                        <a:t>A dividend which may vary from one year to the next after the preference shareholders have received their dividend</a:t>
                      </a:r>
                    </a:p>
                  </a:txBody>
                  <a:tcPr horzOverflow="overflow">
                    <a:lnL>
                      <a:noFill/>
                    </a:lnL>
                    <a:lnR>
                      <a:noFill/>
                    </a:lnR>
                    <a:lnT>
                      <a:noFill/>
                    </a:lnT>
                    <a:lnB>
                      <a:noFill/>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663300"/>
                          </a:solidFill>
                          <a:effectLst/>
                          <a:latin typeface="Arial" pitchFamily="34" charset="0"/>
                        </a:rPr>
                        <a:t>A fixed dividend before any dividends paid on ordinary shares.</a:t>
                      </a:r>
                    </a:p>
                  </a:txBody>
                  <a:tcPr horzOverflow="overflow">
                    <a:lnL>
                      <a:noFill/>
                    </a:lnL>
                    <a:lnR cap="flat">
                      <a:noFill/>
                    </a:lnR>
                    <a:lnT>
                      <a:noFill/>
                    </a:lnT>
                    <a:lnB>
                      <a:noFill/>
                    </a:lnB>
                    <a:lnTlToBr>
                      <a:noFill/>
                    </a:lnTlToBr>
                    <a:lnBlToTr>
                      <a:noFill/>
                    </a:lnBlToTr>
                    <a:solidFill>
                      <a:schemeClr val="accent5"/>
                    </a:solidFill>
                  </a:tcPr>
                </a:tc>
                <a:extLst>
                  <a:ext uri="{0D108BD9-81ED-4DB2-BD59-A6C34878D82A}">
                    <a16:rowId xmlns="" xmlns:a16="http://schemas.microsoft.com/office/drawing/2014/main" val="10002"/>
                  </a:ext>
                </a:extLst>
              </a:tr>
              <a:tr h="19994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6600"/>
                          </a:solidFill>
                          <a:effectLst/>
                          <a:latin typeface="Arial" pitchFamily="34" charset="0"/>
                        </a:rPr>
                        <a:t>Liquidation of company</a:t>
                      </a:r>
                    </a:p>
                  </a:txBody>
                  <a:tcPr horzOverflow="overflow">
                    <a:lnL cap="flat">
                      <a:noFill/>
                    </a:lnL>
                    <a:lnR>
                      <a:noFill/>
                    </a:lnR>
                    <a:lnT>
                      <a:noFill/>
                    </a:lnT>
                    <a:lnB cap="flat">
                      <a:noFill/>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663300"/>
                          </a:solidFill>
                          <a:effectLst/>
                          <a:latin typeface="Arial" pitchFamily="34" charset="0"/>
                        </a:rPr>
                        <a:t>Entitled to surplus assets on liquidation after all liabilities and preference shares have been repaid.</a:t>
                      </a:r>
                    </a:p>
                  </a:txBody>
                  <a:tcPr horzOverflow="overflow">
                    <a:lnL>
                      <a:noFill/>
                    </a:lnL>
                    <a:lnR>
                      <a:noFill/>
                    </a:lnR>
                    <a:lnT>
                      <a:noFill/>
                    </a:lnT>
                    <a:lnB cap="flat">
                      <a:noFill/>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663300"/>
                          </a:solidFill>
                          <a:effectLst/>
                          <a:latin typeface="Arial" pitchFamily="34" charset="0"/>
                        </a:rPr>
                        <a:t>Priority of repayment over ordinary shares, but not usually entitled to surplus assets on liquidation</a:t>
                      </a:r>
                    </a:p>
                  </a:txBody>
                  <a:tcPr horzOverflow="overflow">
                    <a:lnL>
                      <a:noFill/>
                    </a:lnL>
                    <a:lnR cap="flat">
                      <a:noFill/>
                    </a:lnR>
                    <a:lnT>
                      <a:noFill/>
                    </a:lnT>
                    <a:lnB cap="flat">
                      <a:noFill/>
                    </a:lnB>
                    <a:lnTlToBr>
                      <a:noFill/>
                    </a:lnTlToBr>
                    <a:lnBlToTr>
                      <a:noFill/>
                    </a:lnBlToTr>
                    <a:solidFill>
                      <a:schemeClr val="accent5"/>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342167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152400"/>
            <a:ext cx="8229600" cy="533400"/>
          </a:xfrm>
        </p:spPr>
        <p:txBody>
          <a:bodyPr/>
          <a:lstStyle/>
          <a:p>
            <a:pPr algn="l" eaLnBrk="1" hangingPunct="1"/>
            <a:r>
              <a:rPr lang="en-US" altLang="ru-RU" sz="4000" b="1" smtClean="0">
                <a:solidFill>
                  <a:schemeClr val="bg1"/>
                </a:solidFill>
              </a:rPr>
              <a:t>Dividends</a:t>
            </a:r>
            <a:endParaRPr lang="ru-RU" altLang="ru-RU" sz="4000" b="1" smtClean="0">
              <a:solidFill>
                <a:schemeClr val="bg1"/>
              </a:solidFill>
            </a:endParaRPr>
          </a:p>
        </p:txBody>
      </p:sp>
      <p:sp>
        <p:nvSpPr>
          <p:cNvPr id="18435" name="Rectangle 3"/>
          <p:cNvSpPr>
            <a:spLocks noGrp="1" noChangeArrowheads="1"/>
          </p:cNvSpPr>
          <p:nvPr>
            <p:ph type="body" idx="1"/>
          </p:nvPr>
        </p:nvSpPr>
        <p:spPr>
          <a:xfrm>
            <a:off x="457200" y="1143000"/>
            <a:ext cx="8458200" cy="5562600"/>
          </a:xfrm>
        </p:spPr>
        <p:txBody>
          <a:bodyPr/>
          <a:lstStyle/>
          <a:p>
            <a:pPr algn="just" eaLnBrk="1" hangingPunct="1">
              <a:buFontTx/>
              <a:buNone/>
            </a:pPr>
            <a:r>
              <a:rPr lang="en-US" altLang="ru-RU" sz="2400" b="1" smtClean="0">
                <a:solidFill>
                  <a:srgbClr val="000066"/>
                </a:solidFill>
              </a:rPr>
              <a:t>	Dividend</a:t>
            </a:r>
            <a:r>
              <a:rPr lang="en-US" altLang="ru-RU" sz="2400" b="1" i="1" smtClean="0"/>
              <a:t> </a:t>
            </a:r>
            <a:r>
              <a:rPr lang="en-US" altLang="ru-RU" sz="2400" smtClean="0"/>
              <a:t>– is a payment of part of the profits made by the company to the shareholders.</a:t>
            </a:r>
            <a:r>
              <a:rPr lang="en-US" altLang="ru-RU" sz="2400" b="1" i="1" smtClean="0"/>
              <a:t> </a:t>
            </a:r>
          </a:p>
          <a:p>
            <a:pPr algn="just" eaLnBrk="1" hangingPunct="1">
              <a:buFontTx/>
              <a:buNone/>
            </a:pPr>
            <a:endParaRPr lang="en-US" altLang="ru-RU" sz="2400" b="1" i="1" smtClean="0"/>
          </a:p>
          <a:p>
            <a:pPr algn="just" eaLnBrk="1" hangingPunct="1">
              <a:buFontTx/>
              <a:buNone/>
            </a:pPr>
            <a:r>
              <a:rPr lang="en-US" altLang="ru-RU" sz="2400" b="1" smtClean="0">
                <a:solidFill>
                  <a:srgbClr val="000066"/>
                </a:solidFill>
              </a:rPr>
              <a:t>	Dividends</a:t>
            </a:r>
            <a:r>
              <a:rPr lang="en-US" altLang="ru-RU" sz="2400" smtClean="0"/>
              <a:t> are commonly expressed as a percentage of the par or nominal values of the shares. </a:t>
            </a:r>
          </a:p>
          <a:p>
            <a:pPr algn="just" eaLnBrk="1" hangingPunct="1"/>
            <a:endParaRPr lang="en-US" altLang="ru-RU" sz="2400" u="sng" smtClean="0"/>
          </a:p>
          <a:p>
            <a:pPr algn="just" eaLnBrk="1" hangingPunct="1">
              <a:buFontTx/>
              <a:buNone/>
            </a:pPr>
            <a:r>
              <a:rPr lang="en-US" altLang="ru-RU" sz="2400" smtClean="0"/>
              <a:t>	</a:t>
            </a:r>
            <a:r>
              <a:rPr lang="en-US" altLang="ru-RU" sz="2400" i="1" smtClean="0"/>
              <a:t>For example:</a:t>
            </a:r>
            <a:r>
              <a:rPr lang="en-US" altLang="ru-RU" sz="2400" smtClean="0"/>
              <a:t> </a:t>
            </a:r>
          </a:p>
          <a:p>
            <a:pPr algn="just" eaLnBrk="1" hangingPunct="1">
              <a:buFontTx/>
              <a:buNone/>
            </a:pPr>
            <a:r>
              <a:rPr lang="en-US" altLang="ru-RU" sz="2400" smtClean="0"/>
              <a:t>	</a:t>
            </a:r>
          </a:p>
          <a:p>
            <a:pPr algn="just" eaLnBrk="1" hangingPunct="1">
              <a:buFontTx/>
              <a:buNone/>
            </a:pPr>
            <a:r>
              <a:rPr lang="en-US" altLang="ru-RU" sz="2400" smtClean="0"/>
              <a:t>	a) 8 % preference shares with a par value of $1 per share carry an annual dividend of 8 cents per share if paid. </a:t>
            </a:r>
          </a:p>
          <a:p>
            <a:pPr algn="just" eaLnBrk="1" hangingPunct="1">
              <a:buFontTx/>
              <a:buNone/>
            </a:pPr>
            <a:r>
              <a:rPr lang="en-US" altLang="ru-RU" sz="2400" smtClean="0"/>
              <a:t>    	</a:t>
            </a:r>
            <a:r>
              <a:rPr lang="en-US" altLang="ru-RU" sz="2400" smtClean="0">
                <a:solidFill>
                  <a:srgbClr val="FF3300"/>
                </a:solidFill>
              </a:rPr>
              <a:t>Companies need to keep a list of who owns their shares, so that they can pay dividends due to shareholders.</a:t>
            </a:r>
          </a:p>
        </p:txBody>
      </p:sp>
    </p:spTree>
    <p:extLst>
      <p:ext uri="{BB962C8B-B14F-4D97-AF65-F5344CB8AC3E}">
        <p14:creationId xmlns:p14="http://schemas.microsoft.com/office/powerpoint/2010/main" val="945138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fade">
                                      <p:cBhvr>
                                        <p:cTn id="12" dur="500"/>
                                        <p:tgtEl>
                                          <p:spTgt spid="184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animEffect transition="in" filter="fade">
                                      <p:cBhvr>
                                        <p:cTn id="17" dur="500"/>
                                        <p:tgtEl>
                                          <p:spTgt spid="184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fade">
                                      <p:cBhvr>
                                        <p:cTn id="22" dur="500"/>
                                        <p:tgtEl>
                                          <p:spTgt spid="1843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6" end="6"/>
                                            </p:txEl>
                                          </p:spTgt>
                                        </p:tgtEl>
                                        <p:attrNameLst>
                                          <p:attrName>style.visibility</p:attrName>
                                        </p:attrNameLst>
                                      </p:cBhvr>
                                      <p:to>
                                        <p:strVal val="visible"/>
                                      </p:to>
                                    </p:set>
                                    <p:animEffect transition="in" filter="fade">
                                      <p:cBhvr>
                                        <p:cTn id="27" dur="500"/>
                                        <p:tgtEl>
                                          <p:spTgt spid="1843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5">
                                            <p:txEl>
                                              <p:pRg st="7" end="7"/>
                                            </p:txEl>
                                          </p:spTgt>
                                        </p:tgtEl>
                                        <p:attrNameLst>
                                          <p:attrName>style.visibility</p:attrName>
                                        </p:attrNameLst>
                                      </p:cBhvr>
                                      <p:to>
                                        <p:strVal val="visible"/>
                                      </p:to>
                                    </p:set>
                                    <p:animEffect transition="in" filter="fade">
                                      <p:cBhvr>
                                        <p:cTn id="32"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304800"/>
            <a:ext cx="8229600" cy="182563"/>
          </a:xfrm>
        </p:spPr>
        <p:txBody>
          <a:bodyPr/>
          <a:lstStyle/>
          <a:p>
            <a:pPr algn="l" eaLnBrk="1" hangingPunct="1"/>
            <a:r>
              <a:rPr lang="en-US" altLang="ru-RU" sz="4000" b="1" smtClean="0">
                <a:solidFill>
                  <a:schemeClr val="bg1"/>
                </a:solidFill>
              </a:rPr>
              <a:t>Dividends</a:t>
            </a:r>
            <a:endParaRPr lang="ru-RU" altLang="ru-RU" sz="4000" b="1" smtClean="0">
              <a:solidFill>
                <a:schemeClr val="bg1"/>
              </a:solidFill>
            </a:endParaRPr>
          </a:p>
        </p:txBody>
      </p:sp>
      <p:sp>
        <p:nvSpPr>
          <p:cNvPr id="19459" name="Rectangle 3"/>
          <p:cNvSpPr>
            <a:spLocks noGrp="1" noChangeArrowheads="1"/>
          </p:cNvSpPr>
          <p:nvPr>
            <p:ph type="body" idx="1"/>
          </p:nvPr>
        </p:nvSpPr>
        <p:spPr>
          <a:xfrm>
            <a:off x="0" y="1447800"/>
            <a:ext cx="8686800" cy="4525963"/>
          </a:xfrm>
        </p:spPr>
        <p:txBody>
          <a:bodyPr/>
          <a:lstStyle/>
          <a:p>
            <a:pPr lvl="1" algn="just" eaLnBrk="1" hangingPunct="1">
              <a:lnSpc>
                <a:spcPct val="90000"/>
              </a:lnSpc>
              <a:buFontTx/>
              <a:buNone/>
            </a:pPr>
            <a:r>
              <a:rPr lang="en-US" altLang="ru-RU" sz="2400" smtClean="0"/>
              <a:t>   Companies pay dividends twice a year – an </a:t>
            </a:r>
            <a:r>
              <a:rPr lang="en-US" altLang="ru-RU" sz="2400" b="1" i="1" smtClean="0">
                <a:solidFill>
                  <a:srgbClr val="000066"/>
                </a:solidFill>
              </a:rPr>
              <a:t>interim</a:t>
            </a:r>
            <a:r>
              <a:rPr lang="en-US" altLang="ru-RU" sz="2400" smtClean="0"/>
              <a:t> and a proposed </a:t>
            </a:r>
            <a:r>
              <a:rPr lang="en-US" altLang="ru-RU" sz="2400" b="1" i="1" smtClean="0">
                <a:solidFill>
                  <a:srgbClr val="000066"/>
                </a:solidFill>
              </a:rPr>
              <a:t>final</a:t>
            </a:r>
            <a:r>
              <a:rPr lang="en-US" altLang="ru-RU" sz="2400" i="1" smtClean="0">
                <a:solidFill>
                  <a:schemeClr val="accent2"/>
                </a:solidFill>
              </a:rPr>
              <a:t> </a:t>
            </a:r>
            <a:r>
              <a:rPr lang="en-US" altLang="ru-RU" sz="2400" smtClean="0"/>
              <a:t>dividend.</a:t>
            </a:r>
          </a:p>
          <a:p>
            <a:pPr lvl="1" algn="just" eaLnBrk="1" hangingPunct="1">
              <a:lnSpc>
                <a:spcPct val="90000"/>
              </a:lnSpc>
              <a:buFontTx/>
              <a:buNone/>
            </a:pPr>
            <a:endParaRPr lang="en-US" altLang="ru-RU" sz="2400" smtClean="0"/>
          </a:p>
          <a:p>
            <a:pPr lvl="2" algn="just" eaLnBrk="1" hangingPunct="1">
              <a:lnSpc>
                <a:spcPct val="90000"/>
              </a:lnSpc>
            </a:pPr>
            <a:r>
              <a:rPr lang="en-US" altLang="ru-RU" b="1" smtClean="0"/>
              <a:t>Interim dividends</a:t>
            </a:r>
            <a:r>
              <a:rPr lang="en-US" altLang="ru-RU" smtClean="0"/>
              <a:t> are paid based on the results of the first 6 months of the financial year and would already have been paid by the balance sheet date (thus it will appear in the trial balance).</a:t>
            </a:r>
          </a:p>
          <a:p>
            <a:pPr lvl="2" algn="just" eaLnBrk="1" hangingPunct="1">
              <a:lnSpc>
                <a:spcPct val="90000"/>
              </a:lnSpc>
            </a:pPr>
            <a:endParaRPr lang="en-US" altLang="ru-RU" smtClean="0"/>
          </a:p>
          <a:p>
            <a:pPr lvl="2" algn="just" eaLnBrk="1" hangingPunct="1">
              <a:lnSpc>
                <a:spcPct val="90000"/>
              </a:lnSpc>
            </a:pPr>
            <a:r>
              <a:rPr lang="en-US" altLang="ru-RU" b="1" smtClean="0"/>
              <a:t>The final dividend</a:t>
            </a:r>
            <a:r>
              <a:rPr lang="en-US" altLang="ru-RU" smtClean="0"/>
              <a:t> is proposed based on the results of the full financial year, thus it would normally still be outstanding at the balance sheet date and will appear as a current liability in the balance sheet.</a:t>
            </a:r>
            <a:endParaRPr lang="ru-RU" altLang="ru-RU" smtClean="0"/>
          </a:p>
          <a:p>
            <a:pPr eaLnBrk="1" hangingPunct="1">
              <a:lnSpc>
                <a:spcPct val="90000"/>
              </a:lnSpc>
            </a:pPr>
            <a:endParaRPr lang="ru-RU" altLang="ru-RU" sz="2400" smtClean="0"/>
          </a:p>
        </p:txBody>
      </p:sp>
    </p:spTree>
    <p:extLst>
      <p:ext uri="{BB962C8B-B14F-4D97-AF65-F5344CB8AC3E}">
        <p14:creationId xmlns:p14="http://schemas.microsoft.com/office/powerpoint/2010/main" val="3196326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fade">
                                      <p:cBhvr>
                                        <p:cTn id="7" dur="500"/>
                                        <p:tgtEl>
                                          <p:spTgt spid="194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9459">
                                            <p:txEl>
                                              <p:pRg st="4" end="4"/>
                                            </p:txEl>
                                          </p:spTgt>
                                        </p:tgtEl>
                                        <p:attrNameLst>
                                          <p:attrName>style.visibility</p:attrName>
                                        </p:attrNameLst>
                                      </p:cBhvr>
                                      <p:to>
                                        <p:strVal val="visible"/>
                                      </p:to>
                                    </p:set>
                                    <p:animEffect transition="in" filter="fade">
                                      <p:cBhvr>
                                        <p:cTn id="12"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52400"/>
            <a:ext cx="9296400" cy="563563"/>
          </a:xfrm>
        </p:spPr>
        <p:txBody>
          <a:bodyPr/>
          <a:lstStyle/>
          <a:p>
            <a:pPr algn="l" eaLnBrk="1" hangingPunct="1"/>
            <a:r>
              <a:rPr lang="en-US" altLang="ru-RU" sz="4000" b="1" smtClean="0">
                <a:solidFill>
                  <a:schemeClr val="bg1"/>
                </a:solidFill>
              </a:rPr>
              <a:t>Share Capital: different meanings</a:t>
            </a:r>
            <a:endParaRPr lang="ru-RU" altLang="ru-RU" sz="4000" b="1" smtClean="0">
              <a:solidFill>
                <a:schemeClr val="bg1"/>
              </a:solidFill>
            </a:endParaRPr>
          </a:p>
        </p:txBody>
      </p:sp>
      <p:sp>
        <p:nvSpPr>
          <p:cNvPr id="21507" name="Rectangle 3"/>
          <p:cNvSpPr>
            <a:spLocks noGrp="1" noChangeArrowheads="1"/>
          </p:cNvSpPr>
          <p:nvPr>
            <p:ph type="body" idx="1"/>
          </p:nvPr>
        </p:nvSpPr>
        <p:spPr>
          <a:xfrm>
            <a:off x="457200" y="990600"/>
            <a:ext cx="8229600" cy="5410200"/>
          </a:xfrm>
        </p:spPr>
        <p:txBody>
          <a:bodyPr/>
          <a:lstStyle/>
          <a:p>
            <a:pPr algn="just" eaLnBrk="1" hangingPunct="1"/>
            <a:r>
              <a:rPr lang="en-US" altLang="ru-RU" sz="2400" b="1" i="1" dirty="0" smtClean="0">
                <a:solidFill>
                  <a:srgbClr val="000066"/>
                </a:solidFill>
              </a:rPr>
              <a:t>Authorized share capital</a:t>
            </a:r>
            <a:r>
              <a:rPr lang="en-US" altLang="ru-RU" sz="2400" i="1" dirty="0" smtClean="0"/>
              <a:t> </a:t>
            </a:r>
            <a:r>
              <a:rPr lang="en-US" altLang="ru-RU" sz="2400" dirty="0" smtClean="0"/>
              <a:t>– the maximum number of shares which the company is allowed to issue to shareholders. </a:t>
            </a:r>
          </a:p>
          <a:p>
            <a:pPr algn="just" eaLnBrk="1" hangingPunct="1"/>
            <a:endParaRPr lang="en-US" altLang="ru-RU" sz="2400" dirty="0" smtClean="0"/>
          </a:p>
          <a:p>
            <a:pPr algn="just" eaLnBrk="1" hangingPunct="1"/>
            <a:r>
              <a:rPr lang="en-US" altLang="ru-RU" sz="2400" b="1" i="1" dirty="0" smtClean="0">
                <a:solidFill>
                  <a:srgbClr val="000066"/>
                </a:solidFill>
              </a:rPr>
              <a:t>Issued (allotted) share capital</a:t>
            </a:r>
            <a:r>
              <a:rPr lang="en-US" altLang="ru-RU" sz="2400" i="1" dirty="0" smtClean="0"/>
              <a:t> –</a:t>
            </a:r>
            <a:r>
              <a:rPr lang="en-US" altLang="ru-RU" sz="2400" dirty="0" smtClean="0"/>
              <a:t> the total nominal number of shares that have actually been issued at the date of the balance sheet.</a:t>
            </a:r>
          </a:p>
          <a:p>
            <a:pPr algn="just" eaLnBrk="1" hangingPunct="1"/>
            <a:endParaRPr lang="en-US" altLang="ru-RU" sz="2400" dirty="0"/>
          </a:p>
          <a:p>
            <a:pPr marL="0" indent="0" algn="just" eaLnBrk="1" hangingPunct="1">
              <a:buNone/>
            </a:pPr>
            <a:r>
              <a:rPr lang="en-US" altLang="ru-RU" sz="2400" dirty="0" smtClean="0"/>
              <a:t> </a:t>
            </a:r>
          </a:p>
          <a:p>
            <a:pPr algn="ctr" eaLnBrk="1" hangingPunct="1">
              <a:buFontTx/>
              <a:buNone/>
            </a:pPr>
            <a:r>
              <a:rPr lang="en-US" altLang="ru-RU" sz="2400" dirty="0" smtClean="0">
                <a:solidFill>
                  <a:srgbClr val="000066"/>
                </a:solidFill>
              </a:rPr>
              <a:t> </a:t>
            </a:r>
            <a:r>
              <a:rPr lang="en-US" altLang="ru-RU" sz="2400" u="sng" dirty="0" smtClean="0">
                <a:solidFill>
                  <a:srgbClr val="000066"/>
                </a:solidFill>
              </a:rPr>
              <a:t>Issued share capital</a:t>
            </a:r>
            <a:r>
              <a:rPr lang="en-US" altLang="ru-RU" sz="2400" dirty="0" smtClean="0">
                <a:solidFill>
                  <a:srgbClr val="000066"/>
                </a:solidFill>
              </a:rPr>
              <a:t> will equal to </a:t>
            </a:r>
            <a:r>
              <a:rPr lang="en-US" altLang="ru-RU" sz="2400" u="sng" dirty="0" smtClean="0">
                <a:solidFill>
                  <a:srgbClr val="000066"/>
                </a:solidFill>
              </a:rPr>
              <a:t>authorized share capital</a:t>
            </a:r>
            <a:r>
              <a:rPr lang="en-US" altLang="ru-RU" sz="2400" dirty="0" smtClean="0">
                <a:solidFill>
                  <a:srgbClr val="000066"/>
                </a:solidFill>
              </a:rPr>
              <a:t> if all of the authorized share capital has been issued.</a:t>
            </a:r>
          </a:p>
          <a:p>
            <a:pPr algn="ctr" eaLnBrk="1" hangingPunct="1">
              <a:buFontTx/>
              <a:buNone/>
            </a:pPr>
            <a:endParaRPr lang="en-US" altLang="ru-RU" sz="2400" dirty="0" smtClean="0">
              <a:solidFill>
                <a:srgbClr val="000066"/>
              </a:solidFill>
            </a:endParaRPr>
          </a:p>
        </p:txBody>
      </p:sp>
    </p:spTree>
    <p:extLst>
      <p:ext uri="{BB962C8B-B14F-4D97-AF65-F5344CB8AC3E}">
        <p14:creationId xmlns:p14="http://schemas.microsoft.com/office/powerpoint/2010/main" val="3749927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fade">
                                      <p:cBhvr>
                                        <p:cTn id="12" dur="500"/>
                                        <p:tgtEl>
                                          <p:spTgt spid="215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animEffect transition="in" filter="fade">
                                      <p:cBhvr>
                                        <p:cTn id="17" dur="500"/>
                                        <p:tgtEl>
                                          <p:spTgt spid="215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5" end="5"/>
                                            </p:txEl>
                                          </p:spTgt>
                                        </p:tgtEl>
                                        <p:attrNameLst>
                                          <p:attrName>style.visibility</p:attrName>
                                        </p:attrNameLst>
                                      </p:cBhvr>
                                      <p:to>
                                        <p:strVal val="visible"/>
                                      </p:to>
                                    </p:set>
                                    <p:animEffect transition="in" filter="fade">
                                      <p:cBhvr>
                                        <p:cTn id="2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152400"/>
            <a:ext cx="8915400" cy="563563"/>
          </a:xfrm>
        </p:spPr>
        <p:txBody>
          <a:bodyPr/>
          <a:lstStyle/>
          <a:p>
            <a:pPr algn="l" eaLnBrk="1" hangingPunct="1"/>
            <a:r>
              <a:rPr lang="en-US" altLang="ru-RU" sz="4000" b="1" smtClean="0">
                <a:solidFill>
                  <a:schemeClr val="bg1"/>
                </a:solidFill>
              </a:rPr>
              <a:t>Share Capital: different meanings</a:t>
            </a:r>
            <a:endParaRPr lang="ru-RU" altLang="ru-RU" sz="4000" b="1" smtClean="0">
              <a:solidFill>
                <a:schemeClr val="bg1"/>
              </a:solidFill>
            </a:endParaRPr>
          </a:p>
        </p:txBody>
      </p:sp>
      <p:sp>
        <p:nvSpPr>
          <p:cNvPr id="22531" name="Rectangle 3"/>
          <p:cNvSpPr>
            <a:spLocks noGrp="1" noChangeArrowheads="1"/>
          </p:cNvSpPr>
          <p:nvPr>
            <p:ph type="body" idx="1"/>
          </p:nvPr>
        </p:nvSpPr>
        <p:spPr>
          <a:xfrm>
            <a:off x="457200" y="990600"/>
            <a:ext cx="8229600" cy="5410200"/>
          </a:xfrm>
        </p:spPr>
        <p:txBody>
          <a:bodyPr/>
          <a:lstStyle/>
          <a:p>
            <a:pPr marL="0" indent="0" algn="ctr" eaLnBrk="1" hangingPunct="1">
              <a:buNone/>
            </a:pPr>
            <a:r>
              <a:rPr lang="en-US" altLang="ru-RU" sz="2400" b="1" i="1" dirty="0" smtClean="0">
                <a:solidFill>
                  <a:srgbClr val="000066"/>
                </a:solidFill>
              </a:rPr>
              <a:t>Called-up capital</a:t>
            </a:r>
            <a:r>
              <a:rPr lang="en-US" altLang="ru-RU" sz="2400" dirty="0" smtClean="0"/>
              <a:t> – where only part of the amount payable on each issued share has been asked for.</a:t>
            </a:r>
          </a:p>
          <a:p>
            <a:pPr marL="0" indent="0" algn="ctr" eaLnBrk="1" hangingPunct="1">
              <a:buNone/>
            </a:pPr>
            <a:r>
              <a:rPr lang="en-US" altLang="ru-RU" sz="2400" dirty="0" smtClean="0"/>
              <a:t> </a:t>
            </a:r>
          </a:p>
          <a:p>
            <a:pPr algn="ctr" eaLnBrk="1" hangingPunct="1">
              <a:buFont typeface="Arial" panose="020B0604020202020204" pitchFamily="34" charset="0"/>
              <a:buChar char="•"/>
            </a:pPr>
            <a:r>
              <a:rPr lang="en-US" altLang="ru-RU" sz="2400" b="1" i="1" dirty="0" smtClean="0">
                <a:solidFill>
                  <a:srgbClr val="000066"/>
                </a:solidFill>
              </a:rPr>
              <a:t>Paid-up capital</a:t>
            </a:r>
            <a:r>
              <a:rPr lang="en-US" altLang="ru-RU" sz="2400" i="1" dirty="0" smtClean="0"/>
              <a:t> – </a:t>
            </a:r>
            <a:r>
              <a:rPr lang="en-US" altLang="ru-RU" sz="2400" dirty="0" smtClean="0"/>
              <a:t>the amount of share capital which has been paid for by shareholders.</a:t>
            </a:r>
          </a:p>
          <a:p>
            <a:pPr algn="just" eaLnBrk="1" hangingPunct="1"/>
            <a:endParaRPr lang="en-US" altLang="ru-RU" sz="2400" b="1" i="1" dirty="0" smtClean="0">
              <a:solidFill>
                <a:srgbClr val="000066"/>
              </a:solidFill>
            </a:endParaRPr>
          </a:p>
          <a:p>
            <a:pPr algn="just" eaLnBrk="1" hangingPunct="1"/>
            <a:r>
              <a:rPr lang="en-US" altLang="ru-RU" sz="2400" b="1" i="1" dirty="0" smtClean="0">
                <a:solidFill>
                  <a:srgbClr val="000066"/>
                </a:solidFill>
              </a:rPr>
              <a:t>Uncalled capital</a:t>
            </a:r>
            <a:r>
              <a:rPr lang="en-US" altLang="ru-RU" sz="2400" dirty="0" smtClean="0"/>
              <a:t> – is the total amount which is to be received in future relating to issued share capital, but which has not yet been asked for.</a:t>
            </a:r>
          </a:p>
          <a:p>
            <a:pPr algn="just" eaLnBrk="1" hangingPunct="1"/>
            <a:endParaRPr lang="en-US" altLang="ru-RU" sz="2400" b="1" i="1" dirty="0" smtClean="0">
              <a:solidFill>
                <a:srgbClr val="000066"/>
              </a:solidFill>
            </a:endParaRPr>
          </a:p>
          <a:p>
            <a:pPr algn="just" eaLnBrk="1" hangingPunct="1"/>
            <a:r>
              <a:rPr lang="en-US" altLang="ru-RU" sz="2400" b="1" i="1" dirty="0" smtClean="0">
                <a:solidFill>
                  <a:srgbClr val="000066"/>
                </a:solidFill>
              </a:rPr>
              <a:t>Calls in arrears</a:t>
            </a:r>
            <a:r>
              <a:rPr lang="en-US" altLang="ru-RU" sz="2400" dirty="0" smtClean="0"/>
              <a:t> – total amount for which payment has been asked for but has not yet been paid by shareholders</a:t>
            </a:r>
          </a:p>
        </p:txBody>
      </p:sp>
    </p:spTree>
    <p:extLst>
      <p:ext uri="{BB962C8B-B14F-4D97-AF65-F5344CB8AC3E}">
        <p14:creationId xmlns:p14="http://schemas.microsoft.com/office/powerpoint/2010/main" val="366745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fade">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1">
                                            <p:txEl>
                                              <p:pRg st="6" end="6"/>
                                            </p:txEl>
                                          </p:spTgt>
                                        </p:tgtEl>
                                        <p:attrNameLst>
                                          <p:attrName>style.visibility</p:attrName>
                                        </p:attrNameLst>
                                      </p:cBhvr>
                                      <p:to>
                                        <p:strVal val="visible"/>
                                      </p:to>
                                    </p:set>
                                    <p:animEffect transition="in" filter="fade">
                                      <p:cBhvr>
                                        <p:cTn id="27"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122238"/>
            <a:ext cx="8229600" cy="639762"/>
          </a:xfrm>
        </p:spPr>
        <p:txBody>
          <a:bodyPr/>
          <a:lstStyle/>
          <a:p>
            <a:pPr algn="l" eaLnBrk="1" hangingPunct="1"/>
            <a:r>
              <a:rPr lang="en-US" altLang="ru-RU" sz="4000" b="1" smtClean="0">
                <a:solidFill>
                  <a:schemeClr val="bg1"/>
                </a:solidFill>
              </a:rPr>
              <a:t>Example</a:t>
            </a:r>
            <a:endParaRPr lang="ru-RU" altLang="ru-RU" sz="4000" b="1" smtClean="0">
              <a:solidFill>
                <a:schemeClr val="bg1"/>
              </a:solidFill>
            </a:endParaRP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lnSpc>
                <a:spcPct val="80000"/>
              </a:lnSpc>
            </a:pPr>
            <a:r>
              <a:rPr lang="en-US" altLang="ru-RU" sz="2400" smtClean="0"/>
              <a:t>Better Enterprises Ltd was formed with the legal right to be able to issue 1,000,000 shares of $1each. </a:t>
            </a:r>
          </a:p>
          <a:p>
            <a:pPr eaLnBrk="1" hangingPunct="1">
              <a:lnSpc>
                <a:spcPct val="80000"/>
              </a:lnSpc>
              <a:buFontTx/>
              <a:buNone/>
            </a:pPr>
            <a:endParaRPr lang="en-US" altLang="ru-RU" sz="2400" smtClean="0"/>
          </a:p>
          <a:p>
            <a:pPr eaLnBrk="1" hangingPunct="1">
              <a:lnSpc>
                <a:spcPct val="80000"/>
              </a:lnSpc>
            </a:pPr>
            <a:r>
              <a:rPr lang="en-US" altLang="ru-RU" sz="2400" smtClean="0"/>
              <a:t>The company has actually issued 750,000 shares.</a:t>
            </a:r>
          </a:p>
          <a:p>
            <a:pPr eaLnBrk="1" hangingPunct="1">
              <a:lnSpc>
                <a:spcPct val="80000"/>
              </a:lnSpc>
            </a:pPr>
            <a:endParaRPr lang="en-US" altLang="ru-RU" sz="2400" smtClean="0"/>
          </a:p>
          <a:p>
            <a:pPr eaLnBrk="1" hangingPunct="1">
              <a:lnSpc>
                <a:spcPct val="80000"/>
              </a:lnSpc>
            </a:pPr>
            <a:r>
              <a:rPr lang="en-US" altLang="ru-RU" sz="2400" smtClean="0"/>
              <a:t>None of the shares has yet been fully paid up. So far the company has made calls of 80p per share.</a:t>
            </a:r>
          </a:p>
          <a:p>
            <a:pPr eaLnBrk="1" hangingPunct="1">
              <a:lnSpc>
                <a:spcPct val="80000"/>
              </a:lnSpc>
              <a:buFontTx/>
              <a:buNone/>
            </a:pPr>
            <a:endParaRPr lang="en-US" altLang="ru-RU" sz="2400" smtClean="0"/>
          </a:p>
          <a:p>
            <a:pPr eaLnBrk="1" hangingPunct="1">
              <a:lnSpc>
                <a:spcPct val="80000"/>
              </a:lnSpc>
            </a:pPr>
            <a:r>
              <a:rPr lang="en-US" altLang="ru-RU" sz="2400" smtClean="0"/>
              <a:t>All the calls have been paid by shareholders except for $200 owing from shareholder.</a:t>
            </a:r>
          </a:p>
          <a:p>
            <a:pPr eaLnBrk="1" hangingPunct="1">
              <a:lnSpc>
                <a:spcPct val="80000"/>
              </a:lnSpc>
            </a:pPr>
            <a:endParaRPr lang="en-US" altLang="ru-RU" sz="2400" smtClean="0"/>
          </a:p>
          <a:p>
            <a:pPr algn="ctr" eaLnBrk="1" hangingPunct="1">
              <a:lnSpc>
                <a:spcPct val="80000"/>
              </a:lnSpc>
              <a:buFontTx/>
              <a:buNone/>
            </a:pPr>
            <a:r>
              <a:rPr lang="en-US" altLang="ru-RU" sz="2400" b="1" smtClean="0"/>
              <a:t>	</a:t>
            </a:r>
            <a:r>
              <a:rPr lang="en-US" altLang="ru-RU" sz="2400" b="1" smtClean="0">
                <a:solidFill>
                  <a:srgbClr val="000066"/>
                </a:solidFill>
              </a:rPr>
              <a:t>How would you reflect these points ?</a:t>
            </a:r>
            <a:endParaRPr lang="ru-RU" altLang="ru-RU" sz="2400" b="1" smtClean="0">
              <a:solidFill>
                <a:srgbClr val="000066"/>
              </a:solidFill>
            </a:endParaRPr>
          </a:p>
        </p:txBody>
      </p:sp>
    </p:spTree>
    <p:extLst>
      <p:ext uri="{BB962C8B-B14F-4D97-AF65-F5344CB8AC3E}">
        <p14:creationId xmlns:p14="http://schemas.microsoft.com/office/powerpoint/2010/main" val="1853998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8" end="8"/>
                                            </p:txEl>
                                          </p:spTgt>
                                        </p:tgtEl>
                                        <p:attrNameLst>
                                          <p:attrName>style.visibility</p:attrName>
                                        </p:attrNameLst>
                                      </p:cBhvr>
                                      <p:to>
                                        <p:strVal val="visible"/>
                                      </p:to>
                                    </p:set>
                                    <p:animEffect transition="in" filter="fade">
                                      <p:cBhvr>
                                        <p:cTn id="7"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0"/>
            <a:ext cx="8229600" cy="922338"/>
          </a:xfrm>
        </p:spPr>
        <p:txBody>
          <a:bodyPr/>
          <a:lstStyle/>
          <a:p>
            <a:pPr algn="l" eaLnBrk="1" hangingPunct="1"/>
            <a:r>
              <a:rPr lang="en-US" sz="4000" b="1" smtClean="0">
                <a:solidFill>
                  <a:schemeClr val="bg1"/>
                </a:solidFill>
              </a:rPr>
              <a:t>What is Balance Sheet?</a:t>
            </a:r>
            <a:endParaRPr lang="ru-RU" sz="4000" b="1" smtClean="0">
              <a:solidFill>
                <a:schemeClr val="bg1"/>
              </a:solidFill>
            </a:endParaRPr>
          </a:p>
        </p:txBody>
      </p:sp>
      <p:sp>
        <p:nvSpPr>
          <p:cNvPr id="12291" name="Rectangle 3"/>
          <p:cNvSpPr>
            <a:spLocks noChangeArrowheads="1"/>
          </p:cNvSpPr>
          <p:nvPr/>
        </p:nvSpPr>
        <p:spPr bwMode="auto">
          <a:xfrm>
            <a:off x="457200" y="1371600"/>
            <a:ext cx="8229600" cy="4754563"/>
          </a:xfrm>
          <a:prstGeom prst="rect">
            <a:avLst/>
          </a:prstGeom>
          <a:noFill/>
          <a:ln w="9525">
            <a:noFill/>
            <a:miter lim="800000"/>
            <a:headEnd/>
            <a:tailEnd/>
          </a:ln>
        </p:spPr>
        <p:txBody>
          <a:bodyPr/>
          <a:lstStyle/>
          <a:p>
            <a:r>
              <a:rPr lang="en-US" sz="2000" dirty="0"/>
              <a:t>The </a:t>
            </a:r>
            <a:r>
              <a:rPr lang="en-US" sz="2000" b="1" dirty="0"/>
              <a:t>statement of financial position </a:t>
            </a:r>
            <a:r>
              <a:rPr lang="en-US" sz="2000" dirty="0"/>
              <a:t>is simply a </a:t>
            </a:r>
            <a:r>
              <a:rPr lang="en-US" sz="2000" b="1" dirty="0"/>
              <a:t>list </a:t>
            </a:r>
            <a:r>
              <a:rPr lang="en-US" sz="2000" dirty="0"/>
              <a:t>of all the </a:t>
            </a:r>
            <a:r>
              <a:rPr lang="en-US" sz="2000" b="1" dirty="0"/>
              <a:t>assets owned </a:t>
            </a:r>
            <a:r>
              <a:rPr lang="en-US" sz="2000" dirty="0"/>
              <a:t>and all the </a:t>
            </a:r>
            <a:r>
              <a:rPr lang="en-US" sz="2000" b="1" dirty="0"/>
              <a:t>liabilities owed </a:t>
            </a:r>
            <a:r>
              <a:rPr lang="en-US" sz="2000" dirty="0"/>
              <a:t>by </a:t>
            </a:r>
            <a:r>
              <a:rPr lang="en-US" sz="2000" dirty="0" smtClean="0"/>
              <a:t>a business </a:t>
            </a:r>
            <a:r>
              <a:rPr lang="en-US" sz="2000" dirty="0"/>
              <a:t>as at a particular date.</a:t>
            </a:r>
          </a:p>
          <a:p>
            <a:r>
              <a:rPr lang="en-US" sz="2000" dirty="0" smtClean="0"/>
              <a:t>It </a:t>
            </a:r>
            <a:r>
              <a:rPr lang="en-US" sz="2000" dirty="0"/>
              <a:t>is a snapshot of the financial </a:t>
            </a:r>
            <a:r>
              <a:rPr lang="en-US" sz="2000" dirty="0" smtClean="0"/>
              <a:t>Standing </a:t>
            </a:r>
            <a:r>
              <a:rPr lang="en-US" sz="2000" dirty="0"/>
              <a:t>of the business at a particular moment</a:t>
            </a:r>
            <a:r>
              <a:rPr lang="en-US" dirty="0" smtClean="0"/>
              <a:t>.</a:t>
            </a:r>
          </a:p>
          <a:p>
            <a:r>
              <a:rPr lang="en-US" dirty="0" smtClean="0"/>
              <a:t> </a:t>
            </a:r>
            <a:endParaRPr lang="en-US" sz="2400" dirty="0"/>
          </a:p>
          <a:p>
            <a:pPr marL="609600" indent="-609600" algn="just">
              <a:lnSpc>
                <a:spcPct val="90000"/>
              </a:lnSpc>
              <a:spcBef>
                <a:spcPct val="20000"/>
              </a:spcBef>
            </a:pPr>
            <a:r>
              <a:rPr lang="en-US" sz="2400" b="1" dirty="0" smtClean="0"/>
              <a:t>                 </a:t>
            </a:r>
            <a:r>
              <a:rPr lang="en-US" sz="2400" b="1" dirty="0" smtClean="0">
                <a:solidFill>
                  <a:srgbClr val="FF0000"/>
                </a:solidFill>
              </a:rPr>
              <a:t>Assets </a:t>
            </a:r>
            <a:r>
              <a:rPr lang="en-US" sz="2400" b="1" dirty="0">
                <a:solidFill>
                  <a:srgbClr val="FF0000"/>
                </a:solidFill>
              </a:rPr>
              <a:t>= Liabilities + Owner’s Equity</a:t>
            </a:r>
          </a:p>
          <a:p>
            <a:pPr marL="609600" indent="-609600" algn="just">
              <a:lnSpc>
                <a:spcPct val="90000"/>
              </a:lnSpc>
              <a:spcBef>
                <a:spcPct val="20000"/>
              </a:spcBef>
              <a:buFont typeface="Wingdings" pitchFamily="2" charset="2"/>
              <a:buNone/>
            </a:pPr>
            <a:endParaRPr lang="ru-RU"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152400"/>
            <a:ext cx="8229600" cy="563563"/>
          </a:xfrm>
        </p:spPr>
        <p:txBody>
          <a:bodyPr/>
          <a:lstStyle/>
          <a:p>
            <a:pPr algn="l" eaLnBrk="1" hangingPunct="1"/>
            <a:r>
              <a:rPr lang="en-US" altLang="ru-RU" sz="4000" b="1" smtClean="0">
                <a:solidFill>
                  <a:schemeClr val="bg1"/>
                </a:solidFill>
              </a:rPr>
              <a:t>Solution to Example</a:t>
            </a:r>
          </a:p>
        </p:txBody>
      </p:sp>
      <p:sp>
        <p:nvSpPr>
          <p:cNvPr id="32771" name="Rectangle 3"/>
          <p:cNvSpPr>
            <a:spLocks noGrp="1" noChangeArrowheads="1"/>
          </p:cNvSpPr>
          <p:nvPr>
            <p:ph type="body" idx="1"/>
          </p:nvPr>
        </p:nvSpPr>
        <p:spPr>
          <a:xfrm>
            <a:off x="457200" y="1371600"/>
            <a:ext cx="8229600" cy="4525963"/>
          </a:xfrm>
        </p:spPr>
        <p:txBody>
          <a:bodyPr/>
          <a:lstStyle/>
          <a:p>
            <a:pPr eaLnBrk="1" hangingPunct="1">
              <a:lnSpc>
                <a:spcPct val="90000"/>
              </a:lnSpc>
            </a:pPr>
            <a:r>
              <a:rPr lang="en-US" altLang="ru-RU" sz="2400" smtClean="0"/>
              <a:t>Authorized share capital = $1 000 000</a:t>
            </a:r>
          </a:p>
          <a:p>
            <a:pPr eaLnBrk="1" hangingPunct="1">
              <a:lnSpc>
                <a:spcPct val="90000"/>
              </a:lnSpc>
            </a:pPr>
            <a:endParaRPr lang="en-US" altLang="ru-RU" sz="2400" smtClean="0"/>
          </a:p>
          <a:p>
            <a:pPr eaLnBrk="1" hangingPunct="1">
              <a:lnSpc>
                <a:spcPct val="90000"/>
              </a:lnSpc>
            </a:pPr>
            <a:r>
              <a:rPr lang="en-US" altLang="ru-RU" sz="2400" smtClean="0"/>
              <a:t>Issued share capital =$750,000</a:t>
            </a:r>
          </a:p>
          <a:p>
            <a:pPr eaLnBrk="1" hangingPunct="1">
              <a:lnSpc>
                <a:spcPct val="90000"/>
              </a:lnSpc>
            </a:pPr>
            <a:endParaRPr lang="en-US" altLang="ru-RU" sz="2400" smtClean="0"/>
          </a:p>
          <a:p>
            <a:pPr eaLnBrk="1" hangingPunct="1">
              <a:lnSpc>
                <a:spcPct val="90000"/>
              </a:lnSpc>
            </a:pPr>
            <a:r>
              <a:rPr lang="en-US" altLang="ru-RU" sz="2400" smtClean="0"/>
              <a:t>Called-up share capital =750,000*$0.8=$600,000</a:t>
            </a:r>
          </a:p>
          <a:p>
            <a:pPr eaLnBrk="1" hangingPunct="1">
              <a:lnSpc>
                <a:spcPct val="90000"/>
              </a:lnSpc>
            </a:pPr>
            <a:endParaRPr lang="en-US" altLang="ru-RU" sz="2400" smtClean="0"/>
          </a:p>
          <a:p>
            <a:pPr eaLnBrk="1" hangingPunct="1">
              <a:lnSpc>
                <a:spcPct val="90000"/>
              </a:lnSpc>
            </a:pPr>
            <a:r>
              <a:rPr lang="en-US" altLang="ru-RU" sz="2400" smtClean="0"/>
              <a:t>Uncalled share capital = 750,000*$0.2=$150,000</a:t>
            </a:r>
          </a:p>
          <a:p>
            <a:pPr eaLnBrk="1" hangingPunct="1">
              <a:lnSpc>
                <a:spcPct val="90000"/>
              </a:lnSpc>
            </a:pPr>
            <a:endParaRPr lang="en-US" altLang="ru-RU" sz="2400" smtClean="0"/>
          </a:p>
          <a:p>
            <a:pPr eaLnBrk="1" hangingPunct="1">
              <a:lnSpc>
                <a:spcPct val="90000"/>
              </a:lnSpc>
            </a:pPr>
            <a:r>
              <a:rPr lang="en-US" altLang="ru-RU" sz="2400" smtClean="0"/>
              <a:t>Calls in arrears amounted to = $200</a:t>
            </a:r>
          </a:p>
          <a:p>
            <a:pPr eaLnBrk="1" hangingPunct="1">
              <a:lnSpc>
                <a:spcPct val="90000"/>
              </a:lnSpc>
            </a:pPr>
            <a:endParaRPr lang="en-US" altLang="ru-RU" sz="2400" smtClean="0"/>
          </a:p>
          <a:p>
            <a:pPr eaLnBrk="1" hangingPunct="1">
              <a:lnSpc>
                <a:spcPct val="90000"/>
              </a:lnSpc>
            </a:pPr>
            <a:r>
              <a:rPr lang="en-US" altLang="ru-RU" sz="2400" smtClean="0"/>
              <a:t>Paid-up share capital = $600,000 - $200=$599,800</a:t>
            </a:r>
          </a:p>
        </p:txBody>
      </p:sp>
    </p:spTree>
    <p:extLst>
      <p:ext uri="{BB962C8B-B14F-4D97-AF65-F5344CB8AC3E}">
        <p14:creationId xmlns:p14="http://schemas.microsoft.com/office/powerpoint/2010/main" val="1239029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fade">
                                      <p:cBhvr>
                                        <p:cTn id="12" dur="500"/>
                                        <p:tgtEl>
                                          <p:spTgt spid="32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animEffect transition="in" filter="fade">
                                      <p:cBhvr>
                                        <p:cTn id="17" dur="500"/>
                                        <p:tgtEl>
                                          <p:spTgt spid="327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2771">
                                            <p:txEl>
                                              <p:pRg st="6" end="6"/>
                                            </p:txEl>
                                          </p:spTgt>
                                        </p:tgtEl>
                                        <p:attrNameLst>
                                          <p:attrName>style.visibility</p:attrName>
                                        </p:attrNameLst>
                                      </p:cBhvr>
                                      <p:to>
                                        <p:strVal val="visible"/>
                                      </p:to>
                                    </p:set>
                                    <p:animEffect transition="in" filter="fade">
                                      <p:cBhvr>
                                        <p:cTn id="22" dur="500"/>
                                        <p:tgtEl>
                                          <p:spTgt spid="3277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animEffect transition="in" filter="fade">
                                      <p:cBhvr>
                                        <p:cTn id="27" dur="500"/>
                                        <p:tgtEl>
                                          <p:spTgt spid="32771">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2771">
                                            <p:txEl>
                                              <p:pRg st="10" end="10"/>
                                            </p:txEl>
                                          </p:spTgt>
                                        </p:tgtEl>
                                        <p:attrNameLst>
                                          <p:attrName>style.visibility</p:attrName>
                                        </p:attrNameLst>
                                      </p:cBhvr>
                                      <p:to>
                                        <p:strVal val="visible"/>
                                      </p:to>
                                    </p:set>
                                    <p:animEffect transition="in" filter="fade">
                                      <p:cBhvr>
                                        <p:cTn id="32" dur="500"/>
                                        <p:tgtEl>
                                          <p:spTgt spid="327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891" name="Group 379"/>
          <p:cNvGraphicFramePr>
            <a:graphicFrameLocks noGrp="1"/>
          </p:cNvGraphicFramePr>
          <p:nvPr>
            <p:ph/>
          </p:nvPr>
        </p:nvGraphicFramePr>
        <p:xfrm>
          <a:off x="228600" y="325438"/>
          <a:ext cx="6248400" cy="6309160"/>
        </p:xfrm>
        <a:graphic>
          <a:graphicData uri="http://schemas.openxmlformats.org/drawingml/2006/table">
            <a:tbl>
              <a:tblPr/>
              <a:tblGrid>
                <a:gridCol w="3214688">
                  <a:extLst>
                    <a:ext uri="{9D8B030D-6E8A-4147-A177-3AD203B41FA5}">
                      <a16:colId xmlns="" xmlns:a16="http://schemas.microsoft.com/office/drawing/2014/main" val="20000"/>
                    </a:ext>
                  </a:extLst>
                </a:gridCol>
                <a:gridCol w="1541462">
                  <a:extLst>
                    <a:ext uri="{9D8B030D-6E8A-4147-A177-3AD203B41FA5}">
                      <a16:colId xmlns="" xmlns:a16="http://schemas.microsoft.com/office/drawing/2014/main" val="20001"/>
                    </a:ext>
                  </a:extLst>
                </a:gridCol>
                <a:gridCol w="1492250">
                  <a:extLst>
                    <a:ext uri="{9D8B030D-6E8A-4147-A177-3AD203B41FA5}">
                      <a16:colId xmlns="" xmlns:a16="http://schemas.microsoft.com/office/drawing/2014/main" val="20002"/>
                    </a:ext>
                  </a:extLst>
                </a:gridCol>
              </a:tblGrid>
              <a:tr h="518108">
                <a:tc gridSpan="2">
                  <a:txBody>
                    <a:bodyPr/>
                    <a:lstStyle/>
                    <a:p>
                      <a:pPr marL="0" marR="0" lvl="0" indent="0" algn="l" defTabSz="914400" rtl="0" eaLnBrk="0" fontAlgn="b" latinLnBrk="0" hangingPunct="0">
                        <a:lnSpc>
                          <a:spcPct val="2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TRIAL BALANCE OF GERRY LTD AS AT 31.3.X6</a:t>
                      </a:r>
                      <a:endParaRPr kumimoji="0" lang="en-US" sz="1400" b="0" i="0" u="none" strike="noStrike" cap="none" normalizeH="0" baseline="0" dirty="0" smtClean="0">
                        <a:ln>
                          <a:noFill/>
                        </a:ln>
                        <a:solidFill>
                          <a:schemeClr val="bg1"/>
                        </a:solidFill>
                        <a:effectLst/>
                        <a:latin typeface="Arial" charset="0"/>
                      </a:endParaRPr>
                    </a:p>
                  </a:txBody>
                  <a:tcPr marT="45715" marB="45715" anchor="b" horzOverflow="overflow">
                    <a:lnL cap="flat">
                      <a:noFill/>
                    </a:lnL>
                    <a:lnR>
                      <a:noFill/>
                    </a:lnR>
                    <a:lnT cap="fla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1400" b="0" i="0" u="none" strike="noStrike" cap="none" normalizeH="0" baseline="0" smtClean="0">
                        <a:ln>
                          <a:noFill/>
                        </a:ln>
                        <a:solidFill>
                          <a:schemeClr val="tx1"/>
                        </a:solidFill>
                        <a:effectLst/>
                        <a:latin typeface="Arial" charset="0"/>
                      </a:endParaRPr>
                    </a:p>
                  </a:txBody>
                  <a:tcPr marT="45715" marB="45715" anchor="b" horzOverflow="overflow">
                    <a:lnL>
                      <a:noFill/>
                    </a:lnL>
                    <a:lnR cap="flat">
                      <a:noFill/>
                    </a:lnR>
                    <a:lnT cap="flat">
                      <a:noFill/>
                    </a:lnT>
                    <a:lnB>
                      <a:noFill/>
                    </a:lnB>
                    <a:lnTlToBr>
                      <a:noFill/>
                    </a:lnTlToBr>
                    <a:lnBlToTr>
                      <a:noFill/>
                    </a:lnBlToTr>
                    <a:noFill/>
                  </a:tcPr>
                </a:tc>
                <a:extLst>
                  <a:ext uri="{0D108BD9-81ED-4DB2-BD59-A6C34878D82A}">
                    <a16:rowId xmlns="" xmlns:a16="http://schemas.microsoft.com/office/drawing/2014/main" val="10000"/>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 </a:t>
                      </a:r>
                      <a:endParaRPr kumimoji="0" lang="en-US" sz="1400" b="0" i="0" u="none" strike="noStrike" cap="none" normalizeH="0" baseline="0" dirty="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Dr.</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Cr.</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Ordinary shares $1</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100,000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 preference shares $1</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20,000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8% debentures</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30,000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Share premium</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9,500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Revaluation reserve</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10,000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General reserve</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12,000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Accumulated profit b/f 1.4.X5</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976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Non-current assets (cost $210,000)</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191,000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Stock  1.4.X5</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14,167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Debtors and creditors</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11,000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7,500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1"/>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Provision for doubtful debts</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324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2"/>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Bank</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9,731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3"/>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Purchases and sales</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186,000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271,700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4"/>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Wages and salaries</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31,862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5"/>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General expenses</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15,840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6"/>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Debenture interest</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1,200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7"/>
                  </a:ext>
                </a:extLst>
              </a:tr>
              <a:tr h="30476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Preference dividend</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1,200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8"/>
                  </a:ext>
                </a:extLst>
              </a:tr>
              <a:tr h="30476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1400" b="0" i="0" u="none" strike="noStrike" cap="none" normalizeH="0" baseline="0" smtClean="0">
                        <a:ln>
                          <a:noFill/>
                        </a:ln>
                        <a:solidFill>
                          <a:schemeClr val="tx1"/>
                        </a:solidFill>
                        <a:effectLst/>
                        <a:latin typeface="Arial" charset="0"/>
                      </a:endParaRPr>
                    </a:p>
                  </a:txBody>
                  <a:tcPr marT="45715" marB="45715" anchor="b"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            462,000 </a:t>
                      </a:r>
                      <a:endParaRPr kumimoji="0" lang="en-US" sz="1400" b="0" i="0" u="none" strike="noStrike" cap="none" normalizeH="0" baseline="0" smtClean="0">
                        <a:ln>
                          <a:noFill/>
                        </a:ln>
                        <a:solidFill>
                          <a:schemeClr val="tx1"/>
                        </a:solidFill>
                        <a:effectLst/>
                        <a:latin typeface="Arial" charset="0"/>
                      </a:endParaRPr>
                    </a:p>
                  </a:txBody>
                  <a:tcPr marT="45715" marB="45715" anchor="b"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           462,000 </a:t>
                      </a:r>
                      <a:endParaRPr kumimoji="0" lang="en-US" sz="1400" b="0" i="0" u="none" strike="noStrike" cap="none" normalizeH="0" baseline="0" dirty="0" smtClean="0">
                        <a:ln>
                          <a:noFill/>
                        </a:ln>
                        <a:solidFill>
                          <a:schemeClr val="tx1"/>
                        </a:solidFill>
                        <a:effectLst/>
                        <a:latin typeface="Arial" charset="0"/>
                      </a:endParaRPr>
                    </a:p>
                  </a:txBody>
                  <a:tcPr marT="45715" marB="45715" anchor="b" horzOverflow="overflow">
                    <a:lnL>
                      <a:noFill/>
                    </a:lnL>
                    <a:lnR cap="flat">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9"/>
                  </a:ext>
                </a:extLst>
              </a:tr>
            </a:tbl>
          </a:graphicData>
        </a:graphic>
      </p:graphicFrame>
      <p:sp>
        <p:nvSpPr>
          <p:cNvPr id="33878" name="Text Box 380"/>
          <p:cNvSpPr txBox="1">
            <a:spLocks noChangeArrowheads="1"/>
          </p:cNvSpPr>
          <p:nvPr/>
        </p:nvSpPr>
        <p:spPr bwMode="auto">
          <a:xfrm>
            <a:off x="6629400" y="903288"/>
            <a:ext cx="2438400" cy="580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Additional info:</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1.  Inventory  31.3.X6</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    - $23,483</a:t>
            </a:r>
          </a:p>
          <a:p>
            <a:pPr marL="342900" marR="0" lvl="0" indent="-342900" algn="l" defTabSz="914400" rtl="0" eaLnBrk="1" fontAlgn="base" latinLnBrk="0" hangingPunct="1">
              <a:lnSpc>
                <a:spcPct val="100000"/>
              </a:lnSpc>
              <a:spcBef>
                <a:spcPct val="50000"/>
              </a:spcBef>
              <a:spcAft>
                <a:spcPct val="0"/>
              </a:spcAft>
              <a:buClrTx/>
              <a:buSzTx/>
              <a:buFontTx/>
              <a:buAutoNum type="arabicPeriod" startAt="2"/>
              <a:tabLst/>
              <a:defRPr/>
            </a:pPr>
            <a:r>
              <a:rPr kumimoji="0" lang="en-US"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Depreciation of non-current assets – 10% per annum at cost</a:t>
            </a:r>
          </a:p>
          <a:p>
            <a:pPr marL="342900" marR="0" lvl="0" indent="-342900" algn="l" defTabSz="914400" rtl="0" eaLnBrk="1" fontAlgn="base" latinLnBrk="0" hangingPunct="1">
              <a:lnSpc>
                <a:spcPct val="100000"/>
              </a:lnSpc>
              <a:spcBef>
                <a:spcPct val="50000"/>
              </a:spcBef>
              <a:spcAft>
                <a:spcPct val="0"/>
              </a:spcAft>
              <a:buClrTx/>
              <a:buSzTx/>
              <a:buFontTx/>
              <a:buAutoNum type="arabicPeriod" startAt="2"/>
              <a:tabLst/>
              <a:defRPr/>
            </a:pPr>
            <a:r>
              <a:rPr kumimoji="0" lang="en-US"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Prov. for doubtful debt – 5% of debtors</a:t>
            </a:r>
          </a:p>
          <a:p>
            <a:pPr marL="342900" marR="0" lvl="0" indent="-342900" algn="l" defTabSz="914400" rtl="0" eaLnBrk="1" fontAlgn="base" latinLnBrk="0" hangingPunct="1">
              <a:lnSpc>
                <a:spcPct val="100000"/>
              </a:lnSpc>
              <a:spcBef>
                <a:spcPct val="50000"/>
              </a:spcBef>
              <a:spcAft>
                <a:spcPct val="0"/>
              </a:spcAft>
              <a:buClrTx/>
              <a:buSzTx/>
              <a:buFontTx/>
              <a:buAutoNum type="arabicPeriod" startAt="2"/>
              <a:tabLst/>
              <a:defRPr/>
            </a:pPr>
            <a:r>
              <a:rPr kumimoji="0" lang="en-US"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$1,200 debenture interest &amp; $1,437 general expenses to be accrued</a:t>
            </a:r>
          </a:p>
          <a:p>
            <a:pPr marL="342900" marR="0" lvl="0" indent="-342900" algn="l" defTabSz="914400" rtl="0" eaLnBrk="1" fontAlgn="base" latinLnBrk="0" hangingPunct="1">
              <a:lnSpc>
                <a:spcPct val="100000"/>
              </a:lnSpc>
              <a:spcBef>
                <a:spcPct val="50000"/>
              </a:spcBef>
              <a:spcAft>
                <a:spcPct val="0"/>
              </a:spcAft>
              <a:buClrTx/>
              <a:buSzTx/>
              <a:buFontTx/>
              <a:buAutoNum type="arabicPeriod" startAt="2"/>
              <a:tabLst/>
              <a:defRPr/>
            </a:pPr>
            <a:r>
              <a:rPr kumimoji="0" lang="en-US"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$925 of general expenses have been paid in advance</a:t>
            </a:r>
          </a:p>
          <a:p>
            <a:pPr marL="342900" marR="0" lvl="0" indent="-342900" algn="l" defTabSz="914400" rtl="0" eaLnBrk="1" fontAlgn="base" latinLnBrk="0" hangingPunct="1">
              <a:lnSpc>
                <a:spcPct val="100000"/>
              </a:lnSpc>
              <a:spcBef>
                <a:spcPct val="50000"/>
              </a:spcBef>
              <a:spcAft>
                <a:spcPct val="0"/>
              </a:spcAft>
              <a:buClrTx/>
              <a:buSzTx/>
              <a:buFontTx/>
              <a:buAutoNum type="arabicPeriod" startAt="2"/>
              <a:tabLst/>
              <a:defRPr/>
            </a:pPr>
            <a:r>
              <a:rPr kumimoji="0" lang="en-US"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Provision for taxation -$9,700</a:t>
            </a:r>
          </a:p>
          <a:p>
            <a:pPr marL="342900" marR="0" lvl="0" indent="-342900" algn="l" defTabSz="914400" rtl="0" eaLnBrk="1" fontAlgn="base" latinLnBrk="0" hangingPunct="1">
              <a:lnSpc>
                <a:spcPct val="100000"/>
              </a:lnSpc>
              <a:spcBef>
                <a:spcPct val="50000"/>
              </a:spcBef>
              <a:spcAft>
                <a:spcPct val="0"/>
              </a:spcAft>
              <a:buClrTx/>
              <a:buSzTx/>
              <a:buFontTx/>
              <a:buAutoNum type="arabicPeriod" startAt="2"/>
              <a:tabLst/>
              <a:defRPr/>
            </a:pPr>
            <a:r>
              <a:rPr kumimoji="0" lang="en-US"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Directors decided to increase the general reserve by a further $3,000</a:t>
            </a:r>
          </a:p>
          <a:p>
            <a:pPr marL="342900" marR="0" lvl="0" indent="-342900" algn="l" defTabSz="914400" rtl="0" eaLnBrk="1" fontAlgn="base" latinLnBrk="0" hangingPunct="1">
              <a:lnSpc>
                <a:spcPct val="100000"/>
              </a:lnSpc>
              <a:spcBef>
                <a:spcPct val="50000"/>
              </a:spcBef>
              <a:spcAft>
                <a:spcPct val="0"/>
              </a:spcAft>
              <a:buClrTx/>
              <a:buSzTx/>
              <a:buFontTx/>
              <a:buAutoNum type="arabicPeriod" startAt="2"/>
              <a:tabLst/>
              <a:defRPr/>
            </a:pPr>
            <a:endParaRPr kumimoji="0" lang="ru-RU" altLang="ru-RU" sz="14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82559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152400"/>
            <a:ext cx="8229600" cy="563563"/>
          </a:xfrm>
        </p:spPr>
        <p:txBody>
          <a:bodyPr/>
          <a:lstStyle/>
          <a:p>
            <a:pPr algn="l" eaLnBrk="1" hangingPunct="1"/>
            <a:r>
              <a:rPr lang="en-US" altLang="ru-RU" sz="4000" b="1" dirty="0" smtClean="0">
                <a:solidFill>
                  <a:schemeClr val="bg1"/>
                </a:solidFill>
              </a:rPr>
              <a:t>Lecture Roundup</a:t>
            </a:r>
          </a:p>
        </p:txBody>
      </p:sp>
      <p:sp>
        <p:nvSpPr>
          <p:cNvPr id="32771" name="Rectangle 3"/>
          <p:cNvSpPr>
            <a:spLocks noGrp="1" noChangeArrowheads="1"/>
          </p:cNvSpPr>
          <p:nvPr>
            <p:ph type="body" idx="1"/>
          </p:nvPr>
        </p:nvSpPr>
        <p:spPr>
          <a:xfrm>
            <a:off x="381000" y="1295400"/>
            <a:ext cx="8229600" cy="5105400"/>
          </a:xfrm>
        </p:spPr>
        <p:txBody>
          <a:bodyPr/>
          <a:lstStyle/>
          <a:p>
            <a:pPr>
              <a:buFont typeface="Wingdings" panose="05000000000000000000" pitchFamily="2" charset="2"/>
              <a:buChar char="ü"/>
            </a:pPr>
            <a:r>
              <a:rPr lang="en-US" sz="2000" dirty="0" smtClean="0"/>
              <a:t>It is crucial to </a:t>
            </a:r>
            <a:r>
              <a:rPr lang="en-US" sz="2000" dirty="0"/>
              <a:t>prepare </a:t>
            </a:r>
            <a:r>
              <a:rPr lang="en-US" sz="2000" dirty="0" smtClean="0"/>
              <a:t>Balance Sheet for </a:t>
            </a:r>
            <a:r>
              <a:rPr lang="en-US" sz="2000" dirty="0"/>
              <a:t>a sole trader </a:t>
            </a:r>
            <a:r>
              <a:rPr lang="en-US" sz="2000" dirty="0" smtClean="0"/>
              <a:t>and for a company from </a:t>
            </a:r>
            <a:r>
              <a:rPr lang="en-US" sz="2000" dirty="0"/>
              <a:t>a trial balance </a:t>
            </a:r>
            <a:r>
              <a:rPr lang="en-US" sz="2000" dirty="0" smtClean="0"/>
              <a:t>after incorporating </a:t>
            </a:r>
            <a:r>
              <a:rPr lang="en-US" sz="2000" dirty="0"/>
              <a:t>period-end adjustments for depreciation, inventory, prepayments, accruals, </a:t>
            </a:r>
            <a:r>
              <a:rPr lang="en-US" sz="2000" dirty="0" smtClean="0"/>
              <a:t>bad and doubtful debts, provision for doubtful debts</a:t>
            </a:r>
          </a:p>
          <a:p>
            <a:pPr>
              <a:buFont typeface="Wingdings" panose="05000000000000000000" pitchFamily="2" charset="2"/>
              <a:buChar char="ü"/>
            </a:pPr>
            <a:r>
              <a:rPr lang="en-US" sz="2000" dirty="0" smtClean="0"/>
              <a:t>There </a:t>
            </a:r>
            <a:r>
              <a:rPr lang="en-US" sz="2000" dirty="0"/>
              <a:t>are some important differences between the accounts of a </a:t>
            </a:r>
            <a:r>
              <a:rPr lang="en-US" sz="2000" b="1" dirty="0"/>
              <a:t>limited liability company </a:t>
            </a:r>
            <a:r>
              <a:rPr lang="en-US" sz="2000" dirty="0"/>
              <a:t>and those </a:t>
            </a:r>
            <a:r>
              <a:rPr lang="en-US" sz="2000" dirty="0" smtClean="0"/>
              <a:t>of sole </a:t>
            </a:r>
            <a:r>
              <a:rPr lang="en-US" sz="2000" dirty="0"/>
              <a:t>traders or </a:t>
            </a:r>
            <a:r>
              <a:rPr lang="en-US" sz="2000" dirty="0" smtClean="0"/>
              <a:t>partnerships</a:t>
            </a:r>
          </a:p>
          <a:p>
            <a:pPr>
              <a:buFont typeface="Wingdings" panose="05000000000000000000" pitchFamily="2" charset="2"/>
              <a:buChar char="ü"/>
            </a:pPr>
            <a:r>
              <a:rPr lang="en-US" sz="2000" dirty="0" smtClean="0"/>
              <a:t>In </a:t>
            </a:r>
            <a:r>
              <a:rPr lang="en-US" sz="2000" dirty="0"/>
              <a:t>preparing a </a:t>
            </a:r>
            <a:r>
              <a:rPr lang="en-US" sz="2000" dirty="0" smtClean="0"/>
              <a:t>Balance Sheet you </a:t>
            </a:r>
            <a:r>
              <a:rPr lang="en-US" sz="2000" dirty="0"/>
              <a:t>must be able to deal with:</a:t>
            </a:r>
          </a:p>
          <a:p>
            <a:pPr marL="0" indent="0">
              <a:buNone/>
            </a:pPr>
            <a:r>
              <a:rPr lang="en-US" sz="2000" dirty="0" smtClean="0"/>
              <a:t>        – Assets, liabilities</a:t>
            </a:r>
          </a:p>
          <a:p>
            <a:pPr marL="0" indent="0">
              <a:buNone/>
            </a:pPr>
            <a:r>
              <a:rPr lang="en-US" sz="2000" dirty="0"/>
              <a:t> </a:t>
            </a:r>
            <a:r>
              <a:rPr lang="en-US" sz="2000" dirty="0" smtClean="0"/>
              <a:t>        </a:t>
            </a:r>
            <a:r>
              <a:rPr lang="en-US" sz="2000" dirty="0"/>
              <a:t>– </a:t>
            </a:r>
            <a:r>
              <a:rPr lang="en-US" sz="2000" dirty="0" smtClean="0"/>
              <a:t>Ordinary </a:t>
            </a:r>
            <a:r>
              <a:rPr lang="en-US" sz="2000" dirty="0"/>
              <a:t>and preference share capital</a:t>
            </a:r>
          </a:p>
          <a:p>
            <a:pPr marL="0" indent="0">
              <a:buNone/>
            </a:pPr>
            <a:r>
              <a:rPr lang="en-US" sz="2000" dirty="0"/>
              <a:t> </a:t>
            </a:r>
            <a:r>
              <a:rPr lang="en-US" sz="2000" dirty="0" smtClean="0"/>
              <a:t>        – Reserves</a:t>
            </a:r>
          </a:p>
          <a:p>
            <a:pPr>
              <a:buFont typeface="Wingdings" panose="05000000000000000000" pitchFamily="2" charset="2"/>
              <a:buChar char="ü"/>
            </a:pPr>
            <a:r>
              <a:rPr lang="en-US" sz="2000" dirty="0" smtClean="0"/>
              <a:t>Share </a:t>
            </a:r>
            <a:r>
              <a:rPr lang="en-US" sz="2000" dirty="0"/>
              <a:t>capital and reserves are 'owned' by the shareholders. They are known collectively as </a:t>
            </a:r>
            <a:r>
              <a:rPr lang="en-US" sz="2000" dirty="0" smtClean="0"/>
              <a:t>'shareholders‘ equity‘</a:t>
            </a:r>
          </a:p>
          <a:p>
            <a:pPr>
              <a:buFont typeface="Wingdings" panose="05000000000000000000" pitchFamily="2" charset="2"/>
              <a:buChar char="ü"/>
            </a:pPr>
            <a:r>
              <a:rPr lang="en-US" sz="2000" dirty="0" smtClean="0"/>
              <a:t>A </a:t>
            </a:r>
            <a:r>
              <a:rPr lang="en-US" sz="2000" dirty="0"/>
              <a:t>company can increase its share capital by means of a </a:t>
            </a:r>
            <a:r>
              <a:rPr lang="en-US" sz="2000" b="1" dirty="0"/>
              <a:t>bonus issue </a:t>
            </a:r>
            <a:r>
              <a:rPr lang="en-US" sz="2000" dirty="0"/>
              <a:t>or a </a:t>
            </a:r>
            <a:r>
              <a:rPr lang="en-US" sz="2000" b="1" dirty="0"/>
              <a:t>rights issue</a:t>
            </a:r>
            <a:r>
              <a:rPr lang="en-US" sz="2000" dirty="0"/>
              <a:t>.</a:t>
            </a:r>
            <a:endParaRPr lang="en-US" altLang="ru-RU" sz="2000" dirty="0" smtClean="0"/>
          </a:p>
        </p:txBody>
      </p:sp>
    </p:spTree>
    <p:extLst>
      <p:ext uri="{BB962C8B-B14F-4D97-AF65-F5344CB8AC3E}">
        <p14:creationId xmlns:p14="http://schemas.microsoft.com/office/powerpoint/2010/main" val="873805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fade">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fade">
                                      <p:cBhvr>
                                        <p:cTn id="17" dur="500"/>
                                        <p:tgtEl>
                                          <p:spTgt spid="3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fade">
                                      <p:cBhvr>
                                        <p:cTn id="22" dur="500"/>
                                        <p:tgtEl>
                                          <p:spTgt spid="32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fade">
                                      <p:cBhvr>
                                        <p:cTn id="27" dur="500"/>
                                        <p:tgtEl>
                                          <p:spTgt spid="32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fade">
                                      <p:cBhvr>
                                        <p:cTn id="32" dur="500"/>
                                        <p:tgtEl>
                                          <p:spTgt spid="32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fade">
                                      <p:cBhvr>
                                        <p:cTn id="37" dur="500"/>
                                        <p:tgtEl>
                                          <p:spTgt spid="32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Effect transition="in" filter="fade">
                                      <p:cBhvr>
                                        <p:cTn id="42"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0"/>
            <a:ext cx="8229600" cy="838200"/>
          </a:xfrm>
        </p:spPr>
        <p:txBody>
          <a:bodyPr/>
          <a:lstStyle/>
          <a:p>
            <a:pPr algn="l" eaLnBrk="1" hangingPunct="1"/>
            <a:r>
              <a:rPr lang="en-US" sz="4000" b="1" smtClean="0">
                <a:solidFill>
                  <a:schemeClr val="bg1"/>
                </a:solidFill>
              </a:rPr>
              <a:t>References:</a:t>
            </a:r>
            <a:endParaRPr lang="ru-RU" sz="4000" b="1" smtClean="0">
              <a:solidFill>
                <a:schemeClr val="bg1"/>
              </a:solidFill>
            </a:endParaRPr>
          </a:p>
        </p:txBody>
      </p:sp>
      <p:sp>
        <p:nvSpPr>
          <p:cNvPr id="37891" name="Rectangle 3"/>
          <p:cNvSpPr>
            <a:spLocks noGrp="1" noChangeArrowheads="1"/>
          </p:cNvSpPr>
          <p:nvPr>
            <p:ph type="body" idx="1"/>
          </p:nvPr>
        </p:nvSpPr>
        <p:spPr>
          <a:xfrm>
            <a:off x="457200" y="762000"/>
            <a:ext cx="8229600" cy="5486400"/>
          </a:xfrm>
        </p:spPr>
        <p:txBody>
          <a:bodyPr/>
          <a:lstStyle/>
          <a:p>
            <a:pPr marL="609600" indent="-609600" algn="just" eaLnBrk="1" hangingPunct="1">
              <a:lnSpc>
                <a:spcPct val="80000"/>
              </a:lnSpc>
              <a:buFont typeface="Wingdings" pitchFamily="2" charset="2"/>
              <a:buAutoNum type="arabicPeriod"/>
            </a:pPr>
            <a:r>
              <a:rPr lang="en-US" altLang="en-US" sz="1800" dirty="0"/>
              <a:t>ACCA (2017) Approved Interactive Text. Foundations in Accountancy FFA 2017/2018. BPP Media Ltd, Chapter </a:t>
            </a:r>
            <a:r>
              <a:rPr lang="ru-RU" altLang="en-US" sz="1800" dirty="0"/>
              <a:t>18</a:t>
            </a:r>
            <a:r>
              <a:rPr lang="en-US" altLang="en-US" sz="1800" dirty="0"/>
              <a:t>, 19 &amp; </a:t>
            </a:r>
            <a:r>
              <a:rPr lang="en-US" altLang="en-US" sz="1800" dirty="0" smtClean="0"/>
              <a:t>20</a:t>
            </a:r>
            <a:endParaRPr lang="en-US" sz="1800" dirty="0" smtClean="0"/>
          </a:p>
          <a:p>
            <a:pPr marL="609600" indent="-609600" algn="just" eaLnBrk="1" hangingPunct="1">
              <a:lnSpc>
                <a:spcPct val="80000"/>
              </a:lnSpc>
              <a:buFont typeface="Wingdings" pitchFamily="2" charset="2"/>
              <a:buAutoNum type="arabicPeriod"/>
            </a:pPr>
            <a:r>
              <a:rPr lang="en-US" sz="1800" dirty="0" smtClean="0"/>
              <a:t>Perks, R (2004) Financial Accounting for Non-specialists, chapters: 1,2, 10,11</a:t>
            </a:r>
          </a:p>
          <a:p>
            <a:pPr marL="609600" indent="-609600" algn="just" eaLnBrk="1" hangingPunct="1">
              <a:lnSpc>
                <a:spcPct val="80000"/>
              </a:lnSpc>
              <a:buFont typeface="Wingdings" pitchFamily="2" charset="2"/>
              <a:buAutoNum type="arabicPeriod"/>
            </a:pPr>
            <a:endParaRPr lang="en-US" sz="1800" dirty="0" smtClean="0"/>
          </a:p>
          <a:p>
            <a:pPr marL="609600" indent="-609600" algn="just" eaLnBrk="1" hangingPunct="1">
              <a:lnSpc>
                <a:spcPct val="80000"/>
              </a:lnSpc>
              <a:buFontTx/>
              <a:buAutoNum type="arabicPeriod"/>
            </a:pPr>
            <a:r>
              <a:rPr lang="en-US" sz="1800" dirty="0" smtClean="0"/>
              <a:t>Dyson, J.R (2004) </a:t>
            </a:r>
            <a:r>
              <a:rPr lang="en-US" sz="1800" i="1" dirty="0" smtClean="0"/>
              <a:t>Accounting for Non-Accounting Students</a:t>
            </a:r>
            <a:r>
              <a:rPr lang="en-US" sz="1800" dirty="0" smtClean="0"/>
              <a:t>, chapter 4,6</a:t>
            </a:r>
          </a:p>
          <a:p>
            <a:pPr marL="609600" indent="-609600" algn="just" eaLnBrk="1" hangingPunct="1">
              <a:lnSpc>
                <a:spcPct val="80000"/>
              </a:lnSpc>
              <a:buFontTx/>
              <a:buAutoNum type="arabicPeriod"/>
            </a:pPr>
            <a:endParaRPr lang="en-US" sz="1800" dirty="0" smtClean="0"/>
          </a:p>
          <a:p>
            <a:pPr marL="609600" indent="-609600" algn="just" eaLnBrk="1" hangingPunct="1">
              <a:lnSpc>
                <a:spcPct val="80000"/>
              </a:lnSpc>
              <a:buFontTx/>
              <a:buAutoNum type="arabicPeriod"/>
            </a:pPr>
            <a:r>
              <a:rPr lang="en-US" sz="1800" dirty="0" smtClean="0"/>
              <a:t>Wood F &amp; Sangster A, Business Accounting 1, chapters 7,8, 9, 45</a:t>
            </a:r>
          </a:p>
          <a:p>
            <a:pPr marL="609600" indent="-609600" algn="just" eaLnBrk="1" hangingPunct="1">
              <a:lnSpc>
                <a:spcPct val="80000"/>
              </a:lnSpc>
              <a:buFontTx/>
              <a:buAutoNum type="arabicPeriod"/>
            </a:pPr>
            <a:endParaRPr lang="en-US" sz="1800" dirty="0" smtClean="0"/>
          </a:p>
          <a:p>
            <a:pPr marL="609600" indent="-609600" algn="just" eaLnBrk="1" hangingPunct="1">
              <a:lnSpc>
                <a:spcPct val="80000"/>
              </a:lnSpc>
              <a:buFontTx/>
              <a:buAutoNum type="arabicPeriod"/>
            </a:pPr>
            <a:r>
              <a:rPr lang="en-US" sz="1800" dirty="0" err="1" smtClean="0"/>
              <a:t>Glautier</a:t>
            </a:r>
            <a:r>
              <a:rPr lang="en-US" sz="1800" dirty="0" smtClean="0"/>
              <a:t>, M &amp; </a:t>
            </a:r>
            <a:r>
              <a:rPr lang="en-US" sz="1800" dirty="0" err="1" smtClean="0"/>
              <a:t>Underdown</a:t>
            </a:r>
            <a:r>
              <a:rPr lang="en-US" sz="1800" dirty="0" smtClean="0"/>
              <a:t> B (2001) </a:t>
            </a:r>
            <a:r>
              <a:rPr lang="en-US" sz="1800" i="1" dirty="0" smtClean="0"/>
              <a:t>Accounting Theory and Practice</a:t>
            </a:r>
            <a:r>
              <a:rPr lang="en-US" sz="1800" dirty="0" smtClean="0"/>
              <a:t>, 7</a:t>
            </a:r>
            <a:r>
              <a:rPr lang="en-US" sz="1800" baseline="30000" dirty="0" smtClean="0"/>
              <a:t>th</a:t>
            </a:r>
            <a:r>
              <a:rPr lang="en-US" sz="1800" dirty="0" smtClean="0"/>
              <a:t> edition, chapter 11,14.</a:t>
            </a:r>
          </a:p>
          <a:p>
            <a:pPr marL="609600" indent="-609600" algn="just" eaLnBrk="1" hangingPunct="1">
              <a:lnSpc>
                <a:spcPct val="80000"/>
              </a:lnSpc>
              <a:buFontTx/>
              <a:buAutoNum type="arabicPeriod"/>
            </a:pPr>
            <a:endParaRPr lang="en-US" sz="1800" dirty="0" smtClean="0"/>
          </a:p>
          <a:p>
            <a:pPr marL="609600" indent="-609600" algn="just" eaLnBrk="1" hangingPunct="1">
              <a:lnSpc>
                <a:spcPct val="80000"/>
              </a:lnSpc>
              <a:buFontTx/>
              <a:buAutoNum type="arabicPeriod"/>
            </a:pPr>
            <a:r>
              <a:rPr lang="en-US" sz="1800" dirty="0" err="1" smtClean="0"/>
              <a:t>Weetman</a:t>
            </a:r>
            <a:r>
              <a:rPr lang="en-US" sz="1800" dirty="0" smtClean="0"/>
              <a:t>, P. (1996) </a:t>
            </a:r>
            <a:r>
              <a:rPr lang="en-US" sz="1800" i="1" dirty="0" smtClean="0"/>
              <a:t>Financial Accounting, an Introduction,</a:t>
            </a:r>
            <a:r>
              <a:rPr lang="en-US" sz="1800" dirty="0" smtClean="0"/>
              <a:t> Pitman Publishing, chapters 8, 9, 10, 11.</a:t>
            </a:r>
          </a:p>
          <a:p>
            <a:pPr marL="609600" indent="-609600" eaLnBrk="1" hangingPunct="1">
              <a:lnSpc>
                <a:spcPct val="80000"/>
              </a:lnSpc>
              <a:buFontTx/>
              <a:buAutoNum type="arabicPeriod"/>
            </a:pPr>
            <a:r>
              <a:rPr lang="en-US" sz="1800" dirty="0" smtClean="0"/>
              <a:t>ACCA (2006) Approved text for the professional qualification, Study Text 2006/07, Paper 1. </a:t>
            </a:r>
            <a:r>
              <a:rPr lang="en-US" sz="1800" dirty="0" err="1" smtClean="0"/>
              <a:t>INT,Kaplan</a:t>
            </a:r>
            <a:r>
              <a:rPr lang="en-US" sz="1800" dirty="0" smtClean="0"/>
              <a:t> publishing: </a:t>
            </a:r>
            <a:r>
              <a:rPr lang="en-US" sz="1800" dirty="0" err="1" smtClean="0"/>
              <a:t>Foulks</a:t>
            </a:r>
            <a:r>
              <a:rPr lang="en-US" sz="1800" dirty="0" smtClean="0"/>
              <a:t> Lynch, chapter 7, 15, 16, 19,20.</a:t>
            </a:r>
          </a:p>
          <a:p>
            <a:pPr marL="609600" indent="-609600" algn="just" eaLnBrk="1" hangingPunct="1">
              <a:lnSpc>
                <a:spcPct val="80000"/>
              </a:lnSpc>
              <a:buFontTx/>
              <a:buAutoNum type="arabicPeriod"/>
            </a:pPr>
            <a:r>
              <a:rPr lang="en-US" sz="1800" dirty="0" smtClean="0"/>
              <a:t>Britton, A. &amp; Waterson, C. (2003) </a:t>
            </a:r>
            <a:r>
              <a:rPr lang="en-US" sz="1800" i="1" dirty="0" smtClean="0"/>
              <a:t>Financial Accounting</a:t>
            </a:r>
            <a:r>
              <a:rPr lang="en-US" sz="1800" dirty="0" smtClean="0"/>
              <a:t>, Pearson Education Limited, third edition, chapters 2, 7.</a:t>
            </a:r>
          </a:p>
          <a:p>
            <a:pPr marL="609600" indent="-609600" algn="just" eaLnBrk="1" hangingPunct="1">
              <a:lnSpc>
                <a:spcPct val="80000"/>
              </a:lnSpc>
              <a:buFontTx/>
              <a:buAutoNum type="arabicPeriod"/>
            </a:pPr>
            <a:r>
              <a:rPr lang="en-US" sz="1800" dirty="0" err="1" smtClean="0"/>
              <a:t>Pendlebury</a:t>
            </a:r>
            <a:r>
              <a:rPr lang="en-US" sz="1800" dirty="0" smtClean="0"/>
              <a:t>, M. &amp; Groves, R. (2001) Company Accounts: Analysis, Interpretation and understanding, 5</a:t>
            </a:r>
            <a:r>
              <a:rPr lang="en-US" sz="1800" baseline="30000" dirty="0" smtClean="0"/>
              <a:t>th</a:t>
            </a:r>
            <a:r>
              <a:rPr lang="en-US" sz="1800" dirty="0" smtClean="0"/>
              <a:t> edition, Thomson publishing, chapter 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152400"/>
            <a:ext cx="8229600" cy="609600"/>
          </a:xfrm>
        </p:spPr>
        <p:txBody>
          <a:bodyPr/>
          <a:lstStyle/>
          <a:p>
            <a:pPr algn="l" eaLnBrk="1" hangingPunct="1"/>
            <a:r>
              <a:rPr lang="en-US" sz="4000" smtClean="0">
                <a:solidFill>
                  <a:schemeClr val="bg1"/>
                </a:solidFill>
              </a:rPr>
              <a:t> </a:t>
            </a:r>
            <a:r>
              <a:rPr lang="en-US" sz="4000" b="1" smtClean="0">
                <a:solidFill>
                  <a:schemeClr val="bg1"/>
                </a:solidFill>
              </a:rPr>
              <a:t>Format of Balance Sheet</a:t>
            </a:r>
            <a:endParaRPr lang="ru-RU" sz="4000" b="1" smtClean="0">
              <a:solidFill>
                <a:schemeClr val="bg1"/>
              </a:solidFill>
            </a:endParaRPr>
          </a:p>
        </p:txBody>
      </p:sp>
      <p:sp>
        <p:nvSpPr>
          <p:cNvPr id="13315" name="Rectangle 3"/>
          <p:cNvSpPr>
            <a:spLocks noGrp="1" noChangeArrowheads="1"/>
          </p:cNvSpPr>
          <p:nvPr>
            <p:ph type="body" idx="1"/>
          </p:nvPr>
        </p:nvSpPr>
        <p:spPr/>
        <p:txBody>
          <a:bodyPr/>
          <a:lstStyle/>
          <a:p>
            <a:pPr eaLnBrk="1" hangingPunct="1">
              <a:buFontTx/>
              <a:buNone/>
            </a:pPr>
            <a:r>
              <a:rPr lang="en-US" sz="2400" smtClean="0"/>
              <a:t>   The essential features of all financial statements are:</a:t>
            </a:r>
          </a:p>
          <a:p>
            <a:pPr eaLnBrk="1" hangingPunct="1">
              <a:buFontTx/>
              <a:buNone/>
            </a:pPr>
            <a:endParaRPr lang="en-US" sz="2400" smtClean="0"/>
          </a:p>
          <a:p>
            <a:pPr lvl="2" eaLnBrk="1" hangingPunct="1"/>
            <a:r>
              <a:rPr lang="en-US" smtClean="0"/>
              <a:t> </a:t>
            </a:r>
            <a:r>
              <a:rPr lang="en-US" i="1" smtClean="0"/>
              <a:t>Heading</a:t>
            </a:r>
          </a:p>
          <a:p>
            <a:pPr eaLnBrk="1" hangingPunct="1">
              <a:buFontTx/>
              <a:buNone/>
            </a:pPr>
            <a:r>
              <a:rPr lang="en-US" sz="2400" smtClean="0"/>
              <a:t>              </a:t>
            </a:r>
            <a:r>
              <a:rPr lang="en-US" sz="2400" smtClean="0">
                <a:sym typeface="Wingdings" pitchFamily="2" charset="2"/>
              </a:rPr>
              <a:t> </a:t>
            </a:r>
            <a:r>
              <a:rPr lang="en-US" sz="2400" smtClean="0"/>
              <a:t>Name of the entity</a:t>
            </a:r>
          </a:p>
          <a:p>
            <a:pPr eaLnBrk="1" hangingPunct="1">
              <a:buFontTx/>
              <a:buNone/>
            </a:pPr>
            <a:r>
              <a:rPr lang="en-US" sz="2400" smtClean="0"/>
              <a:t>                   </a:t>
            </a:r>
            <a:r>
              <a:rPr lang="en-US" sz="2400" smtClean="0">
                <a:sym typeface="Wingdings" pitchFamily="2" charset="2"/>
              </a:rPr>
              <a:t> </a:t>
            </a:r>
            <a:r>
              <a:rPr lang="en-US" sz="2400" smtClean="0"/>
              <a:t>Title of the statement</a:t>
            </a:r>
          </a:p>
          <a:p>
            <a:pPr eaLnBrk="1" hangingPunct="1">
              <a:buFontTx/>
              <a:buNone/>
            </a:pPr>
            <a:r>
              <a:rPr lang="en-US" sz="2400" smtClean="0"/>
              <a:t>                   </a:t>
            </a:r>
            <a:r>
              <a:rPr lang="en-US" sz="2400" smtClean="0">
                <a:sym typeface="Wingdings" pitchFamily="2" charset="2"/>
              </a:rPr>
              <a:t> </a:t>
            </a:r>
            <a:r>
              <a:rPr lang="en-US" sz="2400" smtClean="0"/>
              <a:t>Date of the statement</a:t>
            </a:r>
          </a:p>
          <a:p>
            <a:pPr eaLnBrk="1" hangingPunct="1">
              <a:buFontTx/>
              <a:buNone/>
            </a:pPr>
            <a:endParaRPr lang="en-US" sz="2400" smtClean="0"/>
          </a:p>
          <a:p>
            <a:pPr lvl="2" eaLnBrk="1" hangingPunct="1"/>
            <a:r>
              <a:rPr lang="en-US" smtClean="0"/>
              <a:t>  </a:t>
            </a:r>
            <a:r>
              <a:rPr lang="en-US" i="1" smtClean="0"/>
              <a:t>Body of the statement</a:t>
            </a:r>
            <a:endParaRPr lang="ru-RU" i="1" smtClean="0"/>
          </a:p>
          <a:p>
            <a:pPr eaLnBrk="1" hangingPunct="1"/>
            <a:endParaRPr lang="ru-RU"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76200"/>
            <a:ext cx="8229600" cy="706438"/>
          </a:xfrm>
        </p:spPr>
        <p:txBody>
          <a:bodyPr/>
          <a:lstStyle/>
          <a:p>
            <a:pPr algn="l" eaLnBrk="1" hangingPunct="1"/>
            <a:r>
              <a:rPr lang="en-US" sz="4000" b="1" dirty="0" smtClean="0">
                <a:solidFill>
                  <a:schemeClr val="bg1"/>
                </a:solidFill>
              </a:rPr>
              <a:t>Balance Sheet-horizontal</a:t>
            </a:r>
            <a:endParaRPr lang="ru-RU" sz="4000" b="1" dirty="0" smtClean="0">
              <a:solidFill>
                <a:schemeClr val="bg1"/>
              </a:solidFill>
            </a:endParaRPr>
          </a:p>
        </p:txBody>
      </p:sp>
      <p:graphicFrame>
        <p:nvGraphicFramePr>
          <p:cNvPr id="1026" name="Object 2"/>
          <p:cNvGraphicFramePr>
            <a:graphicFrameLocks noGrp="1" noChangeAspect="1"/>
          </p:cNvGraphicFramePr>
          <p:nvPr>
            <p:ph idx="1"/>
          </p:nvPr>
        </p:nvGraphicFramePr>
        <p:xfrm>
          <a:off x="117475" y="1447800"/>
          <a:ext cx="8874125" cy="4352925"/>
        </p:xfrm>
        <a:graphic>
          <a:graphicData uri="http://schemas.openxmlformats.org/presentationml/2006/ole">
            <mc:AlternateContent xmlns:mc="http://schemas.openxmlformats.org/markup-compatibility/2006">
              <mc:Choice xmlns:v="urn:schemas-microsoft-com:vml" Requires="v">
                <p:oleObj spid="_x0000_s1045" name="Document" r:id="rId3" imgW="6757874" imgH="4339747" progId="">
                  <p:embed/>
                </p:oleObj>
              </mc:Choice>
              <mc:Fallback>
                <p:oleObj name="Document" r:id="rId3" imgW="6757874" imgH="4339747" progId="">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l="948" b="32237"/>
                      <a:stretch>
                        <a:fillRect/>
                      </a:stretch>
                    </p:blipFill>
                    <p:spPr bwMode="auto">
                      <a:xfrm>
                        <a:off x="117475" y="1447800"/>
                        <a:ext cx="8874125" cy="435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Grp="1" noChangeAspect="1"/>
          </p:cNvGraphicFramePr>
          <p:nvPr>
            <p:ph idx="1"/>
          </p:nvPr>
        </p:nvGraphicFramePr>
        <p:xfrm>
          <a:off x="544513" y="990600"/>
          <a:ext cx="7837487" cy="5543550"/>
        </p:xfrm>
        <a:graphic>
          <a:graphicData uri="http://schemas.openxmlformats.org/presentationml/2006/ole">
            <mc:AlternateContent xmlns:mc="http://schemas.openxmlformats.org/markup-compatibility/2006">
              <mc:Choice xmlns:v="urn:schemas-microsoft-com:vml" Requires="v">
                <p:oleObj spid="_x0000_s2068" name="Document" r:id="rId3" imgW="8366520" imgH="5946648" progId="">
                  <p:embed/>
                </p:oleObj>
              </mc:Choice>
              <mc:Fallback>
                <p:oleObj name="Document" r:id="rId3" imgW="8366520" imgH="5946648" progId="">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l="934" r="26654" b="2510"/>
                      <a:stretch>
                        <a:fillRect/>
                      </a:stretch>
                    </p:blipFill>
                    <p:spPr bwMode="auto">
                      <a:xfrm>
                        <a:off x="544513" y="990600"/>
                        <a:ext cx="7837487"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Text Box 3"/>
          <p:cNvSpPr txBox="1">
            <a:spLocks noChangeArrowheads="1"/>
          </p:cNvSpPr>
          <p:nvPr/>
        </p:nvSpPr>
        <p:spPr bwMode="auto">
          <a:xfrm>
            <a:off x="76200" y="76200"/>
            <a:ext cx="8231188" cy="708025"/>
          </a:xfrm>
          <a:prstGeom prst="rect">
            <a:avLst/>
          </a:prstGeom>
          <a:noFill/>
          <a:ln w="9525">
            <a:noFill/>
            <a:miter lim="800000"/>
            <a:headEnd/>
            <a:tailEnd/>
          </a:ln>
        </p:spPr>
        <p:txBody>
          <a:bodyPr>
            <a:spAutoFit/>
          </a:bodyPr>
          <a:lstStyle/>
          <a:p>
            <a:pPr>
              <a:spcBef>
                <a:spcPct val="50000"/>
              </a:spcBef>
            </a:pPr>
            <a:r>
              <a:rPr lang="en-US" sz="4000" b="1">
                <a:solidFill>
                  <a:schemeClr val="bg1"/>
                </a:solidFill>
              </a:rPr>
              <a:t> Balance Sheet - vertical</a:t>
            </a:r>
            <a:endParaRPr lang="ru-RU" sz="4000" b="1">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0"/>
            <a:ext cx="8229600" cy="825500"/>
          </a:xfrm>
        </p:spPr>
        <p:txBody>
          <a:bodyPr/>
          <a:lstStyle/>
          <a:p>
            <a:pPr algn="l" eaLnBrk="1" hangingPunct="1"/>
            <a:r>
              <a:rPr lang="en-US" sz="4000" b="1" smtClean="0">
                <a:solidFill>
                  <a:schemeClr val="bg1"/>
                </a:solidFill>
              </a:rPr>
              <a:t>Balance Sheet - formats</a:t>
            </a:r>
          </a:p>
        </p:txBody>
      </p:sp>
      <p:sp>
        <p:nvSpPr>
          <p:cNvPr id="37891" name="Rectangle 3"/>
          <p:cNvSpPr>
            <a:spLocks noChangeArrowheads="1"/>
          </p:cNvSpPr>
          <p:nvPr/>
        </p:nvSpPr>
        <p:spPr bwMode="auto">
          <a:xfrm>
            <a:off x="457200" y="1371600"/>
            <a:ext cx="8382000" cy="5257800"/>
          </a:xfrm>
          <a:prstGeom prst="rect">
            <a:avLst/>
          </a:prstGeom>
          <a:noFill/>
          <a:ln w="9525">
            <a:noFill/>
            <a:miter lim="800000"/>
            <a:headEnd/>
            <a:tailEnd/>
          </a:ln>
        </p:spPr>
        <p:txBody>
          <a:bodyPr/>
          <a:lstStyle/>
          <a:p>
            <a:pPr marL="342900" indent="-342900" algn="just">
              <a:spcBef>
                <a:spcPct val="20000"/>
              </a:spcBef>
            </a:pPr>
            <a:r>
              <a:rPr lang="en-US" sz="2400" dirty="0"/>
              <a:t>   </a:t>
            </a:r>
            <a:r>
              <a:rPr lang="en-US" sz="2400" b="1" i="1" dirty="0">
                <a:solidFill>
                  <a:srgbClr val="FF3300"/>
                </a:solidFill>
              </a:rPr>
              <a:t>Working capital format</a:t>
            </a:r>
          </a:p>
          <a:p>
            <a:pPr marL="342900" indent="-342900" algn="just">
              <a:spcBef>
                <a:spcPct val="20000"/>
              </a:spcBef>
            </a:pPr>
            <a:r>
              <a:rPr lang="en-US" sz="2400" b="1" dirty="0">
                <a:solidFill>
                  <a:srgbClr val="FF3300"/>
                </a:solidFill>
              </a:rPr>
              <a:t>    </a:t>
            </a:r>
            <a:r>
              <a:rPr lang="en-US" sz="2400" b="1" dirty="0">
                <a:solidFill>
                  <a:srgbClr val="000066"/>
                </a:solidFill>
              </a:rPr>
              <a:t>Fixed assets + (Current assets - Current liabilities) = Long-term liabilities + Capital </a:t>
            </a:r>
          </a:p>
          <a:p>
            <a:pPr marL="342900" indent="-342900" algn="just">
              <a:spcBef>
                <a:spcPct val="20000"/>
              </a:spcBef>
            </a:pPr>
            <a:endParaRPr lang="en-US" sz="2400" b="1" dirty="0">
              <a:solidFill>
                <a:srgbClr val="000066"/>
              </a:solidFill>
            </a:endParaRPr>
          </a:p>
          <a:p>
            <a:pPr marL="342900" indent="-342900" algn="just">
              <a:spcBef>
                <a:spcPct val="20000"/>
              </a:spcBef>
            </a:pPr>
            <a:endParaRPr lang="en-US" sz="2400" b="1" dirty="0">
              <a:solidFill>
                <a:srgbClr val="000066"/>
              </a:solidFill>
            </a:endParaRPr>
          </a:p>
          <a:p>
            <a:pPr marL="342900" indent="-342900" algn="just">
              <a:spcBef>
                <a:spcPct val="20000"/>
              </a:spcBef>
            </a:pPr>
            <a:r>
              <a:rPr lang="en-US" sz="2400" b="1" i="1" dirty="0">
                <a:solidFill>
                  <a:srgbClr val="FF3300"/>
                </a:solidFill>
              </a:rPr>
              <a:t>   Net worth format</a:t>
            </a:r>
          </a:p>
          <a:p>
            <a:pPr marL="342900" indent="-342900" algn="just">
              <a:spcBef>
                <a:spcPct val="20000"/>
              </a:spcBef>
            </a:pPr>
            <a:r>
              <a:rPr lang="en-US" sz="2400" b="1" dirty="0">
                <a:solidFill>
                  <a:srgbClr val="FF3300"/>
                </a:solidFill>
              </a:rPr>
              <a:t>    </a:t>
            </a:r>
            <a:r>
              <a:rPr lang="en-US" sz="2400" b="1" dirty="0">
                <a:solidFill>
                  <a:srgbClr val="000066"/>
                </a:solidFill>
              </a:rPr>
              <a:t>Fixed assets + (Current assets – Current liabilities) – Long-term liabilities = Capital. </a:t>
            </a:r>
            <a:endParaRPr lang="en-US" sz="2400" b="1" dirty="0" smtClean="0">
              <a:solidFill>
                <a:srgbClr val="000066"/>
              </a:solidFill>
            </a:endParaRPr>
          </a:p>
          <a:p>
            <a:pPr marL="342900" indent="-342900" algn="just">
              <a:spcBef>
                <a:spcPct val="20000"/>
              </a:spcBef>
            </a:pPr>
            <a:r>
              <a:rPr lang="en-US" sz="2400" b="1" dirty="0" smtClean="0">
                <a:solidFill>
                  <a:srgbClr val="000066"/>
                </a:solidFill>
              </a:rPr>
              <a:t>Or</a:t>
            </a:r>
          </a:p>
          <a:p>
            <a:pPr marL="342900" indent="-342900" algn="just">
              <a:spcBef>
                <a:spcPct val="20000"/>
              </a:spcBef>
            </a:pPr>
            <a:r>
              <a:rPr lang="en-US" sz="2400" b="1" dirty="0" smtClean="0">
                <a:solidFill>
                  <a:srgbClr val="000066"/>
                </a:solidFill>
              </a:rPr>
              <a:t>    (Fixed Assets + Current Assets) – (Current Liabilities +Long-term Liabilities) = Capital</a:t>
            </a:r>
            <a:endParaRPr lang="en-US" sz="2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dissolve">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891">
                                            <p:txEl>
                                              <p:pRg st="4" end="4"/>
                                            </p:txEl>
                                          </p:spTgt>
                                        </p:tgtEl>
                                        <p:attrNameLst>
                                          <p:attrName>style.visibility</p:attrName>
                                        </p:attrNameLst>
                                      </p:cBhvr>
                                      <p:to>
                                        <p:strVal val="visible"/>
                                      </p:to>
                                    </p:set>
                                    <p:animEffect transition="in" filter="dissolve">
                                      <p:cBhvr>
                                        <p:cTn id="12" dur="500"/>
                                        <p:tgtEl>
                                          <p:spTgt spid="378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891">
                                            <p:txEl>
                                              <p:pRg st="1" end="1"/>
                                            </p:txEl>
                                          </p:spTgt>
                                        </p:tgtEl>
                                        <p:attrNameLst>
                                          <p:attrName>style.visibility</p:attrName>
                                        </p:attrNameLst>
                                      </p:cBhvr>
                                      <p:to>
                                        <p:strVal val="visible"/>
                                      </p:to>
                                    </p:set>
                                    <p:animEffect transition="in" filter="dissolve">
                                      <p:cBhvr>
                                        <p:cTn id="17" dur="500"/>
                                        <p:tgtEl>
                                          <p:spTgt spid="378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7891">
                                            <p:txEl>
                                              <p:pRg st="5" end="5"/>
                                            </p:txEl>
                                          </p:spTgt>
                                        </p:tgtEl>
                                        <p:attrNameLst>
                                          <p:attrName>style.visibility</p:attrName>
                                        </p:attrNameLst>
                                      </p:cBhvr>
                                      <p:to>
                                        <p:strVal val="visible"/>
                                      </p:to>
                                    </p:set>
                                    <p:animEffect transition="in" filter="dissolve">
                                      <p:cBhvr>
                                        <p:cTn id="22" dur="500"/>
                                        <p:tgtEl>
                                          <p:spTgt spid="3789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Effect transition="in" filter="dissolve">
                                      <p:cBhvr>
                                        <p:cTn id="27" dur="500"/>
                                        <p:tgtEl>
                                          <p:spTgt spid="378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7891">
                                            <p:txEl>
                                              <p:pRg st="7" end="7"/>
                                            </p:txEl>
                                          </p:spTgt>
                                        </p:tgtEl>
                                        <p:attrNameLst>
                                          <p:attrName>style.visibility</p:attrName>
                                        </p:attrNameLst>
                                      </p:cBhvr>
                                      <p:to>
                                        <p:strVal val="visible"/>
                                      </p:to>
                                    </p:set>
                                    <p:animEffect transition="in" filter="dissolve">
                                      <p:cBhvr>
                                        <p:cTn id="32" dur="500"/>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094F18-4112-46A0-9667-ECDBFC07A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BAA9902-BD3F-45CB-B909-4EBCC2ACF51E}">
  <ds:schemaRefs>
    <ds:schemaRef ds:uri="http://purl.org/dc/dcmitype/"/>
    <ds:schemaRef ds:uri="http://www.w3.org/XML/1998/namespace"/>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8ECBB570-71AF-4F8C-B93A-C656F5BD67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2291</TotalTime>
  <Words>3054</Words>
  <Application>Microsoft Office PowerPoint</Application>
  <PresentationFormat>On-screen Show (4:3)</PresentationFormat>
  <Paragraphs>452</Paragraphs>
  <Slides>53</Slides>
  <Notes>0</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53</vt:i4>
      </vt:variant>
    </vt:vector>
  </HeadingPairs>
  <TitlesOfParts>
    <vt:vector size="64" baseType="lpstr">
      <vt:lpstr>宋体</vt:lpstr>
      <vt:lpstr>Arial</vt:lpstr>
      <vt:lpstr>Symbol</vt:lpstr>
      <vt:lpstr>Times New Roman</vt:lpstr>
      <vt:lpstr>Wingdings</vt:lpstr>
      <vt:lpstr>Default Design</vt:lpstr>
      <vt:lpstr>1_Default Design</vt:lpstr>
      <vt:lpstr>2_Default Design</vt:lpstr>
      <vt:lpstr>3_Default Design</vt:lpstr>
      <vt:lpstr>4_Default Design</vt:lpstr>
      <vt:lpstr>Document</vt:lpstr>
      <vt:lpstr>PowerPoint Presentation</vt:lpstr>
      <vt:lpstr>PowerPoint Presentation</vt:lpstr>
      <vt:lpstr>PowerPoint Presentation</vt:lpstr>
      <vt:lpstr>Learning Outcomes</vt:lpstr>
      <vt:lpstr>What is Balance Sheet?</vt:lpstr>
      <vt:lpstr> Format of Balance Sheet</vt:lpstr>
      <vt:lpstr>Balance Sheet-horizontal</vt:lpstr>
      <vt:lpstr>PowerPoint Presentation</vt:lpstr>
      <vt:lpstr>Balance Sheet - formats</vt:lpstr>
      <vt:lpstr>PowerPoint Presentation</vt:lpstr>
      <vt:lpstr>Assets </vt:lpstr>
      <vt:lpstr>PowerPoint Presentation</vt:lpstr>
      <vt:lpstr>Tangible fixed assets</vt:lpstr>
      <vt:lpstr>PowerPoint Presentation</vt:lpstr>
      <vt:lpstr>PowerPoint Presentation</vt:lpstr>
      <vt:lpstr>PowerPoint Presentation</vt:lpstr>
      <vt:lpstr>Acquisition cost of tangible FA</vt:lpstr>
      <vt:lpstr>Assets acquired in the middle of year</vt:lpstr>
      <vt:lpstr>Intangible Fixed Assets</vt:lpstr>
      <vt:lpstr>Intangible Fixed Assets</vt:lpstr>
      <vt:lpstr>Accounting for Intangible Assets</vt:lpstr>
      <vt:lpstr>Accounting for Intangible Assets</vt:lpstr>
      <vt:lpstr>Intangible Fixed Assets</vt:lpstr>
      <vt:lpstr>Goodwill</vt:lpstr>
      <vt:lpstr>Goodwill</vt:lpstr>
      <vt:lpstr>Non-Current Assets</vt:lpstr>
      <vt:lpstr>Financial assets</vt:lpstr>
      <vt:lpstr>Current Asset </vt:lpstr>
      <vt:lpstr>Current Assets</vt:lpstr>
      <vt:lpstr>Current Assets</vt:lpstr>
      <vt:lpstr>PowerPoint Presentation</vt:lpstr>
      <vt:lpstr>Liabilities</vt:lpstr>
      <vt:lpstr>Categories of liabilities</vt:lpstr>
      <vt:lpstr>Current Liabilities</vt:lpstr>
      <vt:lpstr>Current Liabilities</vt:lpstr>
      <vt:lpstr>Long-term Liabilities</vt:lpstr>
      <vt:lpstr>Long-term Liabilities</vt:lpstr>
      <vt:lpstr>Long-term Liabilities</vt:lpstr>
      <vt:lpstr> </vt:lpstr>
      <vt:lpstr>PowerPoint Presentation</vt:lpstr>
      <vt:lpstr>Owner’s equity</vt:lpstr>
      <vt:lpstr>Ordinary Shares </vt:lpstr>
      <vt:lpstr>Lower Risk, Lower Potential Return</vt:lpstr>
      <vt:lpstr>PowerPoint Presentation</vt:lpstr>
      <vt:lpstr>Dividends</vt:lpstr>
      <vt:lpstr>Dividends</vt:lpstr>
      <vt:lpstr>Share Capital: different meanings</vt:lpstr>
      <vt:lpstr>Share Capital: different meanings</vt:lpstr>
      <vt:lpstr>Example</vt:lpstr>
      <vt:lpstr>Solution to Example</vt:lpstr>
      <vt:lpstr>PowerPoint Presentation</vt:lpstr>
      <vt:lpstr>Lecture Roundup</vt:lpstr>
      <vt:lpstr>References:</vt:lpstr>
    </vt:vector>
  </TitlesOfParts>
  <Company>WIUT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Win-10</dc:creator>
  <cp:lastModifiedBy>Liliya Memesheva</cp:lastModifiedBy>
  <cp:revision>265</cp:revision>
  <dcterms:created xsi:type="dcterms:W3CDTF">2008-02-15T06:54:26Z</dcterms:created>
  <dcterms:modified xsi:type="dcterms:W3CDTF">2020-11-16T09:47:57Z</dcterms:modified>
</cp:coreProperties>
</file>