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sldIdLst>
    <p:sldId id="256" r:id="rId3"/>
    <p:sldId id="257" r:id="rId4"/>
    <p:sldId id="262" r:id="rId5"/>
    <p:sldId id="291" r:id="rId6"/>
    <p:sldId id="290" r:id="rId7"/>
    <p:sldId id="293" r:id="rId8"/>
    <p:sldId id="300" r:id="rId9"/>
    <p:sldId id="292" r:id="rId10"/>
    <p:sldId id="294" r:id="rId11"/>
    <p:sldId id="295" r:id="rId12"/>
    <p:sldId id="297" r:id="rId13"/>
    <p:sldId id="298" r:id="rId14"/>
    <p:sldId id="296" r:id="rId15"/>
    <p:sldId id="306" r:id="rId16"/>
    <p:sldId id="299" r:id="rId17"/>
    <p:sldId id="307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93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5F57-0322-4BFB-B9ED-6746F070C778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E8D-B692-4A3B-8DB8-CB2A090F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AA7F9-8392-4AB8-AD77-308C11BF1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61999-3378-4C99-9894-8341281B47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BC9F-2F73-4315-BA30-1AE4D88491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7423-8974-40DB-A91F-176F823C7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3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4223-6DA1-4CEF-BF9E-215EC7890E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4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C169-0868-4BE7-81CC-5DB873E537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D10-CEF4-4097-B529-9F20E28514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2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9D5D-0361-4F99-A728-377894EAC6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70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07162-2F03-46CF-9B34-F2A5F00A99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47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FECB1-7078-4A1D-AB48-09A35930CA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49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E53C-529F-43A0-A270-A9383C3AE7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87A5-667C-4749-823D-AA5EB1F4CD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6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6088-0D3D-4C71-8600-1B79DAA03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FCAB9-0A1D-4045-83D3-EDD15F3C4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6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68304-DDA4-4102-87AC-CC8F299E8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537C-B408-49E2-928E-F1918BD0CD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1B8E-3DD1-4FDD-A3F7-F5B6A68E32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6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1B58-674D-4242-922C-9A78D45A55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13228-9F9C-42A8-B530-10C55AC4E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B7-792F-41AE-B62A-EDE2EFDA1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28DE-608B-4157-9E1F-2B17AE37A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E687-F8EB-415D-B57C-60CDC6F398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7" name="Picture 21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2AF1DFE-895F-4B05-A902-7F3C17A26C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E502379-7D87-4DF9-A8E1-3C3541674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97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2056" name="Picture 17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130425"/>
            <a:ext cx="4572000" cy="1470025"/>
          </a:xfrm>
        </p:spPr>
        <p:txBody>
          <a:bodyPr/>
          <a:lstStyle/>
          <a:p>
            <a:r>
              <a:rPr lang="en-US" sz="4600" dirty="0" smtClean="0">
                <a:solidFill>
                  <a:srgbClr val="FFFFFF"/>
                </a:solidFill>
              </a:rPr>
              <a:t>Lecture 16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400" dirty="0" smtClean="0"/>
              <a:t>Inheritance</a:t>
            </a:r>
          </a:p>
          <a:p>
            <a:r>
              <a:rPr lang="en-US" sz="3400" dirty="0" smtClean="0"/>
              <a:t>Sorting and searching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List(Of )</a:t>
            </a:r>
            <a:endParaRPr lang="ru-RU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&lt;Applicant&gt;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fr-F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List&lt;&gt;</a:t>
            </a:r>
            <a:endParaRPr lang="ru-RU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040188"/>
          </a:xfrm>
        </p:spPr>
        <p:txBody>
          <a:bodyPr/>
          <a:lstStyle/>
          <a:p>
            <a:r>
              <a:rPr lang="en-US" sz="2800" dirty="0" smtClean="0"/>
              <a:t>List class contains a function for searching</a:t>
            </a:r>
          </a:p>
          <a:p>
            <a:r>
              <a:rPr lang="en-US" sz="2800" dirty="0" smtClean="0"/>
              <a:t>Note – list must be sorted before call to search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Applicant();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&gt; -1 ? applicants[result]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 approach</a:t>
            </a:r>
            <a:endParaRPr lang="ru-RU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– Language Integrated Query</a:t>
            </a:r>
          </a:p>
          <a:p>
            <a:r>
              <a:rPr lang="en-US" dirty="0" smtClean="0"/>
              <a:t>SQL-like syntax for working with 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XML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– LINQ to objects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sorted =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– LINQ to objects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 most of the cases lambda expressions are used:</a:t>
            </a:r>
            <a:endParaRPr lang="en-US" sz="2800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sorted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applicants.OrderBy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– LINQ to objects</a:t>
            </a:r>
            <a:endParaRPr lang="ru-RU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filtered =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Or more complex:</a:t>
            </a:r>
            <a:endParaRPr lang="en-US" sz="20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with lambda syntax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filtered = applicants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Where(a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applicants.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Where(a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Select(a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returned from the LINQ query is of special type – </a:t>
            </a:r>
            <a:r>
              <a:rPr lang="en-US" dirty="0" err="1" smtClean="0"/>
              <a:t>IEnumerable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Use any of the following functions available to </a:t>
            </a:r>
            <a:r>
              <a:rPr lang="en-US" dirty="0" err="1"/>
              <a:t>IEnumerable</a:t>
            </a:r>
            <a:r>
              <a:rPr lang="en-US" dirty="0"/>
              <a:t>&lt;T</a:t>
            </a:r>
            <a:r>
              <a:rPr lang="en-US" dirty="0" smtClean="0"/>
              <a:t>&gt;:</a:t>
            </a:r>
          </a:p>
          <a:p>
            <a:pPr lvl="1"/>
            <a:r>
              <a:rPr lang="en-US" dirty="0" smtClean="0"/>
              <a:t>Any() – returns true if the result contains at least one element</a:t>
            </a:r>
          </a:p>
          <a:p>
            <a:pPr lvl="1"/>
            <a:r>
              <a:rPr lang="en-US" dirty="0" smtClean="0"/>
              <a:t>Contains(a) – returns true if the result contains a specific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Count() – returns number of elements in the result</a:t>
            </a:r>
          </a:p>
          <a:p>
            <a:r>
              <a:rPr lang="en-US" smtClean="0"/>
              <a:t>ElementAt(i) – returns an element at the specified index. Throws exception if the index is out of bounds</a:t>
            </a:r>
          </a:p>
          <a:p>
            <a:r>
              <a:rPr lang="en-US" smtClean="0"/>
              <a:t>ElementAtOrDefault(i) – same as above, but will return Nothing instead of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First() – returns first element in the collection. Throws exception if collection is empty</a:t>
            </a:r>
          </a:p>
          <a:p>
            <a:r>
              <a:rPr lang="en-US" smtClean="0"/>
              <a:t>FirstOrDefault() – same as above, but will return Nothing instead of exception</a:t>
            </a:r>
          </a:p>
          <a:p>
            <a:r>
              <a:rPr lang="en-US" smtClean="0"/>
              <a:t>Last(), LastOrDefault() – returns last element of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r>
              <a:rPr lang="en-US" dirty="0" smtClean="0"/>
              <a:t>Understand inheritance</a:t>
            </a:r>
          </a:p>
          <a:p>
            <a:r>
              <a:rPr lang="en-US" dirty="0" smtClean="0"/>
              <a:t>Understand how sorting is implemented in C#.NET</a:t>
            </a:r>
          </a:p>
          <a:p>
            <a:r>
              <a:rPr lang="en-US" dirty="0" smtClean="0"/>
              <a:t>Understand how searching is implemented in C#.NET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ToArray</a:t>
            </a:r>
            <a:r>
              <a:rPr lang="en-US" dirty="0" smtClean="0"/>
              <a:t>() – converts result to array</a:t>
            </a:r>
          </a:p>
          <a:p>
            <a:r>
              <a:rPr lang="en-US" dirty="0" err="1" smtClean="0"/>
              <a:t>ToList</a:t>
            </a:r>
            <a:r>
              <a:rPr lang="en-US" dirty="0" smtClean="0"/>
              <a:t>() – converts result to </a:t>
            </a:r>
            <a:r>
              <a:rPr lang="en-US" dirty="0" smtClean="0"/>
              <a:t>List&lt;&gt;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Generalization Vs. Specialization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0263" y="5472113"/>
            <a:ext cx="16573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Apple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846388" y="5472113"/>
            <a:ext cx="16557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Pear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789488" y="5472113"/>
            <a:ext cx="18732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Persimmon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989263" y="3960813"/>
            <a:ext cx="15113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Fruit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620838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638550" y="48974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797550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620838" y="5113338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494088" y="4679950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021513" y="3960813"/>
            <a:ext cx="15128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Vegetables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09988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813675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709988" y="3744913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5726113" y="33845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5581650" y="3097213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4718050" y="2590800"/>
            <a:ext cx="2016125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Plants</a:t>
            </a:r>
            <a:endParaRPr lang="ru-RU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Generalization/Specialization</a:t>
            </a:r>
            <a:endParaRPr lang="ru-R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process of finding common general attributes and operations of subclasses is called generalization</a:t>
            </a:r>
          </a:p>
          <a:p>
            <a:r>
              <a:rPr lang="en-US" smtClean="0"/>
              <a:t>Specialization is a process of finding a set of subclasses reflecting special classes of a class.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Represents specialization in Object-Oriented world</a:t>
            </a:r>
          </a:p>
          <a:p>
            <a:r>
              <a:rPr lang="en-US" dirty="0" smtClean="0"/>
              <a:t>Is used to reuse the functionality of an existing class.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.net</a:t>
            </a:r>
            <a:r>
              <a:rPr lang="en-US" dirty="0" smtClean="0">
                <a:sym typeface="Wingdings" panose="05000000000000000000" pitchFamily="2" charset="2"/>
              </a:rPr>
              <a:t> supports: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inheritance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multi-level </a:t>
            </a:r>
            <a:r>
              <a:rPr lang="en-US" smtClean="0">
                <a:sym typeface="Wingdings" panose="05000000000000000000" pitchFamily="2" charset="2"/>
              </a:rPr>
              <a:t>inheritance</a:t>
            </a:r>
            <a:endParaRPr lang="en-US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ru-RU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– visible only within current class</a:t>
            </a:r>
          </a:p>
          <a:p>
            <a:r>
              <a:rPr lang="en-US" dirty="0" smtClean="0"/>
              <a:t>Protected – visible only to class and it’s child classes (inheriting from it)</a:t>
            </a:r>
          </a:p>
          <a:p>
            <a:r>
              <a:rPr lang="en-US" dirty="0" smtClean="0"/>
              <a:t>Internal – visible within current project</a:t>
            </a:r>
          </a:p>
          <a:p>
            <a:r>
              <a:rPr lang="en-US" dirty="0" smtClean="0"/>
              <a:t>Protected Internal– visible only to class and it’s child classes defined in current project</a:t>
            </a:r>
          </a:p>
          <a:p>
            <a:r>
              <a:rPr lang="en-US" dirty="0" smtClean="0"/>
              <a:t>Public – visible to everyone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ru-R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If a class inherits other class then the members of the class which are defined using Public and Protected (and possibly Internal) modifiers can be accessed directly from the derived class.</a:t>
            </a:r>
          </a:p>
          <a:p>
            <a:pPr>
              <a:buFont typeface="Wingdings" panose="05000000000000000000" pitchFamily="2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List&lt;&gt;</a:t>
            </a:r>
            <a:endParaRPr lang="ru-RU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List class defines several functions to sort:</a:t>
            </a:r>
          </a:p>
          <a:p>
            <a:r>
              <a:rPr lang="en-US" smtClean="0"/>
              <a:t>mylist.Sort() – sorts using default comparer</a:t>
            </a:r>
          </a:p>
          <a:p>
            <a:pPr lvl="1"/>
            <a:r>
              <a:rPr lang="en-US" smtClean="0"/>
              <a:t>Good for simple types (string, integer, date)</a:t>
            </a:r>
          </a:p>
          <a:p>
            <a:pPr lvl="1"/>
            <a:r>
              <a:rPr lang="en-US" smtClean="0"/>
              <a:t>Does not work for complex types</a:t>
            </a:r>
          </a:p>
          <a:p>
            <a:r>
              <a:rPr lang="en-US" smtClean="0"/>
              <a:t>mylist.Sort(comparer as </a:t>
            </a:r>
            <a:r>
              <a:rPr lang="ru-RU" smtClean="0"/>
              <a:t>IComparer</a:t>
            </a:r>
            <a:r>
              <a:rPr lang="en-US" smtClean="0"/>
              <a:t>) – uses specific class that knows how to compare complex class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3180</TotalTime>
  <Words>557</Words>
  <Application>Microsoft Office PowerPoint</Application>
  <PresentationFormat>On-screen Show (4:3)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1_Pixel</vt:lpstr>
      <vt:lpstr>Pixel</vt:lpstr>
      <vt:lpstr>Lecture 16</vt:lpstr>
      <vt:lpstr>Outcomes</vt:lpstr>
      <vt:lpstr>Inheritance</vt:lpstr>
      <vt:lpstr>Generalization/Specialization</vt:lpstr>
      <vt:lpstr>Inheritance</vt:lpstr>
      <vt:lpstr>Inheritance</vt:lpstr>
      <vt:lpstr>Access modifiers</vt:lpstr>
      <vt:lpstr>Inheritance</vt:lpstr>
      <vt:lpstr>Sorting List&lt;&gt;</vt:lpstr>
      <vt:lpstr>Sorting List(Of )</vt:lpstr>
      <vt:lpstr>Searching in List&lt;&gt;</vt:lpstr>
      <vt:lpstr>Alternative approach</vt:lpstr>
      <vt:lpstr>Sorting – LINQ to objects</vt:lpstr>
      <vt:lpstr>Sorting – LINQ to objects</vt:lpstr>
      <vt:lpstr>Searching – LINQ to objects</vt:lpstr>
      <vt:lpstr>Same with lambda syntax</vt:lpstr>
      <vt:lpstr>LINQ IEnumerable&lt;T&gt;</vt:lpstr>
      <vt:lpstr>LINQ IEnumerable&lt;T&gt;</vt:lpstr>
      <vt:lpstr>LINQ IEnumerable&lt;T&gt;</vt:lpstr>
      <vt:lpstr>LINQ IEnumerable&lt;T&gt;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30</cp:revision>
  <cp:lastPrinted>1601-01-01T00:00:00Z</cp:lastPrinted>
  <dcterms:created xsi:type="dcterms:W3CDTF">1601-01-01T00:00:00Z</dcterms:created>
  <dcterms:modified xsi:type="dcterms:W3CDTF">2019-01-25T14:31:01Z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