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sldIdLst>
    <p:sldId id="256" r:id="rId2"/>
    <p:sldId id="25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C961-7133-4981-822E-9FE3E6431097}" type="datetimeFigureOut">
              <a:rPr lang="en-US" smtClean="0"/>
              <a:t>02/12/2021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11E8F-8805-4842-8BE6-DC6C9CE5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11E8F-8805-4842-8BE6-DC6C9CE52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7FE-30A2-4969-BD0F-D87E18350712}" type="datetime1">
              <a:rPr lang="en-US" smtClean="0"/>
              <a:t>02/12/2021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B491-6A92-453B-8B2B-13BDC6B033FE}" type="datetime1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6643-5539-49DE-BC4A-41FC5C7DA867}" type="datetime1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ECDF-823B-4431-B2F5-D8BD7F6EB7B9}" type="datetime1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F3AB-8CCE-4AE7-A12F-4E486DAC64A6}" type="datetime1">
              <a:rPr lang="en-US" smtClean="0"/>
              <a:t>02/12/2021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44EA-CC95-4D09-B0D9-0CF913F8D842}" type="datetime1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EBCD-204E-4DE2-BD25-46DA6B15004F}" type="datetime1">
              <a:rPr lang="en-US" smtClean="0"/>
              <a:t>02/12/2021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0E70-BBF7-4FD1-9F8D-45C5B3A2884C}" type="datetime1">
              <a:rPr lang="en-US" smtClean="0"/>
              <a:t>02/12/2021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FB89-8672-41E3-A25B-1C20FC3FE42A}" type="datetime1">
              <a:rPr lang="en-US" smtClean="0"/>
              <a:t>02/12/2021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A76-4B65-4C5E-AA81-FF48DA8E6C14}" type="datetime1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E844-096E-40F2-9731-4FFBC17532A3}" type="datetime1">
              <a:rPr lang="en-US" smtClean="0"/>
              <a:t>02/12/2021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855395-8FF4-48F4-8834-69E4938582C1}" type="datetime1">
              <a:rPr lang="en-US" smtClean="0"/>
              <a:t>02/12/2021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40379F3-538B-4030-8198-50C34DB58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rix_(mathematics)" TargetMode="External"/><Relationship Id="rId2" Type="http://schemas.openxmlformats.org/officeDocument/2006/relationships/hyperlink" Target="https://www.khanacademy.org/math/precalculus/x9e81a4f98389efdf:matrices/x9e81a4f98389efdf:mat-intro/a/intro-to-mat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RwQ7A6jVLk" TargetMode="External"/><Relationship Id="rId5" Type="http://schemas.openxmlformats.org/officeDocument/2006/relationships/hyperlink" Target="https://www.statisticshowto.com/matrices-and-matrix-algebra/" TargetMode="External"/><Relationship Id="rId4" Type="http://schemas.openxmlformats.org/officeDocument/2006/relationships/hyperlink" Target="https://brilliant.org/wiki/matric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4 </a:t>
            </a:r>
            <a:r>
              <a:rPr lang="en-US" b="1" dirty="0"/>
              <a:t>- </a:t>
            </a:r>
            <a:r>
              <a:rPr lang="en-US" b="1" dirty="0" smtClean="0"/>
              <a:t>LECTURE</a:t>
            </a:r>
            <a:endParaRPr lang="en-US" dirty="0"/>
          </a:p>
          <a:p>
            <a:r>
              <a:rPr lang="en-US" b="1" i="1" dirty="0"/>
              <a:t>MATRICES AND </a:t>
            </a:r>
            <a:r>
              <a:rPr lang="en-US" b="1" i="1" dirty="0" smtClean="0"/>
              <a:t>DETERMINANTS</a:t>
            </a:r>
            <a:endParaRPr lang="en-US" b="1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MATHEMATICS FOR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of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many situations in which we need to multiply a matrix by a constant called a scalar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Scalar multiplication involves finding the product of a constant by each entry in the matrix. </a:t>
            </a:r>
            <a:r>
              <a:rPr lang="en-US" dirty="0" smtClean="0"/>
              <a:t>Given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4953000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of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Finding the </a:t>
            </a:r>
            <a:r>
              <a:rPr lang="en-US" b="1" dirty="0"/>
              <a:t>product of two matrices</a:t>
            </a:r>
            <a:r>
              <a:rPr lang="en-US" dirty="0"/>
              <a:t> is only possible when the inner dimensions are the same meaning that the number of columns of the first matrix is equal to the number of rows of the second matrix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obtain the entries in row </a:t>
            </a:r>
            <a:r>
              <a:rPr lang="en-US" dirty="0" err="1"/>
              <a:t>i</a:t>
            </a:r>
            <a:r>
              <a:rPr lang="en-US" dirty="0"/>
              <a:t> of AB, we multiply the entries in row </a:t>
            </a:r>
            <a:r>
              <a:rPr lang="en-US" dirty="0" err="1"/>
              <a:t>i</a:t>
            </a:r>
            <a:r>
              <a:rPr lang="en-US" dirty="0"/>
              <a:t> of A by column j in B and add. For example, given matrices A and B, where the dimensions of A are 2 × 3 and the dimensions of B are 3 × 3, the product of AB will be a 2 × 3 matrix.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5029200"/>
            <a:ext cx="3657600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of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145030"/>
            <a:ext cx="6553199" cy="3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of a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determinant helps us find the </a:t>
            </a:r>
            <a:r>
              <a:rPr lang="en-US" dirty="0" smtClean="0"/>
              <a:t>inverse of matrix, </a:t>
            </a:r>
            <a:r>
              <a:rPr lang="en-US" dirty="0"/>
              <a:t>tells us things about the matrix that are useful in </a:t>
            </a:r>
            <a:r>
              <a:rPr lang="en-US" dirty="0" smtClean="0"/>
              <a:t>systems of linear equations, </a:t>
            </a:r>
            <a:r>
              <a:rPr lang="en-US" dirty="0" smtClean="0"/>
              <a:t>calculus </a:t>
            </a:r>
            <a:r>
              <a:rPr lang="en-US" dirty="0"/>
              <a:t>and more</a:t>
            </a:r>
            <a:r>
              <a:rPr lang="en-US" dirty="0" smtClean="0"/>
              <a:t>.</a:t>
            </a:r>
          </a:p>
          <a:p>
            <a:r>
              <a:rPr lang="en-US" b="1" dirty="0"/>
              <a:t>Example:	</a:t>
            </a:r>
            <a:endParaRPr lang="en-US" dirty="0"/>
          </a:p>
          <a:p>
            <a:pPr lvl="1"/>
            <a:r>
              <a:rPr lang="en-US" b="1" dirty="0"/>
              <a:t>|A|</a:t>
            </a:r>
            <a:r>
              <a:rPr lang="en-US" dirty="0"/>
              <a:t> means the determinant of the matrix </a:t>
            </a:r>
            <a:r>
              <a:rPr lang="en-US" b="1" dirty="0"/>
              <a:t>A.</a:t>
            </a:r>
            <a:endParaRPr lang="en-US" dirty="0"/>
          </a:p>
          <a:p>
            <a:pPr lvl="1"/>
            <a:r>
              <a:rPr lang="en-US" b="1" dirty="0"/>
              <a:t>For a 2×2 Matrix</a:t>
            </a:r>
          </a:p>
          <a:p>
            <a:pPr lvl="1"/>
            <a:r>
              <a:rPr lang="en-US" dirty="0"/>
              <a:t>For a 2×2 matrix (2 rows and 2 columns):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50873" y="4495800"/>
            <a:ext cx="2962275" cy="17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of a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 3×3 matrix (3 rows and 3 columns):</a:t>
            </a:r>
          </a:p>
          <a:p>
            <a:pPr lvl="1"/>
            <a:r>
              <a:rPr lang="en-US" dirty="0"/>
              <a:t>The determinant is:</a:t>
            </a:r>
          </a:p>
          <a:p>
            <a:pPr lvl="1"/>
            <a:r>
              <a:rPr lang="en-US" dirty="0"/>
              <a:t>|A| = a(</a:t>
            </a:r>
            <a:r>
              <a:rPr lang="en-US" dirty="0" err="1"/>
              <a:t>ei</a:t>
            </a:r>
            <a:r>
              <a:rPr lang="en-US" dirty="0"/>
              <a:t> − </a:t>
            </a:r>
            <a:r>
              <a:rPr lang="en-US" dirty="0" err="1"/>
              <a:t>fh</a:t>
            </a:r>
            <a:r>
              <a:rPr lang="en-US" dirty="0"/>
              <a:t>) − b(di − </a:t>
            </a:r>
            <a:r>
              <a:rPr lang="en-US" dirty="0" err="1"/>
              <a:t>fg</a:t>
            </a:r>
            <a:r>
              <a:rPr lang="en-US" dirty="0"/>
              <a:t>) + c(dh − </a:t>
            </a:r>
            <a:r>
              <a:rPr lang="en-US" dirty="0" err="1"/>
              <a:t>eg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may look complicated, but</a:t>
            </a:r>
            <a:r>
              <a:rPr lang="en-US" b="1" dirty="0"/>
              <a:t> there is a pattern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3276600"/>
            <a:ext cx="3276599" cy="914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43149" y="4191000"/>
            <a:ext cx="45339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a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matrices we </a:t>
            </a:r>
            <a:r>
              <a:rPr lang="en-US" b="1" dirty="0"/>
              <a:t>don't divide</a:t>
            </a:r>
            <a:r>
              <a:rPr lang="en-US" dirty="0"/>
              <a:t>! Seriously, there is no concept of dividing by a matrix. But we can </a:t>
            </a:r>
            <a:r>
              <a:rPr lang="en-US" b="1" dirty="0"/>
              <a:t>multiply by an inverse</a:t>
            </a:r>
            <a:r>
              <a:rPr lang="en-US" dirty="0"/>
              <a:t>, which achieves the same thing.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inverse of a </a:t>
            </a:r>
            <a:r>
              <a:rPr lang="en-US" dirty="0" smtClean="0"/>
              <a:t>square matrix, </a:t>
            </a:r>
            <a:r>
              <a:rPr lang="en-US" dirty="0"/>
              <a:t>sometimes called a reciprocal matrix, is a matrix such </a:t>
            </a:r>
            <a:r>
              <a:rPr lang="en-US" dirty="0" smtClean="0"/>
              <a:t>that</a:t>
            </a:r>
            <a:endParaRPr lang="en-US" b="1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A </a:t>
            </a:r>
            <a:r>
              <a:rPr lang="en-US" baseline="30000" dirty="0"/>
              <a:t>-1 </a:t>
            </a:r>
            <a:r>
              <a:rPr lang="en-US" dirty="0"/>
              <a:t>= I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4003675"/>
            <a:ext cx="2070735" cy="1409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799" y="4210050"/>
            <a:ext cx="1666875" cy="9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/>
              <a:t>It is "square" (has same number of rows as columns),</a:t>
            </a:r>
          </a:p>
          <a:p>
            <a:pPr lvl="0" algn="just"/>
            <a:r>
              <a:rPr lang="en-US" dirty="0"/>
              <a:t>It has </a:t>
            </a:r>
            <a:r>
              <a:rPr lang="en-US" b="1" dirty="0"/>
              <a:t>1</a:t>
            </a:r>
            <a:r>
              <a:rPr lang="en-US" dirty="0"/>
              <a:t>s on the diagonal and </a:t>
            </a:r>
            <a:r>
              <a:rPr lang="en-US" b="1" dirty="0"/>
              <a:t>0</a:t>
            </a:r>
            <a:r>
              <a:rPr lang="en-US" dirty="0"/>
              <a:t>s everywhere else. </a:t>
            </a:r>
          </a:p>
          <a:p>
            <a:pPr algn="just"/>
            <a:r>
              <a:rPr lang="en-US" dirty="0"/>
              <a:t>Its symbol is the capital letter </a:t>
            </a:r>
            <a:r>
              <a:rPr lang="en-US" b="1" dirty="0"/>
              <a:t>I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for a 2x2 matrix the inverse is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</a:t>
            </a:r>
            <a:r>
              <a:rPr lang="en-US" b="1" dirty="0" smtClean="0"/>
              <a:t>wap</a:t>
            </a:r>
            <a:r>
              <a:rPr lang="en-US" dirty="0" smtClean="0"/>
              <a:t> </a:t>
            </a:r>
            <a:r>
              <a:rPr lang="en-US" dirty="0"/>
              <a:t>the positions of a and d, put </a:t>
            </a:r>
            <a:r>
              <a:rPr lang="en-US" b="1" dirty="0"/>
              <a:t>negatives</a:t>
            </a:r>
            <a:r>
              <a:rPr lang="en-US" dirty="0"/>
              <a:t> in front of b and c, and </a:t>
            </a:r>
            <a:r>
              <a:rPr lang="en-US" b="1" dirty="0"/>
              <a:t>divide</a:t>
            </a:r>
            <a:r>
              <a:rPr lang="en-US" dirty="0"/>
              <a:t> everything by the </a:t>
            </a:r>
            <a:r>
              <a:rPr lang="en-US" dirty="0" smtClean="0"/>
              <a:t>determinant (ad-</a:t>
            </a:r>
            <a:r>
              <a:rPr lang="en-US" dirty="0" err="1" smtClean="0"/>
              <a:t>bc</a:t>
            </a:r>
            <a:r>
              <a:rPr lang="en-US" dirty="0"/>
              <a:t>).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2543174"/>
            <a:ext cx="1600200" cy="9620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51380" y="3861608"/>
            <a:ext cx="2447925" cy="9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Example:</a:t>
            </a:r>
          </a:p>
          <a:p>
            <a:pPr algn="just"/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2438400" cy="15240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0" y="3733800"/>
            <a:ext cx="403860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u="sng" dirty="0">
                <a:hlinkClick r:id="rId2"/>
              </a:rPr>
              <a:t>https://www.khanacademy.org/math/precalculus/x</a:t>
            </a:r>
            <a:r>
              <a:rPr lang="ta-IN" u="sng" dirty="0">
                <a:hlinkClick r:id="rId2"/>
              </a:rPr>
              <a:t>9</a:t>
            </a:r>
            <a:r>
              <a:rPr lang="en-US" u="sng" dirty="0">
                <a:hlinkClick r:id="rId2"/>
              </a:rPr>
              <a:t>e</a:t>
            </a:r>
            <a:r>
              <a:rPr lang="ta-IN" u="sng" dirty="0">
                <a:hlinkClick r:id="rId2"/>
              </a:rPr>
              <a:t>81</a:t>
            </a:r>
            <a:r>
              <a:rPr lang="en-US" u="sng" dirty="0">
                <a:hlinkClick r:id="rId2"/>
              </a:rPr>
              <a:t>a</a:t>
            </a:r>
            <a:r>
              <a:rPr lang="ta-IN" u="sng" dirty="0">
                <a:hlinkClick r:id="rId2"/>
              </a:rPr>
              <a:t>4</a:t>
            </a:r>
            <a:r>
              <a:rPr lang="en-US" u="sng" dirty="0">
                <a:hlinkClick r:id="rId2"/>
              </a:rPr>
              <a:t>f</a:t>
            </a:r>
            <a:r>
              <a:rPr lang="ta-IN" u="sng" dirty="0">
                <a:hlinkClick r:id="rId2"/>
              </a:rPr>
              <a:t>98389</a:t>
            </a:r>
            <a:r>
              <a:rPr lang="en-US" u="sng" dirty="0" err="1">
                <a:hlinkClick r:id="rId2"/>
              </a:rPr>
              <a:t>efdf:matrices</a:t>
            </a:r>
            <a:r>
              <a:rPr lang="en-US" u="sng" dirty="0">
                <a:hlinkClick r:id="rId2"/>
              </a:rPr>
              <a:t>/x</a:t>
            </a:r>
            <a:r>
              <a:rPr lang="ta-IN" u="sng" dirty="0">
                <a:hlinkClick r:id="rId2"/>
              </a:rPr>
              <a:t>9</a:t>
            </a:r>
            <a:r>
              <a:rPr lang="en-US" u="sng" dirty="0">
                <a:hlinkClick r:id="rId2"/>
              </a:rPr>
              <a:t>e</a:t>
            </a:r>
            <a:r>
              <a:rPr lang="ta-IN" u="sng" dirty="0">
                <a:hlinkClick r:id="rId2"/>
              </a:rPr>
              <a:t>81</a:t>
            </a:r>
            <a:r>
              <a:rPr lang="en-US" u="sng" dirty="0">
                <a:hlinkClick r:id="rId2"/>
              </a:rPr>
              <a:t>a</a:t>
            </a:r>
            <a:r>
              <a:rPr lang="ta-IN" u="sng" dirty="0">
                <a:hlinkClick r:id="rId2"/>
              </a:rPr>
              <a:t>4</a:t>
            </a:r>
            <a:r>
              <a:rPr lang="en-US" u="sng" dirty="0">
                <a:hlinkClick r:id="rId2"/>
              </a:rPr>
              <a:t>f</a:t>
            </a:r>
            <a:r>
              <a:rPr lang="ta-IN" u="sng" dirty="0">
                <a:hlinkClick r:id="rId2"/>
              </a:rPr>
              <a:t>98389</a:t>
            </a:r>
            <a:r>
              <a:rPr lang="en-US" u="sng" dirty="0" err="1">
                <a:hlinkClick r:id="rId2"/>
              </a:rPr>
              <a:t>efdf:mat-intro</a:t>
            </a:r>
            <a:r>
              <a:rPr lang="en-US" u="sng" dirty="0">
                <a:hlinkClick r:id="rId2"/>
              </a:rPr>
              <a:t>/a/intro-to-matrices</a:t>
            </a:r>
            <a:endParaRPr lang="en-US" dirty="0"/>
          </a:p>
          <a:p>
            <a:pPr lvl="0" algn="just"/>
            <a:r>
              <a:rPr lang="en-US" u="sng" dirty="0">
                <a:hlinkClick r:id="rId3"/>
              </a:rPr>
              <a:t>https://en.wikipedia.org/wiki/Matrix_(mathematics)</a:t>
            </a:r>
            <a:endParaRPr lang="en-US" dirty="0"/>
          </a:p>
          <a:p>
            <a:pPr lvl="0" algn="just"/>
            <a:r>
              <a:rPr lang="en-US" u="sng" dirty="0">
                <a:hlinkClick r:id="rId4"/>
              </a:rPr>
              <a:t>https://brilliant.org/wiki/matrices/</a:t>
            </a:r>
            <a:endParaRPr lang="en-US" dirty="0"/>
          </a:p>
          <a:p>
            <a:pPr lvl="0" algn="just"/>
            <a:r>
              <a:rPr lang="en-US" u="sng" dirty="0">
                <a:hlinkClick r:id="rId5"/>
              </a:rPr>
              <a:t>https://www.statisticshowto.com/matrices-and-matrix-algebra/</a:t>
            </a:r>
            <a:endParaRPr lang="en-US" dirty="0"/>
          </a:p>
          <a:p>
            <a:pPr algn="just"/>
            <a:r>
              <a:rPr lang="en-US" u="sng" dirty="0">
                <a:hlinkClick r:id="rId6"/>
              </a:rPr>
              <a:t>https://www.youtube.com/watch?v=yRwQ</a:t>
            </a:r>
            <a:r>
              <a:rPr lang="ta-IN" u="sng" dirty="0">
                <a:hlinkClick r:id="rId6"/>
              </a:rPr>
              <a:t>7</a:t>
            </a:r>
            <a:r>
              <a:rPr lang="en-US" u="sng" dirty="0">
                <a:hlinkClick r:id="rId6"/>
              </a:rPr>
              <a:t>A</a:t>
            </a:r>
            <a:r>
              <a:rPr lang="ta-IN" u="sng" dirty="0">
                <a:hlinkClick r:id="rId6"/>
              </a:rPr>
              <a:t>6</a:t>
            </a:r>
            <a:r>
              <a:rPr lang="en-US" u="sng" dirty="0" err="1">
                <a:hlinkClick r:id="rId6"/>
              </a:rPr>
              <a:t>jVLk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/>
              <a:t>Done for Today</a:t>
            </a:r>
          </a:p>
          <a:p>
            <a:pPr marL="0" indent="0" algn="ctr">
              <a:buNone/>
            </a:pPr>
            <a:r>
              <a:rPr lang="en-US" sz="4800" b="1" dirty="0" smtClean="0"/>
              <a:t>Thank You</a:t>
            </a:r>
            <a:endParaRPr lang="en-US" sz="4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</a:t>
            </a:r>
            <a:r>
              <a:rPr lang="en-US" b="1" dirty="0" smtClean="0"/>
              <a:t>Outcomes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4COSC012C - Mathematics for Computing – Week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By the end of the </a:t>
            </a:r>
            <a:r>
              <a:rPr lang="en-US" dirty="0" smtClean="0"/>
              <a:t>lecture the </a:t>
            </a:r>
            <a:r>
              <a:rPr lang="en-US" dirty="0"/>
              <a:t>successful student will be able to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lvl="1" algn="just"/>
            <a:r>
              <a:rPr lang="en-US" dirty="0"/>
              <a:t>Determine the dimensions of a matrix. </a:t>
            </a:r>
            <a:endParaRPr lang="en-US" sz="2200" dirty="0"/>
          </a:p>
          <a:p>
            <a:pPr lvl="1" algn="just"/>
            <a:r>
              <a:rPr lang="en-US" dirty="0"/>
              <a:t>Add and subtract two matrices. </a:t>
            </a:r>
            <a:endParaRPr lang="en-US" sz="2200" dirty="0"/>
          </a:p>
          <a:p>
            <a:pPr lvl="1" algn="just"/>
            <a:r>
              <a:rPr lang="en-US" dirty="0"/>
              <a:t>Multiply a matrix by a scalar, sum scalar multiples of matrices. </a:t>
            </a:r>
            <a:endParaRPr lang="en-US" sz="2200" dirty="0"/>
          </a:p>
          <a:p>
            <a:pPr lvl="1" algn="just"/>
            <a:r>
              <a:rPr lang="en-US" dirty="0"/>
              <a:t>Multiply two matrices together.</a:t>
            </a:r>
            <a:endParaRPr lang="en-US" sz="2200" dirty="0"/>
          </a:p>
          <a:p>
            <a:pPr lvl="1" algn="just"/>
            <a:r>
              <a:rPr lang="en-US" dirty="0"/>
              <a:t>Understanding determinant of matrix.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matrix</a:t>
            </a:r>
            <a:r>
              <a:rPr lang="en-US" dirty="0"/>
              <a:t> is a rectangular array of numbers that is usually named by a capital letter: A,B,C, and so on. Each entry in a matrix is referred to as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, such that </a:t>
            </a:r>
            <a:r>
              <a:rPr lang="en-US" dirty="0" err="1"/>
              <a:t>i</a:t>
            </a:r>
            <a:r>
              <a:rPr lang="en-US" dirty="0"/>
              <a:t> represents the row and j represents the column. Matrices are often referred to by their dimensions: </a:t>
            </a:r>
            <a:r>
              <a:rPr lang="en-US" dirty="0" err="1"/>
              <a:t>m×n</a:t>
            </a:r>
            <a:r>
              <a:rPr lang="en-US" dirty="0"/>
              <a:t> indicating m rows and n columns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row</a:t>
            </a:r>
            <a:r>
              <a:rPr lang="en-US" dirty="0"/>
              <a:t> in a matrix is a set of numbers that are aligned horizontally. A </a:t>
            </a:r>
            <a:r>
              <a:rPr lang="en-US" b="1" dirty="0"/>
              <a:t>column</a:t>
            </a:r>
            <a:r>
              <a:rPr lang="en-US" dirty="0"/>
              <a:t> in a matrix is a set of numbers that are aligned vertically. Each number is an </a:t>
            </a:r>
            <a:r>
              <a:rPr lang="en-US" b="1" dirty="0"/>
              <a:t>entry</a:t>
            </a:r>
            <a:r>
              <a:rPr lang="en-US" dirty="0"/>
              <a:t>, sometimes called an element, of the matrix. Matrices (plural) are enclosed in [ ] or ( ) and are usually named with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145407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For example, three matrices named A,B, and C are shown below.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to locate the entry in matrix A identified as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, we look for the entry in row </a:t>
            </a:r>
            <a:r>
              <a:rPr lang="en-US" dirty="0" err="1"/>
              <a:t>i</a:t>
            </a:r>
            <a:r>
              <a:rPr lang="en-US" dirty="0"/>
              <a:t>, column j. In matrix A shown below, the entry in row 2, column 3 is a</a:t>
            </a:r>
            <a:r>
              <a:rPr lang="en-US" baseline="-25000" dirty="0"/>
              <a:t>23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27997" y="2447925"/>
            <a:ext cx="308800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square matrix</a:t>
            </a:r>
            <a:r>
              <a:rPr lang="en-US" dirty="0"/>
              <a:t> is a matrix with dimensions n × n, meaning that it has the same number of rows as columns. The 3×3 matrix above is an example of a square matrix.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row matrix</a:t>
            </a:r>
            <a:r>
              <a:rPr lang="en-US" dirty="0"/>
              <a:t> is a matrix consisting of one row with dimensions 1 × 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column matrix</a:t>
            </a:r>
            <a:r>
              <a:rPr lang="en-US" dirty="0"/>
              <a:t> is a matrix consisting of one column with dimensions m × 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24300" y="3630322"/>
            <a:ext cx="1295400" cy="3333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91011" y="4724400"/>
            <a:ext cx="561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Dimensions </a:t>
            </a:r>
            <a:r>
              <a:rPr lang="en-US" dirty="0" smtClean="0"/>
              <a:t>and Entries of </a:t>
            </a:r>
            <a:r>
              <a:rPr lang="en-US" dirty="0"/>
              <a:t>the </a:t>
            </a:r>
            <a:r>
              <a:rPr lang="en-US" dirty="0" smtClean="0"/>
              <a:t>Matrix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Given matrix A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dimensions are 3 × 3 because there are three rows and three columns. Entry a</a:t>
            </a:r>
            <a:r>
              <a:rPr lang="en-US" baseline="-25000" dirty="0"/>
              <a:t>31</a:t>
            </a:r>
            <a:r>
              <a:rPr lang="en-US" dirty="0"/>
              <a:t> is the number at row 3, column 1 which is 3. The entry a</a:t>
            </a:r>
            <a:r>
              <a:rPr lang="en-US" baseline="-25000" dirty="0"/>
              <a:t>22</a:t>
            </a:r>
            <a:r>
              <a:rPr lang="en-US" dirty="0"/>
              <a:t> is the number at row 2, column 2 which is 4. Remember, the row comes first, then the column.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48545" y="1828800"/>
            <a:ext cx="1600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4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</a:t>
            </a:r>
            <a:r>
              <a:rPr lang="en-US" i="1" dirty="0" smtClean="0"/>
              <a:t> addition </a:t>
            </a:r>
            <a:r>
              <a:rPr lang="en-US" i="1" dirty="0"/>
              <a:t>and subtraction of matrices is only possible when the matrices have the same dimensions</a:t>
            </a:r>
            <a:r>
              <a:rPr lang="en-US" dirty="0"/>
              <a:t>. We can add or subtract a 3 × 3 matrix and another 3 × 3 matrix, but we cannot add or subtract a 2 × 3 matrix and a 3 × 3 matrix because some entries in one matrix will not have a corresponding entry in the other matrix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Given matrices A and B of like dimensions, addition and subtraction of A and B will produce matrix C or matrix D of the same dimension.</a:t>
            </a:r>
          </a:p>
          <a:p>
            <a:pPr lvl="1" algn="just"/>
            <a:r>
              <a:rPr lang="en-US" dirty="0"/>
              <a:t>A+B = C such that 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endParaRPr lang="en-US" dirty="0"/>
          </a:p>
          <a:p>
            <a:pPr lvl="1" algn="just"/>
            <a:r>
              <a:rPr lang="en-US" dirty="0"/>
              <a:t>A−B = D such that 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– 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the Sum of Matrices A and B </a:t>
            </a:r>
            <a:r>
              <a:rPr lang="en-US" b="1" dirty="0" smtClean="0"/>
              <a:t>given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Example: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Given the matrices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+ B is,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676400"/>
            <a:ext cx="2514600" cy="1600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44994" y="3962400"/>
            <a:ext cx="2695575" cy="5035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103109" y="5181600"/>
            <a:ext cx="97934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Two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4COSC012C - Mathematics for Computing – Week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79F3-538B-4030-8198-50C34DB58916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Example: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48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2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4718</TotalTime>
  <Words>850</Words>
  <Application>Microsoft Office PowerPoint</Application>
  <PresentationFormat>On-screen Show (4:3)</PresentationFormat>
  <Paragraphs>125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MATHEMATICS FOR COMPUTING</vt:lpstr>
      <vt:lpstr>Learning Outcomes</vt:lpstr>
      <vt:lpstr>Introduction to Matrices</vt:lpstr>
      <vt:lpstr>Introduction to Matrices</vt:lpstr>
      <vt:lpstr>Introduction to Matrices</vt:lpstr>
      <vt:lpstr>Dimensions and Entries of the Matrix </vt:lpstr>
      <vt:lpstr>Adding and Subtracting Matrices</vt:lpstr>
      <vt:lpstr>Finding the Sum of Matrices A and B given</vt:lpstr>
      <vt:lpstr>Difference of Two Matrices</vt:lpstr>
      <vt:lpstr>Products of Matrices</vt:lpstr>
      <vt:lpstr>Products of Matrices</vt:lpstr>
      <vt:lpstr>Products of Matrices</vt:lpstr>
      <vt:lpstr>Determinant of a Matrix</vt:lpstr>
      <vt:lpstr>Determinant of a Matrix</vt:lpstr>
      <vt:lpstr>Inverse of a Matrix</vt:lpstr>
      <vt:lpstr>Identity Matrix</vt:lpstr>
      <vt:lpstr>Identity Matrix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COMPUTING</dc:title>
  <dc:creator>technical</dc:creator>
  <cp:lastModifiedBy>subairali</cp:lastModifiedBy>
  <cp:revision>191</cp:revision>
  <dcterms:created xsi:type="dcterms:W3CDTF">2020-09-11T16:05:47Z</dcterms:created>
  <dcterms:modified xsi:type="dcterms:W3CDTF">2021-02-12T10:12:21Z</dcterms:modified>
</cp:coreProperties>
</file>