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5" r:id="rId10"/>
    <p:sldId id="262" r:id="rId11"/>
    <p:sldId id="263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C961-7133-4981-822E-9FE3E6431097}" type="datetimeFigureOut">
              <a:rPr lang="en-US" smtClean="0"/>
              <a:t>01/23/2021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11E8F-8805-4842-8BE6-DC6C9CE5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11E8F-8805-4842-8BE6-DC6C9CE52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163-87BA-478C-B9D9-7C7D03D691D7}" type="datetime1">
              <a:rPr lang="en-US" smtClean="0"/>
              <a:t>01/23/2021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3D68-EC70-4087-8F39-53DFEBE8B258}" type="datetime1">
              <a:rPr lang="en-US" smtClean="0"/>
              <a:t>01/23/2021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1F40-6363-4C62-8339-1EA87FBF9FC4}" type="datetime1">
              <a:rPr lang="en-US" smtClean="0"/>
              <a:t>01/23/2021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5EB6-D139-4BFA-907C-A7A1546E9439}" type="datetime1">
              <a:rPr lang="en-US" smtClean="0"/>
              <a:t>01/23/2021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F9-CCC5-49DC-BC41-7573E4FFBEC2}" type="datetime1">
              <a:rPr lang="en-US" smtClean="0"/>
              <a:t>01/23/2021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37-F38E-428A-BA2A-FBED80AB6810}" type="datetime1">
              <a:rPr lang="en-US" smtClean="0"/>
              <a:t>01/23/2021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B43-53F7-4C14-AA1A-A8CC0D8D0DF7}" type="datetime1">
              <a:rPr lang="en-US" smtClean="0"/>
              <a:t>01/23/2021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21D2-13E6-4280-9A80-E07FFE7458F3}" type="datetime1">
              <a:rPr lang="en-US" smtClean="0"/>
              <a:t>01/23/2021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F56-9D4C-4202-925E-58A23102889C}" type="datetime1">
              <a:rPr lang="en-US" smtClean="0"/>
              <a:t>01/23/2021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A30B-89F7-4591-AABB-D778B777D7AE}" type="datetime1">
              <a:rPr lang="en-US" smtClean="0"/>
              <a:t>01/23/2021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695-F7F2-417F-A970-AE0DAF75F252}" type="datetime1">
              <a:rPr lang="en-US" smtClean="0"/>
              <a:t>01/23/2021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61898F-5671-4C57-8AA2-821F19588B8E}" type="datetime1">
              <a:rPr lang="en-US" smtClean="0"/>
              <a:t>01/23/2021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bitesize/topics/z9yb4wx/articles/zkf7xfr" TargetMode="External"/><Relationship Id="rId2" Type="http://schemas.openxmlformats.org/officeDocument/2006/relationships/hyperlink" Target="https://en.wikipedia.org/wiki/Algeb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DqOoI-4Z6M&amp;list=PL7AF1C14AF1B0589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1 - </a:t>
            </a:r>
            <a:r>
              <a:rPr lang="en-US" b="1" dirty="0" smtClean="0"/>
              <a:t>LECTURE</a:t>
            </a:r>
            <a:endParaRPr lang="en-US" dirty="0"/>
          </a:p>
          <a:p>
            <a:r>
              <a:rPr lang="en-US" b="1" dirty="0"/>
              <a:t>MODULE INTRODUCTION AND ALGEBRAIC METHODS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MATHEMATICS FOR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What is the missing number</a:t>
            </a:r>
            <a:r>
              <a:rPr lang="en-US" dirty="0" smtClean="0"/>
              <a:t>?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answer is 6, right? Because </a:t>
            </a:r>
            <a:r>
              <a:rPr lang="en-US" b="1" dirty="0"/>
              <a:t>6 − 2 = 4</a:t>
            </a:r>
            <a:r>
              <a:rPr lang="en-US" dirty="0"/>
              <a:t>. Easy stuff.</a:t>
            </a:r>
          </a:p>
          <a:p>
            <a:pPr algn="just"/>
            <a:r>
              <a:rPr lang="en-US" dirty="0"/>
              <a:t>Well, in Algebra we don't use blank boxes, we use a </a:t>
            </a:r>
            <a:r>
              <a:rPr lang="en-US" b="1" dirty="0"/>
              <a:t>letter</a:t>
            </a:r>
            <a:r>
              <a:rPr lang="en-US" dirty="0"/>
              <a:t> (usually an x or y, but any letter is fine). So we write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really that simple. The letter (in this case an x) just means "we don't know this yet", and is often called the </a:t>
            </a:r>
            <a:r>
              <a:rPr lang="en-US" b="1" dirty="0"/>
              <a:t>unknown</a:t>
            </a:r>
            <a:r>
              <a:rPr lang="en-US" dirty="0"/>
              <a:t> or the </a:t>
            </a:r>
            <a:r>
              <a:rPr lang="en-US" b="1" dirty="0"/>
              <a:t>variable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And when we solve it we write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1995054"/>
            <a:ext cx="2409825" cy="5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74510"/>
            <a:ext cx="2371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95" y="5638800"/>
            <a:ext cx="1323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2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a Letter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easier to write "x" than drawing empty boxes (and easier to say "x" than "the empty box</a:t>
            </a:r>
            <a:r>
              <a:rPr lang="en-US" dirty="0" smtClean="0"/>
              <a:t>").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there are several empty boxes (several "unknowns") we can use a different letter for each one.</a:t>
            </a:r>
          </a:p>
        </p:txBody>
      </p:sp>
    </p:spTree>
    <p:extLst>
      <p:ext uri="{BB962C8B-B14F-4D97-AF65-F5344CB8AC3E}">
        <p14:creationId xmlns:p14="http://schemas.microsoft.com/office/powerpoint/2010/main" val="1422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</a:t>
            </a:r>
            <a:r>
              <a:rPr lang="en-US" b="1" dirty="0" smtClean="0"/>
              <a:t>Solve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Here is an example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5" y="1905000"/>
            <a:ext cx="7258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</a:t>
            </a:r>
            <a:r>
              <a:rPr lang="en-US" b="1" dirty="0" smtClean="0"/>
              <a:t>Solve Multiplication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the opposite of multiplying? </a:t>
            </a:r>
            <a:r>
              <a:rPr lang="en-US" b="1" dirty="0"/>
              <a:t>Dividing!</a:t>
            </a:r>
            <a:endParaRPr lang="en-US" dirty="0"/>
          </a:p>
          <a:p>
            <a:r>
              <a:rPr lang="en-US" dirty="0"/>
              <a:t>Have a look at this 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80" y="2743200"/>
            <a:ext cx="60007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0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did we divide by 4 on both sides?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Because of the need for balance ...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Just remember ...</a:t>
            </a:r>
          </a:p>
          <a:p>
            <a:pPr lvl="1" algn="just"/>
            <a:r>
              <a:rPr lang="en-US" dirty="0"/>
              <a:t>To keep the balance, what we do to </a:t>
            </a:r>
            <a:r>
              <a:rPr lang="en-US" b="1" dirty="0"/>
              <a:t>one side</a:t>
            </a:r>
            <a:r>
              <a:rPr lang="en-US" dirty="0"/>
              <a:t> of the "=" </a:t>
            </a:r>
            <a:br>
              <a:rPr lang="en-US" dirty="0"/>
            </a:br>
            <a:r>
              <a:rPr lang="en-US" dirty="0"/>
              <a:t>we should also do to the </a:t>
            </a:r>
            <a:r>
              <a:rPr lang="en-US" b="1" dirty="0"/>
              <a:t>other side</a:t>
            </a:r>
            <a:r>
              <a:rPr lang="en-US" dirty="0"/>
              <a:t>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209800"/>
            <a:ext cx="6410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5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u="sng" dirty="0">
                <a:hlinkClick r:id="rId2"/>
              </a:rPr>
              <a:t>https://en.wikipedia.org/wiki/Algebra</a:t>
            </a:r>
            <a:endParaRPr lang="en-US" dirty="0"/>
          </a:p>
          <a:p>
            <a:pPr lvl="0" algn="just"/>
            <a:r>
              <a:rPr lang="en-US" u="sng" dirty="0">
                <a:hlinkClick r:id="rId3"/>
              </a:rPr>
              <a:t>https://www.bbc.co.uk/bitesize/topics/z9yb4wx/articles/zkf7xfr</a:t>
            </a:r>
            <a:endParaRPr lang="en-US" dirty="0"/>
          </a:p>
          <a:p>
            <a:pPr lvl="0" algn="just"/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www.youtube.com/watch?v=vDqOoI-4Z6M&amp;list=PL7AF1C14AF1B05894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/>
              <a:t>Done for Today</a:t>
            </a:r>
          </a:p>
          <a:p>
            <a:pPr marL="0" indent="0" algn="ctr">
              <a:buNone/>
            </a:pPr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10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</a:t>
            </a:r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Logistics</a:t>
            </a:r>
            <a:endParaRPr lang="en-US" dirty="0"/>
          </a:p>
          <a:p>
            <a:pPr lvl="1" algn="just"/>
            <a:r>
              <a:rPr lang="en-US" dirty="0"/>
              <a:t>Tutors: </a:t>
            </a:r>
            <a:r>
              <a:rPr lang="en-US" dirty="0" err="1"/>
              <a:t>Subair</a:t>
            </a:r>
            <a:r>
              <a:rPr lang="en-US" dirty="0"/>
              <a:t> Ali (ML), </a:t>
            </a:r>
            <a:r>
              <a:rPr lang="en-US" dirty="0" err="1" smtClean="0"/>
              <a:t>Ikrom</a:t>
            </a:r>
            <a:r>
              <a:rPr lang="en-US" dirty="0" smtClean="0"/>
              <a:t> </a:t>
            </a:r>
            <a:r>
              <a:rPr lang="en-US" dirty="0" err="1" smtClean="0"/>
              <a:t>Mirzarustamovich</a:t>
            </a:r>
            <a:endParaRPr lang="en-US" dirty="0"/>
          </a:p>
          <a:p>
            <a:pPr lvl="1" algn="just"/>
            <a:r>
              <a:rPr lang="en-US" dirty="0"/>
              <a:t>Office: </a:t>
            </a:r>
            <a:r>
              <a:rPr lang="en-US" dirty="0" smtClean="0"/>
              <a:t>New 310</a:t>
            </a:r>
            <a:endParaRPr lang="en-US" dirty="0"/>
          </a:p>
          <a:p>
            <a:pPr lvl="1" algn="just"/>
            <a:r>
              <a:rPr lang="en-US" dirty="0"/>
              <a:t>Email: sliayakath@wiut.uz</a:t>
            </a:r>
          </a:p>
          <a:p>
            <a:pPr lvl="1" algn="just"/>
            <a:r>
              <a:rPr lang="en-US" dirty="0"/>
              <a:t>Series of tutorials: 12 Weeks</a:t>
            </a:r>
          </a:p>
          <a:p>
            <a:pPr lvl="1" algn="just"/>
            <a:r>
              <a:rPr lang="en-US" dirty="0"/>
              <a:t>Module Code: </a:t>
            </a:r>
            <a:r>
              <a:rPr lang="en-US" dirty="0" smtClean="0"/>
              <a:t>4COSC012C</a:t>
            </a:r>
          </a:p>
          <a:p>
            <a:pPr marL="320040" lvl="1" indent="0" algn="just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Assessment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/>
              <a:t>Test 1 – 25%</a:t>
            </a:r>
          </a:p>
          <a:p>
            <a:pPr lvl="0" algn="just"/>
            <a:r>
              <a:rPr lang="en-US" dirty="0"/>
              <a:t>Test 2 – 25%</a:t>
            </a:r>
          </a:p>
          <a:p>
            <a:pPr lvl="0" algn="just"/>
            <a:r>
              <a:rPr lang="en-US" dirty="0"/>
              <a:t>Exam  – 50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</a:t>
            </a:r>
            <a:r>
              <a:rPr lang="en-US" b="1" dirty="0" smtClean="0"/>
              <a:t>Outcomes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the end of the module the successful student will be able to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Use fundamental mathematical notation to accurately carry out basic algebraic manipulations</a:t>
            </a:r>
          </a:p>
          <a:p>
            <a:pPr lvl="1" algn="just"/>
            <a:r>
              <a:rPr lang="en-US" dirty="0"/>
              <a:t>Apply linear algebra to solve systems of linear equations in terms of vectors and matrices</a:t>
            </a:r>
          </a:p>
          <a:p>
            <a:pPr lvl="1" algn="just"/>
            <a:r>
              <a:rPr lang="en-US" dirty="0"/>
              <a:t>Apply concepts of sets, relations and functions to solve simple problems</a:t>
            </a:r>
          </a:p>
          <a:p>
            <a:pPr lvl="1" algn="just"/>
            <a:r>
              <a:rPr lang="en-US" dirty="0"/>
              <a:t>Apply combinatorics and statistics to evaluate probability of events</a:t>
            </a:r>
          </a:p>
          <a:p>
            <a:pPr lvl="1" algn="just"/>
            <a:r>
              <a:rPr lang="en-US" dirty="0"/>
              <a:t>Apply the fundamental principles of calculus for problem solving</a:t>
            </a:r>
          </a:p>
          <a:p>
            <a:pPr lvl="1" algn="just"/>
            <a:r>
              <a:rPr lang="en-US" dirty="0"/>
              <a:t>Use the basic concepts of Boolean algebra and Logic to solve simple problems.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Algebraic Methods 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word 'algebra' comes from the title of a book </a:t>
            </a:r>
            <a:r>
              <a:rPr lang="en-US" b="1" i="1" dirty="0"/>
              <a:t>Al-</a:t>
            </a:r>
            <a:r>
              <a:rPr lang="en-US" b="1" i="1" dirty="0" err="1"/>
              <a:t>jabr</a:t>
            </a:r>
            <a:r>
              <a:rPr lang="en-US" b="1" i="1" dirty="0"/>
              <a:t> </a:t>
            </a:r>
            <a:r>
              <a:rPr lang="en-US" b="1" i="1" dirty="0" err="1"/>
              <a:t>w'al</a:t>
            </a:r>
            <a:r>
              <a:rPr lang="en-US" b="1" i="1" dirty="0"/>
              <a:t> </a:t>
            </a:r>
            <a:r>
              <a:rPr lang="en-US" b="1" i="1" dirty="0" err="1"/>
              <a:t>muqabala</a:t>
            </a:r>
            <a:r>
              <a:rPr lang="en-US" dirty="0"/>
              <a:t> written in 830 AD by the Arabic astronomer Al - </a:t>
            </a:r>
            <a:r>
              <a:rPr lang="en-US" dirty="0" err="1"/>
              <a:t>Khurarizuri</a:t>
            </a:r>
            <a:r>
              <a:rPr lang="en-US" dirty="0"/>
              <a:t>. The extract translation of the title is disputed: 'al - </a:t>
            </a:r>
            <a:r>
              <a:rPr lang="en-US" dirty="0" err="1"/>
              <a:t>jabr</a:t>
            </a:r>
            <a:r>
              <a:rPr lang="en-US" dirty="0"/>
              <a:t>' means something like "restoring and balancing" (which refers to the idea of shifting things from one side of an equation to the other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'</a:t>
            </a:r>
            <a:r>
              <a:rPr lang="en-US" dirty="0" err="1"/>
              <a:t>w'al</a:t>
            </a:r>
            <a:r>
              <a:rPr lang="en-US" dirty="0"/>
              <a:t> </a:t>
            </a:r>
            <a:r>
              <a:rPr lang="en-US" dirty="0" err="1"/>
              <a:t>muqabala</a:t>
            </a:r>
            <a:r>
              <a:rPr lang="en-US" dirty="0"/>
              <a:t>' means something like "cancelling and simplifying". These two ideas reflect the central art of algebra - namely that of' rearranging and simplifying expressions'.</a:t>
            </a:r>
          </a:p>
        </p:txBody>
      </p:sp>
    </p:spTree>
    <p:extLst>
      <p:ext uri="{BB962C8B-B14F-4D97-AF65-F5344CB8AC3E}">
        <p14:creationId xmlns:p14="http://schemas.microsoft.com/office/powerpoint/2010/main" val="22319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Algebraic Methods 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variable is an important concept of algebra. It can be an object or a letter that represents a number of things. We use variables to represent unknowns, to represent quantities that vary, and to generalize properties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equation is a mathematical sentence with an equal sign.</a:t>
            </a:r>
          </a:p>
          <a:p>
            <a:pPr lvl="1" algn="just"/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b="1" dirty="0"/>
              <a:t>3 + 5 = 8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Inequality is a mathematical sentence that contains symbols &lt;, &gt;, ≤, ≥, or  ≠.</a:t>
            </a:r>
          </a:p>
          <a:p>
            <a:pPr lvl="1" algn="just"/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b="1" dirty="0"/>
              <a:t>4x + 7y ≥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Tina wants to buy pencils and pens for $15. Each pencil costs $1, and the pen costs $2 each. If x represents the number of pencils and y stands for pens, then</a:t>
            </a:r>
          </a:p>
          <a:p>
            <a:pPr lvl="1"/>
            <a:r>
              <a:rPr lang="en-US" b="1" dirty="0"/>
              <a:t>x + 2y ≤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pattern is a regular arrangement of numbers, objects or shapes. There are mainly two types of patterns: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or decreasing </a:t>
            </a:r>
            <a:r>
              <a:rPr lang="en-US" dirty="0" smtClean="0"/>
              <a:t>pattern:</a:t>
            </a:r>
            <a:endParaRPr lang="en-US" b="1" dirty="0" smtClean="0"/>
          </a:p>
          <a:p>
            <a:pPr lvl="1"/>
            <a:r>
              <a:rPr lang="en-US" b="1" dirty="0" smtClean="0"/>
              <a:t>12</a:t>
            </a:r>
            <a:r>
              <a:rPr lang="en-US" b="1" dirty="0"/>
              <a:t>, 24, 36, 48,...</a:t>
            </a:r>
            <a:endParaRPr lang="en-US" dirty="0"/>
          </a:p>
          <a:p>
            <a:pPr lvl="1"/>
            <a:r>
              <a:rPr lang="en-US" b="1" dirty="0"/>
              <a:t>108, 102, 96, 90</a:t>
            </a:r>
            <a:r>
              <a:rPr lang="en-US" b="1" dirty="0" smtClean="0"/>
              <a:t>,...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Repeating pattern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20040" lvl="1" indent="0" algn="just">
              <a:buNone/>
            </a:pPr>
            <a:endParaRPr lang="en-US" dirty="0"/>
          </a:p>
        </p:txBody>
      </p:sp>
      <p:pic>
        <p:nvPicPr>
          <p:cNvPr id="6" name="Picture 5" descr="increasing or decreasing pattern: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1"/>
            <a:ext cx="453866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repeating patter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7" y="5140902"/>
            <a:ext cx="379031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9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Algebraic </a:t>
            </a:r>
            <a:r>
              <a:rPr lang="en-US" b="1" dirty="0" smtClean="0"/>
              <a:t>Manipulation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Algebraic manipulation</a:t>
            </a:r>
            <a:r>
              <a:rPr lang="en-US" dirty="0"/>
              <a:t> refers to the manipulation of algebraic expressions, often into a simpler form or a form which is more easily handled and dealt with</a:t>
            </a:r>
            <a:r>
              <a:rPr lang="en-US" dirty="0" smtClean="0"/>
              <a:t>. </a:t>
            </a:r>
            <a:r>
              <a:rPr lang="en-US" dirty="0"/>
              <a:t>It is useful to memorize the following algebraic expansions of various </a:t>
            </a:r>
            <a:r>
              <a:rPr lang="en-US" dirty="0" smtClean="0"/>
              <a:t>formula, </a:t>
            </a:r>
            <a:r>
              <a:rPr lang="en-US" dirty="0"/>
              <a:t>as you will encounter them almost everywhere as you continue on your journey of problem solving: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1" y="4151947"/>
            <a:ext cx="6324600" cy="15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412</TotalTime>
  <Words>746</Words>
  <Application>Microsoft Office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MATHEMATICS FOR COMPUTING</vt:lpstr>
      <vt:lpstr>Module Introduction</vt:lpstr>
      <vt:lpstr>Assessment</vt:lpstr>
      <vt:lpstr>Learning Outcomes</vt:lpstr>
      <vt:lpstr>Algebraic Methods Introduction</vt:lpstr>
      <vt:lpstr>Algebraic Methods Introduction</vt:lpstr>
      <vt:lpstr>Example</vt:lpstr>
      <vt:lpstr> Patterns</vt:lpstr>
      <vt:lpstr>Algebraic Manipulation</vt:lpstr>
      <vt:lpstr>Examples</vt:lpstr>
      <vt:lpstr>Why Use a Letter?</vt:lpstr>
      <vt:lpstr>How to Solve</vt:lpstr>
      <vt:lpstr>How to Solve Multiplication</vt:lpstr>
      <vt:lpstr>Why did we divide by 4 on both sides?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COMPUTING</dc:title>
  <dc:creator>technical</dc:creator>
  <cp:lastModifiedBy>subairali</cp:lastModifiedBy>
  <cp:revision>40</cp:revision>
  <dcterms:created xsi:type="dcterms:W3CDTF">2020-09-11T16:05:47Z</dcterms:created>
  <dcterms:modified xsi:type="dcterms:W3CDTF">2021-01-23T09:58:14Z</dcterms:modified>
</cp:coreProperties>
</file>