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8"/>
  </p:notesMasterIdLst>
  <p:sldIdLst>
    <p:sldId id="256" r:id="rId2"/>
    <p:sldId id="259" r:id="rId3"/>
    <p:sldId id="270" r:id="rId4"/>
    <p:sldId id="272" r:id="rId5"/>
    <p:sldId id="273" r:id="rId6"/>
    <p:sldId id="274" r:id="rId7"/>
    <p:sldId id="275" r:id="rId8"/>
    <p:sldId id="292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6" r:id="rId20"/>
    <p:sldId id="277" r:id="rId21"/>
    <p:sldId id="278" r:id="rId22"/>
    <p:sldId id="279" r:id="rId23"/>
    <p:sldId id="280" r:id="rId24"/>
    <p:sldId id="281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C961-7133-4981-822E-9FE3E6431097}" type="datetimeFigureOut">
              <a:rPr lang="en-US" smtClean="0"/>
              <a:t>01/27/2021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11E8F-8805-4842-8BE6-DC6C9CE5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11E8F-8805-4842-8BE6-DC6C9CE52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7E9A-D187-413B-A5F0-DEB9343EC41B}" type="datetime1">
              <a:rPr lang="en-US" smtClean="0"/>
              <a:t>01/27/2021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436F-B645-41DA-BB63-1D39B30DA917}" type="datetime1">
              <a:rPr lang="en-US" smtClean="0"/>
              <a:t>01/27/2021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D92F-E768-48EB-B95D-EC12D08922A3}" type="datetime1">
              <a:rPr lang="en-US" smtClean="0"/>
              <a:t>01/27/2021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6FBD-6E99-487A-AB9E-66D5AE8334AA}" type="datetime1">
              <a:rPr lang="en-US" smtClean="0"/>
              <a:t>01/27/2021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985C-CE1C-4A03-8B29-9940AFA469A8}" type="datetime1">
              <a:rPr lang="en-US" smtClean="0"/>
              <a:t>01/27/2021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CF77-AFAE-4DE9-B41B-99528BDDB109}" type="datetime1">
              <a:rPr lang="en-US" smtClean="0"/>
              <a:t>01/27/2021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F0B5-01A1-497A-825F-12216D2482C5}" type="datetime1">
              <a:rPr lang="en-US" smtClean="0"/>
              <a:t>01/27/2021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22FD-84A3-41CD-A089-FA8182B8E4B2}" type="datetime1">
              <a:rPr lang="en-US" smtClean="0"/>
              <a:t>01/27/2021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687F-40F5-4E92-9B45-1C19B1B11A77}" type="datetime1">
              <a:rPr lang="en-US" smtClean="0"/>
              <a:t>01/27/2021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361F-23B5-4CBE-BA7C-7F71C501D60B}" type="datetime1">
              <a:rPr lang="en-US" smtClean="0"/>
              <a:t>01/27/2021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0E9B-28B4-45EB-A45B-BDBA2F997A53}" type="datetime1">
              <a:rPr lang="en-US" smtClean="0"/>
              <a:t>01/27/2021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E0F0AF-B541-4CD5-9F1F-43178E380ED0}" type="datetime1">
              <a:rPr lang="en-US" smtClean="0"/>
              <a:t>01/27/2021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4COSC012C - Mathematics for Computing – Week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68dGLFTom8" TargetMode="External"/><Relationship Id="rId3" Type="http://schemas.openxmlformats.org/officeDocument/2006/relationships/hyperlink" Target="https://www.khanacademy.org/math/algebra/x2f8bb11595b61c86:functions" TargetMode="External"/><Relationship Id="rId7" Type="http://schemas.openxmlformats.org/officeDocument/2006/relationships/hyperlink" Target="https://www.youtube.com/watch?v=d-n92Ml1iu0" TargetMode="External"/><Relationship Id="rId2" Type="http://schemas.openxmlformats.org/officeDocument/2006/relationships/hyperlink" Target="https://en.wikipedia.org/wiki/Function_(mathema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ofproblemsolving.com/wiki/index.php/Modular_arithmetic/Introduction" TargetMode="External"/><Relationship Id="rId5" Type="http://schemas.openxmlformats.org/officeDocument/2006/relationships/hyperlink" Target="https://mathworld.wolfram.com/ModularArithmetic.html" TargetMode="External"/><Relationship Id="rId4" Type="http://schemas.openxmlformats.org/officeDocument/2006/relationships/hyperlink" Target="https://nrich.maths.org/435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2 - LECTURE</a:t>
            </a:r>
            <a:endParaRPr lang="en-US" dirty="0"/>
          </a:p>
          <a:p>
            <a:r>
              <a:rPr lang="en-US" b="1" i="1" dirty="0"/>
              <a:t>FUNCTIONS, MODULE ARITHMETIC AND SURDS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COMPUTING</a:t>
            </a:r>
          </a:p>
        </p:txBody>
      </p:sp>
    </p:spTree>
    <p:extLst>
      <p:ext uri="{BB962C8B-B14F-4D97-AF65-F5344CB8AC3E}">
        <p14:creationId xmlns:p14="http://schemas.microsoft.com/office/powerpoint/2010/main" val="3190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F00ED-1CD4-4F9D-9052-A187BFB4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Special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424C89-A160-4FA2-8A10-9E02C720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FC3BE4-91CF-4960-8D09-B6CC9978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7A29710-CFDD-4915-B30A-15AB5C296D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This can be said in one definition: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FF956F-AE0E-4694-95FC-6B4240A4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2" y="2604972"/>
            <a:ext cx="655411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173F88-B0B8-4D27-90DA-C87EE00E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Important Things!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0852F7-89D6-407B-8B60-B1E2719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D05884-2095-4DA0-9149-4E41AD60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37D1116-4E94-46FC-A70A-269E0987FE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5720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  <a:latin typeface="Verdana" panose="020B0604030504040204" pitchFamily="34" charset="0"/>
              </a:rPr>
              <a:t>"...each element..."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means that every element in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related to some element in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 We say that the function </a:t>
            </a:r>
            <a:r>
              <a:rPr lang="en-US" b="1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covers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(relates every element of it). (But some elements of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might not be related to at all, which is fine.).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0" i="0" dirty="0">
                <a:effectLst/>
                <a:latin typeface="Verdana" panose="020B0604030504040204" pitchFamily="34" charset="0"/>
              </a:rPr>
              <a:t>"...exactly one..."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means that a function is </a:t>
            </a:r>
            <a:r>
              <a:rPr lang="en-US" b="1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single valued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 It will not give back 2 or more results for the same input.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8F7700"/>
                </a:solidFill>
                <a:effectLst/>
                <a:latin typeface="Verdana" panose="020B0604030504040204" pitchFamily="34" charset="0"/>
              </a:rPr>
              <a:t>So "f(2) = 7 </a:t>
            </a:r>
            <a:r>
              <a:rPr lang="en-US" b="1" i="0" dirty="0">
                <a:solidFill>
                  <a:srgbClr val="8F77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lang="en-US" b="0" i="0" dirty="0">
                <a:solidFill>
                  <a:srgbClr val="8F7700"/>
                </a:solidFill>
                <a:effectLst/>
                <a:latin typeface="Verdana" panose="020B0604030504040204" pitchFamily="34" charset="0"/>
              </a:rPr>
              <a:t> 9" is not right!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942600-BB69-4501-B1DD-9B540466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17638"/>
            <a:ext cx="2267266" cy="1876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60FE143-16D2-4617-887E-C3ABDDFC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563676"/>
            <a:ext cx="220058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743200" cy="4572000"/>
          </a:xfrm>
        </p:spPr>
        <p:txBody>
          <a:bodyPr/>
          <a:lstStyle/>
          <a:p>
            <a:pPr algn="just"/>
            <a:r>
              <a:rPr lang="en-US" dirty="0"/>
              <a:t>A linear </a:t>
            </a:r>
            <a:r>
              <a:rPr lang="en-US" dirty="0" smtClean="0"/>
              <a:t>function is </a:t>
            </a:r>
            <a:r>
              <a:rPr lang="en-US" dirty="0"/>
              <a:t>an equation that describes a straight line on a graph. You can remember this by the "line" part of the name linear equation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029200" cy="5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Equations - </a:t>
            </a:r>
            <a:r>
              <a:rPr lang="en-US" dirty="0"/>
              <a:t>Standard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Linear </a:t>
            </a:r>
            <a:r>
              <a:rPr lang="en-US" dirty="0"/>
              <a:t>equations have a standard form that looks like </a:t>
            </a:r>
            <a:r>
              <a:rPr lang="en-US" dirty="0" smtClean="0"/>
              <a:t>this:       </a:t>
            </a:r>
            <a:r>
              <a:rPr lang="en-US" b="1" i="1" dirty="0" smtClean="0"/>
              <a:t>Ax </a:t>
            </a:r>
            <a:r>
              <a:rPr lang="en-US" b="1" i="1" dirty="0"/>
              <a:t>+ By = </a:t>
            </a:r>
            <a:r>
              <a:rPr lang="en-US" b="1" i="1" dirty="0" smtClean="0"/>
              <a:t>C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A, B, and C are coefficients (numbers) while x and y are variables. You can think of the x and y variables as points on </a:t>
            </a:r>
            <a:r>
              <a:rPr lang="en-US" dirty="0" smtClean="0"/>
              <a:t>a graph.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linear equations: You can plug numbers into A, B, and C of the above standard form to make linear </a:t>
            </a:r>
            <a:r>
              <a:rPr lang="en-US" dirty="0" smtClean="0"/>
              <a:t>equations: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2x </a:t>
            </a:r>
            <a:r>
              <a:rPr lang="en-US" dirty="0"/>
              <a:t>+ 3y = </a:t>
            </a:r>
            <a:r>
              <a:rPr lang="en-US" dirty="0" smtClean="0"/>
              <a:t>7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x </a:t>
            </a:r>
            <a:r>
              <a:rPr lang="en-US" dirty="0"/>
              <a:t>+ 7y = </a:t>
            </a:r>
            <a:r>
              <a:rPr lang="en-US" dirty="0" smtClean="0"/>
              <a:t>12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3x </a:t>
            </a:r>
            <a:r>
              <a:rPr lang="en-US" dirty="0"/>
              <a:t>- y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Linear Equation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order to graph a linear equation you can put in numbers for x and y into the equation and plot the points on a graph. One way to do this is to use the "intercept" points. The intercept points are when x = 0 or y = 0. Here are some steps to </a:t>
            </a:r>
            <a:r>
              <a:rPr lang="en-US" dirty="0" smtClean="0"/>
              <a:t>follow:</a:t>
            </a:r>
          </a:p>
          <a:p>
            <a:pPr lvl="1" algn="just"/>
            <a:r>
              <a:rPr lang="en-US" dirty="0" smtClean="0"/>
              <a:t>Plug </a:t>
            </a:r>
            <a:r>
              <a:rPr lang="en-US" dirty="0"/>
              <a:t>x = 0 into the equation and solve for </a:t>
            </a:r>
            <a:r>
              <a:rPr lang="en-US" dirty="0" smtClean="0"/>
              <a:t>y</a:t>
            </a:r>
          </a:p>
          <a:p>
            <a:pPr lvl="1" algn="just"/>
            <a:r>
              <a:rPr lang="en-US" dirty="0" smtClean="0"/>
              <a:t>Plot </a:t>
            </a:r>
            <a:r>
              <a:rPr lang="en-US" dirty="0"/>
              <a:t>the point (0,y) on the </a:t>
            </a:r>
            <a:r>
              <a:rPr lang="en-US" dirty="0" smtClean="0"/>
              <a:t>y-axis</a:t>
            </a:r>
          </a:p>
          <a:p>
            <a:pPr lvl="1" algn="just"/>
            <a:r>
              <a:rPr lang="en-US" dirty="0" smtClean="0"/>
              <a:t>Plug </a:t>
            </a:r>
            <a:r>
              <a:rPr lang="en-US" dirty="0"/>
              <a:t>y = 0 into the equation and solve for </a:t>
            </a:r>
            <a:r>
              <a:rPr lang="en-US" dirty="0" smtClean="0"/>
              <a:t>x</a:t>
            </a:r>
          </a:p>
          <a:p>
            <a:pPr lvl="1" algn="just"/>
            <a:r>
              <a:rPr lang="en-US" dirty="0" smtClean="0"/>
              <a:t>Plot </a:t>
            </a:r>
            <a:r>
              <a:rPr lang="en-US" dirty="0"/>
              <a:t>the point (x,0) on the </a:t>
            </a:r>
            <a:r>
              <a:rPr lang="en-US" dirty="0" smtClean="0"/>
              <a:t>x-axis</a:t>
            </a:r>
          </a:p>
          <a:p>
            <a:pPr lvl="1" algn="just"/>
            <a:r>
              <a:rPr lang="en-US" dirty="0" smtClean="0"/>
              <a:t>Draw </a:t>
            </a:r>
            <a:r>
              <a:rPr lang="en-US" dirty="0"/>
              <a:t>a straight line between the two </a:t>
            </a:r>
            <a:r>
              <a:rPr lang="en-US" dirty="0" smtClean="0"/>
              <a:t>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 </a:t>
            </a:r>
            <a:r>
              <a:rPr lang="en-US" dirty="0" smtClean="0"/>
              <a:t>– Slope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most common form is the </a:t>
            </a:r>
            <a:r>
              <a:rPr lang="en-US" dirty="0" smtClean="0"/>
              <a:t>slope-intercept equation of a straight line.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 smtClean="0"/>
          </a:p>
          <a:p>
            <a:pPr algn="just"/>
            <a:r>
              <a:rPr lang="en-US" dirty="0" smtClean="0"/>
              <a:t>Example</a:t>
            </a:r>
            <a:r>
              <a:rPr lang="en-US" dirty="0"/>
              <a:t>: y = 2x + 1</a:t>
            </a:r>
          </a:p>
          <a:p>
            <a:pPr lvl="1" algn="just"/>
            <a:r>
              <a:rPr lang="en-US" dirty="0"/>
              <a:t>Slope: </a:t>
            </a:r>
            <a:r>
              <a:rPr lang="en-US" b="1" dirty="0"/>
              <a:t>m = 2</a:t>
            </a:r>
            <a:endParaRPr lang="en-US" dirty="0"/>
          </a:p>
          <a:p>
            <a:pPr lvl="1" algn="just"/>
            <a:r>
              <a:rPr lang="en-US" dirty="0"/>
              <a:t>Intercept: </a:t>
            </a:r>
            <a:r>
              <a:rPr lang="en-US" b="1" dirty="0"/>
              <a:t>b = </a:t>
            </a:r>
            <a:r>
              <a:rPr lang="en-US" b="1" dirty="0" smtClean="0"/>
              <a:t>1</a:t>
            </a:r>
          </a:p>
          <a:p>
            <a:pPr lvl="1" algn="just"/>
            <a:r>
              <a:rPr lang="en-US" dirty="0"/>
              <a:t>slope = (change in y) divided by the (change in x) = (y2 - y1)/(x2 - x1) intercept = the point where the line crosses (or intercepts) the y-axis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752600"/>
            <a:ext cx="5629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0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Equations – </a:t>
            </a:r>
            <a:r>
              <a:rPr lang="en-US" dirty="0" smtClean="0"/>
              <a:t>Point Slope </a:t>
            </a:r>
            <a:r>
              <a:rPr lang="en-US" dirty="0"/>
              <a:t>Form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point-slope form of linear equation is used when you know the coordinates of one point on the line and the slope. The equation looks like this: </a:t>
            </a:r>
            <a:endParaRPr lang="en-US" dirty="0" smtClean="0"/>
          </a:p>
          <a:p>
            <a:pPr marL="320040" lvl="1" indent="0" algn="ctr">
              <a:buNone/>
            </a:pPr>
            <a:r>
              <a:rPr lang="en-US" b="1" i="1" dirty="0" smtClean="0"/>
              <a:t>y </a:t>
            </a:r>
            <a:r>
              <a:rPr lang="en-US" b="1" i="1" dirty="0"/>
              <a:t>- y1 = m(x - </a:t>
            </a:r>
            <a:r>
              <a:rPr lang="en-US" b="1" i="1" dirty="0" smtClean="0"/>
              <a:t>x1)</a:t>
            </a:r>
          </a:p>
          <a:p>
            <a:pPr lvl="1" algn="just"/>
            <a:r>
              <a:rPr lang="en-US" dirty="0" smtClean="0"/>
              <a:t>y1</a:t>
            </a:r>
            <a:r>
              <a:rPr lang="en-US" dirty="0"/>
              <a:t>, x1 = the coordinates of the point you </a:t>
            </a:r>
            <a:r>
              <a:rPr lang="en-US" dirty="0" smtClean="0"/>
              <a:t>know</a:t>
            </a:r>
          </a:p>
          <a:p>
            <a:pPr lvl="1" algn="just"/>
            <a:r>
              <a:rPr lang="en-US" dirty="0" smtClean="0"/>
              <a:t>m </a:t>
            </a:r>
            <a:r>
              <a:rPr lang="en-US" dirty="0"/>
              <a:t>= the slope, which you </a:t>
            </a:r>
            <a:r>
              <a:rPr lang="en-US" dirty="0" smtClean="0"/>
              <a:t>know</a:t>
            </a:r>
          </a:p>
          <a:p>
            <a:pPr lvl="1" algn="just"/>
            <a:r>
              <a:rPr lang="en-US" dirty="0" smtClean="0"/>
              <a:t>x</a:t>
            </a:r>
            <a:r>
              <a:rPr lang="en-US" dirty="0"/>
              <a:t>, y =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54236"/>
            <a:ext cx="3133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Quadratic </a:t>
            </a:r>
            <a:r>
              <a:rPr lang="en-US" b="1" dirty="0"/>
              <a:t>E</a:t>
            </a:r>
            <a:r>
              <a:rPr lang="en-US" b="1" dirty="0" smtClean="0"/>
              <a:t>quations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 quadratic equation contains terms up to x</a:t>
            </a:r>
            <a:r>
              <a:rPr lang="en-US" baseline="30000" dirty="0"/>
              <a:t>2</a:t>
            </a:r>
            <a:r>
              <a:rPr lang="en-US" dirty="0"/>
              <a:t>. There are many ways to solve quadratics. All quadratic equations can be written in the form </a:t>
            </a:r>
            <a:r>
              <a:rPr lang="en-US" b="1" dirty="0"/>
              <a:t>ax</a:t>
            </a:r>
            <a:r>
              <a:rPr lang="en-US" b="1" baseline="30000" dirty="0"/>
              <a:t>2</a:t>
            </a:r>
            <a:r>
              <a:rPr lang="en-US" b="1" dirty="0"/>
              <a:t>+bx+c=0</a:t>
            </a:r>
            <a:r>
              <a:rPr lang="en-US" dirty="0"/>
              <a:t> where a, b and c are numbers (a cannot be equal to 0, but b and c can be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Here are some examples of quadratic equations in this </a:t>
            </a:r>
            <a:r>
              <a:rPr lang="en-US" dirty="0" smtClean="0"/>
              <a:t>form.</a:t>
            </a:r>
          </a:p>
          <a:p>
            <a:pPr algn="just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39" y="3733800"/>
            <a:ext cx="647178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Solve Them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"solutions" to the Quadratic Equation are where it is equal to </a:t>
            </a:r>
            <a:r>
              <a:rPr lang="en-US" dirty="0" smtClean="0"/>
              <a:t>zero. They </a:t>
            </a:r>
            <a:r>
              <a:rPr lang="en-US" dirty="0"/>
              <a:t>are also called "roots", or sometimes "</a:t>
            </a:r>
            <a:r>
              <a:rPr lang="en-US" dirty="0" smtClean="0"/>
              <a:t>zeros“.</a:t>
            </a:r>
          </a:p>
          <a:p>
            <a:pPr algn="just"/>
            <a:r>
              <a:rPr lang="en-US" dirty="0"/>
              <a:t>There are usually 2 solutions (as shown in this graph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the special </a:t>
            </a:r>
            <a:r>
              <a:rPr lang="en-US" b="1" dirty="0"/>
              <a:t>Quadratic Formula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1619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5257800"/>
            <a:ext cx="2847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Modular arithmetic is a system of arithmetic for integers, which considers the remainders. In modular arithmetic, numbers "wrap around" upon reaching a given fixed quantity (this given quantity is known as the modulus) to leave a remainder.</a:t>
            </a:r>
          </a:p>
          <a:p>
            <a:pPr algn="just"/>
            <a:r>
              <a:rPr lang="en-US" dirty="0"/>
              <a:t>An intuitive usage of modular arithmetic is with a 12-hour clock. If it is 10:00 now, then in 5 hours the clock will show 3:00 instead of 15:00. 3 is the remainder of 15 with a modulus of 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By the end of the lecture the successful student will be able to: </a:t>
            </a:r>
          </a:p>
          <a:p>
            <a:pPr lvl="1" algn="just"/>
            <a:r>
              <a:rPr lang="en-US" dirty="0"/>
              <a:t>Basic concepts of function</a:t>
            </a:r>
            <a:endParaRPr lang="en-US" sz="2200" dirty="0"/>
          </a:p>
          <a:p>
            <a:pPr lvl="1" algn="just"/>
            <a:r>
              <a:rPr lang="en-US" dirty="0"/>
              <a:t>Working with modular arithmetic - addition and multiplication</a:t>
            </a:r>
            <a:endParaRPr lang="en-US" sz="2200" dirty="0"/>
          </a:p>
          <a:p>
            <a:pPr lvl="1" algn="just"/>
            <a:r>
              <a:rPr lang="en-US" dirty="0"/>
              <a:t>Understanding surds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First perform the usual arithmetic, and then find the remainder. For example, to find 123+321 (mod 11) 123 + 321, we can take</a:t>
            </a:r>
            <a:endParaRPr lang="en-US" b="1" dirty="0"/>
          </a:p>
          <a:p>
            <a:pPr lvl="1" algn="just"/>
            <a:r>
              <a:rPr lang="en-US" dirty="0"/>
              <a:t>123+321=444</a:t>
            </a:r>
          </a:p>
          <a:p>
            <a:pPr lvl="2" algn="just"/>
            <a:r>
              <a:rPr lang="en-US" dirty="0"/>
              <a:t>And divide it by 11, which give us</a:t>
            </a:r>
          </a:p>
          <a:p>
            <a:pPr lvl="2" algn="just"/>
            <a:r>
              <a:rPr lang="en-US" dirty="0"/>
              <a:t>123 + 321 ≡ 4 (mod 11).</a:t>
            </a:r>
          </a:p>
          <a:p>
            <a:pPr marL="594360" lvl="2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approach that we could take is to first finding the remainders of 123 and 321 when divided by 11.</a:t>
            </a:r>
          </a:p>
          <a:p>
            <a:r>
              <a:rPr lang="en-US" dirty="0"/>
              <a:t>In this example, since 123≡2 (mod 11) and 321≡2 (mod 11), we can conclude that,</a:t>
            </a:r>
          </a:p>
          <a:p>
            <a:pPr lvl="1"/>
            <a:r>
              <a:rPr lang="en-US" dirty="0"/>
              <a:t>123 + 321​ ≡ 2 + 2 (mod 11).​</a:t>
            </a:r>
          </a:p>
          <a:p>
            <a:pPr lvl="1"/>
            <a:r>
              <a:rPr lang="en-US" dirty="0"/>
              <a:t>≡ 4 ​(mod 11)</a:t>
            </a:r>
          </a:p>
        </p:txBody>
      </p:sp>
    </p:spTree>
    <p:extLst>
      <p:ext uri="{BB962C8B-B14F-4D97-AF65-F5344CB8AC3E}">
        <p14:creationId xmlns:p14="http://schemas.microsoft.com/office/powerpoint/2010/main" val="3574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Addition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Below are some interesting properties of Modular Addition: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b="1" dirty="0"/>
          </a:p>
          <a:p>
            <a:r>
              <a:rPr lang="en-US" b="1" dirty="0"/>
              <a:t>Example: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Find the remainder of 22 + 26 + 29 when divided by 5. 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On dividing 22 by 5 we get 2 as remainder. </a:t>
            </a:r>
            <a:br>
              <a:rPr lang="en-US" dirty="0"/>
            </a:br>
            <a:r>
              <a:rPr lang="en-US" dirty="0"/>
              <a:t>On dividing 26 by 5 we get 1 as remainder. </a:t>
            </a:r>
            <a:br>
              <a:rPr lang="en-US" dirty="0"/>
            </a:br>
            <a:r>
              <a:rPr lang="en-US" dirty="0"/>
              <a:t>On dividing 29 by 5 we get 4 as remainder. </a:t>
            </a:r>
            <a:br>
              <a:rPr lang="en-US" dirty="0"/>
            </a:br>
            <a:r>
              <a:rPr lang="en-US" dirty="0"/>
              <a:t>Remainder of the expression (22 + 26 + 29)/5 will be equal to (2 + 1 + 4)/5. </a:t>
            </a:r>
            <a:br>
              <a:rPr lang="en-US" dirty="0"/>
            </a:br>
            <a:r>
              <a:rPr lang="en-US" dirty="0"/>
              <a:t>Combined remainder will be equal to remainder of 7/5 i.e. 2.   </a:t>
            </a:r>
          </a:p>
          <a:p>
            <a:pPr lvl="1"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057400"/>
            <a:ext cx="4562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Multiplication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Below are some interesting properties of Modular Multiplication.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Find the remainder of 15 x 17 x 19 when divided by 7.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dividing 15 by 7 we get 1 as remainder.</a:t>
            </a:r>
            <a:br>
              <a:rPr lang="en-US" dirty="0"/>
            </a:br>
            <a:r>
              <a:rPr lang="en-US" dirty="0"/>
              <a:t>On dividing 17 by 7 we get 3 as remainder.</a:t>
            </a:r>
            <a:br>
              <a:rPr lang="en-US" dirty="0"/>
            </a:br>
            <a:r>
              <a:rPr lang="en-US" dirty="0"/>
              <a:t>On dividing 19 by 7 we get 5 as remainder.</a:t>
            </a:r>
            <a:br>
              <a:rPr lang="en-US" dirty="0"/>
            </a:br>
            <a:r>
              <a:rPr lang="en-US" dirty="0"/>
              <a:t>Remainder of the expression (15 x 17 x 19)/7 will be equal to (1 x 3 x 5)/7.</a:t>
            </a:r>
            <a:br>
              <a:rPr lang="en-US" dirty="0"/>
            </a:br>
            <a:r>
              <a:rPr lang="en-US" dirty="0"/>
              <a:t>Combined remainder will be equal to remainder of 15/7 i.e. 1.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8114"/>
            <a:ext cx="4552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Surds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Surds are numbers left in 'square root form' (or 'cube root form' </a:t>
            </a:r>
            <a:r>
              <a:rPr lang="en-US" dirty="0" err="1"/>
              <a:t>etc</a:t>
            </a:r>
            <a:r>
              <a:rPr lang="en-US" dirty="0"/>
              <a:t>). They are therefore irrational numbers. The reason we leave them as surds is because in decimal form they would go on forever and so this is a very clumsy way of writing them.</a:t>
            </a:r>
          </a:p>
          <a:p>
            <a:pPr lvl="1"/>
            <a:r>
              <a:rPr lang="en-US" dirty="0"/>
              <a:t>Example 1: √2 (square root of 2) can't be simplified further so it is a </a:t>
            </a:r>
            <a:r>
              <a:rPr lang="en-US" b="1" dirty="0"/>
              <a:t>surd</a:t>
            </a:r>
            <a:endParaRPr lang="en-US" dirty="0"/>
          </a:p>
          <a:p>
            <a:pPr lvl="1"/>
            <a:r>
              <a:rPr lang="en-US" dirty="0"/>
              <a:t>Example 2: √4 (square root of 4) </a:t>
            </a:r>
            <a:r>
              <a:rPr lang="en-US" b="1" dirty="0"/>
              <a:t>can</a:t>
            </a:r>
            <a:r>
              <a:rPr lang="en-US" dirty="0"/>
              <a:t> be simplified (to 2), so it is </a:t>
            </a:r>
            <a:r>
              <a:rPr lang="en-US" b="1" dirty="0"/>
              <a:t>not a surd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91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u="sng" dirty="0">
                <a:hlinkClick r:id="rId2"/>
              </a:rPr>
              <a:t>https://en.wikipedia.org/wiki/Function_(mathematics)</a:t>
            </a:r>
            <a:endParaRPr lang="en-US" dirty="0"/>
          </a:p>
          <a:p>
            <a:pPr lvl="0" algn="just"/>
            <a:r>
              <a:rPr lang="en-US" u="sng" dirty="0">
                <a:hlinkClick r:id="rId3"/>
              </a:rPr>
              <a:t>https://www.khanacademy.org/math/algebra/x2f8bb11595b61c86:functions</a:t>
            </a:r>
            <a:endParaRPr lang="en-US" dirty="0"/>
          </a:p>
          <a:p>
            <a:pPr lvl="0" algn="just"/>
            <a:r>
              <a:rPr lang="en-US" u="sng" dirty="0">
                <a:hlinkClick r:id="rId4"/>
              </a:rPr>
              <a:t>https://nrich.maths.org/4350</a:t>
            </a:r>
            <a:endParaRPr lang="en-US" dirty="0"/>
          </a:p>
          <a:p>
            <a:pPr lvl="0" algn="just"/>
            <a:r>
              <a:rPr lang="en-US" u="sng" dirty="0">
                <a:hlinkClick r:id="rId5"/>
              </a:rPr>
              <a:t>https://mathworld.wolfram.com/ModularArithmetic.html</a:t>
            </a:r>
            <a:endParaRPr lang="en-US" dirty="0"/>
          </a:p>
          <a:p>
            <a:pPr lvl="0" algn="just"/>
            <a:r>
              <a:rPr lang="en-US" u="sng" dirty="0">
                <a:hlinkClick r:id="rId6"/>
              </a:rPr>
              <a:t>https://artofproblemsolving.com/wiki/index.php/Modular_arithmetic/Introduction</a:t>
            </a:r>
            <a:endParaRPr lang="en-US" dirty="0"/>
          </a:p>
          <a:p>
            <a:pPr lvl="0" algn="just"/>
            <a:r>
              <a:rPr lang="en-US" u="sng" dirty="0">
                <a:hlinkClick r:id="rId7"/>
              </a:rPr>
              <a:t>https://www.youtube.com/watch?v=d-n92Ml1iu0</a:t>
            </a:r>
            <a:endParaRPr lang="en-US" dirty="0"/>
          </a:p>
          <a:p>
            <a:pPr algn="just"/>
            <a:r>
              <a:rPr lang="en-US" u="sng" dirty="0">
                <a:hlinkClick r:id="rId8"/>
              </a:rPr>
              <a:t>https://www.youtube.com/watch?v=568dGLFTom8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endParaRPr lang="en-US" sz="4800" b="1" dirty="0"/>
          </a:p>
          <a:p>
            <a:pPr marL="0" indent="0" algn="ctr">
              <a:buNone/>
            </a:pPr>
            <a:r>
              <a:rPr lang="en-US" sz="4800" b="1" dirty="0"/>
              <a:t>Done for Today</a:t>
            </a:r>
          </a:p>
          <a:p>
            <a:pPr marL="0" indent="0" algn="ctr">
              <a:buNone/>
            </a:pPr>
            <a:r>
              <a:rPr lang="en-US" sz="4800" b="1" dirty="0"/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technical definition of a function is: a relation from a set of inputs to a set of possible outputs where each input is related to exactly one output.</a:t>
            </a:r>
          </a:p>
          <a:p>
            <a:r>
              <a:rPr lang="en-US" b="1" i="1" dirty="0"/>
              <a:t>f ( X )</a:t>
            </a:r>
            <a:endParaRPr lang="en-US" dirty="0"/>
          </a:p>
          <a:p>
            <a:pPr lvl="1"/>
            <a:r>
              <a:rPr lang="en-US" b="1" i="1" dirty="0"/>
              <a:t>f ( X ) = … </a:t>
            </a:r>
            <a:r>
              <a:rPr lang="en-US" dirty="0"/>
              <a:t>is the classic way of writing a function. And there are other ways, as you will see!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It is customary to give functions names, like f, g, or h, and if we call this function f, we generally use the following notation to describe it: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standard terminology for describing this function f is: </a:t>
            </a:r>
          </a:p>
          <a:p>
            <a:pPr lvl="1" algn="just"/>
            <a:r>
              <a:rPr lang="en-US" dirty="0"/>
              <a:t>The value of f at argument 1 is 1, its value at argument 2 is 1, and its value at argument 3 is 2, which we write as 	</a:t>
            </a:r>
          </a:p>
          <a:p>
            <a:pPr lvl="1"/>
            <a:r>
              <a:rPr lang="en-US" dirty="0"/>
              <a:t>f(1)=1,f(2)=1,f(3)=2.</a:t>
            </a:r>
          </a:p>
        </p:txBody>
      </p:sp>
    </p:spTree>
    <p:extLst>
      <p:ext uri="{BB962C8B-B14F-4D97-AF65-F5344CB8AC3E}">
        <p14:creationId xmlns:p14="http://schemas.microsoft.com/office/powerpoint/2010/main" val="42195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Main Parts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/>
              <a:t>The input</a:t>
            </a:r>
          </a:p>
          <a:p>
            <a:pPr lvl="0" algn="just"/>
            <a:r>
              <a:rPr lang="en-US" dirty="0"/>
              <a:t>The relationship</a:t>
            </a:r>
          </a:p>
          <a:p>
            <a:pPr lvl="0" algn="just"/>
            <a:r>
              <a:rPr lang="en-US" dirty="0"/>
              <a:t>The output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3131127"/>
            <a:ext cx="434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Let's use "f":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say </a:t>
            </a:r>
            <a:r>
              <a:rPr lang="en-US" i="1" dirty="0"/>
              <a:t>"f of x equals x squared“</a:t>
            </a:r>
          </a:p>
          <a:p>
            <a:pPr algn="just"/>
            <a:r>
              <a:rPr lang="en-US" dirty="0"/>
              <a:t>What goes </a:t>
            </a:r>
            <a:r>
              <a:rPr lang="en-US" b="1" dirty="0"/>
              <a:t>into</a:t>
            </a:r>
            <a:r>
              <a:rPr lang="en-US" dirty="0"/>
              <a:t> the function is put inside parentheses () after the name of the function:</a:t>
            </a:r>
          </a:p>
          <a:p>
            <a:pPr lvl="1" algn="just"/>
            <a:r>
              <a:rPr lang="en-US" dirty="0"/>
              <a:t>So </a:t>
            </a:r>
            <a:r>
              <a:rPr lang="en-US" b="1" i="1" dirty="0"/>
              <a:t>f (x)</a:t>
            </a:r>
            <a:r>
              <a:rPr lang="en-US" dirty="0"/>
              <a:t> shows us the function is called "</a:t>
            </a:r>
            <a:r>
              <a:rPr lang="en-US" b="1" i="1" dirty="0"/>
              <a:t>f</a:t>
            </a:r>
            <a:r>
              <a:rPr lang="en-US" dirty="0"/>
              <a:t>", and "</a:t>
            </a:r>
            <a:r>
              <a:rPr lang="en-US" b="1" i="1" dirty="0"/>
              <a:t>x</a:t>
            </a:r>
            <a:r>
              <a:rPr lang="en-US" dirty="0"/>
              <a:t>" goes </a:t>
            </a:r>
            <a:r>
              <a:rPr lang="en-US" b="1" dirty="0"/>
              <a:t>in</a:t>
            </a:r>
            <a:endParaRPr lang="en-US" dirty="0"/>
          </a:p>
          <a:p>
            <a:pPr algn="just"/>
            <a:r>
              <a:rPr lang="en-US" dirty="0"/>
              <a:t>And we usually see what a function does with the input:</a:t>
            </a:r>
          </a:p>
          <a:p>
            <a:pPr lvl="1" algn="just"/>
            <a:r>
              <a:rPr lang="en-US" b="1" i="1" dirty="0"/>
              <a:t>f (x) = x</a:t>
            </a:r>
            <a:r>
              <a:rPr lang="en-US" b="1" i="1" baseline="30000" dirty="0"/>
              <a:t>2</a:t>
            </a:r>
            <a:r>
              <a:rPr lang="en-US" dirty="0"/>
              <a:t> shows us that function "</a:t>
            </a:r>
            <a:r>
              <a:rPr lang="en-US" b="1" i="1" dirty="0"/>
              <a:t>f</a:t>
            </a:r>
            <a:r>
              <a:rPr lang="en-US" dirty="0"/>
              <a:t>" takes "</a:t>
            </a:r>
            <a:r>
              <a:rPr lang="en-US" b="1" i="1" dirty="0"/>
              <a:t>x</a:t>
            </a:r>
            <a:r>
              <a:rPr lang="en-US" dirty="0"/>
              <a:t>" and squares it.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20291" y="1905000"/>
            <a:ext cx="3048000" cy="914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20191" y="4613564"/>
            <a:ext cx="464819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Relationship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b="1" i="1" dirty="0"/>
              <a:t>relates</a:t>
            </a:r>
            <a:r>
              <a:rPr lang="en-US" dirty="0"/>
              <a:t> an input to an output. </a:t>
            </a:r>
          </a:p>
          <a:p>
            <a:r>
              <a:rPr lang="en-US" dirty="0"/>
              <a:t>Saying "</a:t>
            </a:r>
            <a:r>
              <a:rPr lang="en-US" b="1" dirty="0"/>
              <a:t>f (4) = 16</a:t>
            </a:r>
            <a:r>
              <a:rPr lang="en-US" dirty="0"/>
              <a:t>" is like saying 4 is somehow related to 16. Or 4 → 16.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757055"/>
            <a:ext cx="5257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Domain, Codomain and </a:t>
            </a:r>
            <a:r>
              <a:rPr lang="en-US" b="1" dirty="0" smtClean="0"/>
              <a:t>Range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There are special names for what can go into, and what can come out of a function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What can go into a function is called the </a:t>
            </a:r>
            <a:r>
              <a:rPr lang="en-US" dirty="0" smtClean="0"/>
              <a:t>Domain</a:t>
            </a:r>
          </a:p>
          <a:p>
            <a:pPr lvl="1" algn="just"/>
            <a:r>
              <a:rPr lang="en-US" dirty="0"/>
              <a:t>What actually comes out </a:t>
            </a:r>
            <a:r>
              <a:rPr lang="en-US" dirty="0" smtClean="0"/>
              <a:t>of </a:t>
            </a:r>
            <a:r>
              <a:rPr lang="en-US" dirty="0"/>
              <a:t>a function is called the </a:t>
            </a:r>
            <a:r>
              <a:rPr lang="en-US" dirty="0" smtClean="0"/>
              <a:t>Range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3200400"/>
            <a:ext cx="60674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9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C1A5C-4D8D-4D5F-BFC3-3ED7FDEC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Types of Things Do Functions Process?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932413-BF32-4330-BFB5-C6638E3F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4COSC012C - Mathematics for Computing – 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8A5DC7-10D9-4051-8FDC-CBE4C7B3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AD73C1-3C27-4183-8C14-F457A1D7B4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For example, the tree-height function </a:t>
            </a:r>
            <a:r>
              <a:rPr lang="en-US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(age) = age×20 makes no sense for an age less than zero.</a:t>
            </a:r>
          </a:p>
          <a:p>
            <a:pPr algn="just"/>
            <a:r>
              <a:rPr 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So we need something more powerful, and that is where 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sets</a:t>
            </a:r>
            <a:r>
              <a:rPr 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come in: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A set is a collection of things.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Here are some examples: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Set of even numbers: {..., -4, -2, 0, 2, 4, ...}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Set of clothes: {"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hat","shirt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",...}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Set of prime numbers: {2, 3, 5, 7, 11, 13, 17,..}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Positive multiples of 3 that are less than 10: {3, 6, 9}</a:t>
            </a:r>
          </a:p>
          <a:p>
            <a:pPr lvl="1">
              <a:lnSpc>
                <a:spcPct val="11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Each individual thing in the set (such as "4" or "hat") is called a member, or element.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2562</TotalTime>
  <Words>1262</Words>
  <Application>Microsoft Office PowerPoint</Application>
  <PresentationFormat>On-screen Show (4:3)</PresentationFormat>
  <Paragraphs>194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MATHEMATICS FOR COMPUTING</vt:lpstr>
      <vt:lpstr>Learning Outcomes</vt:lpstr>
      <vt:lpstr>Function</vt:lpstr>
      <vt:lpstr>Describing Function</vt:lpstr>
      <vt:lpstr>Three Main Parts</vt:lpstr>
      <vt:lpstr>Structure of Function</vt:lpstr>
      <vt:lpstr>Function Relationship</vt:lpstr>
      <vt:lpstr>Domain, Codomain and Range</vt:lpstr>
      <vt:lpstr> What Types of Things Do Functions Process?</vt:lpstr>
      <vt:lpstr>A Function is Special</vt:lpstr>
      <vt:lpstr>The Two Important Things!</vt:lpstr>
      <vt:lpstr>Linear Functions</vt:lpstr>
      <vt:lpstr>Linear Equations - Standard Form</vt:lpstr>
      <vt:lpstr>Graphing Linear Equation</vt:lpstr>
      <vt:lpstr>Linear Equations – Slope Form</vt:lpstr>
      <vt:lpstr>Linear Equations – Point Slope Form</vt:lpstr>
      <vt:lpstr>Quadratic Equations</vt:lpstr>
      <vt:lpstr>How To Solve Them?</vt:lpstr>
      <vt:lpstr>Modular Arithmetic</vt:lpstr>
      <vt:lpstr>Example</vt:lpstr>
      <vt:lpstr>Example</vt:lpstr>
      <vt:lpstr>Modular Addition</vt:lpstr>
      <vt:lpstr>Modular Multiplication</vt:lpstr>
      <vt:lpstr>Surds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COMPUTING</dc:title>
  <dc:creator>technical</dc:creator>
  <cp:lastModifiedBy>subairali</cp:lastModifiedBy>
  <cp:revision>117</cp:revision>
  <dcterms:created xsi:type="dcterms:W3CDTF">2020-09-11T16:05:47Z</dcterms:created>
  <dcterms:modified xsi:type="dcterms:W3CDTF">2021-01-28T10:29:21Z</dcterms:modified>
</cp:coreProperties>
</file>