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73" r:id="rId11"/>
    <p:sldId id="276" r:id="rId12"/>
    <p:sldId id="274" r:id="rId13"/>
    <p:sldId id="268" r:id="rId14"/>
    <p:sldId id="271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2DA"/>
    <a:srgbClr val="ECE5DD"/>
    <a:srgbClr val="F7ACB6"/>
    <a:srgbClr val="093C71"/>
    <a:srgbClr val="F8ACB6"/>
    <a:srgbClr val="AC0000"/>
    <a:srgbClr val="FF6B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6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753E3B-7E2C-4CEE-875D-4D52B61ED581}" type="datetime1">
              <a:rPr lang="de-DE" smtClean="0"/>
              <a:t>26.05.2021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D4E255-5998-4D2A-90B0-7420F77CD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EA488C-C431-40E1-B50A-59F247C287C4}" type="datetime1">
              <a:rPr lang="de-DE" noProof="0" smtClean="0"/>
              <a:t>26.05.2021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965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52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08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11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44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29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02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81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717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19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Untertitel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noProof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de-DE" noProof="0"/>
              <a:t>Klicken Sie, um den Titel zu bearbeiten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9175" y="559677"/>
            <a:ext cx="10862677" cy="446281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38664" y="1980001"/>
            <a:ext cx="5183188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9175" y="1980001"/>
            <a:ext cx="5157787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9175" y="1620000"/>
            <a:ext cx="10862678" cy="39323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50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620000"/>
            <a:ext cx="5148000" cy="450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  <a:buNone/>
            </a:pPr>
            <a:r>
              <a:rPr lang="de-DE" noProof="0"/>
              <a:t>Bild durch Klicken auf Symbol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noProof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de-DE" noProof="0"/>
              <a:t>Klicken Sie, um den Titel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35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73852" y="1620000"/>
            <a:ext cx="5148000" cy="435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980000"/>
            <a:ext cx="5148000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Linke Kopfzeile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de-DE" noProof="0"/>
              <a:t>Vergleich A</a:t>
            </a:r>
          </a:p>
        </p:txBody>
      </p:sp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980000"/>
            <a:ext cx="5148000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Rechte Kopfzeile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de-DE" noProof="0"/>
              <a:t>Vergleich 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10" name="Beschriftung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Video einfügen</a:t>
            </a:r>
          </a:p>
        </p:txBody>
      </p:sp>
      <p:sp>
        <p:nvSpPr>
          <p:cNvPr id="5" name="Beschriftung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Name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Kontaktnummer oder E-Mail-Adresse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Untertitel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Titelmasterformat durch Klicken bearbeiten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Stern: 4 Punkte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Stern: 4 Punkte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Stern: 4 Punkte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 rtl="0"/>
            <a:endParaRPr lang="de-DE" sz="1200" b="1" dirty="0">
              <a:solidFill>
                <a:srgbClr val="093C7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rtlCol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 rtl="0"/>
            <a:fld id="{058DB212-BFA2-403F-85EF-DFD3FF6D973A}" type="slidenum">
              <a:rPr lang="de-DE" smtClean="0"/>
              <a:pPr algn="ctr" rtl="0"/>
              <a:t>‹Nr.›</a:t>
            </a:fld>
            <a:endParaRPr lang="de-DE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Stern: 4 Punkte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Stern: 4 Punkte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Stern: 4 Punkte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pPr rtl="0"/>
            <a:r>
              <a:rPr lang="de-DE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Jens Martensson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pPr rtl="0"/>
            <a:r>
              <a:rPr lang="de-DE"/>
              <a:t>Einfügen einer 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0AC16C08-0AD4-4F1F-B1D4-755C6B508B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835" b="6835"/>
          <a:stretch>
            <a:fillRect/>
          </a:stretch>
        </p:blipFill>
        <p:spPr/>
      </p:pic>
      <p:sp>
        <p:nvSpPr>
          <p:cNvPr id="5" name="Untertitel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476" y="4011040"/>
            <a:ext cx="4555005" cy="1025395"/>
          </a:xfrm>
        </p:spPr>
        <p:txBody>
          <a:bodyPr rtlCol="0"/>
          <a:lstStyle/>
          <a:p>
            <a:pPr rtl="0"/>
            <a:r>
              <a:rPr lang="de-DE" dirty="0"/>
              <a:t>Assembler-Projekt </a:t>
            </a:r>
            <a:r>
              <a:rPr lang="de-DE" noProof="1"/>
              <a:t>DHBW Karlsruhe</a:t>
            </a:r>
          </a:p>
        </p:txBody>
      </p:sp>
      <p:sp>
        <p:nvSpPr>
          <p:cNvPr id="113" name="Titel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2714985"/>
            <a:ext cx="6249625" cy="1610345"/>
          </a:xfrm>
        </p:spPr>
        <p:txBody>
          <a:bodyPr rtlCol="0"/>
          <a:lstStyle/>
          <a:p>
            <a:pPr rtl="0">
              <a:lnSpc>
                <a:spcPts val="5000"/>
              </a:lnSpc>
            </a:pPr>
            <a:r>
              <a:rPr lang="de-DE" dirty="0"/>
              <a:t>Duschköpfe</a:t>
            </a:r>
          </a:p>
        </p:txBody>
      </p:sp>
      <p:sp>
        <p:nvSpPr>
          <p:cNvPr id="46" name="Textplatzhalter 4">
            <a:extLst>
              <a:ext uri="{FF2B5EF4-FFF2-40B4-BE49-F238E27FC236}">
                <a16:creationId xmlns:a16="http://schemas.microsoft.com/office/drawing/2014/main" id="{54533138-02B2-4414-BB56-D0017AAAFD36}"/>
              </a:ext>
            </a:extLst>
          </p:cNvPr>
          <p:cNvSpPr txBox="1">
            <a:spLocks/>
          </p:cNvSpPr>
          <p:nvPr/>
        </p:nvSpPr>
        <p:spPr>
          <a:xfrm>
            <a:off x="993899" y="5218394"/>
            <a:ext cx="3253153" cy="1229046"/>
          </a:xfrm>
          <a:prstGeom prst="roundRect">
            <a:avLst>
              <a:gd name="adj" fmla="val 6759"/>
            </a:avLst>
          </a:prstGeom>
          <a:solidFill>
            <a:schemeClr val="bg2">
              <a:lumMod val="50000"/>
            </a:schemeClr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noProof="1"/>
              <a:t>Presented by Tom Naujox, Lucie Weber &amp; Patrick Welter – TINF19B4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BC0D0149-503E-483A-83BD-7FE1714494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143" b="6143"/>
          <a:stretch>
            <a:fillRect/>
          </a:stretch>
        </p:blipFill>
        <p:spPr/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31" y="3817744"/>
            <a:ext cx="3253153" cy="1229046"/>
          </a:xfrm>
        </p:spPr>
        <p:txBody>
          <a:bodyPr rtlCol="0"/>
          <a:lstStyle/>
          <a:p>
            <a:pPr rtl="0"/>
            <a:r>
              <a:rPr lang="de-DE" noProof="1"/>
              <a:t>Fürs Wassersparen!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B4E6EDA-35E8-4F00-B170-CB0BCEE4B6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2097" y="4321121"/>
            <a:ext cx="3252787" cy="782252"/>
          </a:xfrm>
        </p:spPr>
        <p:txBody>
          <a:bodyPr rtlCol="0"/>
          <a:lstStyle/>
          <a:p>
            <a:pPr rtl="0"/>
            <a:r>
              <a:rPr lang="de-DE" dirty="0"/>
              <a:t>Euer Duschköpfe-Team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25" y="2522143"/>
            <a:ext cx="3717377" cy="1543717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53848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A627F5-40D9-4B9F-8F43-07DAC3C5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Titelfolie: https://bilder.t-online.de/b/81/89/86/48/id_81898648/c_Master-1-1-Large/tid_da/duschkopf-mit-wasser-.jpg</a:t>
            </a:r>
          </a:p>
          <a:p>
            <a:r>
              <a:rPr lang="de-DE" dirty="0"/>
              <a:t>Folie 2: https://www.frag-machiavelli.de/wp-content/uploads/2017/12/gaius-julius-caesar-statue.jpg</a:t>
            </a:r>
          </a:p>
          <a:p>
            <a:r>
              <a:rPr lang="de-DE" dirty="0"/>
              <a:t>Folie 3: https://www.co2online.de/fileadmin/_processed_/0/a/csm_trinkwasserverwendung-infografik-web_6539ba967c.png</a:t>
            </a:r>
          </a:p>
          <a:p>
            <a:r>
              <a:rPr lang="de-DE" dirty="0"/>
              <a:t>Folie 4: https://www.hausjournal.net/wp-content/uploads/durchlauferhitzer-ploetzlich-kaltes-wasser.jpg</a:t>
            </a:r>
          </a:p>
          <a:p>
            <a:r>
              <a:rPr lang="de-DE" dirty="0"/>
              <a:t>Folie 11: https://www.sweber.ch/wp-content/uploads/2019/10/Wassersparen.jpg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435049-20FD-47DC-BF4A-66A9939BC7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058DB212-BFA2-403F-85EF-DFD3FF6D973A}" type="slidenum">
              <a:rPr lang="de-DE" noProof="0" smtClean="0"/>
              <a:pPr rtl="0"/>
              <a:t>11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CDB57C-3CB1-4CC8-968A-C98A7905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8488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>
            <a:extLst>
              <a:ext uri="{FF2B5EF4-FFF2-40B4-BE49-F238E27FC236}">
                <a16:creationId xmlns:a16="http://schemas.microsoft.com/office/drawing/2014/main" id="{C44F7B87-3453-4E13-B0EE-BDCF27BACE46}"/>
              </a:ext>
            </a:extLst>
          </p:cNvPr>
          <p:cNvSpPr/>
          <p:nvPr/>
        </p:nvSpPr>
        <p:spPr>
          <a:xfrm>
            <a:off x="700087" y="507118"/>
            <a:ext cx="10791825" cy="5410200"/>
          </a:xfrm>
          <a:prstGeom prst="rect">
            <a:avLst/>
          </a:prstGeom>
          <a:solidFill>
            <a:srgbClr val="DFE2DA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760BA78C-C178-46BA-91B1-6EA14F50243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15116" b="15116"/>
          <a:stretch>
            <a:fillRect/>
          </a:stretch>
        </p:blipFill>
        <p:spPr>
          <a:xfrm rot="225446">
            <a:off x="7180746" y="951176"/>
            <a:ext cx="4607127" cy="4820364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93" y="2139737"/>
            <a:ext cx="5198117" cy="1778085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de-DE" dirty="0"/>
              <a:t>Er duschte, sah und siegte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Warum? – Darum: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8289131F-4EC3-4E31-A80D-ABC9530A17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9175" y="1291141"/>
            <a:ext cx="6999287" cy="5007182"/>
          </a:xfr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Hypothese | Projektidee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 sz="2800" noProof="1"/>
              <a:t>Wird das Wasser kalt – verlassen wir die Dusche bald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1175" y="1895475"/>
            <a:ext cx="5740177" cy="4556732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sz="2400" dirty="0"/>
              <a:t>System zur Regelung vom Wasserverbrauch beim Duschen: </a:t>
            </a:r>
            <a:endParaRPr lang="de-DE" sz="2400" noProof="1"/>
          </a:p>
          <a:p>
            <a:pPr rtl="0"/>
            <a:r>
              <a:rPr lang="de-DE" dirty="0"/>
              <a:t>Nach 100 Liter Wasserverbrauch wird das Warmwasser abgedreht und es kann nur noch kalt geduscht werden ❄ </a:t>
            </a:r>
          </a:p>
          <a:p>
            <a:pPr rtl="0"/>
            <a:r>
              <a:rPr lang="de-DE" dirty="0"/>
              <a:t>Beim Verlassen der Dusche erscheint entweder eine Fanfare 🎺 oder ein Warnton 🚨</a:t>
            </a:r>
          </a:p>
          <a:p>
            <a:pPr rtl="0"/>
            <a:r>
              <a:rPr lang="de-DE" dirty="0"/>
              <a:t>Während des Duschens wird über ein Display 📟 die bereits verbrauchte Wassermenge angezeigt</a:t>
            </a:r>
          </a:p>
          <a:p>
            <a:pPr rtl="0"/>
            <a:r>
              <a:rPr lang="de-DE" dirty="0"/>
              <a:t>Mithilfe eines Drucksensors wird erfasst ob sich eine Person in der Dusche befindet</a:t>
            </a:r>
          </a:p>
          <a:p>
            <a:r>
              <a:rPr lang="de-DE" dirty="0"/>
              <a:t>Verlässt man die Dusche mit offenem Wasserhahn wird das Wasser abgestellt und der Warnton 🚨</a:t>
            </a:r>
            <a:br>
              <a:rPr lang="de-DE" dirty="0"/>
            </a:br>
            <a:r>
              <a:rPr lang="de-DE" dirty="0"/>
              <a:t>wird abgespielt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BD9220C-CC02-436D-9A5D-C823DE056E2F}"/>
              </a:ext>
            </a:extLst>
          </p:cNvPr>
          <p:cNvSpPr txBox="1"/>
          <p:nvPr/>
        </p:nvSpPr>
        <p:spPr>
          <a:xfrm>
            <a:off x="10149025" y="405793"/>
            <a:ext cx="190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/>
              <a:t>🚿</a:t>
            </a:r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BBBC17D1-BD7F-4A39-BAA6-5389BA32646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4936" r="14936"/>
          <a:stretch>
            <a:fillRect/>
          </a:stretch>
        </p:blipFill>
        <p:spPr>
          <a:xfrm rot="-240000">
            <a:off x="596101" y="1910175"/>
            <a:ext cx="4188297" cy="3983772"/>
          </a:xfr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29" y="2432865"/>
            <a:ext cx="3912825" cy="446281"/>
          </a:xfrm>
        </p:spPr>
        <p:txBody>
          <a:bodyPr rtlCol="0"/>
          <a:lstStyle/>
          <a:p>
            <a:pPr rtl="0"/>
            <a:r>
              <a:rPr lang="de-DE" dirty="0"/>
              <a:t>Ablaufdiagramm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C7080C-5429-4757-B388-A09365AAE5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17" y="92933"/>
            <a:ext cx="4376839" cy="6721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64C15216-1DE8-4774-BAF0-84BCF92731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4922" b="4922"/>
          <a:stretch/>
        </p:blipFill>
        <p:spPr bwMode="auto">
          <a:xfrm>
            <a:off x="301625" y="347662"/>
            <a:ext cx="1158875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812200" y="5548450"/>
            <a:ext cx="2883111" cy="848861"/>
          </a:xfrm>
        </p:spPr>
        <p:txBody>
          <a:bodyPr rtlCol="0"/>
          <a:lstStyle/>
          <a:p>
            <a:pPr rtl="0"/>
            <a:r>
              <a:rPr lang="de-DE" dirty="0"/>
              <a:t>DEMO</a:t>
            </a:r>
            <a:endParaRPr lang="de-DE" noProof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099C740-5AC0-401A-93AF-48ED6A330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Umrechnung Wasserverbrauch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7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4B2CAEDD-C0B0-4ADE-9345-5E2A3238292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9175" y="1429187"/>
                <a:ext cx="10408875" cy="46139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800" b="1" dirty="0"/>
                  <a:t>Wasserzähler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lvl="1">
                  <a:lnSpc>
                    <a:spcPct val="100000"/>
                  </a:lnSpc>
                </a:pPr>
                <a:r>
                  <a:rPr lang="de-DE" sz="1800" dirty="0"/>
                  <a:t>Misst Wasserverbrauch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𝑉𝑜𝑙𝑢𝑚𝑒𝑛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𝑍𝑒𝑖𝑡</m:t>
                        </m:r>
                      </m:den>
                    </m:f>
                  </m:oMath>
                </a14:m>
                <a:endParaRPr lang="de-DE" sz="1800" dirty="0"/>
              </a:p>
              <a:p>
                <a:pPr lvl="1">
                  <a:lnSpc>
                    <a:spcPct val="100000"/>
                  </a:lnSpc>
                </a:pPr>
                <a:r>
                  <a:rPr lang="de-DE" sz="1800" dirty="0"/>
                  <a:t>Wasserverbrauch beim Duschen: 250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den>
                    </m:f>
                  </m:oMath>
                </a14:m>
                <a:r>
                  <a:rPr lang="de-DE" sz="1800" dirty="0"/>
                  <a:t> (entspr. 15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den>
                    </m:f>
                  </m:oMath>
                </a14:m>
                <a:r>
                  <a:rPr lang="de-DE" sz="1800" dirty="0"/>
                  <a:t>)</a:t>
                </a:r>
              </a:p>
              <a:p>
                <a:pPr marL="263525" lvl="1" indent="0">
                  <a:buNone/>
                </a:pPr>
                <a:br>
                  <a:rPr lang="de-DE" dirty="0"/>
                </a:br>
                <a:endParaRPr lang="de-DE" dirty="0"/>
              </a:p>
              <a:p>
                <a:pPr marL="0" indent="0">
                  <a:buNone/>
                </a:pPr>
                <a:r>
                  <a:rPr lang="de-DE" sz="2800" b="1" dirty="0"/>
                  <a:t>Größenordnungen</a:t>
                </a:r>
              </a:p>
              <a:p>
                <a:pPr marL="0" indent="0">
                  <a:buNone/>
                </a:pPr>
                <a:endParaRPr lang="de-DE" sz="2400" dirty="0"/>
              </a:p>
              <a:p>
                <a:pPr lvl="1">
                  <a:lnSpc>
                    <a:spcPct val="100000"/>
                  </a:lnSpc>
                </a:pPr>
                <a:r>
                  <a:rPr lang="de-DE" sz="1800" dirty="0"/>
                  <a:t>Maximaler Wasserverbrauch von 100l entspr. 100.000.000 </a:t>
                </a:r>
                <a:r>
                  <a:rPr lang="de-DE" sz="1800" dirty="0" err="1"/>
                  <a:t>μl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(=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1800" dirty="0"/>
                          <m:t>101 1111 0101 1110 0001 0000 0000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800" dirty="0"/>
              </a:p>
              <a:p>
                <a:pPr marL="263525" lvl="1" indent="0">
                  <a:lnSpc>
                    <a:spcPct val="100000"/>
                  </a:lnSpc>
                  <a:buNone/>
                </a:pPr>
                <a:br>
                  <a:rPr lang="de-DE" sz="1800" dirty="0">
                    <a:sym typeface="Wingdings" panose="05000000000000000000" pitchFamily="2" charset="2"/>
                  </a:rPr>
                </a:br>
                <a:r>
                  <a:rPr lang="de-DE" sz="1800" dirty="0">
                    <a:sym typeface="Wingdings" panose="05000000000000000000" pitchFamily="2" charset="2"/>
                  </a:rPr>
                  <a:t> mindestens 4 Byte benötigt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4B2CAEDD-C0B0-4ADE-9345-5E2A32382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9175" y="1429187"/>
                <a:ext cx="10408875" cy="4613925"/>
              </a:xfrm>
              <a:blipFill>
                <a:blip r:embed="rId3"/>
                <a:stretch>
                  <a:fillRect l="-2049" t="-3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CFC9BB46-EAFF-48F1-91AC-E3F46858F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2673" y="1348241"/>
            <a:ext cx="22669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1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Umrechnung Wasserverbrauch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4B2CAEDD-C0B0-4ADE-9345-5E2A32382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950" y="1400612"/>
            <a:ext cx="10408875" cy="4613925"/>
          </a:xfrm>
        </p:spPr>
        <p:txBody>
          <a:bodyPr/>
          <a:lstStyle/>
          <a:p>
            <a:pPr marL="263525" lvl="1" indent="0">
              <a:buNone/>
            </a:pPr>
            <a:r>
              <a:rPr lang="de-DE" sz="2800" b="1" dirty="0"/>
              <a:t>Umsetzung</a:t>
            </a:r>
          </a:p>
          <a:p>
            <a:pPr marL="263525" lvl="1" indent="0">
              <a:lnSpc>
                <a:spcPct val="100000"/>
              </a:lnSpc>
              <a:buNone/>
            </a:pPr>
            <a:endParaRPr lang="de-DE" sz="2000" dirty="0"/>
          </a:p>
          <a:p>
            <a:pPr lvl="2">
              <a:lnSpc>
                <a:spcPct val="100000"/>
              </a:lnSpc>
            </a:pPr>
            <a:r>
              <a:rPr lang="de-DE" sz="1800" dirty="0"/>
              <a:t>Real-Wert wird in R1 bis R3 gespeichert</a:t>
            </a:r>
          </a:p>
          <a:p>
            <a:pPr lvl="2">
              <a:lnSpc>
                <a:spcPct val="100000"/>
              </a:lnSpc>
            </a:pPr>
            <a:r>
              <a:rPr lang="de-DE" sz="1800" dirty="0"/>
              <a:t>Dann wird die Zahl in Milliliter auf R4 abgebildet (ab 1024er Stelle):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30615B-43CE-4B4E-973B-FB0D87545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35" y="3429000"/>
            <a:ext cx="3063300" cy="105227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C8B8B8C-DE3F-458A-A22A-96812A35C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316" y="3429000"/>
            <a:ext cx="5233703" cy="21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3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099C740-5AC0-401A-93AF-48ED6A330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DD8EB8D-6867-4EF0-8AB4-2C9D48360EE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15280" b="15280"/>
          <a:stretch/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839849" y="5525118"/>
            <a:ext cx="3471339" cy="848861"/>
          </a:xfrm>
        </p:spPr>
        <p:txBody>
          <a:bodyPr rtlCol="0"/>
          <a:lstStyle/>
          <a:p>
            <a:pPr rtl="0"/>
            <a:r>
              <a:rPr lang="de-DE" dirty="0"/>
              <a:t>Implementierung – DEEP DIVE</a:t>
            </a:r>
            <a:endParaRPr lang="de-DE" noProof="1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1626EA-8D34-4BAA-B485-81A2DBCDAA11}"/>
              </a:ext>
            </a:extLst>
          </p:cNvPr>
          <p:cNvSpPr txBox="1"/>
          <p:nvPr/>
        </p:nvSpPr>
        <p:spPr>
          <a:xfrm>
            <a:off x="9847184" y="727379"/>
            <a:ext cx="190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/>
              <a:t>🔍</a:t>
            </a:r>
          </a:p>
        </p:txBody>
      </p:sp>
    </p:spTree>
    <p:extLst>
      <p:ext uri="{BB962C8B-B14F-4D97-AF65-F5344CB8AC3E}">
        <p14:creationId xmlns:p14="http://schemas.microsoft.com/office/powerpoint/2010/main" val="417538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465539_TF78725693.potx" id="{FE7F4E91-8EB6-45FF-8A30-46A28853FD51}" vid="{2FCB8DE1-3A1E-42D5-B77F-94B16EA8003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32ED35-1B96-4BBF-AA31-C7CE7C08A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D055DD-EB40-4970-8737-0C547D1B1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1AED34-0EA6-47AA-B839-315094397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Sekundarschulen</Template>
  <TotalTime>0</TotalTime>
  <Words>333</Words>
  <Application>Microsoft Office PowerPoint</Application>
  <PresentationFormat>Breitbild</PresentationFormat>
  <Paragraphs>63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Cambria Math</vt:lpstr>
      <vt:lpstr>Times New Roman</vt:lpstr>
      <vt:lpstr>Office-Design</vt:lpstr>
      <vt:lpstr>Duschköpfe</vt:lpstr>
      <vt:lpstr>Er duschte, sah und siegte</vt:lpstr>
      <vt:lpstr>Warum? – Darum:</vt:lpstr>
      <vt:lpstr>Hypothese | Projektidee</vt:lpstr>
      <vt:lpstr>Ablaufdiagramm</vt:lpstr>
      <vt:lpstr>PowerPoint-Präsentation</vt:lpstr>
      <vt:lpstr>Umrechnung Wasserverbrauch</vt:lpstr>
      <vt:lpstr>Umrechnung Wasserverbrauch</vt:lpstr>
      <vt:lpstr>PowerPoint-Präsentation</vt:lpstr>
      <vt:lpstr>Vielen Dank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Duschköpfe</dc:title>
  <dc:creator>Lucie Weber</dc:creator>
  <cp:lastModifiedBy>t naujox</cp:lastModifiedBy>
  <cp:revision>26</cp:revision>
  <dcterms:created xsi:type="dcterms:W3CDTF">2021-05-25T09:34:58Z</dcterms:created>
  <dcterms:modified xsi:type="dcterms:W3CDTF">2021-05-26T00:17:19Z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