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0"/>
  </p:notesMasterIdLst>
  <p:sldIdLst>
    <p:sldId id="256" r:id="rId3"/>
    <p:sldId id="257" r:id="rId4"/>
    <p:sldId id="258" r:id="rId5"/>
    <p:sldId id="294" r:id="rId6"/>
    <p:sldId id="262" r:id="rId7"/>
    <p:sldId id="260" r:id="rId8"/>
    <p:sldId id="313" r:id="rId9"/>
    <p:sldId id="295" r:id="rId10"/>
    <p:sldId id="264" r:id="rId11"/>
    <p:sldId id="263" r:id="rId12"/>
    <p:sldId id="296" r:id="rId13"/>
    <p:sldId id="265" r:id="rId14"/>
    <p:sldId id="297" r:id="rId15"/>
    <p:sldId id="298" r:id="rId16"/>
    <p:sldId id="266" r:id="rId17"/>
    <p:sldId id="299" r:id="rId18"/>
    <p:sldId id="301" r:id="rId19"/>
    <p:sldId id="300" r:id="rId20"/>
    <p:sldId id="268" r:id="rId21"/>
    <p:sldId id="270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76" r:id="rId30"/>
    <p:sldId id="302" r:id="rId31"/>
    <p:sldId id="310" r:id="rId32"/>
    <p:sldId id="311" r:id="rId33"/>
    <p:sldId id="312" r:id="rId34"/>
    <p:sldId id="315" r:id="rId35"/>
    <p:sldId id="314" r:id="rId36"/>
    <p:sldId id="272" r:id="rId37"/>
    <p:sldId id="316" r:id="rId38"/>
    <p:sldId id="274" r:id="rId39"/>
  </p:sldIdLst>
  <p:sldSz cx="9144000" cy="5143500" type="screen16x9"/>
  <p:notesSz cx="6858000" cy="9144000"/>
  <p:embeddedFontLst>
    <p:embeddedFont>
      <p:font typeface="Bree Serif" panose="020B0604020202020204" charset="0"/>
      <p:regular r:id="rId41"/>
    </p:embeddedFont>
    <p:embeddedFont>
      <p:font typeface="Cambria Math" panose="02040503050406030204" pitchFamily="18" charset="0"/>
      <p:regular r:id="rId42"/>
    </p:embeddedFont>
    <p:embeddedFont>
      <p:font typeface="Impact" panose="020B0806030902050204" pitchFamily="34" charset="0"/>
      <p:regular r:id="rId43"/>
    </p:embeddedFont>
    <p:embeddedFont>
      <p:font typeface="Proxima Nova" panose="020B0604020202020204" charset="0"/>
      <p:regular r:id="rId44"/>
      <p:bold r:id="rId45"/>
      <p:italic r:id="rId46"/>
      <p:boldItalic r:id="rId47"/>
    </p:embeddedFont>
    <p:embeddedFont>
      <p:font typeface="Proxima Nova Semibold" panose="020B0604020202020204" charset="0"/>
      <p:regular r:id="rId48"/>
      <p:bold r:id="rId49"/>
      <p:boldItalic r:id="rId50"/>
    </p:embeddedFont>
    <p:embeddedFont>
      <p:font typeface="Roboto Black" panose="02000000000000000000" pitchFamily="2" charset="0"/>
      <p:bold r:id="rId51"/>
      <p:boldItalic r:id="rId52"/>
    </p:embeddedFont>
    <p:embeddedFont>
      <p:font typeface="Roboto Light" panose="02000000000000000000" pitchFamily="2" charset="0"/>
      <p:regular r:id="rId53"/>
      <p:bold r:id="rId54"/>
      <p:italic r:id="rId55"/>
      <p:boldItalic r:id="rId56"/>
    </p:embeddedFont>
    <p:embeddedFont>
      <p:font typeface="Roboto Mono Regular" panose="020B0604020202020204" charset="0"/>
      <p:regular r:id="rId57"/>
      <p:bold r:id="rId58"/>
      <p:italic r:id="rId59"/>
      <p:boldItalic r:id="rId60"/>
    </p:embeddedFont>
    <p:embeddedFont>
      <p:font typeface="Roboto Thin" panose="02000000000000000000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" initials="N" lastIdx="1" clrIdx="0">
    <p:extLst>
      <p:ext uri="{19B8F6BF-5375-455C-9EA6-DF929625EA0E}">
        <p15:presenceInfo xmlns:p15="http://schemas.microsoft.com/office/powerpoint/2012/main" userId="f3fed578d094ce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5D306F-B4EA-4B63-9F76-76CF62929EFD}">
  <a:tblStyle styleId="{F55D306F-B4EA-4B63-9F76-76CF62929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63" Type="http://schemas.openxmlformats.org/officeDocument/2006/relationships/font" Target="fonts/font23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2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10.fntdata"/><Relationship Id="rId55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08AFC-8DCF-446B-9773-2AA56187DE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E8CD74D-6E5D-4237-8D63-8A0DB4F0DB5B}">
      <dgm:prSet phldrT="[Văn bản]"/>
      <dgm:spPr/>
      <dgm:t>
        <a:bodyPr/>
        <a:lstStyle/>
        <a:p>
          <a:r>
            <a:rPr lang="vi-VN" b="1" i="0" dirty="0" err="1">
              <a:solidFill>
                <a:schemeClr val="tx1"/>
              </a:solidFill>
            </a:rPr>
            <a:t>Thử</a:t>
          </a:r>
          <a:r>
            <a:rPr lang="vi-VN" b="1" i="0" dirty="0">
              <a:solidFill>
                <a:schemeClr val="tx1"/>
              </a:solidFill>
            </a:rPr>
            <a:t> </a:t>
          </a:r>
          <a:r>
            <a:rPr lang="vi-VN" b="1" i="0" dirty="0" err="1">
              <a:solidFill>
                <a:schemeClr val="tx1"/>
              </a:solidFill>
            </a:rPr>
            <a:t>nghiệm</a:t>
          </a:r>
          <a:r>
            <a:rPr lang="vi-VN" b="1" i="0" dirty="0">
              <a:solidFill>
                <a:schemeClr val="tx1"/>
              </a:solidFill>
            </a:rPr>
            <a:t> 1</a:t>
          </a:r>
          <a:r>
            <a:rPr lang="vi-VN" b="0" i="0" dirty="0">
              <a:solidFill>
                <a:schemeClr val="tx1"/>
              </a:solidFill>
            </a:rPr>
            <a:t>: </a:t>
          </a:r>
          <a:r>
            <a:rPr lang="vi-VN" b="0" i="0" dirty="0" err="1">
              <a:solidFill>
                <a:schemeClr val="tx1"/>
              </a:solidFill>
            </a:rPr>
            <a:t>Huấn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luyện</a:t>
          </a:r>
          <a:r>
            <a:rPr lang="vi-VN" b="0" i="0" dirty="0">
              <a:solidFill>
                <a:schemeClr val="tx1"/>
              </a:solidFill>
            </a:rPr>
            <a:t> mô </a:t>
          </a:r>
          <a:r>
            <a:rPr lang="vi-VN" b="0" i="0" dirty="0" err="1">
              <a:solidFill>
                <a:schemeClr val="tx1"/>
              </a:solidFill>
            </a:rPr>
            <a:t>hình</a:t>
          </a:r>
          <a:r>
            <a:rPr lang="vi-VN" b="0" i="0" dirty="0">
              <a:solidFill>
                <a:schemeClr val="tx1"/>
              </a:solidFill>
            </a:rPr>
            <a:t> không </a:t>
          </a:r>
          <a:r>
            <a:rPr lang="vi-VN" b="0" i="0" dirty="0" err="1">
              <a:solidFill>
                <a:schemeClr val="tx1"/>
              </a:solidFill>
            </a:rPr>
            <a:t>xử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lí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dữ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liệu</a:t>
          </a:r>
          <a:endParaRPr lang="vi-VN" dirty="0">
            <a:solidFill>
              <a:schemeClr val="tx1"/>
            </a:solidFill>
          </a:endParaRPr>
        </a:p>
      </dgm:t>
    </dgm:pt>
    <dgm:pt modelId="{90F24879-F876-4552-989F-063F9B4240C4}" type="parTrans" cxnId="{FCB4371E-13BF-4420-ABDD-DD71ED687BF8}">
      <dgm:prSet/>
      <dgm:spPr/>
      <dgm:t>
        <a:bodyPr/>
        <a:lstStyle/>
        <a:p>
          <a:endParaRPr lang="vi-VN"/>
        </a:p>
      </dgm:t>
    </dgm:pt>
    <dgm:pt modelId="{AB73A987-7302-4AEF-830A-DE2B0DE1CC2F}" type="sibTrans" cxnId="{FCB4371E-13BF-4420-ABDD-DD71ED687BF8}">
      <dgm:prSet/>
      <dgm:spPr/>
      <dgm:t>
        <a:bodyPr/>
        <a:lstStyle/>
        <a:p>
          <a:endParaRPr lang="vi-VN"/>
        </a:p>
      </dgm:t>
    </dgm:pt>
    <dgm:pt modelId="{363ED899-0FF4-4181-903C-8F4FB51F1BC0}">
      <dgm:prSet phldrT="[Văn bản]"/>
      <dgm:spPr/>
      <dgm:t>
        <a:bodyPr/>
        <a:lstStyle/>
        <a:p>
          <a:r>
            <a:rPr lang="vi-VN" b="1" i="0" dirty="0" err="1">
              <a:solidFill>
                <a:schemeClr val="tx1"/>
              </a:solidFill>
            </a:rPr>
            <a:t>Thử</a:t>
          </a:r>
          <a:r>
            <a:rPr lang="vi-VN" b="1" i="0" dirty="0">
              <a:solidFill>
                <a:schemeClr val="tx1"/>
              </a:solidFill>
            </a:rPr>
            <a:t> </a:t>
          </a:r>
          <a:r>
            <a:rPr lang="vi-VN" b="1" i="0" dirty="0" err="1">
              <a:solidFill>
                <a:schemeClr val="tx1"/>
              </a:solidFill>
            </a:rPr>
            <a:t>nghiệm</a:t>
          </a:r>
          <a:r>
            <a:rPr lang="vi-VN" b="1" i="0" dirty="0">
              <a:solidFill>
                <a:schemeClr val="tx1"/>
              </a:solidFill>
            </a:rPr>
            <a:t> 2</a:t>
          </a:r>
          <a:r>
            <a:rPr lang="vi-VN" b="0" i="0" dirty="0">
              <a:solidFill>
                <a:schemeClr val="tx1"/>
              </a:solidFill>
            </a:rPr>
            <a:t>: </a:t>
          </a:r>
          <a:r>
            <a:rPr lang="vi-VN" b="0" i="0" dirty="0" err="1">
              <a:solidFill>
                <a:schemeClr val="tx1"/>
              </a:solidFill>
            </a:rPr>
            <a:t>Huấn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luyện</a:t>
          </a:r>
          <a:r>
            <a:rPr lang="vi-VN" b="0" i="0" dirty="0">
              <a:solidFill>
                <a:schemeClr val="tx1"/>
              </a:solidFill>
            </a:rPr>
            <a:t> mô </a:t>
          </a:r>
          <a:r>
            <a:rPr lang="vi-VN" b="0" i="0" dirty="0" err="1">
              <a:solidFill>
                <a:schemeClr val="tx1"/>
              </a:solidFill>
            </a:rPr>
            <a:t>hình</a:t>
          </a:r>
          <a:r>
            <a:rPr lang="vi-VN" b="0" i="0" dirty="0">
              <a:solidFill>
                <a:schemeClr val="tx1"/>
              </a:solidFill>
            </a:rPr>
            <a:t> sau khi canh </a:t>
          </a:r>
          <a:r>
            <a:rPr lang="vi-VN" b="0" i="0" dirty="0" err="1">
              <a:solidFill>
                <a:schemeClr val="tx1"/>
              </a:solidFill>
            </a:rPr>
            <a:t>giữa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ảnh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và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cắt</a:t>
          </a:r>
          <a:r>
            <a:rPr lang="vi-VN" b="0" i="0" dirty="0">
              <a:solidFill>
                <a:schemeClr val="tx1"/>
              </a:solidFill>
            </a:rPr>
            <a:t> biên</a:t>
          </a:r>
          <a:endParaRPr lang="vi-VN" dirty="0">
            <a:solidFill>
              <a:schemeClr val="tx1"/>
            </a:solidFill>
          </a:endParaRPr>
        </a:p>
      </dgm:t>
    </dgm:pt>
    <dgm:pt modelId="{20010AC8-6356-4A8F-8C8F-395FDA1E6D4A}" type="parTrans" cxnId="{15C0084A-2D68-4360-89E1-43F865F85EB7}">
      <dgm:prSet/>
      <dgm:spPr/>
      <dgm:t>
        <a:bodyPr/>
        <a:lstStyle/>
        <a:p>
          <a:endParaRPr lang="vi-VN"/>
        </a:p>
      </dgm:t>
    </dgm:pt>
    <dgm:pt modelId="{FF29357A-A050-462B-936C-57264D719BF8}" type="sibTrans" cxnId="{15C0084A-2D68-4360-89E1-43F865F85EB7}">
      <dgm:prSet/>
      <dgm:spPr/>
      <dgm:t>
        <a:bodyPr/>
        <a:lstStyle/>
        <a:p>
          <a:endParaRPr lang="vi-VN"/>
        </a:p>
      </dgm:t>
    </dgm:pt>
    <dgm:pt modelId="{29FD1415-726D-490C-B0E0-8656F73AA92C}">
      <dgm:prSet phldrT="[Văn bản]"/>
      <dgm:spPr/>
      <dgm:t>
        <a:bodyPr/>
        <a:lstStyle/>
        <a:p>
          <a:r>
            <a:rPr lang="vi-VN" b="1" i="0" dirty="0" err="1">
              <a:solidFill>
                <a:schemeClr val="tx1"/>
              </a:solidFill>
            </a:rPr>
            <a:t>Thử</a:t>
          </a:r>
          <a:r>
            <a:rPr lang="vi-VN" b="1" i="0" dirty="0">
              <a:solidFill>
                <a:schemeClr val="tx1"/>
              </a:solidFill>
            </a:rPr>
            <a:t> </a:t>
          </a:r>
          <a:r>
            <a:rPr lang="vi-VN" b="1" i="0" dirty="0" err="1">
              <a:solidFill>
                <a:schemeClr val="tx1"/>
              </a:solidFill>
            </a:rPr>
            <a:t>nghiệm</a:t>
          </a:r>
          <a:r>
            <a:rPr lang="vi-VN" b="1" i="0" dirty="0">
              <a:solidFill>
                <a:schemeClr val="tx1"/>
              </a:solidFill>
            </a:rPr>
            <a:t> 3</a:t>
          </a:r>
          <a:r>
            <a:rPr lang="vi-VN" b="0" i="0" dirty="0">
              <a:solidFill>
                <a:schemeClr val="tx1"/>
              </a:solidFill>
            </a:rPr>
            <a:t>: </a:t>
          </a:r>
          <a:r>
            <a:rPr lang="vi-VN" b="0" i="0" dirty="0" err="1">
              <a:solidFill>
                <a:schemeClr val="tx1"/>
              </a:solidFill>
            </a:rPr>
            <a:t>Huấn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luyện</a:t>
          </a:r>
          <a:r>
            <a:rPr lang="vi-VN" b="0" i="0" dirty="0">
              <a:solidFill>
                <a:schemeClr val="tx1"/>
              </a:solidFill>
            </a:rPr>
            <a:t> mô </a:t>
          </a:r>
          <a:r>
            <a:rPr lang="vi-VN" b="0" i="0" dirty="0" err="1">
              <a:solidFill>
                <a:schemeClr val="tx1"/>
              </a:solidFill>
            </a:rPr>
            <a:t>hình</a:t>
          </a:r>
          <a:r>
            <a:rPr lang="vi-VN" b="0" i="0" dirty="0">
              <a:solidFill>
                <a:schemeClr val="tx1"/>
              </a:solidFill>
            </a:rPr>
            <a:t> sau khi </a:t>
          </a:r>
          <a:r>
            <a:rPr lang="vi-VN" b="0" i="0" dirty="0" err="1">
              <a:solidFill>
                <a:schemeClr val="tx1"/>
              </a:solidFill>
            </a:rPr>
            <a:t>loại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bỏ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cácdòng</a:t>
          </a:r>
          <a:r>
            <a:rPr lang="vi-VN" b="0" i="0" dirty="0">
              <a:solidFill>
                <a:schemeClr val="tx1"/>
              </a:solidFill>
            </a:rPr>
            <a:t>, </a:t>
          </a:r>
          <a:r>
            <a:rPr lang="vi-VN" b="0" i="0" dirty="0" err="1">
              <a:solidFill>
                <a:schemeClr val="tx1"/>
              </a:solidFill>
            </a:rPr>
            <a:t>cột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bằng</a:t>
          </a:r>
          <a:r>
            <a:rPr lang="vi-VN" b="0" i="0" dirty="0">
              <a:solidFill>
                <a:schemeClr val="tx1"/>
              </a:solidFill>
            </a:rPr>
            <a:t> 0 </a:t>
          </a:r>
          <a:r>
            <a:rPr lang="vi-VN" b="0" i="0" dirty="0" err="1">
              <a:solidFill>
                <a:schemeClr val="tx1"/>
              </a:solidFill>
            </a:rPr>
            <a:t>và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chỉnh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kích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thước</a:t>
          </a:r>
          <a:r>
            <a:rPr lang="vi-VN" b="0" i="0" dirty="0">
              <a:solidFill>
                <a:schemeClr val="tx1"/>
              </a:solidFill>
            </a:rPr>
            <a:t> lên </a:t>
          </a:r>
          <a:r>
            <a:rPr lang="vi-VN" b="0" i="0" dirty="0" err="1">
              <a:solidFill>
                <a:schemeClr val="tx1"/>
              </a:solidFill>
            </a:rPr>
            <a:t>lại</a:t>
          </a:r>
          <a:r>
            <a:rPr lang="vi-VN" b="0" i="0" dirty="0">
              <a:solidFill>
                <a:schemeClr val="tx1"/>
              </a:solidFill>
            </a:rPr>
            <a:t> (28, 28)</a:t>
          </a:r>
          <a:endParaRPr lang="vi-VN" dirty="0">
            <a:solidFill>
              <a:schemeClr val="tx1"/>
            </a:solidFill>
          </a:endParaRPr>
        </a:p>
      </dgm:t>
    </dgm:pt>
    <dgm:pt modelId="{113A89CC-9922-4D19-BF36-B55CB603226B}" type="parTrans" cxnId="{8CB0B4F6-3BDC-42F7-A1F0-BDD781D89CF0}">
      <dgm:prSet/>
      <dgm:spPr/>
      <dgm:t>
        <a:bodyPr/>
        <a:lstStyle/>
        <a:p>
          <a:endParaRPr lang="vi-VN"/>
        </a:p>
      </dgm:t>
    </dgm:pt>
    <dgm:pt modelId="{2D2D83AB-FBB6-4092-8055-91767FCCAB03}" type="sibTrans" cxnId="{8CB0B4F6-3BDC-42F7-A1F0-BDD781D89CF0}">
      <dgm:prSet/>
      <dgm:spPr/>
      <dgm:t>
        <a:bodyPr/>
        <a:lstStyle/>
        <a:p>
          <a:endParaRPr lang="vi-VN"/>
        </a:p>
      </dgm:t>
    </dgm:pt>
    <dgm:pt modelId="{34BA2FA7-3053-4C17-B535-876FA26981D0}">
      <dgm:prSet phldrT="[Văn bản]"/>
      <dgm:spPr/>
      <dgm:t>
        <a:bodyPr/>
        <a:lstStyle/>
        <a:p>
          <a:r>
            <a:rPr lang="vi-VN" b="1" i="0" dirty="0" err="1">
              <a:solidFill>
                <a:schemeClr val="tx1"/>
              </a:solidFill>
            </a:rPr>
            <a:t>Thử</a:t>
          </a:r>
          <a:r>
            <a:rPr lang="vi-VN" b="1" i="0" dirty="0">
              <a:solidFill>
                <a:schemeClr val="tx1"/>
              </a:solidFill>
            </a:rPr>
            <a:t> </a:t>
          </a:r>
          <a:r>
            <a:rPr lang="vi-VN" b="1" i="0" dirty="0" err="1">
              <a:solidFill>
                <a:schemeClr val="tx1"/>
              </a:solidFill>
            </a:rPr>
            <a:t>nghiệm</a:t>
          </a:r>
          <a:r>
            <a:rPr lang="vi-VN" b="1" i="0" dirty="0">
              <a:solidFill>
                <a:schemeClr val="tx1"/>
              </a:solidFill>
            </a:rPr>
            <a:t> 4</a:t>
          </a:r>
          <a:r>
            <a:rPr lang="vi-VN" b="0" i="0" dirty="0">
              <a:solidFill>
                <a:schemeClr val="tx1"/>
              </a:solidFill>
            </a:rPr>
            <a:t>: </a:t>
          </a:r>
          <a:r>
            <a:rPr lang="vi-VN" b="0" i="0" dirty="0" err="1">
              <a:solidFill>
                <a:schemeClr val="tx1"/>
              </a:solidFill>
            </a:rPr>
            <a:t>Huấn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luyện</a:t>
          </a:r>
          <a:r>
            <a:rPr lang="vi-VN" b="0" i="0" dirty="0">
              <a:solidFill>
                <a:schemeClr val="tx1"/>
              </a:solidFill>
            </a:rPr>
            <a:t> mô </a:t>
          </a:r>
          <a:r>
            <a:rPr lang="vi-VN" b="0" i="0" dirty="0" err="1">
              <a:solidFill>
                <a:schemeClr val="tx1"/>
              </a:solidFill>
            </a:rPr>
            <a:t>hình</a:t>
          </a:r>
          <a:r>
            <a:rPr lang="vi-VN" b="0" i="0" dirty="0">
              <a:solidFill>
                <a:schemeClr val="tx1"/>
              </a:solidFill>
            </a:rPr>
            <a:t> sau khi PCA</a:t>
          </a:r>
          <a:endParaRPr lang="vi-VN" dirty="0">
            <a:solidFill>
              <a:schemeClr val="tx1"/>
            </a:solidFill>
          </a:endParaRPr>
        </a:p>
      </dgm:t>
    </dgm:pt>
    <dgm:pt modelId="{42BB73B4-9D33-40AF-8AC1-43F5E504336B}" type="parTrans" cxnId="{65435B6F-6DA3-41C7-89C5-2B0F1D5E85C6}">
      <dgm:prSet/>
      <dgm:spPr/>
      <dgm:t>
        <a:bodyPr/>
        <a:lstStyle/>
        <a:p>
          <a:endParaRPr lang="vi-VN"/>
        </a:p>
      </dgm:t>
    </dgm:pt>
    <dgm:pt modelId="{3C4B4F1F-9379-47F5-9AE3-722E59EF4ED8}" type="sibTrans" cxnId="{65435B6F-6DA3-41C7-89C5-2B0F1D5E85C6}">
      <dgm:prSet/>
      <dgm:spPr/>
      <dgm:t>
        <a:bodyPr/>
        <a:lstStyle/>
        <a:p>
          <a:endParaRPr lang="vi-VN"/>
        </a:p>
      </dgm:t>
    </dgm:pt>
    <dgm:pt modelId="{248EC81A-7F54-4277-91DF-AED9CC558089}">
      <dgm:prSet phldrT="[Văn bản]"/>
      <dgm:spPr/>
      <dgm:t>
        <a:bodyPr/>
        <a:lstStyle/>
        <a:p>
          <a:r>
            <a:rPr lang="vi-VN" b="1" i="0" dirty="0" err="1">
              <a:solidFill>
                <a:schemeClr val="tx1"/>
              </a:solidFill>
            </a:rPr>
            <a:t>Thử</a:t>
          </a:r>
          <a:r>
            <a:rPr lang="vi-VN" b="1" i="0" dirty="0">
              <a:solidFill>
                <a:schemeClr val="tx1"/>
              </a:solidFill>
            </a:rPr>
            <a:t> </a:t>
          </a:r>
          <a:r>
            <a:rPr lang="vi-VN" b="1" i="0" dirty="0" err="1">
              <a:solidFill>
                <a:schemeClr val="tx1"/>
              </a:solidFill>
            </a:rPr>
            <a:t>nghiệm</a:t>
          </a:r>
          <a:r>
            <a:rPr lang="vi-VN" b="1" i="0" dirty="0">
              <a:solidFill>
                <a:schemeClr val="tx1"/>
              </a:solidFill>
            </a:rPr>
            <a:t> 5</a:t>
          </a:r>
          <a:r>
            <a:rPr lang="vi-VN" b="0" i="0" dirty="0">
              <a:solidFill>
                <a:schemeClr val="tx1"/>
              </a:solidFill>
            </a:rPr>
            <a:t>: </a:t>
          </a:r>
          <a:r>
            <a:rPr lang="vi-VN" b="0" i="0" dirty="0" err="1">
              <a:solidFill>
                <a:schemeClr val="tx1"/>
              </a:solidFill>
            </a:rPr>
            <a:t>Kết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hợp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thử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nghiệm</a:t>
          </a:r>
          <a:r>
            <a:rPr lang="vi-VN" b="0" i="0" dirty="0">
              <a:solidFill>
                <a:schemeClr val="tx1"/>
              </a:solidFill>
            </a:rPr>
            <a:t> 3 </a:t>
          </a:r>
          <a:r>
            <a:rPr lang="vi-VN" b="0" i="0" dirty="0" err="1">
              <a:solidFill>
                <a:schemeClr val="tx1"/>
              </a:solidFill>
            </a:rPr>
            <a:t>với</a:t>
          </a:r>
          <a:r>
            <a:rPr lang="vi-VN" b="0" i="0" dirty="0">
              <a:solidFill>
                <a:schemeClr val="tx1"/>
              </a:solidFill>
            </a:rPr>
            <a:t> 4</a:t>
          </a:r>
          <a:endParaRPr lang="vi-VN" dirty="0">
            <a:solidFill>
              <a:schemeClr val="tx1"/>
            </a:solidFill>
          </a:endParaRPr>
        </a:p>
      </dgm:t>
    </dgm:pt>
    <dgm:pt modelId="{ACE4827E-628B-4B23-B52E-0BFE8164325D}" type="parTrans" cxnId="{E509B8CF-A5DA-4207-B0E5-371FDBFB2E9B}">
      <dgm:prSet/>
      <dgm:spPr/>
      <dgm:t>
        <a:bodyPr/>
        <a:lstStyle/>
        <a:p>
          <a:endParaRPr lang="vi-VN"/>
        </a:p>
      </dgm:t>
    </dgm:pt>
    <dgm:pt modelId="{FF17B90F-3F30-4A48-8BA1-05E5C0A2A792}" type="sibTrans" cxnId="{E509B8CF-A5DA-4207-B0E5-371FDBFB2E9B}">
      <dgm:prSet/>
      <dgm:spPr/>
      <dgm:t>
        <a:bodyPr/>
        <a:lstStyle/>
        <a:p>
          <a:endParaRPr lang="vi-VN"/>
        </a:p>
      </dgm:t>
    </dgm:pt>
    <dgm:pt modelId="{2F2FD103-5186-4B1D-BD39-D4290D9113FB}">
      <dgm:prSet phldrT="[Văn bản]"/>
      <dgm:spPr/>
      <dgm:t>
        <a:bodyPr/>
        <a:lstStyle/>
        <a:p>
          <a:r>
            <a:rPr lang="vi-VN" b="1" i="0" dirty="0" err="1">
              <a:solidFill>
                <a:schemeClr val="tx1"/>
              </a:solidFill>
            </a:rPr>
            <a:t>Thử</a:t>
          </a:r>
          <a:r>
            <a:rPr lang="vi-VN" b="1" i="0" dirty="0">
              <a:solidFill>
                <a:schemeClr val="tx1"/>
              </a:solidFill>
            </a:rPr>
            <a:t> </a:t>
          </a:r>
          <a:r>
            <a:rPr lang="vi-VN" b="1" i="0" dirty="0" err="1">
              <a:solidFill>
                <a:schemeClr val="tx1"/>
              </a:solidFill>
            </a:rPr>
            <a:t>nghiệm</a:t>
          </a:r>
          <a:r>
            <a:rPr lang="vi-VN" b="1" i="0" dirty="0">
              <a:solidFill>
                <a:schemeClr val="tx1"/>
              </a:solidFill>
            </a:rPr>
            <a:t> 6</a:t>
          </a:r>
          <a:r>
            <a:rPr lang="vi-VN" b="0" i="0" dirty="0">
              <a:solidFill>
                <a:schemeClr val="tx1"/>
              </a:solidFill>
            </a:rPr>
            <a:t>: </a:t>
          </a:r>
          <a:r>
            <a:rPr lang="vi-VN" b="0" i="0" dirty="0" err="1">
              <a:solidFill>
                <a:schemeClr val="tx1"/>
              </a:solidFill>
            </a:rPr>
            <a:t>Huấn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luyện</a:t>
          </a:r>
          <a:r>
            <a:rPr lang="vi-VN" b="0" i="0" dirty="0">
              <a:solidFill>
                <a:schemeClr val="tx1"/>
              </a:solidFill>
            </a:rPr>
            <a:t> mô </a:t>
          </a:r>
          <a:r>
            <a:rPr lang="vi-VN" b="0" i="0" dirty="0" err="1">
              <a:solidFill>
                <a:schemeClr val="tx1"/>
              </a:solidFill>
            </a:rPr>
            <a:t>hình</a:t>
          </a:r>
          <a:r>
            <a:rPr lang="vi-VN" b="0" i="0" dirty="0">
              <a:solidFill>
                <a:schemeClr val="tx1"/>
              </a:solidFill>
            </a:rPr>
            <a:t> như ở </a:t>
          </a:r>
          <a:r>
            <a:rPr lang="vi-VN" b="0" i="0" dirty="0" err="1">
              <a:solidFill>
                <a:schemeClr val="tx1"/>
              </a:solidFill>
            </a:rPr>
            <a:t>thử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nghiệm</a:t>
          </a:r>
          <a:r>
            <a:rPr lang="vi-VN" b="0" i="0" dirty="0">
              <a:solidFill>
                <a:schemeClr val="tx1"/>
              </a:solidFill>
            </a:rPr>
            <a:t> 4 </a:t>
          </a:r>
          <a:r>
            <a:rPr lang="vi-VN" b="0" i="0" dirty="0" err="1">
              <a:solidFill>
                <a:schemeClr val="tx1"/>
              </a:solidFill>
            </a:rPr>
            <a:t>sử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dụng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ảnh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đã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cắt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hết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dòng</a:t>
          </a:r>
          <a:r>
            <a:rPr lang="vi-VN" b="0" i="0" dirty="0">
              <a:solidFill>
                <a:schemeClr val="tx1"/>
              </a:solidFill>
            </a:rPr>
            <a:t>, </a:t>
          </a:r>
          <a:r>
            <a:rPr lang="vi-VN" b="0" i="0" dirty="0" err="1">
              <a:solidFill>
                <a:schemeClr val="tx1"/>
              </a:solidFill>
            </a:rPr>
            <a:t>cột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bằng</a:t>
          </a:r>
          <a:r>
            <a:rPr lang="vi-VN" b="0" i="0" dirty="0">
              <a:solidFill>
                <a:schemeClr val="tx1"/>
              </a:solidFill>
            </a:rPr>
            <a:t> 0 nhưng </a:t>
          </a:r>
          <a:r>
            <a:rPr lang="vi-VN" b="0" i="0" dirty="0" err="1">
              <a:solidFill>
                <a:schemeClr val="tx1"/>
              </a:solidFill>
            </a:rPr>
            <a:t>sử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dụngthêm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Polynomial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Features</a:t>
          </a:r>
          <a:endParaRPr lang="vi-VN" dirty="0">
            <a:solidFill>
              <a:schemeClr val="tx1"/>
            </a:solidFill>
          </a:endParaRPr>
        </a:p>
      </dgm:t>
    </dgm:pt>
    <dgm:pt modelId="{9ACC05B0-B76A-4205-8D02-F61427A4C811}" type="parTrans" cxnId="{A9F43EC8-24D0-44B8-83E1-1693012D55CD}">
      <dgm:prSet/>
      <dgm:spPr/>
      <dgm:t>
        <a:bodyPr/>
        <a:lstStyle/>
        <a:p>
          <a:endParaRPr lang="vi-VN"/>
        </a:p>
      </dgm:t>
    </dgm:pt>
    <dgm:pt modelId="{7E9F69C1-B2ED-4318-A678-50616D93509C}" type="sibTrans" cxnId="{A9F43EC8-24D0-44B8-83E1-1693012D55CD}">
      <dgm:prSet/>
      <dgm:spPr/>
      <dgm:t>
        <a:bodyPr/>
        <a:lstStyle/>
        <a:p>
          <a:endParaRPr lang="vi-VN"/>
        </a:p>
      </dgm:t>
    </dgm:pt>
    <dgm:pt modelId="{AF33FCC2-4C8C-4141-BD58-09C4CEE75F06}">
      <dgm:prSet phldrT="[Văn bản]"/>
      <dgm:spPr/>
      <dgm:t>
        <a:bodyPr/>
        <a:lstStyle/>
        <a:p>
          <a:r>
            <a:rPr lang="vi-VN" b="1" i="0" dirty="0" err="1">
              <a:solidFill>
                <a:schemeClr val="tx1"/>
              </a:solidFill>
            </a:rPr>
            <a:t>Thử</a:t>
          </a:r>
          <a:r>
            <a:rPr lang="vi-VN" b="1" i="0" dirty="0">
              <a:solidFill>
                <a:schemeClr val="tx1"/>
              </a:solidFill>
            </a:rPr>
            <a:t> </a:t>
          </a:r>
          <a:r>
            <a:rPr lang="vi-VN" b="1" i="0" dirty="0" err="1">
              <a:solidFill>
                <a:schemeClr val="tx1"/>
              </a:solidFill>
            </a:rPr>
            <a:t>nghiệm</a:t>
          </a:r>
          <a:r>
            <a:rPr lang="vi-VN" b="1" i="0" dirty="0">
              <a:solidFill>
                <a:schemeClr val="tx1"/>
              </a:solidFill>
            </a:rPr>
            <a:t> 7</a:t>
          </a:r>
          <a:r>
            <a:rPr lang="vi-VN" b="0" i="0" dirty="0">
              <a:solidFill>
                <a:schemeClr val="tx1"/>
              </a:solidFill>
            </a:rPr>
            <a:t>: </a:t>
          </a:r>
          <a:r>
            <a:rPr lang="vi-VN" b="0" i="0" dirty="0" err="1">
              <a:solidFill>
                <a:schemeClr val="tx1"/>
              </a:solidFill>
            </a:rPr>
            <a:t>Sử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dụng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Data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Augmentation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kết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hợp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thử</a:t>
          </a:r>
          <a:r>
            <a:rPr lang="vi-VN" b="0" i="0" dirty="0">
              <a:solidFill>
                <a:schemeClr val="tx1"/>
              </a:solidFill>
            </a:rPr>
            <a:t> </a:t>
          </a:r>
          <a:r>
            <a:rPr lang="vi-VN" b="0" i="0" dirty="0" err="1">
              <a:solidFill>
                <a:schemeClr val="tx1"/>
              </a:solidFill>
            </a:rPr>
            <a:t>nghiệm</a:t>
          </a:r>
          <a:r>
            <a:rPr lang="vi-VN" b="0" i="0" dirty="0">
              <a:solidFill>
                <a:schemeClr val="tx1"/>
              </a:solidFill>
            </a:rPr>
            <a:t> 6</a:t>
          </a:r>
          <a:endParaRPr lang="vi-VN" dirty="0">
            <a:solidFill>
              <a:schemeClr val="tx1"/>
            </a:solidFill>
          </a:endParaRPr>
        </a:p>
      </dgm:t>
    </dgm:pt>
    <dgm:pt modelId="{ED0B6A8B-388F-42B3-A237-CB63AC8A75C3}" type="parTrans" cxnId="{E644197F-A22B-4226-892A-7579D4201682}">
      <dgm:prSet/>
      <dgm:spPr/>
      <dgm:t>
        <a:bodyPr/>
        <a:lstStyle/>
        <a:p>
          <a:endParaRPr lang="vi-VN"/>
        </a:p>
      </dgm:t>
    </dgm:pt>
    <dgm:pt modelId="{8DCB7721-FE7E-4F60-A539-1B2F32C150FF}" type="sibTrans" cxnId="{E644197F-A22B-4226-892A-7579D4201682}">
      <dgm:prSet/>
      <dgm:spPr/>
      <dgm:t>
        <a:bodyPr/>
        <a:lstStyle/>
        <a:p>
          <a:endParaRPr lang="vi-VN"/>
        </a:p>
      </dgm:t>
    </dgm:pt>
    <dgm:pt modelId="{6A5D5698-CFC4-4972-9D3C-C27553545025}" type="pres">
      <dgm:prSet presAssocID="{9FE08AFC-8DCF-446B-9773-2AA56187DEB3}" presName="linear" presStyleCnt="0">
        <dgm:presLayoutVars>
          <dgm:dir/>
          <dgm:animLvl val="lvl"/>
          <dgm:resizeHandles val="exact"/>
        </dgm:presLayoutVars>
      </dgm:prSet>
      <dgm:spPr/>
    </dgm:pt>
    <dgm:pt modelId="{14AA7D99-E3B6-40B3-B8B2-A2A5C58579D8}" type="pres">
      <dgm:prSet presAssocID="{AE8CD74D-6E5D-4237-8D63-8A0DB4F0DB5B}" presName="parentLin" presStyleCnt="0"/>
      <dgm:spPr/>
    </dgm:pt>
    <dgm:pt modelId="{980F2B79-5655-43E6-AA76-0BEF08DF2D68}" type="pres">
      <dgm:prSet presAssocID="{AE8CD74D-6E5D-4237-8D63-8A0DB4F0DB5B}" presName="parentLeftMargin" presStyleLbl="node1" presStyleIdx="0" presStyleCnt="7"/>
      <dgm:spPr/>
    </dgm:pt>
    <dgm:pt modelId="{209C463B-D96F-4DC2-ACE8-95696ACE3612}" type="pres">
      <dgm:prSet presAssocID="{AE8CD74D-6E5D-4237-8D63-8A0DB4F0DB5B}" presName="parentText" presStyleLbl="node1" presStyleIdx="0" presStyleCnt="7" custLinFactNeighborX="2240" custLinFactNeighborY="7040">
        <dgm:presLayoutVars>
          <dgm:chMax val="0"/>
          <dgm:bulletEnabled val="1"/>
        </dgm:presLayoutVars>
      </dgm:prSet>
      <dgm:spPr/>
    </dgm:pt>
    <dgm:pt modelId="{55F2E609-D3AC-4E71-A835-DC44755D47B8}" type="pres">
      <dgm:prSet presAssocID="{AE8CD74D-6E5D-4237-8D63-8A0DB4F0DB5B}" presName="negativeSpace" presStyleCnt="0"/>
      <dgm:spPr/>
    </dgm:pt>
    <dgm:pt modelId="{916B928C-5532-4B01-985F-640AFA61E454}" type="pres">
      <dgm:prSet presAssocID="{AE8CD74D-6E5D-4237-8D63-8A0DB4F0DB5B}" presName="childText" presStyleLbl="conFgAcc1" presStyleIdx="0" presStyleCnt="7" custLinFactNeighborX="112" custLinFactNeighborY="38485">
        <dgm:presLayoutVars>
          <dgm:bulletEnabled val="1"/>
        </dgm:presLayoutVars>
      </dgm:prSet>
      <dgm:spPr/>
    </dgm:pt>
    <dgm:pt modelId="{32322D17-7DF2-49AB-8F18-16CDAA7D7413}" type="pres">
      <dgm:prSet presAssocID="{AB73A987-7302-4AEF-830A-DE2B0DE1CC2F}" presName="spaceBetweenRectangles" presStyleCnt="0"/>
      <dgm:spPr/>
    </dgm:pt>
    <dgm:pt modelId="{FEF2B0B9-4EBF-4763-A6D5-B598C0E08A5A}" type="pres">
      <dgm:prSet presAssocID="{363ED899-0FF4-4181-903C-8F4FB51F1BC0}" presName="parentLin" presStyleCnt="0"/>
      <dgm:spPr/>
    </dgm:pt>
    <dgm:pt modelId="{4F7C8271-8C93-48F9-8C0D-A67E1E5111B2}" type="pres">
      <dgm:prSet presAssocID="{363ED899-0FF4-4181-903C-8F4FB51F1BC0}" presName="parentLeftMargin" presStyleLbl="node1" presStyleIdx="0" presStyleCnt="7"/>
      <dgm:spPr/>
    </dgm:pt>
    <dgm:pt modelId="{A68253A1-8EA0-4FFE-B57D-81E8B741F8FF}" type="pres">
      <dgm:prSet presAssocID="{363ED899-0FF4-4181-903C-8F4FB51F1BC0}" presName="parentText" presStyleLbl="node1" presStyleIdx="1" presStyleCnt="7" custLinFactNeighborX="2240" custLinFactNeighborY="7040">
        <dgm:presLayoutVars>
          <dgm:chMax val="0"/>
          <dgm:bulletEnabled val="1"/>
        </dgm:presLayoutVars>
      </dgm:prSet>
      <dgm:spPr/>
    </dgm:pt>
    <dgm:pt modelId="{4D45F9D9-3531-4B7F-8416-68435C3982F2}" type="pres">
      <dgm:prSet presAssocID="{363ED899-0FF4-4181-903C-8F4FB51F1BC0}" presName="negativeSpace" presStyleCnt="0"/>
      <dgm:spPr/>
    </dgm:pt>
    <dgm:pt modelId="{3FA5B7D6-DC57-4909-9C08-E8AD683FA14C}" type="pres">
      <dgm:prSet presAssocID="{363ED899-0FF4-4181-903C-8F4FB51F1BC0}" presName="childText" presStyleLbl="conFgAcc1" presStyleIdx="1" presStyleCnt="7" custLinFactNeighborX="112" custLinFactNeighborY="38485">
        <dgm:presLayoutVars>
          <dgm:bulletEnabled val="1"/>
        </dgm:presLayoutVars>
      </dgm:prSet>
      <dgm:spPr/>
    </dgm:pt>
    <dgm:pt modelId="{0B048F42-44DA-4509-AE30-41DF3682E02C}" type="pres">
      <dgm:prSet presAssocID="{FF29357A-A050-462B-936C-57264D719BF8}" presName="spaceBetweenRectangles" presStyleCnt="0"/>
      <dgm:spPr/>
    </dgm:pt>
    <dgm:pt modelId="{607DEAE0-B057-423C-8C52-0E60CE2486A6}" type="pres">
      <dgm:prSet presAssocID="{29FD1415-726D-490C-B0E0-8656F73AA92C}" presName="parentLin" presStyleCnt="0"/>
      <dgm:spPr/>
    </dgm:pt>
    <dgm:pt modelId="{09316452-9448-48E2-82C9-B0F513F8BC33}" type="pres">
      <dgm:prSet presAssocID="{29FD1415-726D-490C-B0E0-8656F73AA92C}" presName="parentLeftMargin" presStyleLbl="node1" presStyleIdx="1" presStyleCnt="7"/>
      <dgm:spPr/>
    </dgm:pt>
    <dgm:pt modelId="{31FA2E68-18ED-4332-8900-0F78FE7204A0}" type="pres">
      <dgm:prSet presAssocID="{29FD1415-726D-490C-B0E0-8656F73AA92C}" presName="parentText" presStyleLbl="node1" presStyleIdx="2" presStyleCnt="7" custLinFactNeighborX="2240" custLinFactNeighborY="7040">
        <dgm:presLayoutVars>
          <dgm:chMax val="0"/>
          <dgm:bulletEnabled val="1"/>
        </dgm:presLayoutVars>
      </dgm:prSet>
      <dgm:spPr/>
    </dgm:pt>
    <dgm:pt modelId="{A872B5E1-B37E-4977-BD38-DAC8FDFE3CAA}" type="pres">
      <dgm:prSet presAssocID="{29FD1415-726D-490C-B0E0-8656F73AA92C}" presName="negativeSpace" presStyleCnt="0"/>
      <dgm:spPr/>
    </dgm:pt>
    <dgm:pt modelId="{5A258CB1-2894-4152-AE24-B3F0C7D299F6}" type="pres">
      <dgm:prSet presAssocID="{29FD1415-726D-490C-B0E0-8656F73AA92C}" presName="childText" presStyleLbl="conFgAcc1" presStyleIdx="2" presStyleCnt="7" custLinFactNeighborX="112" custLinFactNeighborY="38485">
        <dgm:presLayoutVars>
          <dgm:bulletEnabled val="1"/>
        </dgm:presLayoutVars>
      </dgm:prSet>
      <dgm:spPr/>
    </dgm:pt>
    <dgm:pt modelId="{165EB2CD-54C4-4EB6-AF77-569F2E5BDF2C}" type="pres">
      <dgm:prSet presAssocID="{2D2D83AB-FBB6-4092-8055-91767FCCAB03}" presName="spaceBetweenRectangles" presStyleCnt="0"/>
      <dgm:spPr/>
    </dgm:pt>
    <dgm:pt modelId="{4C7DEE8A-480C-488D-9ADD-FDE6ACB9911E}" type="pres">
      <dgm:prSet presAssocID="{34BA2FA7-3053-4C17-B535-876FA26981D0}" presName="parentLin" presStyleCnt="0"/>
      <dgm:spPr/>
    </dgm:pt>
    <dgm:pt modelId="{58BAB27B-7E8F-4EEB-BB27-8CDFC6064C33}" type="pres">
      <dgm:prSet presAssocID="{34BA2FA7-3053-4C17-B535-876FA26981D0}" presName="parentLeftMargin" presStyleLbl="node1" presStyleIdx="2" presStyleCnt="7"/>
      <dgm:spPr/>
    </dgm:pt>
    <dgm:pt modelId="{6C806496-8622-4365-8676-1138B7DD97B3}" type="pres">
      <dgm:prSet presAssocID="{34BA2FA7-3053-4C17-B535-876FA26981D0}" presName="parentText" presStyleLbl="node1" presStyleIdx="3" presStyleCnt="7" custLinFactNeighborX="2240" custLinFactNeighborY="7040">
        <dgm:presLayoutVars>
          <dgm:chMax val="0"/>
          <dgm:bulletEnabled val="1"/>
        </dgm:presLayoutVars>
      </dgm:prSet>
      <dgm:spPr/>
    </dgm:pt>
    <dgm:pt modelId="{6D529F35-7762-4409-AF26-404D4AD34AFC}" type="pres">
      <dgm:prSet presAssocID="{34BA2FA7-3053-4C17-B535-876FA26981D0}" presName="negativeSpace" presStyleCnt="0"/>
      <dgm:spPr/>
    </dgm:pt>
    <dgm:pt modelId="{158E5C9C-3558-4FA2-AEBB-8D6264839796}" type="pres">
      <dgm:prSet presAssocID="{34BA2FA7-3053-4C17-B535-876FA26981D0}" presName="childText" presStyleLbl="conFgAcc1" presStyleIdx="3" presStyleCnt="7" custLinFactNeighborX="112" custLinFactNeighborY="38485">
        <dgm:presLayoutVars>
          <dgm:bulletEnabled val="1"/>
        </dgm:presLayoutVars>
      </dgm:prSet>
      <dgm:spPr/>
    </dgm:pt>
    <dgm:pt modelId="{5577E162-B658-49ED-9413-E734F66D9D45}" type="pres">
      <dgm:prSet presAssocID="{3C4B4F1F-9379-47F5-9AE3-722E59EF4ED8}" presName="spaceBetweenRectangles" presStyleCnt="0"/>
      <dgm:spPr/>
    </dgm:pt>
    <dgm:pt modelId="{7278B810-87EC-4F94-9105-51D567AB7BBC}" type="pres">
      <dgm:prSet presAssocID="{248EC81A-7F54-4277-91DF-AED9CC558089}" presName="parentLin" presStyleCnt="0"/>
      <dgm:spPr/>
    </dgm:pt>
    <dgm:pt modelId="{BE7F7CAC-EBCC-462D-A13A-20CA45127031}" type="pres">
      <dgm:prSet presAssocID="{248EC81A-7F54-4277-91DF-AED9CC558089}" presName="parentLeftMargin" presStyleLbl="node1" presStyleIdx="3" presStyleCnt="7"/>
      <dgm:spPr/>
    </dgm:pt>
    <dgm:pt modelId="{15B4703E-94CD-4F8B-AF80-15F0463A8439}" type="pres">
      <dgm:prSet presAssocID="{248EC81A-7F54-4277-91DF-AED9CC558089}" presName="parentText" presStyleLbl="node1" presStyleIdx="4" presStyleCnt="7" custLinFactNeighborX="2240" custLinFactNeighborY="7040">
        <dgm:presLayoutVars>
          <dgm:chMax val="0"/>
          <dgm:bulletEnabled val="1"/>
        </dgm:presLayoutVars>
      </dgm:prSet>
      <dgm:spPr/>
    </dgm:pt>
    <dgm:pt modelId="{14C48DA7-AAE7-46B3-AEF3-02A71B52550B}" type="pres">
      <dgm:prSet presAssocID="{248EC81A-7F54-4277-91DF-AED9CC558089}" presName="negativeSpace" presStyleCnt="0"/>
      <dgm:spPr/>
    </dgm:pt>
    <dgm:pt modelId="{3FAB92E7-BD74-4A88-9819-A16F9E3425AF}" type="pres">
      <dgm:prSet presAssocID="{248EC81A-7F54-4277-91DF-AED9CC558089}" presName="childText" presStyleLbl="conFgAcc1" presStyleIdx="4" presStyleCnt="7" custLinFactNeighborX="112" custLinFactNeighborY="38485">
        <dgm:presLayoutVars>
          <dgm:bulletEnabled val="1"/>
        </dgm:presLayoutVars>
      </dgm:prSet>
      <dgm:spPr/>
    </dgm:pt>
    <dgm:pt modelId="{F5764B52-4475-4818-BB02-2C3FCBE791BF}" type="pres">
      <dgm:prSet presAssocID="{FF17B90F-3F30-4A48-8BA1-05E5C0A2A792}" presName="spaceBetweenRectangles" presStyleCnt="0"/>
      <dgm:spPr/>
    </dgm:pt>
    <dgm:pt modelId="{FDEEEAF7-4F6A-4385-8C5E-812C7EC7DFF5}" type="pres">
      <dgm:prSet presAssocID="{2F2FD103-5186-4B1D-BD39-D4290D9113FB}" presName="parentLin" presStyleCnt="0"/>
      <dgm:spPr/>
    </dgm:pt>
    <dgm:pt modelId="{2C763B0A-6FD3-46D5-9C8F-4108305CEC84}" type="pres">
      <dgm:prSet presAssocID="{2F2FD103-5186-4B1D-BD39-D4290D9113FB}" presName="parentLeftMargin" presStyleLbl="node1" presStyleIdx="4" presStyleCnt="7"/>
      <dgm:spPr/>
    </dgm:pt>
    <dgm:pt modelId="{B30A60FB-D54C-4ECF-BBD7-9E1A40C958C4}" type="pres">
      <dgm:prSet presAssocID="{2F2FD103-5186-4B1D-BD39-D4290D9113FB}" presName="parentText" presStyleLbl="node1" presStyleIdx="5" presStyleCnt="7" custLinFactNeighborX="2240" custLinFactNeighborY="7040">
        <dgm:presLayoutVars>
          <dgm:chMax val="0"/>
          <dgm:bulletEnabled val="1"/>
        </dgm:presLayoutVars>
      </dgm:prSet>
      <dgm:spPr/>
    </dgm:pt>
    <dgm:pt modelId="{B32932DB-8842-4066-9BDE-268303641056}" type="pres">
      <dgm:prSet presAssocID="{2F2FD103-5186-4B1D-BD39-D4290D9113FB}" presName="negativeSpace" presStyleCnt="0"/>
      <dgm:spPr/>
    </dgm:pt>
    <dgm:pt modelId="{61A88E6E-FD79-464D-B401-5E23A9381CD3}" type="pres">
      <dgm:prSet presAssocID="{2F2FD103-5186-4B1D-BD39-D4290D9113FB}" presName="childText" presStyleLbl="conFgAcc1" presStyleIdx="5" presStyleCnt="7" custLinFactNeighborX="112" custLinFactNeighborY="38485">
        <dgm:presLayoutVars>
          <dgm:bulletEnabled val="1"/>
        </dgm:presLayoutVars>
      </dgm:prSet>
      <dgm:spPr/>
    </dgm:pt>
    <dgm:pt modelId="{4DCE2EB6-A438-484A-ABFC-6D2AC0474B12}" type="pres">
      <dgm:prSet presAssocID="{7E9F69C1-B2ED-4318-A678-50616D93509C}" presName="spaceBetweenRectangles" presStyleCnt="0"/>
      <dgm:spPr/>
    </dgm:pt>
    <dgm:pt modelId="{9F888FF7-ED39-45CA-BBBC-8D0044AE2B36}" type="pres">
      <dgm:prSet presAssocID="{AF33FCC2-4C8C-4141-BD58-09C4CEE75F06}" presName="parentLin" presStyleCnt="0"/>
      <dgm:spPr/>
    </dgm:pt>
    <dgm:pt modelId="{1E38C562-F246-4E66-A39A-97EDBEF144E9}" type="pres">
      <dgm:prSet presAssocID="{AF33FCC2-4C8C-4141-BD58-09C4CEE75F06}" presName="parentLeftMargin" presStyleLbl="node1" presStyleIdx="5" presStyleCnt="7"/>
      <dgm:spPr/>
    </dgm:pt>
    <dgm:pt modelId="{6DF6BCF8-10DB-4272-9C1D-9B4169F33A34}" type="pres">
      <dgm:prSet presAssocID="{AF33FCC2-4C8C-4141-BD58-09C4CEE75F06}" presName="parentText" presStyleLbl="node1" presStyleIdx="6" presStyleCnt="7" custLinFactNeighborX="2240" custLinFactNeighborY="7040">
        <dgm:presLayoutVars>
          <dgm:chMax val="0"/>
          <dgm:bulletEnabled val="1"/>
        </dgm:presLayoutVars>
      </dgm:prSet>
      <dgm:spPr/>
    </dgm:pt>
    <dgm:pt modelId="{C021C759-ACF1-461C-924A-EECD3B7D1F19}" type="pres">
      <dgm:prSet presAssocID="{AF33FCC2-4C8C-4141-BD58-09C4CEE75F06}" presName="negativeSpace" presStyleCnt="0"/>
      <dgm:spPr/>
    </dgm:pt>
    <dgm:pt modelId="{77831152-67C1-42F5-B7D9-E8ECFC680D67}" type="pres">
      <dgm:prSet presAssocID="{AF33FCC2-4C8C-4141-BD58-09C4CEE75F06}" presName="childText" presStyleLbl="conFgAcc1" presStyleIdx="6" presStyleCnt="7" custLinFactNeighborX="112" custLinFactNeighborY="14080">
        <dgm:presLayoutVars>
          <dgm:bulletEnabled val="1"/>
        </dgm:presLayoutVars>
      </dgm:prSet>
      <dgm:spPr/>
    </dgm:pt>
  </dgm:ptLst>
  <dgm:cxnLst>
    <dgm:cxn modelId="{0B17561A-9A2E-4239-B801-C1F8BF941C2B}" type="presOf" srcId="{363ED899-0FF4-4181-903C-8F4FB51F1BC0}" destId="{4F7C8271-8C93-48F9-8C0D-A67E1E5111B2}" srcOrd="0" destOrd="0" presId="urn:microsoft.com/office/officeart/2005/8/layout/list1"/>
    <dgm:cxn modelId="{FCB4371E-13BF-4420-ABDD-DD71ED687BF8}" srcId="{9FE08AFC-8DCF-446B-9773-2AA56187DEB3}" destId="{AE8CD74D-6E5D-4237-8D63-8A0DB4F0DB5B}" srcOrd="0" destOrd="0" parTransId="{90F24879-F876-4552-989F-063F9B4240C4}" sibTransId="{AB73A987-7302-4AEF-830A-DE2B0DE1CC2F}"/>
    <dgm:cxn modelId="{6D176026-1073-43BB-8F15-61B065553AA9}" type="presOf" srcId="{34BA2FA7-3053-4C17-B535-876FA26981D0}" destId="{58BAB27B-7E8F-4EEB-BB27-8CDFC6064C33}" srcOrd="0" destOrd="0" presId="urn:microsoft.com/office/officeart/2005/8/layout/list1"/>
    <dgm:cxn modelId="{C8E6932F-0C09-4069-8B53-861835EBC504}" type="presOf" srcId="{34BA2FA7-3053-4C17-B535-876FA26981D0}" destId="{6C806496-8622-4365-8676-1138B7DD97B3}" srcOrd="1" destOrd="0" presId="urn:microsoft.com/office/officeart/2005/8/layout/list1"/>
    <dgm:cxn modelId="{15C0084A-2D68-4360-89E1-43F865F85EB7}" srcId="{9FE08AFC-8DCF-446B-9773-2AA56187DEB3}" destId="{363ED899-0FF4-4181-903C-8F4FB51F1BC0}" srcOrd="1" destOrd="0" parTransId="{20010AC8-6356-4A8F-8C8F-395FDA1E6D4A}" sibTransId="{FF29357A-A050-462B-936C-57264D719BF8}"/>
    <dgm:cxn modelId="{65435B6F-6DA3-41C7-89C5-2B0F1D5E85C6}" srcId="{9FE08AFC-8DCF-446B-9773-2AA56187DEB3}" destId="{34BA2FA7-3053-4C17-B535-876FA26981D0}" srcOrd="3" destOrd="0" parTransId="{42BB73B4-9D33-40AF-8AC1-43F5E504336B}" sibTransId="{3C4B4F1F-9379-47F5-9AE3-722E59EF4ED8}"/>
    <dgm:cxn modelId="{50F78257-B3B6-4BFA-BCC1-B6CF47105D5E}" type="presOf" srcId="{363ED899-0FF4-4181-903C-8F4FB51F1BC0}" destId="{A68253A1-8EA0-4FFE-B57D-81E8B741F8FF}" srcOrd="1" destOrd="0" presId="urn:microsoft.com/office/officeart/2005/8/layout/list1"/>
    <dgm:cxn modelId="{75B6D177-40F1-43BE-A689-9251E8F9F283}" type="presOf" srcId="{2F2FD103-5186-4B1D-BD39-D4290D9113FB}" destId="{B30A60FB-D54C-4ECF-BBD7-9E1A40C958C4}" srcOrd="1" destOrd="0" presId="urn:microsoft.com/office/officeart/2005/8/layout/list1"/>
    <dgm:cxn modelId="{E644197F-A22B-4226-892A-7579D4201682}" srcId="{9FE08AFC-8DCF-446B-9773-2AA56187DEB3}" destId="{AF33FCC2-4C8C-4141-BD58-09C4CEE75F06}" srcOrd="6" destOrd="0" parTransId="{ED0B6A8B-388F-42B3-A237-CB63AC8A75C3}" sibTransId="{8DCB7721-FE7E-4F60-A539-1B2F32C150FF}"/>
    <dgm:cxn modelId="{9BCA4A81-E430-425E-929C-FCAB93DC4900}" type="presOf" srcId="{AF33FCC2-4C8C-4141-BD58-09C4CEE75F06}" destId="{1E38C562-F246-4E66-A39A-97EDBEF144E9}" srcOrd="0" destOrd="0" presId="urn:microsoft.com/office/officeart/2005/8/layout/list1"/>
    <dgm:cxn modelId="{8033BC86-5975-4B02-AB1B-C47F1E0BE90A}" type="presOf" srcId="{29FD1415-726D-490C-B0E0-8656F73AA92C}" destId="{31FA2E68-18ED-4332-8900-0F78FE7204A0}" srcOrd="1" destOrd="0" presId="urn:microsoft.com/office/officeart/2005/8/layout/list1"/>
    <dgm:cxn modelId="{C3765C8B-7402-4521-87B8-62461CA493EC}" type="presOf" srcId="{2F2FD103-5186-4B1D-BD39-D4290D9113FB}" destId="{2C763B0A-6FD3-46D5-9C8F-4108305CEC84}" srcOrd="0" destOrd="0" presId="urn:microsoft.com/office/officeart/2005/8/layout/list1"/>
    <dgm:cxn modelId="{52723792-E686-4584-BE50-E202C33EE298}" type="presOf" srcId="{248EC81A-7F54-4277-91DF-AED9CC558089}" destId="{15B4703E-94CD-4F8B-AF80-15F0463A8439}" srcOrd="1" destOrd="0" presId="urn:microsoft.com/office/officeart/2005/8/layout/list1"/>
    <dgm:cxn modelId="{33EE809C-EE09-460F-A84C-477A97B063A6}" type="presOf" srcId="{248EC81A-7F54-4277-91DF-AED9CC558089}" destId="{BE7F7CAC-EBCC-462D-A13A-20CA45127031}" srcOrd="0" destOrd="0" presId="urn:microsoft.com/office/officeart/2005/8/layout/list1"/>
    <dgm:cxn modelId="{DE7ADEB3-9044-4F73-96DF-56C0C0447AA9}" type="presOf" srcId="{29FD1415-726D-490C-B0E0-8656F73AA92C}" destId="{09316452-9448-48E2-82C9-B0F513F8BC33}" srcOrd="0" destOrd="0" presId="urn:microsoft.com/office/officeart/2005/8/layout/list1"/>
    <dgm:cxn modelId="{D8FF81B9-A624-41BB-B025-6A81DBEE10C7}" type="presOf" srcId="{9FE08AFC-8DCF-446B-9773-2AA56187DEB3}" destId="{6A5D5698-CFC4-4972-9D3C-C27553545025}" srcOrd="0" destOrd="0" presId="urn:microsoft.com/office/officeart/2005/8/layout/list1"/>
    <dgm:cxn modelId="{A9F43EC8-24D0-44B8-83E1-1693012D55CD}" srcId="{9FE08AFC-8DCF-446B-9773-2AA56187DEB3}" destId="{2F2FD103-5186-4B1D-BD39-D4290D9113FB}" srcOrd="5" destOrd="0" parTransId="{9ACC05B0-B76A-4205-8D02-F61427A4C811}" sibTransId="{7E9F69C1-B2ED-4318-A678-50616D93509C}"/>
    <dgm:cxn modelId="{E509B8CF-A5DA-4207-B0E5-371FDBFB2E9B}" srcId="{9FE08AFC-8DCF-446B-9773-2AA56187DEB3}" destId="{248EC81A-7F54-4277-91DF-AED9CC558089}" srcOrd="4" destOrd="0" parTransId="{ACE4827E-628B-4B23-B52E-0BFE8164325D}" sibTransId="{FF17B90F-3F30-4A48-8BA1-05E5C0A2A792}"/>
    <dgm:cxn modelId="{9B7710DA-9FE0-4C57-90D7-EEE1655AFA0D}" type="presOf" srcId="{AE8CD74D-6E5D-4237-8D63-8A0DB4F0DB5B}" destId="{209C463B-D96F-4DC2-ACE8-95696ACE3612}" srcOrd="1" destOrd="0" presId="urn:microsoft.com/office/officeart/2005/8/layout/list1"/>
    <dgm:cxn modelId="{39CFEEDE-66BE-4AB9-A7E9-5EF0B35CF573}" type="presOf" srcId="{AF33FCC2-4C8C-4141-BD58-09C4CEE75F06}" destId="{6DF6BCF8-10DB-4272-9C1D-9B4169F33A34}" srcOrd="1" destOrd="0" presId="urn:microsoft.com/office/officeart/2005/8/layout/list1"/>
    <dgm:cxn modelId="{95BBB2E1-0CBF-4C12-B5DB-8995EB47EEC3}" type="presOf" srcId="{AE8CD74D-6E5D-4237-8D63-8A0DB4F0DB5B}" destId="{980F2B79-5655-43E6-AA76-0BEF08DF2D68}" srcOrd="0" destOrd="0" presId="urn:microsoft.com/office/officeart/2005/8/layout/list1"/>
    <dgm:cxn modelId="{8CB0B4F6-3BDC-42F7-A1F0-BDD781D89CF0}" srcId="{9FE08AFC-8DCF-446B-9773-2AA56187DEB3}" destId="{29FD1415-726D-490C-B0E0-8656F73AA92C}" srcOrd="2" destOrd="0" parTransId="{113A89CC-9922-4D19-BF36-B55CB603226B}" sibTransId="{2D2D83AB-FBB6-4092-8055-91767FCCAB03}"/>
    <dgm:cxn modelId="{823DB141-2415-4EDE-ACB0-DCE313683E9B}" type="presParOf" srcId="{6A5D5698-CFC4-4972-9D3C-C27553545025}" destId="{14AA7D99-E3B6-40B3-B8B2-A2A5C58579D8}" srcOrd="0" destOrd="0" presId="urn:microsoft.com/office/officeart/2005/8/layout/list1"/>
    <dgm:cxn modelId="{3B128D7E-1C0E-477E-870D-8C7CE2EFC808}" type="presParOf" srcId="{14AA7D99-E3B6-40B3-B8B2-A2A5C58579D8}" destId="{980F2B79-5655-43E6-AA76-0BEF08DF2D68}" srcOrd="0" destOrd="0" presId="urn:microsoft.com/office/officeart/2005/8/layout/list1"/>
    <dgm:cxn modelId="{F651C8F6-040B-4CE4-88D5-6B6D003C8AE4}" type="presParOf" srcId="{14AA7D99-E3B6-40B3-B8B2-A2A5C58579D8}" destId="{209C463B-D96F-4DC2-ACE8-95696ACE3612}" srcOrd="1" destOrd="0" presId="urn:microsoft.com/office/officeart/2005/8/layout/list1"/>
    <dgm:cxn modelId="{5FE2639E-82EB-4059-B1D7-9BC46AD651E0}" type="presParOf" srcId="{6A5D5698-CFC4-4972-9D3C-C27553545025}" destId="{55F2E609-D3AC-4E71-A835-DC44755D47B8}" srcOrd="1" destOrd="0" presId="urn:microsoft.com/office/officeart/2005/8/layout/list1"/>
    <dgm:cxn modelId="{B1F3784F-CD8F-4361-838C-5F5E5F6CA590}" type="presParOf" srcId="{6A5D5698-CFC4-4972-9D3C-C27553545025}" destId="{916B928C-5532-4B01-985F-640AFA61E454}" srcOrd="2" destOrd="0" presId="urn:microsoft.com/office/officeart/2005/8/layout/list1"/>
    <dgm:cxn modelId="{C3F93F13-46DC-4923-8411-589314032D1B}" type="presParOf" srcId="{6A5D5698-CFC4-4972-9D3C-C27553545025}" destId="{32322D17-7DF2-49AB-8F18-16CDAA7D7413}" srcOrd="3" destOrd="0" presId="urn:microsoft.com/office/officeart/2005/8/layout/list1"/>
    <dgm:cxn modelId="{17829911-7AA5-43B9-8295-578067381FCC}" type="presParOf" srcId="{6A5D5698-CFC4-4972-9D3C-C27553545025}" destId="{FEF2B0B9-4EBF-4763-A6D5-B598C0E08A5A}" srcOrd="4" destOrd="0" presId="urn:microsoft.com/office/officeart/2005/8/layout/list1"/>
    <dgm:cxn modelId="{EFB4A39E-6D17-4C86-8B20-4BEC3AD37922}" type="presParOf" srcId="{FEF2B0B9-4EBF-4763-A6D5-B598C0E08A5A}" destId="{4F7C8271-8C93-48F9-8C0D-A67E1E5111B2}" srcOrd="0" destOrd="0" presId="urn:microsoft.com/office/officeart/2005/8/layout/list1"/>
    <dgm:cxn modelId="{7A743653-D60E-4FB5-8DE4-C86BCBE851A4}" type="presParOf" srcId="{FEF2B0B9-4EBF-4763-A6D5-B598C0E08A5A}" destId="{A68253A1-8EA0-4FFE-B57D-81E8B741F8FF}" srcOrd="1" destOrd="0" presId="urn:microsoft.com/office/officeart/2005/8/layout/list1"/>
    <dgm:cxn modelId="{39833959-248C-4A9D-8452-D79FBB71A109}" type="presParOf" srcId="{6A5D5698-CFC4-4972-9D3C-C27553545025}" destId="{4D45F9D9-3531-4B7F-8416-68435C3982F2}" srcOrd="5" destOrd="0" presId="urn:microsoft.com/office/officeart/2005/8/layout/list1"/>
    <dgm:cxn modelId="{A3F09D9C-5F46-4F2B-BF87-820C2F1CE7BC}" type="presParOf" srcId="{6A5D5698-CFC4-4972-9D3C-C27553545025}" destId="{3FA5B7D6-DC57-4909-9C08-E8AD683FA14C}" srcOrd="6" destOrd="0" presId="urn:microsoft.com/office/officeart/2005/8/layout/list1"/>
    <dgm:cxn modelId="{7F3A8412-4327-41FA-99B0-D0E30E50839D}" type="presParOf" srcId="{6A5D5698-CFC4-4972-9D3C-C27553545025}" destId="{0B048F42-44DA-4509-AE30-41DF3682E02C}" srcOrd="7" destOrd="0" presId="urn:microsoft.com/office/officeart/2005/8/layout/list1"/>
    <dgm:cxn modelId="{1DB8DB88-004C-45EF-93D3-B8C675F24E05}" type="presParOf" srcId="{6A5D5698-CFC4-4972-9D3C-C27553545025}" destId="{607DEAE0-B057-423C-8C52-0E60CE2486A6}" srcOrd="8" destOrd="0" presId="urn:microsoft.com/office/officeart/2005/8/layout/list1"/>
    <dgm:cxn modelId="{AAB26818-57C4-409B-A355-862B2BBB0969}" type="presParOf" srcId="{607DEAE0-B057-423C-8C52-0E60CE2486A6}" destId="{09316452-9448-48E2-82C9-B0F513F8BC33}" srcOrd="0" destOrd="0" presId="urn:microsoft.com/office/officeart/2005/8/layout/list1"/>
    <dgm:cxn modelId="{70B095EE-71C6-44CC-BCC1-1F961D60814F}" type="presParOf" srcId="{607DEAE0-B057-423C-8C52-0E60CE2486A6}" destId="{31FA2E68-18ED-4332-8900-0F78FE7204A0}" srcOrd="1" destOrd="0" presId="urn:microsoft.com/office/officeart/2005/8/layout/list1"/>
    <dgm:cxn modelId="{CF17C8BE-D7E9-4C74-BC23-0A4BBA9BC1A0}" type="presParOf" srcId="{6A5D5698-CFC4-4972-9D3C-C27553545025}" destId="{A872B5E1-B37E-4977-BD38-DAC8FDFE3CAA}" srcOrd="9" destOrd="0" presId="urn:microsoft.com/office/officeart/2005/8/layout/list1"/>
    <dgm:cxn modelId="{76B87A77-DB12-4878-B826-021D69CDE468}" type="presParOf" srcId="{6A5D5698-CFC4-4972-9D3C-C27553545025}" destId="{5A258CB1-2894-4152-AE24-B3F0C7D299F6}" srcOrd="10" destOrd="0" presId="urn:microsoft.com/office/officeart/2005/8/layout/list1"/>
    <dgm:cxn modelId="{19F1FCD0-9102-4316-930D-4C66C053F985}" type="presParOf" srcId="{6A5D5698-CFC4-4972-9D3C-C27553545025}" destId="{165EB2CD-54C4-4EB6-AF77-569F2E5BDF2C}" srcOrd="11" destOrd="0" presId="urn:microsoft.com/office/officeart/2005/8/layout/list1"/>
    <dgm:cxn modelId="{A7CA9B1B-374F-4FAA-92CF-80A6710B8B59}" type="presParOf" srcId="{6A5D5698-CFC4-4972-9D3C-C27553545025}" destId="{4C7DEE8A-480C-488D-9ADD-FDE6ACB9911E}" srcOrd="12" destOrd="0" presId="urn:microsoft.com/office/officeart/2005/8/layout/list1"/>
    <dgm:cxn modelId="{8913929E-2C47-47BC-9EF7-2255317994DB}" type="presParOf" srcId="{4C7DEE8A-480C-488D-9ADD-FDE6ACB9911E}" destId="{58BAB27B-7E8F-4EEB-BB27-8CDFC6064C33}" srcOrd="0" destOrd="0" presId="urn:microsoft.com/office/officeart/2005/8/layout/list1"/>
    <dgm:cxn modelId="{FFECF1A4-5969-4D95-8545-4CA7929DB571}" type="presParOf" srcId="{4C7DEE8A-480C-488D-9ADD-FDE6ACB9911E}" destId="{6C806496-8622-4365-8676-1138B7DD97B3}" srcOrd="1" destOrd="0" presId="urn:microsoft.com/office/officeart/2005/8/layout/list1"/>
    <dgm:cxn modelId="{3EDEB64F-16FB-4D1B-9130-8E72B405D16A}" type="presParOf" srcId="{6A5D5698-CFC4-4972-9D3C-C27553545025}" destId="{6D529F35-7762-4409-AF26-404D4AD34AFC}" srcOrd="13" destOrd="0" presId="urn:microsoft.com/office/officeart/2005/8/layout/list1"/>
    <dgm:cxn modelId="{AB8CCE8F-7150-44BF-B60D-0E5DA3C7F92F}" type="presParOf" srcId="{6A5D5698-CFC4-4972-9D3C-C27553545025}" destId="{158E5C9C-3558-4FA2-AEBB-8D6264839796}" srcOrd="14" destOrd="0" presId="urn:microsoft.com/office/officeart/2005/8/layout/list1"/>
    <dgm:cxn modelId="{9F9802BF-F2D7-4BB8-AF3B-E0BBB2AC5572}" type="presParOf" srcId="{6A5D5698-CFC4-4972-9D3C-C27553545025}" destId="{5577E162-B658-49ED-9413-E734F66D9D45}" srcOrd="15" destOrd="0" presId="urn:microsoft.com/office/officeart/2005/8/layout/list1"/>
    <dgm:cxn modelId="{BB773C79-1F5E-4AEB-81D0-975640EFD237}" type="presParOf" srcId="{6A5D5698-CFC4-4972-9D3C-C27553545025}" destId="{7278B810-87EC-4F94-9105-51D567AB7BBC}" srcOrd="16" destOrd="0" presId="urn:microsoft.com/office/officeart/2005/8/layout/list1"/>
    <dgm:cxn modelId="{0EBD02CB-A8E2-4193-819A-A90661034AE7}" type="presParOf" srcId="{7278B810-87EC-4F94-9105-51D567AB7BBC}" destId="{BE7F7CAC-EBCC-462D-A13A-20CA45127031}" srcOrd="0" destOrd="0" presId="urn:microsoft.com/office/officeart/2005/8/layout/list1"/>
    <dgm:cxn modelId="{7716814C-C243-4702-B2A0-75226FF82399}" type="presParOf" srcId="{7278B810-87EC-4F94-9105-51D567AB7BBC}" destId="{15B4703E-94CD-4F8B-AF80-15F0463A8439}" srcOrd="1" destOrd="0" presId="urn:microsoft.com/office/officeart/2005/8/layout/list1"/>
    <dgm:cxn modelId="{28369DCF-434C-4825-9D5E-9889692EDD1A}" type="presParOf" srcId="{6A5D5698-CFC4-4972-9D3C-C27553545025}" destId="{14C48DA7-AAE7-46B3-AEF3-02A71B52550B}" srcOrd="17" destOrd="0" presId="urn:microsoft.com/office/officeart/2005/8/layout/list1"/>
    <dgm:cxn modelId="{F13C4A0B-EF5E-46B7-AEA5-210D4059910B}" type="presParOf" srcId="{6A5D5698-CFC4-4972-9D3C-C27553545025}" destId="{3FAB92E7-BD74-4A88-9819-A16F9E3425AF}" srcOrd="18" destOrd="0" presId="urn:microsoft.com/office/officeart/2005/8/layout/list1"/>
    <dgm:cxn modelId="{F7120C60-B5D9-4FE6-8FC9-E1EF003D8CD9}" type="presParOf" srcId="{6A5D5698-CFC4-4972-9D3C-C27553545025}" destId="{F5764B52-4475-4818-BB02-2C3FCBE791BF}" srcOrd="19" destOrd="0" presId="urn:microsoft.com/office/officeart/2005/8/layout/list1"/>
    <dgm:cxn modelId="{E9DC5BD6-FC0E-42C8-A763-4298C268C2C5}" type="presParOf" srcId="{6A5D5698-CFC4-4972-9D3C-C27553545025}" destId="{FDEEEAF7-4F6A-4385-8C5E-812C7EC7DFF5}" srcOrd="20" destOrd="0" presId="urn:microsoft.com/office/officeart/2005/8/layout/list1"/>
    <dgm:cxn modelId="{108E3785-F99B-4ADE-B03B-E34B03082C81}" type="presParOf" srcId="{FDEEEAF7-4F6A-4385-8C5E-812C7EC7DFF5}" destId="{2C763B0A-6FD3-46D5-9C8F-4108305CEC84}" srcOrd="0" destOrd="0" presId="urn:microsoft.com/office/officeart/2005/8/layout/list1"/>
    <dgm:cxn modelId="{AB23574D-7D01-49AB-9D47-47774772F7EC}" type="presParOf" srcId="{FDEEEAF7-4F6A-4385-8C5E-812C7EC7DFF5}" destId="{B30A60FB-D54C-4ECF-BBD7-9E1A40C958C4}" srcOrd="1" destOrd="0" presId="urn:microsoft.com/office/officeart/2005/8/layout/list1"/>
    <dgm:cxn modelId="{60EBC09D-F0B1-4B45-8FB8-8B321A89824B}" type="presParOf" srcId="{6A5D5698-CFC4-4972-9D3C-C27553545025}" destId="{B32932DB-8842-4066-9BDE-268303641056}" srcOrd="21" destOrd="0" presId="urn:microsoft.com/office/officeart/2005/8/layout/list1"/>
    <dgm:cxn modelId="{F9AB8CAC-682D-4D7A-8F21-5F0B43F7FCF6}" type="presParOf" srcId="{6A5D5698-CFC4-4972-9D3C-C27553545025}" destId="{61A88E6E-FD79-464D-B401-5E23A9381CD3}" srcOrd="22" destOrd="0" presId="urn:microsoft.com/office/officeart/2005/8/layout/list1"/>
    <dgm:cxn modelId="{BB01F4CA-539B-49BB-BF9B-BC8BF2E249E2}" type="presParOf" srcId="{6A5D5698-CFC4-4972-9D3C-C27553545025}" destId="{4DCE2EB6-A438-484A-ABFC-6D2AC0474B12}" srcOrd="23" destOrd="0" presId="urn:microsoft.com/office/officeart/2005/8/layout/list1"/>
    <dgm:cxn modelId="{41341B13-6452-44D9-9B0A-B733F12B19DC}" type="presParOf" srcId="{6A5D5698-CFC4-4972-9D3C-C27553545025}" destId="{9F888FF7-ED39-45CA-BBBC-8D0044AE2B36}" srcOrd="24" destOrd="0" presId="urn:microsoft.com/office/officeart/2005/8/layout/list1"/>
    <dgm:cxn modelId="{FD9BB3E3-49B0-40F6-83FC-34FE989A4E30}" type="presParOf" srcId="{9F888FF7-ED39-45CA-BBBC-8D0044AE2B36}" destId="{1E38C562-F246-4E66-A39A-97EDBEF144E9}" srcOrd="0" destOrd="0" presId="urn:microsoft.com/office/officeart/2005/8/layout/list1"/>
    <dgm:cxn modelId="{BC64B4F2-E1AA-4F6F-825D-3190C70F5178}" type="presParOf" srcId="{9F888FF7-ED39-45CA-BBBC-8D0044AE2B36}" destId="{6DF6BCF8-10DB-4272-9C1D-9B4169F33A34}" srcOrd="1" destOrd="0" presId="urn:microsoft.com/office/officeart/2005/8/layout/list1"/>
    <dgm:cxn modelId="{5ED8A582-C5EB-4A0B-A8FD-5051FF5E2CA2}" type="presParOf" srcId="{6A5D5698-CFC4-4972-9D3C-C27553545025}" destId="{C021C759-ACF1-461C-924A-EECD3B7D1F19}" srcOrd="25" destOrd="0" presId="urn:microsoft.com/office/officeart/2005/8/layout/list1"/>
    <dgm:cxn modelId="{6D70498D-FA0C-4E57-AD8F-496AD9B77AF8}" type="presParOf" srcId="{6A5D5698-CFC4-4972-9D3C-C27553545025}" destId="{77831152-67C1-42F5-B7D9-E8ECFC680D6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B928C-5532-4B01-985F-640AFA61E454}">
      <dsp:nvSpPr>
        <dsp:cNvPr id="0" name=""/>
        <dsp:cNvSpPr/>
      </dsp:nvSpPr>
      <dsp:spPr>
        <a:xfrm>
          <a:off x="0" y="541199"/>
          <a:ext cx="7011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C463B-D96F-4DC2-ACE8-95696ACE3612}">
      <dsp:nvSpPr>
        <dsp:cNvPr id="0" name=""/>
        <dsp:cNvSpPr/>
      </dsp:nvSpPr>
      <dsp:spPr>
        <a:xfrm>
          <a:off x="358406" y="378839"/>
          <a:ext cx="49077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01" tIns="0" rIns="1855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b="1" i="0" kern="1200" dirty="0" err="1">
              <a:solidFill>
                <a:schemeClr val="tx1"/>
              </a:solidFill>
            </a:rPr>
            <a:t>Thử</a:t>
          </a:r>
          <a:r>
            <a:rPr lang="vi-VN" sz="1100" b="1" i="0" kern="1200" dirty="0">
              <a:solidFill>
                <a:schemeClr val="tx1"/>
              </a:solidFill>
            </a:rPr>
            <a:t> </a:t>
          </a:r>
          <a:r>
            <a:rPr lang="vi-VN" sz="1100" b="1" i="0" kern="1200" dirty="0" err="1">
              <a:solidFill>
                <a:schemeClr val="tx1"/>
              </a:solidFill>
            </a:rPr>
            <a:t>nghiệm</a:t>
          </a:r>
          <a:r>
            <a:rPr lang="vi-VN" sz="1100" b="1" i="0" kern="1200" dirty="0">
              <a:solidFill>
                <a:schemeClr val="tx1"/>
              </a:solidFill>
            </a:rPr>
            <a:t> 1</a:t>
          </a:r>
          <a:r>
            <a:rPr lang="vi-VN" sz="1100" b="0" i="0" kern="1200" dirty="0">
              <a:solidFill>
                <a:schemeClr val="tx1"/>
              </a:solidFill>
            </a:rPr>
            <a:t>: </a:t>
          </a:r>
          <a:r>
            <a:rPr lang="vi-VN" sz="1100" b="0" i="0" kern="1200" dirty="0" err="1">
              <a:solidFill>
                <a:schemeClr val="tx1"/>
              </a:solidFill>
            </a:rPr>
            <a:t>Huấn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luyện</a:t>
          </a:r>
          <a:r>
            <a:rPr lang="vi-VN" sz="1100" b="0" i="0" kern="1200" dirty="0">
              <a:solidFill>
                <a:schemeClr val="tx1"/>
              </a:solidFill>
            </a:rPr>
            <a:t> mô </a:t>
          </a:r>
          <a:r>
            <a:rPr lang="vi-VN" sz="1100" b="0" i="0" kern="1200" dirty="0" err="1">
              <a:solidFill>
                <a:schemeClr val="tx1"/>
              </a:solidFill>
            </a:rPr>
            <a:t>hình</a:t>
          </a:r>
          <a:r>
            <a:rPr lang="vi-VN" sz="1100" b="0" i="0" kern="1200" dirty="0">
              <a:solidFill>
                <a:schemeClr val="tx1"/>
              </a:solidFill>
            </a:rPr>
            <a:t> không </a:t>
          </a:r>
          <a:r>
            <a:rPr lang="vi-VN" sz="1100" b="0" i="0" kern="1200" dirty="0" err="1">
              <a:solidFill>
                <a:schemeClr val="tx1"/>
              </a:solidFill>
            </a:rPr>
            <a:t>xử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lí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dữ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liệu</a:t>
          </a:r>
          <a:endParaRPr lang="vi-VN" sz="1100" kern="1200" dirty="0">
            <a:solidFill>
              <a:schemeClr val="tx1"/>
            </a:solidFill>
          </a:endParaRPr>
        </a:p>
      </dsp:txBody>
      <dsp:txXfrm>
        <a:off x="374258" y="394691"/>
        <a:ext cx="4876047" cy="293016"/>
      </dsp:txXfrm>
    </dsp:sp>
    <dsp:sp modelId="{3FA5B7D6-DC57-4909-9C08-E8AD683FA14C}">
      <dsp:nvSpPr>
        <dsp:cNvPr id="0" name=""/>
        <dsp:cNvSpPr/>
      </dsp:nvSpPr>
      <dsp:spPr>
        <a:xfrm>
          <a:off x="0" y="1040159"/>
          <a:ext cx="7011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253A1-8EA0-4FFE-B57D-81E8B741F8FF}">
      <dsp:nvSpPr>
        <dsp:cNvPr id="0" name=""/>
        <dsp:cNvSpPr/>
      </dsp:nvSpPr>
      <dsp:spPr>
        <a:xfrm>
          <a:off x="358406" y="877799"/>
          <a:ext cx="49077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01" tIns="0" rIns="1855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b="1" i="0" kern="1200" dirty="0" err="1">
              <a:solidFill>
                <a:schemeClr val="tx1"/>
              </a:solidFill>
            </a:rPr>
            <a:t>Thử</a:t>
          </a:r>
          <a:r>
            <a:rPr lang="vi-VN" sz="1100" b="1" i="0" kern="1200" dirty="0">
              <a:solidFill>
                <a:schemeClr val="tx1"/>
              </a:solidFill>
            </a:rPr>
            <a:t> </a:t>
          </a:r>
          <a:r>
            <a:rPr lang="vi-VN" sz="1100" b="1" i="0" kern="1200" dirty="0" err="1">
              <a:solidFill>
                <a:schemeClr val="tx1"/>
              </a:solidFill>
            </a:rPr>
            <a:t>nghiệm</a:t>
          </a:r>
          <a:r>
            <a:rPr lang="vi-VN" sz="1100" b="1" i="0" kern="1200" dirty="0">
              <a:solidFill>
                <a:schemeClr val="tx1"/>
              </a:solidFill>
            </a:rPr>
            <a:t> 2</a:t>
          </a:r>
          <a:r>
            <a:rPr lang="vi-VN" sz="1100" b="0" i="0" kern="1200" dirty="0">
              <a:solidFill>
                <a:schemeClr val="tx1"/>
              </a:solidFill>
            </a:rPr>
            <a:t>: </a:t>
          </a:r>
          <a:r>
            <a:rPr lang="vi-VN" sz="1100" b="0" i="0" kern="1200" dirty="0" err="1">
              <a:solidFill>
                <a:schemeClr val="tx1"/>
              </a:solidFill>
            </a:rPr>
            <a:t>Huấn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luyện</a:t>
          </a:r>
          <a:r>
            <a:rPr lang="vi-VN" sz="1100" b="0" i="0" kern="1200" dirty="0">
              <a:solidFill>
                <a:schemeClr val="tx1"/>
              </a:solidFill>
            </a:rPr>
            <a:t> mô </a:t>
          </a:r>
          <a:r>
            <a:rPr lang="vi-VN" sz="1100" b="0" i="0" kern="1200" dirty="0" err="1">
              <a:solidFill>
                <a:schemeClr val="tx1"/>
              </a:solidFill>
            </a:rPr>
            <a:t>hình</a:t>
          </a:r>
          <a:r>
            <a:rPr lang="vi-VN" sz="1100" b="0" i="0" kern="1200" dirty="0">
              <a:solidFill>
                <a:schemeClr val="tx1"/>
              </a:solidFill>
            </a:rPr>
            <a:t> sau khi canh </a:t>
          </a:r>
          <a:r>
            <a:rPr lang="vi-VN" sz="1100" b="0" i="0" kern="1200" dirty="0" err="1">
              <a:solidFill>
                <a:schemeClr val="tx1"/>
              </a:solidFill>
            </a:rPr>
            <a:t>giữa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ảnh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và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cắt</a:t>
          </a:r>
          <a:r>
            <a:rPr lang="vi-VN" sz="1100" b="0" i="0" kern="1200" dirty="0">
              <a:solidFill>
                <a:schemeClr val="tx1"/>
              </a:solidFill>
            </a:rPr>
            <a:t> biên</a:t>
          </a:r>
          <a:endParaRPr lang="vi-VN" sz="1100" kern="1200" dirty="0">
            <a:solidFill>
              <a:schemeClr val="tx1"/>
            </a:solidFill>
          </a:endParaRPr>
        </a:p>
      </dsp:txBody>
      <dsp:txXfrm>
        <a:off x="374258" y="893651"/>
        <a:ext cx="4876047" cy="293016"/>
      </dsp:txXfrm>
    </dsp:sp>
    <dsp:sp modelId="{5A258CB1-2894-4152-AE24-B3F0C7D299F6}">
      <dsp:nvSpPr>
        <dsp:cNvPr id="0" name=""/>
        <dsp:cNvSpPr/>
      </dsp:nvSpPr>
      <dsp:spPr>
        <a:xfrm>
          <a:off x="0" y="1539119"/>
          <a:ext cx="7011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A2E68-18ED-4332-8900-0F78FE7204A0}">
      <dsp:nvSpPr>
        <dsp:cNvPr id="0" name=""/>
        <dsp:cNvSpPr/>
      </dsp:nvSpPr>
      <dsp:spPr>
        <a:xfrm>
          <a:off x="358406" y="1376759"/>
          <a:ext cx="49077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01" tIns="0" rIns="1855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b="1" i="0" kern="1200" dirty="0" err="1">
              <a:solidFill>
                <a:schemeClr val="tx1"/>
              </a:solidFill>
            </a:rPr>
            <a:t>Thử</a:t>
          </a:r>
          <a:r>
            <a:rPr lang="vi-VN" sz="1100" b="1" i="0" kern="1200" dirty="0">
              <a:solidFill>
                <a:schemeClr val="tx1"/>
              </a:solidFill>
            </a:rPr>
            <a:t> </a:t>
          </a:r>
          <a:r>
            <a:rPr lang="vi-VN" sz="1100" b="1" i="0" kern="1200" dirty="0" err="1">
              <a:solidFill>
                <a:schemeClr val="tx1"/>
              </a:solidFill>
            </a:rPr>
            <a:t>nghiệm</a:t>
          </a:r>
          <a:r>
            <a:rPr lang="vi-VN" sz="1100" b="1" i="0" kern="1200" dirty="0">
              <a:solidFill>
                <a:schemeClr val="tx1"/>
              </a:solidFill>
            </a:rPr>
            <a:t> 3</a:t>
          </a:r>
          <a:r>
            <a:rPr lang="vi-VN" sz="1100" b="0" i="0" kern="1200" dirty="0">
              <a:solidFill>
                <a:schemeClr val="tx1"/>
              </a:solidFill>
            </a:rPr>
            <a:t>: </a:t>
          </a:r>
          <a:r>
            <a:rPr lang="vi-VN" sz="1100" b="0" i="0" kern="1200" dirty="0" err="1">
              <a:solidFill>
                <a:schemeClr val="tx1"/>
              </a:solidFill>
            </a:rPr>
            <a:t>Huấn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luyện</a:t>
          </a:r>
          <a:r>
            <a:rPr lang="vi-VN" sz="1100" b="0" i="0" kern="1200" dirty="0">
              <a:solidFill>
                <a:schemeClr val="tx1"/>
              </a:solidFill>
            </a:rPr>
            <a:t> mô </a:t>
          </a:r>
          <a:r>
            <a:rPr lang="vi-VN" sz="1100" b="0" i="0" kern="1200" dirty="0" err="1">
              <a:solidFill>
                <a:schemeClr val="tx1"/>
              </a:solidFill>
            </a:rPr>
            <a:t>hình</a:t>
          </a:r>
          <a:r>
            <a:rPr lang="vi-VN" sz="1100" b="0" i="0" kern="1200" dirty="0">
              <a:solidFill>
                <a:schemeClr val="tx1"/>
              </a:solidFill>
            </a:rPr>
            <a:t> sau khi </a:t>
          </a:r>
          <a:r>
            <a:rPr lang="vi-VN" sz="1100" b="0" i="0" kern="1200" dirty="0" err="1">
              <a:solidFill>
                <a:schemeClr val="tx1"/>
              </a:solidFill>
            </a:rPr>
            <a:t>loại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bỏ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cácdòng</a:t>
          </a:r>
          <a:r>
            <a:rPr lang="vi-VN" sz="1100" b="0" i="0" kern="1200" dirty="0">
              <a:solidFill>
                <a:schemeClr val="tx1"/>
              </a:solidFill>
            </a:rPr>
            <a:t>, </a:t>
          </a:r>
          <a:r>
            <a:rPr lang="vi-VN" sz="1100" b="0" i="0" kern="1200" dirty="0" err="1">
              <a:solidFill>
                <a:schemeClr val="tx1"/>
              </a:solidFill>
            </a:rPr>
            <a:t>cột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bằng</a:t>
          </a:r>
          <a:r>
            <a:rPr lang="vi-VN" sz="1100" b="0" i="0" kern="1200" dirty="0">
              <a:solidFill>
                <a:schemeClr val="tx1"/>
              </a:solidFill>
            </a:rPr>
            <a:t> 0 </a:t>
          </a:r>
          <a:r>
            <a:rPr lang="vi-VN" sz="1100" b="0" i="0" kern="1200" dirty="0" err="1">
              <a:solidFill>
                <a:schemeClr val="tx1"/>
              </a:solidFill>
            </a:rPr>
            <a:t>và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chỉnh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kích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thước</a:t>
          </a:r>
          <a:r>
            <a:rPr lang="vi-VN" sz="1100" b="0" i="0" kern="1200" dirty="0">
              <a:solidFill>
                <a:schemeClr val="tx1"/>
              </a:solidFill>
            </a:rPr>
            <a:t> lên </a:t>
          </a:r>
          <a:r>
            <a:rPr lang="vi-VN" sz="1100" b="0" i="0" kern="1200" dirty="0" err="1">
              <a:solidFill>
                <a:schemeClr val="tx1"/>
              </a:solidFill>
            </a:rPr>
            <a:t>lại</a:t>
          </a:r>
          <a:r>
            <a:rPr lang="vi-VN" sz="1100" b="0" i="0" kern="1200" dirty="0">
              <a:solidFill>
                <a:schemeClr val="tx1"/>
              </a:solidFill>
            </a:rPr>
            <a:t> (28, 28)</a:t>
          </a:r>
          <a:endParaRPr lang="vi-VN" sz="1100" kern="1200" dirty="0">
            <a:solidFill>
              <a:schemeClr val="tx1"/>
            </a:solidFill>
          </a:endParaRPr>
        </a:p>
      </dsp:txBody>
      <dsp:txXfrm>
        <a:off x="374258" y="1392611"/>
        <a:ext cx="4876047" cy="293016"/>
      </dsp:txXfrm>
    </dsp:sp>
    <dsp:sp modelId="{158E5C9C-3558-4FA2-AEBB-8D6264839796}">
      <dsp:nvSpPr>
        <dsp:cNvPr id="0" name=""/>
        <dsp:cNvSpPr/>
      </dsp:nvSpPr>
      <dsp:spPr>
        <a:xfrm>
          <a:off x="0" y="2038079"/>
          <a:ext cx="7011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06496-8622-4365-8676-1138B7DD97B3}">
      <dsp:nvSpPr>
        <dsp:cNvPr id="0" name=""/>
        <dsp:cNvSpPr/>
      </dsp:nvSpPr>
      <dsp:spPr>
        <a:xfrm>
          <a:off x="358406" y="1875719"/>
          <a:ext cx="49077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01" tIns="0" rIns="1855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b="1" i="0" kern="1200" dirty="0" err="1">
              <a:solidFill>
                <a:schemeClr val="tx1"/>
              </a:solidFill>
            </a:rPr>
            <a:t>Thử</a:t>
          </a:r>
          <a:r>
            <a:rPr lang="vi-VN" sz="1100" b="1" i="0" kern="1200" dirty="0">
              <a:solidFill>
                <a:schemeClr val="tx1"/>
              </a:solidFill>
            </a:rPr>
            <a:t> </a:t>
          </a:r>
          <a:r>
            <a:rPr lang="vi-VN" sz="1100" b="1" i="0" kern="1200" dirty="0" err="1">
              <a:solidFill>
                <a:schemeClr val="tx1"/>
              </a:solidFill>
            </a:rPr>
            <a:t>nghiệm</a:t>
          </a:r>
          <a:r>
            <a:rPr lang="vi-VN" sz="1100" b="1" i="0" kern="1200" dirty="0">
              <a:solidFill>
                <a:schemeClr val="tx1"/>
              </a:solidFill>
            </a:rPr>
            <a:t> 4</a:t>
          </a:r>
          <a:r>
            <a:rPr lang="vi-VN" sz="1100" b="0" i="0" kern="1200" dirty="0">
              <a:solidFill>
                <a:schemeClr val="tx1"/>
              </a:solidFill>
            </a:rPr>
            <a:t>: </a:t>
          </a:r>
          <a:r>
            <a:rPr lang="vi-VN" sz="1100" b="0" i="0" kern="1200" dirty="0" err="1">
              <a:solidFill>
                <a:schemeClr val="tx1"/>
              </a:solidFill>
            </a:rPr>
            <a:t>Huấn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luyện</a:t>
          </a:r>
          <a:r>
            <a:rPr lang="vi-VN" sz="1100" b="0" i="0" kern="1200" dirty="0">
              <a:solidFill>
                <a:schemeClr val="tx1"/>
              </a:solidFill>
            </a:rPr>
            <a:t> mô </a:t>
          </a:r>
          <a:r>
            <a:rPr lang="vi-VN" sz="1100" b="0" i="0" kern="1200" dirty="0" err="1">
              <a:solidFill>
                <a:schemeClr val="tx1"/>
              </a:solidFill>
            </a:rPr>
            <a:t>hình</a:t>
          </a:r>
          <a:r>
            <a:rPr lang="vi-VN" sz="1100" b="0" i="0" kern="1200" dirty="0">
              <a:solidFill>
                <a:schemeClr val="tx1"/>
              </a:solidFill>
            </a:rPr>
            <a:t> sau khi PCA</a:t>
          </a:r>
          <a:endParaRPr lang="vi-VN" sz="1100" kern="1200" dirty="0">
            <a:solidFill>
              <a:schemeClr val="tx1"/>
            </a:solidFill>
          </a:endParaRPr>
        </a:p>
      </dsp:txBody>
      <dsp:txXfrm>
        <a:off x="374258" y="1891571"/>
        <a:ext cx="4876047" cy="293016"/>
      </dsp:txXfrm>
    </dsp:sp>
    <dsp:sp modelId="{3FAB92E7-BD74-4A88-9819-A16F9E3425AF}">
      <dsp:nvSpPr>
        <dsp:cNvPr id="0" name=""/>
        <dsp:cNvSpPr/>
      </dsp:nvSpPr>
      <dsp:spPr>
        <a:xfrm>
          <a:off x="0" y="2537039"/>
          <a:ext cx="7011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4703E-94CD-4F8B-AF80-15F0463A8439}">
      <dsp:nvSpPr>
        <dsp:cNvPr id="0" name=""/>
        <dsp:cNvSpPr/>
      </dsp:nvSpPr>
      <dsp:spPr>
        <a:xfrm>
          <a:off x="358406" y="2374679"/>
          <a:ext cx="49077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01" tIns="0" rIns="1855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b="1" i="0" kern="1200" dirty="0" err="1">
              <a:solidFill>
                <a:schemeClr val="tx1"/>
              </a:solidFill>
            </a:rPr>
            <a:t>Thử</a:t>
          </a:r>
          <a:r>
            <a:rPr lang="vi-VN" sz="1100" b="1" i="0" kern="1200" dirty="0">
              <a:solidFill>
                <a:schemeClr val="tx1"/>
              </a:solidFill>
            </a:rPr>
            <a:t> </a:t>
          </a:r>
          <a:r>
            <a:rPr lang="vi-VN" sz="1100" b="1" i="0" kern="1200" dirty="0" err="1">
              <a:solidFill>
                <a:schemeClr val="tx1"/>
              </a:solidFill>
            </a:rPr>
            <a:t>nghiệm</a:t>
          </a:r>
          <a:r>
            <a:rPr lang="vi-VN" sz="1100" b="1" i="0" kern="1200" dirty="0">
              <a:solidFill>
                <a:schemeClr val="tx1"/>
              </a:solidFill>
            </a:rPr>
            <a:t> 5</a:t>
          </a:r>
          <a:r>
            <a:rPr lang="vi-VN" sz="1100" b="0" i="0" kern="1200" dirty="0">
              <a:solidFill>
                <a:schemeClr val="tx1"/>
              </a:solidFill>
            </a:rPr>
            <a:t>: </a:t>
          </a:r>
          <a:r>
            <a:rPr lang="vi-VN" sz="1100" b="0" i="0" kern="1200" dirty="0" err="1">
              <a:solidFill>
                <a:schemeClr val="tx1"/>
              </a:solidFill>
            </a:rPr>
            <a:t>Kết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hợp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thử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nghiệm</a:t>
          </a:r>
          <a:r>
            <a:rPr lang="vi-VN" sz="1100" b="0" i="0" kern="1200" dirty="0">
              <a:solidFill>
                <a:schemeClr val="tx1"/>
              </a:solidFill>
            </a:rPr>
            <a:t> 3 </a:t>
          </a:r>
          <a:r>
            <a:rPr lang="vi-VN" sz="1100" b="0" i="0" kern="1200" dirty="0" err="1">
              <a:solidFill>
                <a:schemeClr val="tx1"/>
              </a:solidFill>
            </a:rPr>
            <a:t>với</a:t>
          </a:r>
          <a:r>
            <a:rPr lang="vi-VN" sz="1100" b="0" i="0" kern="1200" dirty="0">
              <a:solidFill>
                <a:schemeClr val="tx1"/>
              </a:solidFill>
            </a:rPr>
            <a:t> 4</a:t>
          </a:r>
          <a:endParaRPr lang="vi-VN" sz="1100" kern="1200" dirty="0">
            <a:solidFill>
              <a:schemeClr val="tx1"/>
            </a:solidFill>
          </a:endParaRPr>
        </a:p>
      </dsp:txBody>
      <dsp:txXfrm>
        <a:off x="374258" y="2390531"/>
        <a:ext cx="4876047" cy="293016"/>
      </dsp:txXfrm>
    </dsp:sp>
    <dsp:sp modelId="{61A88E6E-FD79-464D-B401-5E23A9381CD3}">
      <dsp:nvSpPr>
        <dsp:cNvPr id="0" name=""/>
        <dsp:cNvSpPr/>
      </dsp:nvSpPr>
      <dsp:spPr>
        <a:xfrm>
          <a:off x="0" y="3035999"/>
          <a:ext cx="7011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A60FB-D54C-4ECF-BBD7-9E1A40C958C4}">
      <dsp:nvSpPr>
        <dsp:cNvPr id="0" name=""/>
        <dsp:cNvSpPr/>
      </dsp:nvSpPr>
      <dsp:spPr>
        <a:xfrm>
          <a:off x="358406" y="2873639"/>
          <a:ext cx="49077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01" tIns="0" rIns="1855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b="1" i="0" kern="1200" dirty="0" err="1">
              <a:solidFill>
                <a:schemeClr val="tx1"/>
              </a:solidFill>
            </a:rPr>
            <a:t>Thử</a:t>
          </a:r>
          <a:r>
            <a:rPr lang="vi-VN" sz="1100" b="1" i="0" kern="1200" dirty="0">
              <a:solidFill>
                <a:schemeClr val="tx1"/>
              </a:solidFill>
            </a:rPr>
            <a:t> </a:t>
          </a:r>
          <a:r>
            <a:rPr lang="vi-VN" sz="1100" b="1" i="0" kern="1200" dirty="0" err="1">
              <a:solidFill>
                <a:schemeClr val="tx1"/>
              </a:solidFill>
            </a:rPr>
            <a:t>nghiệm</a:t>
          </a:r>
          <a:r>
            <a:rPr lang="vi-VN" sz="1100" b="1" i="0" kern="1200" dirty="0">
              <a:solidFill>
                <a:schemeClr val="tx1"/>
              </a:solidFill>
            </a:rPr>
            <a:t> 6</a:t>
          </a:r>
          <a:r>
            <a:rPr lang="vi-VN" sz="1100" b="0" i="0" kern="1200" dirty="0">
              <a:solidFill>
                <a:schemeClr val="tx1"/>
              </a:solidFill>
            </a:rPr>
            <a:t>: </a:t>
          </a:r>
          <a:r>
            <a:rPr lang="vi-VN" sz="1100" b="0" i="0" kern="1200" dirty="0" err="1">
              <a:solidFill>
                <a:schemeClr val="tx1"/>
              </a:solidFill>
            </a:rPr>
            <a:t>Huấn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luyện</a:t>
          </a:r>
          <a:r>
            <a:rPr lang="vi-VN" sz="1100" b="0" i="0" kern="1200" dirty="0">
              <a:solidFill>
                <a:schemeClr val="tx1"/>
              </a:solidFill>
            </a:rPr>
            <a:t> mô </a:t>
          </a:r>
          <a:r>
            <a:rPr lang="vi-VN" sz="1100" b="0" i="0" kern="1200" dirty="0" err="1">
              <a:solidFill>
                <a:schemeClr val="tx1"/>
              </a:solidFill>
            </a:rPr>
            <a:t>hình</a:t>
          </a:r>
          <a:r>
            <a:rPr lang="vi-VN" sz="1100" b="0" i="0" kern="1200" dirty="0">
              <a:solidFill>
                <a:schemeClr val="tx1"/>
              </a:solidFill>
            </a:rPr>
            <a:t> như ở </a:t>
          </a:r>
          <a:r>
            <a:rPr lang="vi-VN" sz="1100" b="0" i="0" kern="1200" dirty="0" err="1">
              <a:solidFill>
                <a:schemeClr val="tx1"/>
              </a:solidFill>
            </a:rPr>
            <a:t>thử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nghiệm</a:t>
          </a:r>
          <a:r>
            <a:rPr lang="vi-VN" sz="1100" b="0" i="0" kern="1200" dirty="0">
              <a:solidFill>
                <a:schemeClr val="tx1"/>
              </a:solidFill>
            </a:rPr>
            <a:t> 4 </a:t>
          </a:r>
          <a:r>
            <a:rPr lang="vi-VN" sz="1100" b="0" i="0" kern="1200" dirty="0" err="1">
              <a:solidFill>
                <a:schemeClr val="tx1"/>
              </a:solidFill>
            </a:rPr>
            <a:t>sử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dụng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ảnh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đã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cắt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hết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dòng</a:t>
          </a:r>
          <a:r>
            <a:rPr lang="vi-VN" sz="1100" b="0" i="0" kern="1200" dirty="0">
              <a:solidFill>
                <a:schemeClr val="tx1"/>
              </a:solidFill>
            </a:rPr>
            <a:t>, </a:t>
          </a:r>
          <a:r>
            <a:rPr lang="vi-VN" sz="1100" b="0" i="0" kern="1200" dirty="0" err="1">
              <a:solidFill>
                <a:schemeClr val="tx1"/>
              </a:solidFill>
            </a:rPr>
            <a:t>cột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bằng</a:t>
          </a:r>
          <a:r>
            <a:rPr lang="vi-VN" sz="1100" b="0" i="0" kern="1200" dirty="0">
              <a:solidFill>
                <a:schemeClr val="tx1"/>
              </a:solidFill>
            </a:rPr>
            <a:t> 0 nhưng </a:t>
          </a:r>
          <a:r>
            <a:rPr lang="vi-VN" sz="1100" b="0" i="0" kern="1200" dirty="0" err="1">
              <a:solidFill>
                <a:schemeClr val="tx1"/>
              </a:solidFill>
            </a:rPr>
            <a:t>sử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dụngthêm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Polynomial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Features</a:t>
          </a:r>
          <a:endParaRPr lang="vi-VN" sz="1100" kern="1200" dirty="0">
            <a:solidFill>
              <a:schemeClr val="tx1"/>
            </a:solidFill>
          </a:endParaRPr>
        </a:p>
      </dsp:txBody>
      <dsp:txXfrm>
        <a:off x="374258" y="2889491"/>
        <a:ext cx="4876047" cy="293016"/>
      </dsp:txXfrm>
    </dsp:sp>
    <dsp:sp modelId="{77831152-67C1-42F5-B7D9-E8ECFC680D67}">
      <dsp:nvSpPr>
        <dsp:cNvPr id="0" name=""/>
        <dsp:cNvSpPr/>
      </dsp:nvSpPr>
      <dsp:spPr>
        <a:xfrm>
          <a:off x="0" y="3534959"/>
          <a:ext cx="7011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6BCF8-10DB-4272-9C1D-9B4169F33A34}">
      <dsp:nvSpPr>
        <dsp:cNvPr id="0" name=""/>
        <dsp:cNvSpPr/>
      </dsp:nvSpPr>
      <dsp:spPr>
        <a:xfrm>
          <a:off x="358406" y="3372599"/>
          <a:ext cx="49077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01" tIns="0" rIns="1855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b="1" i="0" kern="1200" dirty="0" err="1">
              <a:solidFill>
                <a:schemeClr val="tx1"/>
              </a:solidFill>
            </a:rPr>
            <a:t>Thử</a:t>
          </a:r>
          <a:r>
            <a:rPr lang="vi-VN" sz="1100" b="1" i="0" kern="1200" dirty="0">
              <a:solidFill>
                <a:schemeClr val="tx1"/>
              </a:solidFill>
            </a:rPr>
            <a:t> </a:t>
          </a:r>
          <a:r>
            <a:rPr lang="vi-VN" sz="1100" b="1" i="0" kern="1200" dirty="0" err="1">
              <a:solidFill>
                <a:schemeClr val="tx1"/>
              </a:solidFill>
            </a:rPr>
            <a:t>nghiệm</a:t>
          </a:r>
          <a:r>
            <a:rPr lang="vi-VN" sz="1100" b="1" i="0" kern="1200" dirty="0">
              <a:solidFill>
                <a:schemeClr val="tx1"/>
              </a:solidFill>
            </a:rPr>
            <a:t> 7</a:t>
          </a:r>
          <a:r>
            <a:rPr lang="vi-VN" sz="1100" b="0" i="0" kern="1200" dirty="0">
              <a:solidFill>
                <a:schemeClr val="tx1"/>
              </a:solidFill>
            </a:rPr>
            <a:t>: </a:t>
          </a:r>
          <a:r>
            <a:rPr lang="vi-VN" sz="1100" b="0" i="0" kern="1200" dirty="0" err="1">
              <a:solidFill>
                <a:schemeClr val="tx1"/>
              </a:solidFill>
            </a:rPr>
            <a:t>Sử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dụng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Data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Augmentation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kết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hợp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thử</a:t>
          </a:r>
          <a:r>
            <a:rPr lang="vi-VN" sz="1100" b="0" i="0" kern="1200" dirty="0">
              <a:solidFill>
                <a:schemeClr val="tx1"/>
              </a:solidFill>
            </a:rPr>
            <a:t> </a:t>
          </a:r>
          <a:r>
            <a:rPr lang="vi-VN" sz="1100" b="0" i="0" kern="1200" dirty="0" err="1">
              <a:solidFill>
                <a:schemeClr val="tx1"/>
              </a:solidFill>
            </a:rPr>
            <a:t>nghiệm</a:t>
          </a:r>
          <a:r>
            <a:rPr lang="vi-VN" sz="1100" b="0" i="0" kern="1200" dirty="0">
              <a:solidFill>
                <a:schemeClr val="tx1"/>
              </a:solidFill>
            </a:rPr>
            <a:t> 6</a:t>
          </a:r>
          <a:endParaRPr lang="vi-VN" sz="1100" kern="1200" dirty="0">
            <a:solidFill>
              <a:schemeClr val="tx1"/>
            </a:solidFill>
          </a:endParaRPr>
        </a:p>
      </dsp:txBody>
      <dsp:txXfrm>
        <a:off x="374258" y="3388451"/>
        <a:ext cx="4876047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931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08485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701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697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87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215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325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6606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2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73548" y="618849"/>
            <a:ext cx="3520792" cy="17805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Logistic</a:t>
            </a:r>
            <a:r>
              <a:rPr lang="vi-VN" dirty="0"/>
              <a:t> </a:t>
            </a:r>
            <a:r>
              <a:rPr lang="vi-VN" dirty="0" err="1"/>
              <a:t>Regression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MNIST </a:t>
            </a:r>
            <a:r>
              <a:rPr lang="vi-VN" dirty="0" err="1"/>
              <a:t>Dataset</a:t>
            </a:r>
            <a:r>
              <a:rPr lang="vi-VN" dirty="0"/>
              <a:t>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050756" y="3802556"/>
            <a:ext cx="2743583" cy="985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i="1" dirty="0">
                <a:latin typeface="+mj-lt"/>
              </a:rPr>
              <a:t>Nguyễn Huy </a:t>
            </a:r>
            <a:r>
              <a:rPr lang="vi-VN" i="1" dirty="0" err="1">
                <a:latin typeface="+mj-lt"/>
              </a:rPr>
              <a:t>Hải</a:t>
            </a:r>
            <a:r>
              <a:rPr lang="vi-VN" i="1" dirty="0">
                <a:latin typeface="+mj-lt"/>
              </a:rPr>
              <a:t> – 18120023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i="1" dirty="0" err="1">
                <a:latin typeface="+mj-lt"/>
              </a:rPr>
              <a:t>Phạm</a:t>
            </a:r>
            <a:r>
              <a:rPr lang="vi-VN" i="1" dirty="0">
                <a:latin typeface="+mj-lt"/>
              </a:rPr>
              <a:t> Công Minh – 18120058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i="1" dirty="0">
                <a:latin typeface="+mj-lt"/>
              </a:rPr>
              <a:t> Nguyễn Thanh </a:t>
            </a:r>
            <a:r>
              <a:rPr lang="vi-VN" i="1" dirty="0" err="1">
                <a:latin typeface="+mj-lt"/>
              </a:rPr>
              <a:t>Tùng</a:t>
            </a:r>
            <a:r>
              <a:rPr lang="vi-VN" i="1" dirty="0">
                <a:latin typeface="+mj-lt"/>
              </a:rPr>
              <a:t> – 18120104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i="1" dirty="0">
                <a:latin typeface="+mj-lt"/>
              </a:rPr>
              <a:t>Nguyễn </a:t>
            </a:r>
            <a:r>
              <a:rPr lang="vi-VN" i="1" dirty="0" err="1">
                <a:latin typeface="+mj-lt"/>
              </a:rPr>
              <a:t>Thị</a:t>
            </a:r>
            <a:r>
              <a:rPr lang="vi-VN" i="1" dirty="0">
                <a:latin typeface="+mj-lt"/>
              </a:rPr>
              <a:t> </a:t>
            </a:r>
            <a:r>
              <a:rPr lang="vi-VN" i="1" dirty="0" err="1">
                <a:latin typeface="+mj-lt"/>
              </a:rPr>
              <a:t>Hồng</a:t>
            </a:r>
            <a:r>
              <a:rPr lang="vi-VN" i="1" dirty="0">
                <a:latin typeface="+mj-lt"/>
              </a:rPr>
              <a:t> Nhung – 18120498</a:t>
            </a:r>
            <a:endParaRPr i="1" dirty="0">
              <a:latin typeface="+mj-lt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31692" y="256085"/>
            <a:ext cx="6505237" cy="107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đa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tuyến</a:t>
            </a:r>
            <a:r>
              <a:rPr lang="vi-VN" dirty="0"/>
              <a:t> (</a:t>
            </a:r>
            <a:r>
              <a:rPr lang="vi-VN" dirty="0" err="1"/>
              <a:t>Multicollinearity</a:t>
            </a:r>
            <a:r>
              <a:rPr lang="vi-VN" dirty="0"/>
              <a:t>)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>
            <a:cxnSpLocks/>
          </p:cNvCxnSpPr>
          <p:nvPr/>
        </p:nvCxnSpPr>
        <p:spPr>
          <a:xfrm flipV="1">
            <a:off x="2706615" y="1288083"/>
            <a:ext cx="6383986" cy="370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399412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903952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507441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589694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322647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589694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710337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710337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710337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933811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339633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48632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63302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779717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926426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934652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934652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934652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622595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622595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622595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933811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497305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700201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8126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9264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3038844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933811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497305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700201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8126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92642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3038844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925051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10633" y="295241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4065722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4042411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4065722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989417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3070369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3070369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3070369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221192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495394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59409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692816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792896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891614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897088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897088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897088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3011416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3011416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3011416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221192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600962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739431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81483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891614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96701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221192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600962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739431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81483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891614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96701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489905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526919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837797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526919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542009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542009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542009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584496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584496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584496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670877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827173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88337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939590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997168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4053384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4056121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4056121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4053371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670877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887502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965642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4009520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4053384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4095886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670877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887502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965642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4009520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4053384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4095886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0E2A47"/>
                </a:solidFill>
              </a:rPr>
              <a:t>Đa </a:t>
            </a:r>
            <a:r>
              <a:rPr lang="vi-VN" dirty="0" err="1">
                <a:solidFill>
                  <a:srgbClr val="0E2A47"/>
                </a:solidFill>
              </a:rPr>
              <a:t>cộng</a:t>
            </a:r>
            <a:r>
              <a:rPr lang="vi-VN" dirty="0">
                <a:solidFill>
                  <a:srgbClr val="0E2A47"/>
                </a:solidFill>
              </a:rPr>
              <a:t> </a:t>
            </a:r>
            <a:r>
              <a:rPr lang="vi-VN" dirty="0" err="1">
                <a:solidFill>
                  <a:srgbClr val="0E2A47"/>
                </a:solidFill>
              </a:rPr>
              <a:t>tuyến</a:t>
            </a:r>
            <a:r>
              <a:rPr lang="vi-VN" dirty="0">
                <a:solidFill>
                  <a:srgbClr val="0E2A47"/>
                </a:solidFill>
              </a:rPr>
              <a:t> </a:t>
            </a:r>
            <a:r>
              <a:rPr lang="vi-VN" dirty="0" err="1">
                <a:solidFill>
                  <a:srgbClr val="0E2A47"/>
                </a:solidFill>
              </a:rPr>
              <a:t>là</a:t>
            </a:r>
            <a:r>
              <a:rPr lang="vi-VN" dirty="0">
                <a:solidFill>
                  <a:srgbClr val="0E2A47"/>
                </a:solidFill>
              </a:rPr>
              <a:t> </a:t>
            </a:r>
            <a:r>
              <a:rPr lang="vi-VN" dirty="0" err="1">
                <a:solidFill>
                  <a:srgbClr val="0E2A47"/>
                </a:solidFill>
              </a:rPr>
              <a:t>gì</a:t>
            </a:r>
            <a:r>
              <a:rPr lang="vi-VN" dirty="0">
                <a:solidFill>
                  <a:srgbClr val="0E2A47"/>
                </a:solidFill>
              </a:rPr>
              <a:t>?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rgbClr val="0E2A47"/>
                </a:solidFill>
              </a:rPr>
              <a:t>Giải</a:t>
            </a:r>
            <a:r>
              <a:rPr lang="vi-VN" dirty="0">
                <a:solidFill>
                  <a:srgbClr val="0E2A47"/>
                </a:solidFill>
              </a:rPr>
              <a:t> </a:t>
            </a:r>
            <a:r>
              <a:rPr lang="vi-VN" dirty="0" err="1">
                <a:solidFill>
                  <a:srgbClr val="0E2A47"/>
                </a:solidFill>
              </a:rPr>
              <a:t>quyêt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rgbClr val="0E2A47"/>
                </a:solidFill>
              </a:rPr>
              <a:t>Dấu</a:t>
            </a:r>
            <a:r>
              <a:rPr lang="vi-VN" dirty="0">
                <a:solidFill>
                  <a:srgbClr val="0E2A47"/>
                </a:solidFill>
              </a:rPr>
              <a:t> </a:t>
            </a:r>
            <a:r>
              <a:rPr lang="vi-VN" dirty="0" err="1">
                <a:solidFill>
                  <a:srgbClr val="0E2A47"/>
                </a:solidFill>
              </a:rPr>
              <a:t>hiệu</a:t>
            </a:r>
            <a:r>
              <a:rPr lang="vi-VN" dirty="0">
                <a:solidFill>
                  <a:srgbClr val="0E2A47"/>
                </a:solidFill>
              </a:rPr>
              <a:t> </a:t>
            </a:r>
            <a:r>
              <a:rPr lang="vi-VN" dirty="0" err="1">
                <a:solidFill>
                  <a:srgbClr val="0E2A47"/>
                </a:solidFill>
              </a:rPr>
              <a:t>xảy</a:t>
            </a:r>
            <a:r>
              <a:rPr lang="vi-VN" dirty="0">
                <a:solidFill>
                  <a:srgbClr val="0E2A47"/>
                </a:solidFill>
              </a:rPr>
              <a:t> ra </a:t>
            </a:r>
          </a:p>
        </p:txBody>
      </p:sp>
      <p:grpSp>
        <p:nvGrpSpPr>
          <p:cNvPr id="115" name="Google Shape;1579;p46">
            <a:extLst>
              <a:ext uri="{FF2B5EF4-FFF2-40B4-BE49-F238E27FC236}">
                <a16:creationId xmlns:a16="http://schemas.microsoft.com/office/drawing/2014/main" id="{6C79C6AD-BF12-4424-BD54-41682FD81ED7}"/>
              </a:ext>
            </a:extLst>
          </p:cNvPr>
          <p:cNvGrpSpPr/>
          <p:nvPr/>
        </p:nvGrpSpPr>
        <p:grpSpPr>
          <a:xfrm>
            <a:off x="2011159" y="2789247"/>
            <a:ext cx="965160" cy="293531"/>
            <a:chOff x="4411970" y="2468674"/>
            <a:chExt cx="747317" cy="167425"/>
          </a:xfrm>
        </p:grpSpPr>
        <p:sp>
          <p:nvSpPr>
            <p:cNvPr id="116" name="Google Shape;1580;p46">
              <a:extLst>
                <a:ext uri="{FF2B5EF4-FFF2-40B4-BE49-F238E27FC236}">
                  <a16:creationId xmlns:a16="http://schemas.microsoft.com/office/drawing/2014/main" id="{61021167-1060-44F9-9915-0D8B094D0D34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81;p46">
              <a:extLst>
                <a:ext uri="{FF2B5EF4-FFF2-40B4-BE49-F238E27FC236}">
                  <a16:creationId xmlns:a16="http://schemas.microsoft.com/office/drawing/2014/main" id="{0DD7A92F-518B-4B1A-BCC1-65EFE1C477F0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F07D938F-D7E5-4B0F-A7DE-DCB9E501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170" y="1357314"/>
            <a:ext cx="6507955" cy="283606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Đa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cộng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tuyến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(</a:t>
            </a:r>
            <a:r>
              <a:rPr lang="vi-VN" sz="1200" b="1" i="1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Multicollinearity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)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xảy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ra khi hai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hoặc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nhiều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biến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độc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lập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tương quan cao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với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nhau trong mô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hình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hồi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quy.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Điều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này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nghĩa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là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một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biến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độc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lập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thể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được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dự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đoán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từ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một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(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hoặc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nhiều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)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biến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độc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lập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khác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trong mô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hình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hồi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quy. </a:t>
            </a:r>
          </a:p>
          <a:p>
            <a:pPr algn="just"/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Đa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cộng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tuyến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thực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sự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gây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hưởng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đến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mô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hình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hồi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quy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vì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chúng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ta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sẽ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không phân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biệt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được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sự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tác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động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riêng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lẻ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từ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các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biến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độc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lập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lên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biến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phụ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thuộc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(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hoặc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thể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chính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là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lớp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của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mô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hình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). </a:t>
            </a:r>
          </a:p>
          <a:p>
            <a:pPr algn="just"/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Đa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cộng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tuyến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thể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không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hưởng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nhiều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đến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độ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chính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xác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của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mô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hình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, nhưng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nó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làm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giảm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độ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tin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cậy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trong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việc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xác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định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sự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hưởng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của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các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đặc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tính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riêng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lẻ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trong mô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hình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của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 err="1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chúng</a:t>
            </a:r>
            <a:r>
              <a:rPr lang="vi-VN" sz="1200" dirty="0">
                <a:solidFill>
                  <a:schemeClr val="tx1"/>
                </a:solidFill>
                <a:latin typeface="Roboto Mono Regular" panose="020B0604020202020204" charset="0"/>
                <a:ea typeface="Roboto Mono Regular" panose="020B0604020202020204" charset="0"/>
              </a:rPr>
              <a:t> ta.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7833527-C326-4391-B516-5FDBC2273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17" y="439383"/>
            <a:ext cx="7940100" cy="606600"/>
          </a:xfrm>
        </p:spPr>
        <p:txBody>
          <a:bodyPr/>
          <a:lstStyle/>
          <a:p>
            <a:pPr algn="ctr"/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đa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tuyến</a:t>
            </a:r>
            <a:endParaRPr lang="vi-VN" dirty="0"/>
          </a:p>
        </p:txBody>
      </p:sp>
      <p:cxnSp>
        <p:nvCxnSpPr>
          <p:cNvPr id="4" name="Google Shape;614;p31">
            <a:extLst>
              <a:ext uri="{FF2B5EF4-FFF2-40B4-BE49-F238E27FC236}">
                <a16:creationId xmlns:a16="http://schemas.microsoft.com/office/drawing/2014/main" id="{48DAE1A3-DBF4-4430-83B9-980F42868DAB}"/>
              </a:ext>
            </a:extLst>
          </p:cNvPr>
          <p:cNvCxnSpPr/>
          <p:nvPr/>
        </p:nvCxnSpPr>
        <p:spPr>
          <a:xfrm>
            <a:off x="311700" y="97961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7745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699" y="20011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/>
              <a:t>Xác</a:t>
            </a:r>
            <a:r>
              <a:rPr lang="vi-VN" sz="2400" dirty="0"/>
              <a:t> </a:t>
            </a:r>
            <a:r>
              <a:rPr lang="vi-VN" sz="2400" dirty="0" err="1"/>
              <a:t>định</a:t>
            </a:r>
            <a:r>
              <a:rPr lang="vi-VN" sz="2400" dirty="0"/>
              <a:t> </a:t>
            </a:r>
            <a:r>
              <a:rPr lang="vi-VN" sz="2400" dirty="0" err="1"/>
              <a:t>dấu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xảy</a:t>
            </a:r>
            <a:r>
              <a:rPr lang="vi-VN" sz="2400" dirty="0"/>
              <a:t> ra </a:t>
            </a:r>
            <a:r>
              <a:rPr lang="vi-VN" sz="2400" dirty="0" err="1"/>
              <a:t>hiện</a:t>
            </a:r>
            <a:r>
              <a:rPr lang="vi-VN" sz="2400" dirty="0"/>
              <a:t> </a:t>
            </a:r>
            <a:r>
              <a:rPr lang="vi-VN" sz="2400" dirty="0" err="1"/>
              <a:t>tưởng</a:t>
            </a:r>
            <a:r>
              <a:rPr lang="vi-VN" sz="2400" dirty="0"/>
              <a:t> đa </a:t>
            </a:r>
            <a:r>
              <a:rPr lang="vi-VN" sz="2400" dirty="0" err="1"/>
              <a:t>cộng</a:t>
            </a:r>
            <a:r>
              <a:rPr lang="vi-VN" sz="2400" dirty="0"/>
              <a:t> </a:t>
            </a:r>
            <a:r>
              <a:rPr lang="vi-VN" sz="2400" dirty="0" err="1"/>
              <a:t>tuyến</a:t>
            </a:r>
            <a:endParaRPr sz="2400"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699" y="74050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AC03AE25-ACB5-4EE6-A0DF-A3E8ECAACB5C}"/>
                  </a:ext>
                </a:extLst>
              </p:cNvPr>
              <p:cNvSpPr txBox="1"/>
              <p:nvPr/>
            </p:nvSpPr>
            <p:spPr>
              <a:xfrm>
                <a:off x="311699" y="744953"/>
                <a:ext cx="3653082" cy="327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vi-VN" sz="1000" dirty="0">
                    <a:solidFill>
                      <a:schemeClr val="bg1"/>
                    </a:solidFill>
                  </a:rPr>
                  <a:t>Có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nhiều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cách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để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xác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định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dấu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hiệu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xẩy</a:t>
                </a:r>
                <a:r>
                  <a:rPr lang="vi-VN" sz="1000" dirty="0">
                    <a:solidFill>
                      <a:schemeClr val="bg1"/>
                    </a:solidFill>
                  </a:rPr>
                  <a:t> ra đa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cộng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tuyến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, trong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đó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phổ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nhất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là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sử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dụng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b="1" i="1" dirty="0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VIF</a:t>
                </a:r>
                <a:r>
                  <a:rPr lang="vi-VN" sz="1000" dirty="0">
                    <a:solidFill>
                      <a:schemeClr val="bg1"/>
                    </a:solidFill>
                  </a:rPr>
                  <a:t>.</a:t>
                </a:r>
              </a:p>
              <a:p>
                <a:pPr algn="just"/>
                <a:endParaRPr lang="vi-VN" sz="1000" dirty="0">
                  <a:solidFill>
                    <a:schemeClr val="bg1"/>
                  </a:solidFill>
                </a:endParaRPr>
              </a:p>
              <a:p>
                <a:pPr marL="171450" indent="-171450" algn="just">
                  <a:buFontTx/>
                  <a:buChar char="-"/>
                </a:pPr>
                <a:r>
                  <a:rPr lang="vi-VN" sz="1000" b="1" i="1" dirty="0">
                    <a:solidFill>
                      <a:schemeClr val="bg1"/>
                    </a:solidFill>
                  </a:rPr>
                  <a:t>VIF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xác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định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độ</a:t>
                </a:r>
                <a:r>
                  <a:rPr lang="vi-VN" sz="1000" dirty="0">
                    <a:solidFill>
                      <a:schemeClr val="bg1"/>
                    </a:solidFill>
                  </a:rPr>
                  <a:t> tương quan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giữa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độc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lập</a:t>
                </a:r>
                <a:r>
                  <a:rPr lang="vi-VN" sz="10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 algn="just">
                  <a:buFontTx/>
                  <a:buChar char="-"/>
                </a:pP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Nó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được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dự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đoán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bằng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cách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lấy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một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và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tính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hồi</a:t>
                </a:r>
                <a:r>
                  <a:rPr lang="vi-VN" sz="1000" dirty="0">
                    <a:solidFill>
                      <a:schemeClr val="bg1"/>
                    </a:solidFill>
                  </a:rPr>
                  <a:t> quy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nó</a:t>
                </a:r>
                <a:r>
                  <a:rPr lang="vi-VN" sz="1000" dirty="0">
                    <a:solidFill>
                      <a:schemeClr val="bg1"/>
                    </a:solidFill>
                  </a:rPr>
                  <a:t> so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với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mọi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khác</a:t>
                </a:r>
                <a:r>
                  <a:rPr lang="vi-VN" sz="1000" dirty="0">
                    <a:solidFill>
                      <a:schemeClr val="bg1"/>
                    </a:solidFill>
                  </a:rPr>
                  <a:t> . 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Hoặc</a:t>
                </a:r>
                <a:r>
                  <a:rPr lang="vi-VN" sz="1000" dirty="0">
                    <a:solidFill>
                      <a:schemeClr val="bg1"/>
                    </a:solidFill>
                  </a:rPr>
                  <a:t> đơn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giản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i="1" dirty="0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VIF </a:t>
                </a:r>
                <a:r>
                  <a:rPr lang="vi-VN" sz="1000" i="1" dirty="0" err="1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score</a:t>
                </a:r>
                <a:r>
                  <a:rPr lang="vi-VN" sz="1000" i="1" dirty="0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một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độc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lập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thể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hiện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mức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độ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được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giải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thích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đó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bằng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độc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lập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khác</a:t>
                </a:r>
                <a:r>
                  <a:rPr lang="vi-VN" sz="1000" dirty="0">
                    <a:solidFill>
                      <a:schemeClr val="bg1"/>
                    </a:solidFill>
                  </a:rPr>
                  <a:t>.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Giá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trị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vi-V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được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xác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định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để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tìm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hiểu</a:t>
                </a:r>
                <a:r>
                  <a:rPr lang="vi-VN" sz="1000" dirty="0">
                    <a:solidFill>
                      <a:schemeClr val="bg1"/>
                    </a:solidFill>
                  </a:rPr>
                  <a:t> xem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một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độc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lập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được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độc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lập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khác</a:t>
                </a:r>
                <a:r>
                  <a:rPr lang="vi-VN" sz="1000" dirty="0">
                    <a:solidFill>
                      <a:schemeClr val="bg1"/>
                    </a:solidFill>
                  </a:rPr>
                  <a:t> mô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tả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tốt</a:t>
                </a:r>
                <a:r>
                  <a:rPr lang="vi-VN" sz="1000" dirty="0">
                    <a:solidFill>
                      <a:schemeClr val="bg1"/>
                    </a:solidFill>
                  </a:rPr>
                  <a:t> như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thế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nào</a:t>
                </a:r>
                <a:r>
                  <a:rPr lang="vi-VN" sz="1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vi-V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1000" dirty="0">
                    <a:solidFill>
                      <a:schemeClr val="bg1"/>
                    </a:solidFill>
                  </a:rPr>
                  <a:t> cao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có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nghĩa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là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có</a:t>
                </a:r>
                <a:r>
                  <a:rPr lang="vi-VN" sz="1000" dirty="0">
                    <a:solidFill>
                      <a:schemeClr val="bg1"/>
                    </a:solidFill>
                  </a:rPr>
                  <a:t> tương quan cao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với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khác</a:t>
                </a:r>
                <a:r>
                  <a:rPr lang="vi-VN" sz="1000" dirty="0">
                    <a:solidFill>
                      <a:schemeClr val="bg1"/>
                    </a:solidFill>
                  </a:rPr>
                  <a:t>.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Từ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đó</a:t>
                </a:r>
                <a:r>
                  <a:rPr lang="vi-VN" sz="1000" dirty="0">
                    <a:solidFill>
                      <a:schemeClr val="bg1"/>
                    </a:solidFill>
                  </a:rPr>
                  <a:t> ta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sẽ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tính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được</a:t>
                </a:r>
                <a:r>
                  <a:rPr lang="vi-VN" sz="1000" dirty="0">
                    <a:solidFill>
                      <a:schemeClr val="bg1"/>
                    </a:solidFill>
                  </a:rPr>
                  <a:t> VIF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dựa</a:t>
                </a:r>
                <a:r>
                  <a:rPr lang="vi-VN" sz="1000" dirty="0">
                    <a:solidFill>
                      <a:schemeClr val="bg1"/>
                    </a:solidFill>
                  </a:rPr>
                  <a:t> theo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vi-V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1000" dirty="0">
                    <a:solidFill>
                      <a:schemeClr val="bg1"/>
                    </a:solidFill>
                  </a:rPr>
                  <a:t> như công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thức</a:t>
                </a:r>
                <a:r>
                  <a:rPr lang="vi-VN" sz="1000" dirty="0">
                    <a:solidFill>
                      <a:schemeClr val="bg1"/>
                    </a:solidFill>
                  </a:rPr>
                  <a:t> sau: 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vi-VN" sz="12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VIF</a:t>
                </a:r>
                <a:r>
                  <a:rPr lang="vi-VN" sz="1200" dirty="0">
                    <a:solidFill>
                      <a:schemeClr val="bg1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vi-VN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vi-VN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vi-VN" sz="1200" dirty="0">
                  <a:solidFill>
                    <a:schemeClr val="bg1"/>
                  </a:solidFill>
                  <a:latin typeface="Roboto Mono Regular" panose="020B0604020202020204" charset="0"/>
                  <a:ea typeface="Roboto Mono Regular" panose="020B0604020202020204" charset="0"/>
                </a:endParaRPr>
              </a:p>
              <a:p>
                <a:pPr marL="171450" indent="-171450" algn="just">
                  <a:buFontTx/>
                  <a:buChar char="-"/>
                </a:pP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Vì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vi-V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1000" dirty="0">
                    <a:solidFill>
                      <a:schemeClr val="bg1"/>
                    </a:solidFill>
                  </a:rPr>
                  <a:t> ∈ [0; 1] nên </a:t>
                </a:r>
                <a:r>
                  <a:rPr lang="vi-VN" sz="1000" i="1" dirty="0">
                    <a:solidFill>
                      <a:schemeClr val="bg1"/>
                    </a:solidFill>
                  </a:rPr>
                  <a:t>VIF</a:t>
                </a:r>
                <a:r>
                  <a:rPr lang="vi-VN" sz="1000" dirty="0">
                    <a:solidFill>
                      <a:schemeClr val="bg1"/>
                    </a:solidFill>
                  </a:rPr>
                  <a:t> ∈ [1; +∞). </a:t>
                </a:r>
              </a:p>
              <a:p>
                <a:pPr marL="171450" indent="-171450" algn="just">
                  <a:buFontTx/>
                  <a:buChar char="-"/>
                </a:pPr>
                <a:r>
                  <a:rPr lang="vi-VN" sz="1000" dirty="0" err="1">
                    <a:solidFill>
                      <a:schemeClr val="bg1"/>
                    </a:solidFill>
                  </a:rPr>
                  <a:t>Tức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là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với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một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độc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lập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cụ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thể</a:t>
                </a:r>
                <a:r>
                  <a:rPr lang="vi-VN" sz="1000" dirty="0">
                    <a:solidFill>
                      <a:schemeClr val="bg1"/>
                    </a:solidFill>
                  </a:rPr>
                  <a:t> trong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dữ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liệu</a:t>
                </a:r>
                <a:r>
                  <a:rPr lang="vi-VN" sz="1000" dirty="0">
                    <a:solidFill>
                      <a:schemeClr val="bg1"/>
                    </a:solidFill>
                  </a:rPr>
                  <a:t>, </a:t>
                </a:r>
                <a:r>
                  <a:rPr lang="vi-VN" sz="1000" i="1" dirty="0">
                    <a:solidFill>
                      <a:schemeClr val="bg1"/>
                    </a:solidFill>
                  </a:rPr>
                  <a:t>VIF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càng</a:t>
                </a:r>
                <a:r>
                  <a:rPr lang="vi-VN" sz="1000" dirty="0">
                    <a:solidFill>
                      <a:schemeClr val="bg1"/>
                    </a:solidFill>
                  </a:rPr>
                  <a:t> cao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thì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mức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độ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xảy</a:t>
                </a:r>
                <a:r>
                  <a:rPr lang="vi-VN" sz="1000" dirty="0">
                    <a:solidFill>
                      <a:schemeClr val="bg1"/>
                    </a:solidFill>
                  </a:rPr>
                  <a:t> ra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hiện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tượng</a:t>
                </a:r>
                <a:r>
                  <a:rPr lang="vi-VN" sz="1000" dirty="0">
                    <a:solidFill>
                      <a:schemeClr val="bg1"/>
                    </a:solidFill>
                  </a:rPr>
                  <a:t> đa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cộng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tuyến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trên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biến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đó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càng</a:t>
                </a:r>
                <a:r>
                  <a:rPr lang="vi-VN" sz="1000" dirty="0">
                    <a:solidFill>
                      <a:schemeClr val="bg1"/>
                    </a:solidFill>
                  </a:rPr>
                  <a:t> cao.</a:t>
                </a:r>
              </a:p>
              <a:p>
                <a:pPr marL="171450" indent="-171450" algn="just">
                  <a:buFontTx/>
                  <a:buChar char="-"/>
                </a:pPr>
                <a:r>
                  <a:rPr lang="vi-VN" sz="1000" dirty="0" err="1">
                    <a:solidFill>
                      <a:schemeClr val="bg1"/>
                    </a:solidFill>
                  </a:rPr>
                  <a:t>Để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thực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hiện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việc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tính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i="1" dirty="0">
                    <a:solidFill>
                      <a:schemeClr val="bg1"/>
                    </a:solidFill>
                  </a:rPr>
                  <a:t>VIF </a:t>
                </a:r>
                <a:r>
                  <a:rPr lang="vi-VN" sz="1000" i="1" dirty="0" err="1">
                    <a:solidFill>
                      <a:schemeClr val="bg1"/>
                    </a:solidFill>
                  </a:rPr>
                  <a:t>score</a:t>
                </a:r>
                <a:r>
                  <a:rPr lang="vi-VN" sz="1000" dirty="0">
                    <a:solidFill>
                      <a:schemeClr val="bg1"/>
                    </a:solidFill>
                  </a:rPr>
                  <a:t> cho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toàn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bộ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dữ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liệu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cụ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thể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chúng</a:t>
                </a:r>
                <a:r>
                  <a:rPr lang="vi-VN" sz="1000" dirty="0">
                    <a:solidFill>
                      <a:schemeClr val="bg1"/>
                    </a:solidFill>
                  </a:rPr>
                  <a:t> ta, ta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sẽ</a:t>
                </a:r>
                <a:r>
                  <a:rPr lang="vi-VN" sz="1000" dirty="0">
                    <a:solidFill>
                      <a:schemeClr val="bg1"/>
                    </a:solidFill>
                  </a:rPr>
                  <a:t> xây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dựng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dirty="0" err="1">
                    <a:solidFill>
                      <a:schemeClr val="bg1"/>
                    </a:solidFill>
                  </a:rPr>
                  <a:t>hàm</a:t>
                </a:r>
                <a:r>
                  <a:rPr lang="vi-VN" sz="1000" dirty="0">
                    <a:solidFill>
                      <a:schemeClr val="bg1"/>
                    </a:solidFill>
                  </a:rPr>
                  <a:t> </a:t>
                </a:r>
                <a:r>
                  <a:rPr lang="vi-VN" sz="1000" i="1" dirty="0" err="1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calc_vif</a:t>
                </a:r>
                <a:r>
                  <a:rPr lang="vi-VN" sz="1000" i="1" dirty="0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 </a:t>
                </a:r>
                <a:r>
                  <a:rPr lang="vi-VN" sz="1000" dirty="0">
                    <a:solidFill>
                      <a:schemeClr val="bg1"/>
                    </a:solidFill>
                  </a:rPr>
                  <a:t>sau:</a:t>
                </a:r>
              </a:p>
              <a:p>
                <a:pPr marL="171450" indent="-171450" algn="just">
                  <a:buFontTx/>
                  <a:buChar char="-"/>
                </a:pPr>
                <a:endParaRPr lang="vi-VN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AC03AE25-ACB5-4EE6-A0DF-A3E8ECAA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744953"/>
                <a:ext cx="3653082" cy="3276987"/>
              </a:xfrm>
              <a:prstGeom prst="rect">
                <a:avLst/>
              </a:prstGeom>
              <a:blipFill>
                <a:blip r:embed="rId3"/>
                <a:stretch>
                  <a:fillRect r="-18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9B2D6D1-DC03-4BDA-A711-EA6D8FC3C056}"/>
              </a:ext>
            </a:extLst>
          </p:cNvPr>
          <p:cNvSpPr txBox="1"/>
          <p:nvPr/>
        </p:nvSpPr>
        <p:spPr>
          <a:xfrm>
            <a:off x="4529136" y="752461"/>
            <a:ext cx="41505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000" dirty="0">
                <a:solidFill>
                  <a:schemeClr val="bg1"/>
                </a:solidFill>
              </a:rPr>
              <a:t>Theo nguyên </a:t>
            </a:r>
            <a:r>
              <a:rPr lang="vi-VN" sz="1000" dirty="0" err="1">
                <a:solidFill>
                  <a:schemeClr val="bg1"/>
                </a:solidFill>
              </a:rPr>
              <a:t>tắc</a:t>
            </a:r>
            <a:r>
              <a:rPr lang="vi-VN" sz="1000" dirty="0">
                <a:solidFill>
                  <a:schemeClr val="bg1"/>
                </a:solidFill>
              </a:rPr>
              <a:t>, </a:t>
            </a:r>
            <a:r>
              <a:rPr lang="vi-VN" sz="1000" dirty="0" err="1">
                <a:solidFill>
                  <a:schemeClr val="bg1"/>
                </a:solidFill>
              </a:rPr>
              <a:t>dùng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hàm</a:t>
            </a:r>
            <a:r>
              <a:rPr lang="vi-VN" sz="1000" dirty="0">
                <a:solidFill>
                  <a:schemeClr val="bg1"/>
                </a:solidFill>
              </a:rPr>
              <a:t> trên </a:t>
            </a:r>
            <a:r>
              <a:rPr lang="vi-VN" sz="1000" dirty="0" err="1">
                <a:solidFill>
                  <a:schemeClr val="bg1"/>
                </a:solidFill>
              </a:rPr>
              <a:t>tính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toán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giá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trị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i="1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VIF </a:t>
            </a:r>
            <a:r>
              <a:rPr lang="vi-VN" sz="1000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score</a:t>
            </a:r>
            <a:r>
              <a:rPr lang="vi-VN" sz="1000" i="1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000" dirty="0">
                <a:solidFill>
                  <a:schemeClr val="bg1"/>
                </a:solidFill>
              </a:rPr>
              <a:t>cho </a:t>
            </a:r>
            <a:r>
              <a:rPr lang="vi-VN" sz="1000" dirty="0" err="1">
                <a:solidFill>
                  <a:schemeClr val="bg1"/>
                </a:solidFill>
              </a:rPr>
              <a:t>toàn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bộ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tập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dữ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liệu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rồi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xét</a:t>
            </a:r>
            <a:r>
              <a:rPr lang="vi-VN" sz="1000" dirty="0">
                <a:solidFill>
                  <a:schemeClr val="bg1"/>
                </a:solidFill>
              </a:rPr>
              <a:t> xem </a:t>
            </a:r>
            <a:r>
              <a:rPr lang="vi-VN" sz="1000" dirty="0" err="1">
                <a:solidFill>
                  <a:schemeClr val="bg1"/>
                </a:solidFill>
              </a:rPr>
              <a:t>thuộc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tính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nào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có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i="1" dirty="0">
                <a:solidFill>
                  <a:schemeClr val="bg1"/>
                </a:solidFill>
              </a:rPr>
              <a:t>VIF </a:t>
            </a:r>
            <a:r>
              <a:rPr lang="vi-VN" sz="1000" i="1" dirty="0" err="1">
                <a:solidFill>
                  <a:schemeClr val="bg1"/>
                </a:solidFill>
              </a:rPr>
              <a:t>score</a:t>
            </a:r>
            <a:r>
              <a:rPr lang="vi-VN" sz="1000" dirty="0">
                <a:solidFill>
                  <a:schemeClr val="bg1"/>
                </a:solidFill>
              </a:rPr>
              <a:t> cao </a:t>
            </a:r>
            <a:r>
              <a:rPr lang="vi-VN" sz="1000" dirty="0" err="1">
                <a:solidFill>
                  <a:schemeClr val="bg1"/>
                </a:solidFill>
              </a:rPr>
              <a:t>nhất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thì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xóa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bỏ</a:t>
            </a:r>
            <a:r>
              <a:rPr lang="vi-VN" sz="1000" dirty="0">
                <a:solidFill>
                  <a:schemeClr val="bg1"/>
                </a:solidFill>
              </a:rPr>
              <a:t> =&gt; </a:t>
            </a:r>
            <a:r>
              <a:rPr lang="vi-VN" sz="1000" dirty="0" err="1">
                <a:solidFill>
                  <a:schemeClr val="bg1"/>
                </a:solidFill>
              </a:rPr>
              <a:t>cập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nhật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lại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i="1" dirty="0">
                <a:solidFill>
                  <a:schemeClr val="bg1"/>
                </a:solidFill>
              </a:rPr>
              <a:t>VIF </a:t>
            </a:r>
            <a:r>
              <a:rPr lang="vi-VN" sz="1000" i="1" dirty="0" err="1">
                <a:solidFill>
                  <a:schemeClr val="bg1"/>
                </a:solidFill>
              </a:rPr>
              <a:t>score</a:t>
            </a:r>
            <a:r>
              <a:rPr lang="vi-VN" sz="1000" dirty="0">
                <a:solidFill>
                  <a:schemeClr val="bg1"/>
                </a:solidFill>
              </a:rPr>
              <a:t> cho </a:t>
            </a:r>
            <a:r>
              <a:rPr lang="vi-VN" sz="1000" dirty="0" err="1">
                <a:solidFill>
                  <a:schemeClr val="bg1"/>
                </a:solidFill>
              </a:rPr>
              <a:t>các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thuộc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tính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còn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lại</a:t>
            </a:r>
            <a:r>
              <a:rPr lang="vi-VN" sz="1000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vi-VN" sz="1000" dirty="0" err="1">
                <a:solidFill>
                  <a:schemeClr val="bg1"/>
                </a:solidFill>
              </a:rPr>
              <a:t>Thực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hiện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lặp</a:t>
            </a:r>
            <a:r>
              <a:rPr lang="vi-VN" sz="1000" dirty="0">
                <a:solidFill>
                  <a:schemeClr val="bg1"/>
                </a:solidFill>
              </a:rPr>
              <a:t> đi </a:t>
            </a:r>
            <a:r>
              <a:rPr lang="vi-VN" sz="1000" dirty="0" err="1">
                <a:solidFill>
                  <a:schemeClr val="bg1"/>
                </a:solidFill>
              </a:rPr>
              <a:t>lặp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lại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các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bước</a:t>
            </a:r>
            <a:r>
              <a:rPr lang="vi-VN" sz="1000" dirty="0">
                <a:solidFill>
                  <a:schemeClr val="bg1"/>
                </a:solidFill>
              </a:rPr>
              <a:t> trên cho </a:t>
            </a:r>
            <a:r>
              <a:rPr lang="vi-VN" sz="1000" dirty="0" err="1">
                <a:solidFill>
                  <a:schemeClr val="bg1"/>
                </a:solidFill>
              </a:rPr>
              <a:t>tới</a:t>
            </a:r>
            <a:r>
              <a:rPr lang="vi-VN" sz="1000" dirty="0">
                <a:solidFill>
                  <a:schemeClr val="bg1"/>
                </a:solidFill>
              </a:rPr>
              <a:t> khi </a:t>
            </a:r>
            <a:r>
              <a:rPr lang="vi-VN" sz="1000" i="1" dirty="0">
                <a:solidFill>
                  <a:schemeClr val="bg1"/>
                </a:solidFill>
              </a:rPr>
              <a:t>VIF </a:t>
            </a:r>
            <a:r>
              <a:rPr lang="vi-VN" sz="1000" i="1" dirty="0" err="1">
                <a:solidFill>
                  <a:schemeClr val="bg1"/>
                </a:solidFill>
              </a:rPr>
              <a:t>score</a:t>
            </a:r>
            <a:r>
              <a:rPr lang="vi-VN" sz="1000" i="1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của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các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thuộc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tính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còn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lại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đều</a:t>
            </a:r>
            <a:r>
              <a:rPr lang="vi-VN" sz="1000" dirty="0">
                <a:solidFill>
                  <a:schemeClr val="bg1"/>
                </a:solidFill>
              </a:rPr>
              <a:t> không </a:t>
            </a:r>
            <a:r>
              <a:rPr lang="vi-VN" sz="1000" dirty="0" err="1">
                <a:solidFill>
                  <a:schemeClr val="bg1"/>
                </a:solidFill>
              </a:rPr>
              <a:t>còn</a:t>
            </a:r>
            <a:r>
              <a:rPr lang="vi-VN" sz="1000" dirty="0">
                <a:solidFill>
                  <a:schemeClr val="bg1"/>
                </a:solidFill>
              </a:rPr>
              <a:t> cao (không </a:t>
            </a:r>
            <a:r>
              <a:rPr lang="vi-VN" sz="1000" dirty="0" err="1">
                <a:solidFill>
                  <a:schemeClr val="bg1"/>
                </a:solidFill>
              </a:rPr>
              <a:t>quá</a:t>
            </a:r>
            <a:r>
              <a:rPr lang="vi-VN" sz="1000" dirty="0">
                <a:solidFill>
                  <a:schemeClr val="bg1"/>
                </a:solidFill>
              </a:rPr>
              <a:t> 2 </a:t>
            </a:r>
            <a:r>
              <a:rPr lang="vi-VN" sz="1000" dirty="0" err="1">
                <a:solidFill>
                  <a:schemeClr val="bg1"/>
                </a:solidFill>
              </a:rPr>
              <a:t>là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tốt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nhất</a:t>
            </a:r>
            <a:r>
              <a:rPr lang="vi-VN" sz="1000" dirty="0">
                <a:solidFill>
                  <a:schemeClr val="bg1"/>
                </a:solidFill>
              </a:rPr>
              <a:t>) </a:t>
            </a:r>
            <a:r>
              <a:rPr lang="vi-VN" sz="1000" dirty="0" err="1">
                <a:solidFill>
                  <a:schemeClr val="bg1"/>
                </a:solidFill>
              </a:rPr>
              <a:t>để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chắc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chắn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rằng</a:t>
            </a:r>
            <a:r>
              <a:rPr lang="vi-VN" sz="1000" dirty="0">
                <a:solidFill>
                  <a:schemeClr val="bg1"/>
                </a:solidFill>
              </a:rPr>
              <a:t> không </a:t>
            </a:r>
            <a:r>
              <a:rPr lang="vi-VN" sz="1000" dirty="0" err="1">
                <a:solidFill>
                  <a:schemeClr val="bg1"/>
                </a:solidFill>
              </a:rPr>
              <a:t>còn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hiện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tượng</a:t>
            </a:r>
            <a:r>
              <a:rPr lang="vi-VN" sz="1000" dirty="0">
                <a:solidFill>
                  <a:schemeClr val="bg1"/>
                </a:solidFill>
              </a:rPr>
              <a:t> đa </a:t>
            </a:r>
            <a:r>
              <a:rPr lang="vi-VN" sz="1000" dirty="0" err="1">
                <a:solidFill>
                  <a:schemeClr val="bg1"/>
                </a:solidFill>
              </a:rPr>
              <a:t>cộng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tuyến</a:t>
            </a:r>
            <a:r>
              <a:rPr lang="vi-VN" sz="1000" dirty="0">
                <a:solidFill>
                  <a:schemeClr val="bg1"/>
                </a:solidFill>
              </a:rPr>
              <a:t> trong </a:t>
            </a:r>
            <a:r>
              <a:rPr lang="vi-VN" sz="1000" dirty="0" err="1">
                <a:solidFill>
                  <a:schemeClr val="bg1"/>
                </a:solidFill>
              </a:rPr>
              <a:t>tập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dữ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liệu</a:t>
            </a:r>
            <a:r>
              <a:rPr lang="vi-VN" sz="1000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vi-VN" sz="1000" dirty="0">
                <a:solidFill>
                  <a:schemeClr val="bg1"/>
                </a:solidFill>
              </a:rPr>
              <a:t>Tuy nhiên ở đây do </a:t>
            </a:r>
            <a:r>
              <a:rPr lang="vi-VN" sz="1000" dirty="0" err="1">
                <a:solidFill>
                  <a:schemeClr val="bg1"/>
                </a:solidFill>
              </a:rPr>
              <a:t>kích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thước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của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tập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dữ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liệu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quá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lớn</a:t>
            </a:r>
            <a:r>
              <a:rPr lang="vi-VN" sz="1000" dirty="0">
                <a:solidFill>
                  <a:schemeClr val="bg1"/>
                </a:solidFill>
              </a:rPr>
              <a:t>. </a:t>
            </a:r>
            <a:r>
              <a:rPr lang="vi-VN" sz="1000" dirty="0" err="1">
                <a:solidFill>
                  <a:schemeClr val="bg1"/>
                </a:solidFill>
              </a:rPr>
              <a:t>Cụ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thể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với</a:t>
            </a:r>
            <a:r>
              <a:rPr lang="vi-VN" sz="1000" dirty="0">
                <a:solidFill>
                  <a:schemeClr val="bg1"/>
                </a:solidFill>
              </a:rPr>
              <a:t> 784 </a:t>
            </a:r>
            <a:r>
              <a:rPr lang="vi-VN" sz="1000" dirty="0" err="1">
                <a:solidFill>
                  <a:schemeClr val="bg1"/>
                </a:solidFill>
              </a:rPr>
              <a:t>cột</a:t>
            </a:r>
            <a:r>
              <a:rPr lang="vi-VN" sz="1000" dirty="0">
                <a:solidFill>
                  <a:schemeClr val="bg1"/>
                </a:solidFill>
              </a:rPr>
              <a:t> tương </a:t>
            </a:r>
            <a:r>
              <a:rPr lang="vi-VN" sz="1000" dirty="0" err="1">
                <a:solidFill>
                  <a:schemeClr val="bg1"/>
                </a:solidFill>
              </a:rPr>
              <a:t>ứng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là</a:t>
            </a:r>
            <a:r>
              <a:rPr lang="vi-VN" sz="1000" dirty="0">
                <a:solidFill>
                  <a:schemeClr val="bg1"/>
                </a:solidFill>
              </a:rPr>
              <a:t> 784 </a:t>
            </a:r>
            <a:r>
              <a:rPr lang="vi-VN" sz="1000" dirty="0" err="1">
                <a:solidFill>
                  <a:schemeClr val="bg1"/>
                </a:solidFill>
              </a:rPr>
              <a:t>pixel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của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mỗi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ảnh</a:t>
            </a:r>
            <a:r>
              <a:rPr lang="vi-VN" sz="1000" dirty="0">
                <a:solidFill>
                  <a:schemeClr val="bg1"/>
                </a:solidFill>
              </a:rPr>
              <a:t>, ta </a:t>
            </a:r>
            <a:r>
              <a:rPr lang="vi-VN" sz="1000" dirty="0" err="1">
                <a:solidFill>
                  <a:schemeClr val="bg1"/>
                </a:solidFill>
              </a:rPr>
              <a:t>phải</a:t>
            </a:r>
            <a:r>
              <a:rPr lang="vi-VN" sz="1000" dirty="0">
                <a:solidFill>
                  <a:schemeClr val="bg1"/>
                </a:solidFill>
              </a:rPr>
              <a:t> đi </a:t>
            </a:r>
            <a:r>
              <a:rPr lang="vi-VN" sz="1000" dirty="0" err="1">
                <a:solidFill>
                  <a:schemeClr val="bg1"/>
                </a:solidFill>
              </a:rPr>
              <a:t>tính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hồi</a:t>
            </a:r>
            <a:r>
              <a:rPr lang="vi-VN" sz="1000" dirty="0">
                <a:solidFill>
                  <a:schemeClr val="bg1"/>
                </a:solidFill>
              </a:rPr>
              <a:t> quy </a:t>
            </a:r>
            <a:r>
              <a:rPr lang="vi-VN" sz="1000" dirty="0" err="1">
                <a:solidFill>
                  <a:schemeClr val="bg1"/>
                </a:solidFill>
              </a:rPr>
              <a:t>của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lần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lượt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mỗi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cột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thuộc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tính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đối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với</a:t>
            </a:r>
            <a:r>
              <a:rPr lang="vi-VN" sz="1000" dirty="0">
                <a:solidFill>
                  <a:schemeClr val="bg1"/>
                </a:solidFill>
              </a:rPr>
              <a:t> 783 </a:t>
            </a:r>
            <a:r>
              <a:rPr lang="vi-VN" sz="1000" dirty="0" err="1">
                <a:solidFill>
                  <a:schemeClr val="bg1"/>
                </a:solidFill>
              </a:rPr>
              <a:t>cột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còn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lại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để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có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giá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trị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i="1" dirty="0">
                <a:solidFill>
                  <a:schemeClr val="bg1"/>
                </a:solidFill>
              </a:rPr>
              <a:t>VIF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rồi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lại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lặp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lại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rất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nhiều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lần</a:t>
            </a:r>
            <a:r>
              <a:rPr lang="vi-VN" sz="1000" dirty="0">
                <a:solidFill>
                  <a:schemeClr val="bg1"/>
                </a:solidFill>
              </a:rPr>
              <a:t>, chi </a:t>
            </a:r>
            <a:r>
              <a:rPr lang="vi-VN" sz="1000" dirty="0" err="1">
                <a:solidFill>
                  <a:schemeClr val="bg1"/>
                </a:solidFill>
              </a:rPr>
              <a:t>phí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về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thời</a:t>
            </a:r>
            <a:r>
              <a:rPr lang="vi-VN" sz="1000" dirty="0">
                <a:solidFill>
                  <a:schemeClr val="bg1"/>
                </a:solidFill>
              </a:rPr>
              <a:t> gian </a:t>
            </a:r>
            <a:r>
              <a:rPr lang="vi-VN" sz="1000" dirty="0" err="1">
                <a:solidFill>
                  <a:schemeClr val="bg1"/>
                </a:solidFill>
              </a:rPr>
              <a:t>quá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lớn</a:t>
            </a:r>
            <a:r>
              <a:rPr lang="vi-VN" sz="1000" dirty="0">
                <a:solidFill>
                  <a:schemeClr val="bg1"/>
                </a:solidFill>
              </a:rPr>
              <a:t>. Thêm </a:t>
            </a:r>
            <a:r>
              <a:rPr lang="vi-VN" sz="1000" dirty="0" err="1">
                <a:solidFill>
                  <a:schemeClr val="bg1"/>
                </a:solidFill>
              </a:rPr>
              <a:t>vào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đó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tập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dữ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liệu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có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hẳn</a:t>
            </a:r>
            <a:r>
              <a:rPr lang="vi-VN" sz="1000" dirty="0">
                <a:solidFill>
                  <a:schemeClr val="bg1"/>
                </a:solidFill>
              </a:rPr>
              <a:t> 60,000 </a:t>
            </a:r>
            <a:r>
              <a:rPr lang="vi-VN" sz="1000" dirty="0" err="1">
                <a:solidFill>
                  <a:schemeClr val="bg1"/>
                </a:solidFill>
              </a:rPr>
              <a:t>dòng</a:t>
            </a:r>
            <a:r>
              <a:rPr lang="vi-VN" sz="1000" dirty="0">
                <a:solidFill>
                  <a:schemeClr val="bg1"/>
                </a:solidFill>
              </a:rPr>
              <a:t> (60,000 </a:t>
            </a:r>
            <a:r>
              <a:rPr lang="vi-VN" sz="1000" dirty="0" err="1">
                <a:solidFill>
                  <a:schemeClr val="bg1"/>
                </a:solidFill>
              </a:rPr>
              <a:t>bức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ảnh</a:t>
            </a:r>
            <a:r>
              <a:rPr lang="vi-VN" sz="1000" dirty="0">
                <a:solidFill>
                  <a:schemeClr val="bg1"/>
                </a:solidFill>
              </a:rPr>
              <a:t>) </a:t>
            </a:r>
            <a:r>
              <a:rPr lang="vi-VN" sz="1000" dirty="0" err="1">
                <a:solidFill>
                  <a:schemeClr val="bg1"/>
                </a:solidFill>
              </a:rPr>
              <a:t>thuộc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tập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i="1" dirty="0" err="1">
                <a:solidFill>
                  <a:schemeClr val="bg1"/>
                </a:solidFill>
              </a:rPr>
              <a:t>train</a:t>
            </a:r>
            <a:r>
              <a:rPr lang="vi-VN" sz="1000" dirty="0">
                <a:solidFill>
                  <a:schemeClr val="bg1"/>
                </a:solidFill>
              </a:rPr>
              <a:t> nên </a:t>
            </a:r>
            <a:r>
              <a:rPr lang="vi-VN" sz="1000" dirty="0" err="1">
                <a:solidFill>
                  <a:schemeClr val="bg1"/>
                </a:solidFill>
              </a:rPr>
              <a:t>việc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tính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toán</a:t>
            </a:r>
            <a:r>
              <a:rPr lang="vi-VN" sz="1000" dirty="0">
                <a:solidFill>
                  <a:schemeClr val="bg1"/>
                </a:solidFill>
              </a:rPr>
              <a:t> như trên </a:t>
            </a:r>
            <a:r>
              <a:rPr lang="vi-VN" sz="1000" dirty="0" err="1">
                <a:solidFill>
                  <a:schemeClr val="bg1"/>
                </a:solidFill>
              </a:rPr>
              <a:t>là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i="1" dirty="0" err="1">
                <a:solidFill>
                  <a:schemeClr val="bg1"/>
                </a:solidFill>
              </a:rPr>
              <a:t>bất</a:t>
            </a:r>
            <a:r>
              <a:rPr lang="vi-VN" sz="1000" i="1" dirty="0">
                <a:solidFill>
                  <a:schemeClr val="bg1"/>
                </a:solidFill>
              </a:rPr>
              <a:t> </a:t>
            </a:r>
            <a:r>
              <a:rPr lang="vi-VN" sz="1000" i="1" dirty="0" err="1">
                <a:solidFill>
                  <a:schemeClr val="bg1"/>
                </a:solidFill>
              </a:rPr>
              <a:t>khả</a:t>
            </a:r>
            <a:r>
              <a:rPr lang="vi-VN" sz="1000" i="1" dirty="0">
                <a:solidFill>
                  <a:schemeClr val="bg1"/>
                </a:solidFill>
              </a:rPr>
              <a:t> thi</a:t>
            </a:r>
          </a:p>
          <a:p>
            <a:pPr algn="just"/>
            <a:r>
              <a:rPr lang="vi-VN" sz="1000" b="1" i="1" dirty="0">
                <a:solidFill>
                  <a:schemeClr val="bg1"/>
                </a:solidFill>
              </a:rPr>
              <a:t>=&gt;</a:t>
            </a:r>
            <a:r>
              <a:rPr lang="vi-VN" sz="1000" b="1" i="1" dirty="0" err="1">
                <a:solidFill>
                  <a:schemeClr val="bg1"/>
                </a:solidFill>
              </a:rPr>
              <a:t>Thử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nghiệm</a:t>
            </a:r>
            <a:r>
              <a:rPr lang="vi-VN" sz="1000" b="1" i="1" dirty="0">
                <a:solidFill>
                  <a:schemeClr val="bg1"/>
                </a:solidFill>
              </a:rPr>
              <a:t> trên </a:t>
            </a:r>
            <a:r>
              <a:rPr lang="vi-VN" sz="1000" b="1" i="1" dirty="0" err="1">
                <a:solidFill>
                  <a:schemeClr val="bg1"/>
                </a:solidFill>
              </a:rPr>
              <a:t>một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mẫu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nhỏ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hơn,chỉ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trích</a:t>
            </a:r>
            <a:r>
              <a:rPr lang="vi-VN" sz="1000" b="1" i="1" dirty="0">
                <a:solidFill>
                  <a:schemeClr val="bg1"/>
                </a:solidFill>
              </a:rPr>
              <a:t> 1000 </a:t>
            </a:r>
            <a:r>
              <a:rPr lang="vi-VN" sz="1000" b="1" i="1" dirty="0" err="1">
                <a:solidFill>
                  <a:schemeClr val="bg1"/>
                </a:solidFill>
              </a:rPr>
              <a:t>dòng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đầu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của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dữ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liệu</a:t>
            </a:r>
            <a:r>
              <a:rPr lang="vi-VN" sz="1000" b="1" i="1" dirty="0">
                <a:solidFill>
                  <a:schemeClr val="bg1"/>
                </a:solidFill>
              </a:rPr>
              <a:t>, </a:t>
            </a:r>
            <a:r>
              <a:rPr lang="vi-VN" sz="1000" b="1" i="1" dirty="0" err="1">
                <a:solidFill>
                  <a:schemeClr val="bg1"/>
                </a:solidFill>
              </a:rPr>
              <a:t>để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khám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phá</a:t>
            </a:r>
            <a:r>
              <a:rPr lang="vi-VN" sz="1000" b="1" i="1" dirty="0">
                <a:solidFill>
                  <a:schemeClr val="bg1"/>
                </a:solidFill>
              </a:rPr>
              <a:t> xem </a:t>
            </a:r>
            <a:r>
              <a:rPr lang="vi-VN" sz="1000" b="1" i="1" dirty="0" err="1">
                <a:solidFill>
                  <a:schemeClr val="bg1"/>
                </a:solidFill>
              </a:rPr>
              <a:t>mức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độ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phục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thuộc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của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các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cột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thuộc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tính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này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với</a:t>
            </a:r>
            <a:r>
              <a:rPr lang="vi-VN" sz="1000" b="1" i="1" dirty="0">
                <a:solidFill>
                  <a:schemeClr val="bg1"/>
                </a:solidFill>
              </a:rPr>
              <a:t> nhau </a:t>
            </a:r>
            <a:r>
              <a:rPr lang="vi-VN" sz="1000" b="1" i="1" dirty="0" err="1">
                <a:solidFill>
                  <a:schemeClr val="bg1"/>
                </a:solidFill>
              </a:rPr>
              <a:t>cụ</a:t>
            </a:r>
            <a:r>
              <a:rPr lang="vi-VN" sz="1000" b="1" i="1" dirty="0">
                <a:solidFill>
                  <a:schemeClr val="bg1"/>
                </a:solidFill>
              </a:rPr>
              <a:t> </a:t>
            </a:r>
            <a:r>
              <a:rPr lang="vi-VN" sz="1000" b="1" i="1" dirty="0" err="1">
                <a:solidFill>
                  <a:schemeClr val="bg1"/>
                </a:solidFill>
              </a:rPr>
              <a:t>thể</a:t>
            </a:r>
            <a:r>
              <a:rPr lang="vi-VN" sz="1000" b="1" i="1" dirty="0">
                <a:solidFill>
                  <a:schemeClr val="bg1"/>
                </a:solidFill>
              </a:rPr>
              <a:t> ra sao.</a:t>
            </a:r>
          </a:p>
          <a:p>
            <a:pPr algn="just"/>
            <a:endParaRPr lang="vi-VN" sz="1000" b="1" i="1" dirty="0">
              <a:solidFill>
                <a:schemeClr val="bg1"/>
              </a:solidFill>
            </a:endParaRPr>
          </a:p>
          <a:p>
            <a:pPr algn="just"/>
            <a:endParaRPr lang="vi-VN" sz="1000" b="1" i="1" dirty="0">
              <a:solidFill>
                <a:schemeClr val="bg1"/>
              </a:solidFill>
            </a:endParaRPr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721ED153-20DA-4E8B-818B-D0FD08CC1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3844906"/>
            <a:ext cx="3450431" cy="1177150"/>
          </a:xfrm>
          <a:prstGeom prst="rect">
            <a:avLst/>
          </a:prstGeom>
        </p:spPr>
      </p:pic>
      <p:pic>
        <p:nvPicPr>
          <p:cNvPr id="7" name="Hình ảnh 6" descr="Ảnh có chứa bàn&#10;&#10;Mô tả được tạo tự động">
            <a:extLst>
              <a:ext uri="{FF2B5EF4-FFF2-40B4-BE49-F238E27FC236}">
                <a16:creationId xmlns:a16="http://schemas.microsoft.com/office/drawing/2014/main" id="{6465AE19-C5DC-4352-B6B2-85458E447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396" y="3000134"/>
            <a:ext cx="1962150" cy="2143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698" y="17407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/>
              <a:t>Xác</a:t>
            </a:r>
            <a:r>
              <a:rPr lang="vi-VN" sz="2400" dirty="0"/>
              <a:t> </a:t>
            </a:r>
            <a:r>
              <a:rPr lang="vi-VN" sz="2400" dirty="0" err="1"/>
              <a:t>định</a:t>
            </a:r>
            <a:r>
              <a:rPr lang="vi-VN" sz="2400" dirty="0"/>
              <a:t> </a:t>
            </a:r>
            <a:r>
              <a:rPr lang="vi-VN" sz="2400" dirty="0" err="1"/>
              <a:t>dấu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xảy</a:t>
            </a:r>
            <a:r>
              <a:rPr lang="vi-VN" sz="2400" dirty="0"/>
              <a:t> ra </a:t>
            </a:r>
            <a:r>
              <a:rPr lang="vi-VN" sz="2400" dirty="0" err="1"/>
              <a:t>hiện</a:t>
            </a:r>
            <a:r>
              <a:rPr lang="vi-VN" sz="2400" dirty="0"/>
              <a:t> </a:t>
            </a:r>
            <a:r>
              <a:rPr lang="vi-VN" sz="2400" dirty="0" err="1"/>
              <a:t>tưởng</a:t>
            </a:r>
            <a:r>
              <a:rPr lang="vi-VN" sz="2400" dirty="0"/>
              <a:t> đa </a:t>
            </a:r>
            <a:r>
              <a:rPr lang="vi-VN" sz="2400" dirty="0" err="1"/>
              <a:t>cộng</a:t>
            </a:r>
            <a:r>
              <a:rPr lang="vi-VN" sz="2400" dirty="0"/>
              <a:t> </a:t>
            </a:r>
            <a:r>
              <a:rPr lang="vi-VN" sz="2400" dirty="0" err="1"/>
              <a:t>tuyến</a:t>
            </a:r>
            <a:endParaRPr sz="2400"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698" y="72352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C03AE25-ACB5-4EE6-A0DF-A3E8ECAACB5C}"/>
              </a:ext>
            </a:extLst>
          </p:cNvPr>
          <p:cNvSpPr txBox="1"/>
          <p:nvPr/>
        </p:nvSpPr>
        <p:spPr>
          <a:xfrm>
            <a:off x="311697" y="844968"/>
            <a:ext cx="8520601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100" dirty="0">
                <a:solidFill>
                  <a:schemeClr val="bg1"/>
                </a:solidFill>
              </a:rPr>
              <a:t>Sau khi </a:t>
            </a:r>
            <a:r>
              <a:rPr lang="vi-VN" sz="1100" dirty="0" err="1">
                <a:solidFill>
                  <a:schemeClr val="bg1"/>
                </a:solidFill>
              </a:rPr>
              <a:t>thực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hiện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quá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trình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tính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toán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và</a:t>
            </a:r>
            <a:r>
              <a:rPr lang="vi-VN" sz="1100" dirty="0">
                <a:solidFill>
                  <a:schemeClr val="bg1"/>
                </a:solidFill>
              </a:rPr>
              <a:t> in </a:t>
            </a:r>
            <a:r>
              <a:rPr lang="vi-VN" sz="1100" dirty="0" err="1">
                <a:solidFill>
                  <a:schemeClr val="bg1"/>
                </a:solidFill>
              </a:rPr>
              <a:t>kết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quả</a:t>
            </a:r>
            <a:r>
              <a:rPr lang="vi-VN" sz="1100" dirty="0">
                <a:solidFill>
                  <a:schemeClr val="bg1"/>
                </a:solidFill>
              </a:rPr>
              <a:t>, </a:t>
            </a:r>
            <a:r>
              <a:rPr lang="vi-VN" sz="1100" dirty="0" err="1">
                <a:solidFill>
                  <a:schemeClr val="bg1"/>
                </a:solidFill>
              </a:rPr>
              <a:t>có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vẻ</a:t>
            </a:r>
            <a:r>
              <a:rPr lang="vi-VN" sz="1100" dirty="0">
                <a:solidFill>
                  <a:schemeClr val="bg1"/>
                </a:solidFill>
              </a:rPr>
              <a:t> như </a:t>
            </a:r>
            <a:r>
              <a:rPr lang="vi-VN" sz="1100" dirty="0" err="1">
                <a:solidFill>
                  <a:schemeClr val="bg1"/>
                </a:solidFill>
              </a:rPr>
              <a:t>tất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cả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các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giá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trị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i="1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VIF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của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các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cột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thuộc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tính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đều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trả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về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là</a:t>
            </a:r>
            <a:r>
              <a:rPr lang="vi-VN" sz="1100" dirty="0">
                <a:solidFill>
                  <a:schemeClr val="bg1"/>
                </a:solidFill>
              </a:rPr>
              <a:t> vô </a:t>
            </a:r>
            <a:r>
              <a:rPr lang="vi-VN" sz="1100" dirty="0" err="1">
                <a:solidFill>
                  <a:schemeClr val="bg1"/>
                </a:solidFill>
              </a:rPr>
              <a:t>cùng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b="1" i="1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(</a:t>
            </a:r>
            <a:r>
              <a:rPr lang="vi-VN" sz="1100" b="1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Inf</a:t>
            </a:r>
            <a:r>
              <a:rPr lang="vi-VN" sz="1100" dirty="0">
                <a:solidFill>
                  <a:schemeClr val="bg1"/>
                </a:solidFill>
              </a:rPr>
              <a:t>). </a:t>
            </a:r>
            <a:r>
              <a:rPr lang="vi-VN" sz="1100" dirty="0" err="1">
                <a:solidFill>
                  <a:schemeClr val="bg1"/>
                </a:solidFill>
              </a:rPr>
              <a:t>Điều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này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cũng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dễ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hiểu</a:t>
            </a:r>
            <a:r>
              <a:rPr lang="vi-VN" sz="1100" dirty="0">
                <a:solidFill>
                  <a:schemeClr val="bg1"/>
                </a:solidFill>
              </a:rPr>
              <a:t>, ta </a:t>
            </a:r>
            <a:r>
              <a:rPr lang="vi-VN" sz="1100" dirty="0" err="1">
                <a:solidFill>
                  <a:schemeClr val="bg1"/>
                </a:solidFill>
              </a:rPr>
              <a:t>có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thể</a:t>
            </a:r>
            <a:r>
              <a:rPr lang="vi-VN" sz="1100" dirty="0">
                <a:solidFill>
                  <a:schemeClr val="bg1"/>
                </a:solidFill>
              </a:rPr>
              <a:t> quan </a:t>
            </a:r>
            <a:r>
              <a:rPr lang="vi-VN" sz="1100" dirty="0" err="1">
                <a:solidFill>
                  <a:schemeClr val="bg1"/>
                </a:solidFill>
              </a:rPr>
              <a:t>sát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từ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bảng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tính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Correlation</a:t>
            </a:r>
            <a:r>
              <a:rPr lang="vi-VN" sz="1100" dirty="0">
                <a:solidFill>
                  <a:schemeClr val="bg1"/>
                </a:solidFill>
              </a:rPr>
              <a:t> sau:</a:t>
            </a: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endParaRPr lang="vi-VN" sz="1100" dirty="0">
              <a:solidFill>
                <a:schemeClr val="bg1"/>
              </a:solidFill>
            </a:endParaRPr>
          </a:p>
          <a:p>
            <a:pPr algn="just"/>
            <a:r>
              <a:rPr lang="vi-VN" sz="1100" dirty="0" err="1">
                <a:solidFill>
                  <a:schemeClr val="bg1"/>
                </a:solidFill>
              </a:rPr>
              <a:t>Từ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bảng</a:t>
            </a:r>
            <a:r>
              <a:rPr lang="vi-VN" sz="1100" dirty="0">
                <a:solidFill>
                  <a:schemeClr val="bg1"/>
                </a:solidFill>
              </a:rPr>
              <a:t> trên (</a:t>
            </a:r>
            <a:r>
              <a:rPr lang="vi-VN" sz="1100" dirty="0" err="1">
                <a:solidFill>
                  <a:schemeClr val="bg1"/>
                </a:solidFill>
              </a:rPr>
              <a:t>đã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lọc</a:t>
            </a:r>
            <a:r>
              <a:rPr lang="vi-VN" sz="1100" dirty="0">
                <a:solidFill>
                  <a:schemeClr val="bg1"/>
                </a:solidFill>
              </a:rPr>
              <a:t> ra, </a:t>
            </a:r>
            <a:r>
              <a:rPr lang="vi-VN" sz="1100" dirty="0" err="1">
                <a:solidFill>
                  <a:schemeClr val="bg1"/>
                </a:solidFill>
              </a:rPr>
              <a:t>chỉ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giữ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lại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các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giá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trị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</a:t>
            </a:r>
            <a:r>
              <a:rPr lang="vi-VN" sz="1100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orrelation</a:t>
            </a:r>
            <a:r>
              <a:rPr lang="vi-VN" sz="1100" dirty="0">
                <a:solidFill>
                  <a:schemeClr val="bg1"/>
                </a:solidFill>
              </a:rPr>
              <a:t> &gt; 0.8), ta </a:t>
            </a:r>
            <a:r>
              <a:rPr lang="vi-VN" sz="1100" dirty="0" err="1">
                <a:solidFill>
                  <a:schemeClr val="bg1"/>
                </a:solidFill>
              </a:rPr>
              <a:t>thấy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được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có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vẻ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các</a:t>
            </a:r>
            <a:r>
              <a:rPr lang="vi-VN" sz="1100" dirty="0">
                <a:solidFill>
                  <a:schemeClr val="bg1"/>
                </a:solidFill>
              </a:rPr>
              <a:t> ô ở </a:t>
            </a:r>
            <a:r>
              <a:rPr lang="vi-VN" sz="1100" dirty="0" err="1">
                <a:solidFill>
                  <a:schemeClr val="bg1"/>
                </a:solidFill>
              </a:rPr>
              <a:t>cạnh</a:t>
            </a:r>
            <a:r>
              <a:rPr lang="vi-VN" sz="1100" dirty="0">
                <a:solidFill>
                  <a:schemeClr val="bg1"/>
                </a:solidFill>
              </a:rPr>
              <a:t> nhau (khi </a:t>
            </a:r>
            <a:r>
              <a:rPr lang="vi-VN" sz="1100" dirty="0" err="1">
                <a:solidFill>
                  <a:schemeClr val="bg1"/>
                </a:solidFill>
              </a:rPr>
              <a:t>reshape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lại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kích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cỡ</a:t>
            </a:r>
            <a:r>
              <a:rPr lang="vi-VN" sz="1100" dirty="0">
                <a:solidFill>
                  <a:schemeClr val="bg1"/>
                </a:solidFill>
              </a:rPr>
              <a:t> (28, 28)) </a:t>
            </a:r>
            <a:r>
              <a:rPr lang="vi-VN" sz="1100" dirty="0" err="1">
                <a:solidFill>
                  <a:schemeClr val="bg1"/>
                </a:solidFill>
              </a:rPr>
              <a:t>thì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có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mối</a:t>
            </a:r>
            <a:r>
              <a:rPr lang="vi-VN" sz="1100" dirty="0">
                <a:solidFill>
                  <a:schemeClr val="bg1"/>
                </a:solidFill>
              </a:rPr>
              <a:t> liên quan </a:t>
            </a:r>
            <a:r>
              <a:rPr lang="vi-VN" sz="1100" dirty="0" err="1">
                <a:solidFill>
                  <a:schemeClr val="bg1"/>
                </a:solidFill>
              </a:rPr>
              <a:t>mật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thiết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với</a:t>
            </a:r>
            <a:r>
              <a:rPr lang="vi-VN" sz="1100" dirty="0">
                <a:solidFill>
                  <a:schemeClr val="bg1"/>
                </a:solidFill>
              </a:rPr>
              <a:t> nhau. </a:t>
            </a:r>
            <a:r>
              <a:rPr lang="vi-VN" sz="1100" dirty="0" err="1">
                <a:solidFill>
                  <a:schemeClr val="bg1"/>
                </a:solidFill>
              </a:rPr>
              <a:t>Mà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dữ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liệu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về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hình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ảnh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này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lại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được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xếp</a:t>
            </a:r>
            <a:r>
              <a:rPr lang="vi-VN" sz="1100" dirty="0">
                <a:solidFill>
                  <a:schemeClr val="bg1"/>
                </a:solidFill>
              </a:rPr>
              <a:t> như </a:t>
            </a:r>
            <a:r>
              <a:rPr lang="vi-VN" sz="1100" dirty="0" err="1">
                <a:solidFill>
                  <a:schemeClr val="bg1"/>
                </a:solidFill>
              </a:rPr>
              <a:t>một</a:t>
            </a:r>
            <a:r>
              <a:rPr lang="vi-VN" sz="1100" dirty="0">
                <a:solidFill>
                  <a:schemeClr val="bg1"/>
                </a:solidFill>
              </a:rPr>
              <a:t> ma </a:t>
            </a:r>
            <a:r>
              <a:rPr lang="vi-VN" sz="1100" dirty="0" err="1">
                <a:solidFill>
                  <a:schemeClr val="bg1"/>
                </a:solidFill>
              </a:rPr>
              <a:t>trận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có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kích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thước</a:t>
            </a:r>
            <a:r>
              <a:rPr lang="vi-VN" sz="1100" dirty="0">
                <a:solidFill>
                  <a:schemeClr val="bg1"/>
                </a:solidFill>
              </a:rPr>
              <a:t> (28, 28), do </a:t>
            </a:r>
            <a:r>
              <a:rPr lang="vi-VN" sz="1100" dirty="0" err="1">
                <a:solidFill>
                  <a:schemeClr val="bg1"/>
                </a:solidFill>
              </a:rPr>
              <a:t>đó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tất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cả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các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cột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thuộc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tính</a:t>
            </a:r>
            <a:r>
              <a:rPr lang="vi-VN" sz="1100" dirty="0">
                <a:solidFill>
                  <a:schemeClr val="bg1"/>
                </a:solidFill>
              </a:rPr>
              <a:t> (hay </a:t>
            </a:r>
            <a:r>
              <a:rPr lang="vi-VN" sz="1100" dirty="0" err="1">
                <a:solidFill>
                  <a:schemeClr val="bg1"/>
                </a:solidFill>
              </a:rPr>
              <a:t>là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các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điểm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ảnh</a:t>
            </a:r>
            <a:r>
              <a:rPr lang="vi-VN" sz="1100" dirty="0">
                <a:solidFill>
                  <a:schemeClr val="bg1"/>
                </a:solidFill>
              </a:rPr>
              <a:t>) </a:t>
            </a:r>
            <a:r>
              <a:rPr lang="vi-VN" sz="1100" dirty="0" err="1">
                <a:solidFill>
                  <a:schemeClr val="bg1"/>
                </a:solidFill>
              </a:rPr>
              <a:t>có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mối</a:t>
            </a:r>
            <a:r>
              <a:rPr lang="vi-VN" sz="1100" dirty="0">
                <a:solidFill>
                  <a:schemeClr val="bg1"/>
                </a:solidFill>
              </a:rPr>
              <a:t> quan </a:t>
            </a:r>
            <a:r>
              <a:rPr lang="vi-VN" sz="1100" dirty="0" err="1">
                <a:solidFill>
                  <a:schemeClr val="bg1"/>
                </a:solidFill>
              </a:rPr>
              <a:t>hệ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hồi</a:t>
            </a:r>
            <a:r>
              <a:rPr lang="vi-VN" sz="1100" dirty="0">
                <a:solidFill>
                  <a:schemeClr val="bg1"/>
                </a:solidFill>
              </a:rPr>
              <a:t> quy </a:t>
            </a:r>
            <a:r>
              <a:rPr lang="vi-VN" sz="1100" dirty="0" err="1">
                <a:solidFill>
                  <a:schemeClr val="bg1"/>
                </a:solidFill>
              </a:rPr>
              <a:t>chặt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chẽ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với</a:t>
            </a:r>
            <a:r>
              <a:rPr lang="vi-VN" sz="1100" dirty="0">
                <a:solidFill>
                  <a:schemeClr val="bg1"/>
                </a:solidFill>
              </a:rPr>
              <a:t> nhau, </a:t>
            </a:r>
            <a:r>
              <a:rPr lang="vi-VN" sz="1100" dirty="0" err="1">
                <a:solidFill>
                  <a:schemeClr val="bg1"/>
                </a:solidFill>
              </a:rPr>
              <a:t>dẫn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đến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hiện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tượng</a:t>
            </a:r>
            <a:r>
              <a:rPr lang="vi-VN" sz="1100" dirty="0">
                <a:solidFill>
                  <a:schemeClr val="bg1"/>
                </a:solidFill>
              </a:rPr>
              <a:t> trên. </a:t>
            </a:r>
          </a:p>
          <a:p>
            <a:pPr algn="just"/>
            <a:r>
              <a:rPr lang="vi-VN" sz="1100" dirty="0">
                <a:solidFill>
                  <a:schemeClr val="bg1"/>
                </a:solidFill>
              </a:rPr>
              <a:t>Ta </a:t>
            </a:r>
            <a:r>
              <a:rPr lang="vi-VN" sz="1100" dirty="0" err="1">
                <a:solidFill>
                  <a:schemeClr val="bg1"/>
                </a:solidFill>
              </a:rPr>
              <a:t>cùng</a:t>
            </a:r>
            <a:r>
              <a:rPr lang="vi-VN" sz="1100" dirty="0">
                <a:solidFill>
                  <a:schemeClr val="bg1"/>
                </a:solidFill>
              </a:rPr>
              <a:t> xem </a:t>
            </a:r>
            <a:r>
              <a:rPr lang="vi-VN" sz="1100" dirty="0" err="1">
                <a:solidFill>
                  <a:schemeClr val="bg1"/>
                </a:solidFill>
              </a:rPr>
              <a:t>xét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cách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để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giải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quyết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hiện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tượng</a:t>
            </a:r>
            <a:r>
              <a:rPr lang="vi-VN" sz="1100" dirty="0">
                <a:solidFill>
                  <a:schemeClr val="bg1"/>
                </a:solidFill>
              </a:rPr>
              <a:t> đa </a:t>
            </a:r>
            <a:r>
              <a:rPr lang="vi-VN" sz="1100" dirty="0" err="1">
                <a:solidFill>
                  <a:schemeClr val="bg1"/>
                </a:solidFill>
              </a:rPr>
              <a:t>cộng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tuyến</a:t>
            </a:r>
            <a:r>
              <a:rPr lang="vi-VN" sz="1100" dirty="0">
                <a:solidFill>
                  <a:schemeClr val="bg1"/>
                </a:solidFill>
              </a:rPr>
              <a:t> trên </a:t>
            </a:r>
            <a:r>
              <a:rPr lang="vi-VN" sz="1100" dirty="0" err="1">
                <a:solidFill>
                  <a:schemeClr val="bg1"/>
                </a:solidFill>
              </a:rPr>
              <a:t>tập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dữ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liệu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của</a:t>
            </a:r>
            <a:r>
              <a:rPr lang="vi-VN" sz="1100" dirty="0">
                <a:solidFill>
                  <a:schemeClr val="bg1"/>
                </a:solidFill>
              </a:rPr>
              <a:t> </a:t>
            </a:r>
            <a:r>
              <a:rPr lang="vi-VN" sz="1100" dirty="0" err="1">
                <a:solidFill>
                  <a:schemeClr val="bg1"/>
                </a:solidFill>
              </a:rPr>
              <a:t>chúng</a:t>
            </a:r>
            <a:r>
              <a:rPr lang="vi-VN" sz="1100" dirty="0">
                <a:solidFill>
                  <a:schemeClr val="bg1"/>
                </a:solidFill>
              </a:rPr>
              <a:t> ta.</a:t>
            </a:r>
            <a:endParaRPr lang="vi-VN" sz="1000" dirty="0">
              <a:solidFill>
                <a:schemeClr val="bg1"/>
              </a:solidFill>
            </a:endParaRPr>
          </a:p>
        </p:txBody>
      </p:sp>
      <p:pic>
        <p:nvPicPr>
          <p:cNvPr id="3" name="Hình ảnh 2" descr="Ảnh có chứa bàn&#10;&#10;Mô tả được tạo tự động">
            <a:extLst>
              <a:ext uri="{FF2B5EF4-FFF2-40B4-BE49-F238E27FC236}">
                <a16:creationId xmlns:a16="http://schemas.microsoft.com/office/drawing/2014/main" id="{0FC7181D-CAFD-435E-8D3A-F634D61E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1" y="1265832"/>
            <a:ext cx="6507955" cy="27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9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9A8843-C844-4F75-9222-F87A1E61B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06" y="1114900"/>
            <a:ext cx="3578100" cy="2214088"/>
          </a:xfrm>
        </p:spPr>
        <p:txBody>
          <a:bodyPr/>
          <a:lstStyle/>
          <a:p>
            <a:r>
              <a:rPr lang="vi-VN" dirty="0" err="1">
                <a:solidFill>
                  <a:schemeClr val="bg1"/>
                </a:solidFill>
              </a:rPr>
              <a:t>Hướng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giải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quyết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hiện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tượng</a:t>
            </a:r>
            <a:r>
              <a:rPr lang="vi-VN" dirty="0">
                <a:solidFill>
                  <a:schemeClr val="bg1"/>
                </a:solidFill>
              </a:rPr>
              <a:t> đa </a:t>
            </a:r>
            <a:r>
              <a:rPr lang="vi-VN" dirty="0" err="1">
                <a:solidFill>
                  <a:schemeClr val="bg1"/>
                </a:solidFill>
              </a:rPr>
              <a:t>cộng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tuyến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AE0AF5A-A0F4-4327-BA19-531CE5983BAE}"/>
              </a:ext>
            </a:extLst>
          </p:cNvPr>
          <p:cNvSpPr txBox="1"/>
          <p:nvPr/>
        </p:nvSpPr>
        <p:spPr>
          <a:xfrm>
            <a:off x="4436269" y="1550194"/>
            <a:ext cx="43362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i="1" dirty="0">
                <a:latin typeface="+mn-lt"/>
                <a:ea typeface="Roboto Black" panose="02000000000000000000" pitchFamily="2" charset="0"/>
              </a:rPr>
              <a:t>Ta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cần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tìm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kiếm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một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thuật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toán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tối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ưu hơn,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với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tốc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độ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xử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lý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cũng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như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kết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quả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thu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được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tốt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hơn so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với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phương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pháp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truyền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thống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. </a:t>
            </a:r>
          </a:p>
          <a:p>
            <a:pPr algn="just"/>
            <a:r>
              <a:rPr lang="vi-VN" i="1" dirty="0" err="1">
                <a:latin typeface="+mn-lt"/>
                <a:ea typeface="Roboto Black" panose="02000000000000000000" pitchFamily="2" charset="0"/>
              </a:rPr>
              <a:t>Một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trong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các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phương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pháp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quen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thuộc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và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dễ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tiếp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cận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được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đề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xuất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ở đây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là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một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trong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những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thuật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toán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giảm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chiều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dữ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+mn-lt"/>
                <a:ea typeface="Roboto Black" panose="02000000000000000000" pitchFamily="2" charset="0"/>
              </a:rPr>
              <a:t>liệu</a:t>
            </a:r>
            <a:r>
              <a:rPr lang="vi-VN" i="1" dirty="0">
                <a:latin typeface="+mn-lt"/>
                <a:ea typeface="Roboto Black" panose="02000000000000000000" pitchFamily="2" charset="0"/>
              </a:rPr>
              <a:t>: </a:t>
            </a:r>
          </a:p>
          <a:p>
            <a:pPr algn="just"/>
            <a:r>
              <a:rPr lang="vi-VN" i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Principal</a:t>
            </a:r>
            <a:r>
              <a:rPr lang="vi-VN" i="1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Component</a:t>
            </a:r>
            <a:r>
              <a:rPr lang="vi-VN" i="1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vi-VN" i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Analysis</a:t>
            </a:r>
            <a:r>
              <a:rPr lang="vi-VN" i="1" dirty="0">
                <a:latin typeface="Roboto Black" panose="02000000000000000000" pitchFamily="2" charset="0"/>
                <a:ea typeface="Roboto Black" panose="02000000000000000000" pitchFamily="2" charset="0"/>
              </a:rPr>
              <a:t> (PCA)</a:t>
            </a:r>
          </a:p>
        </p:txBody>
      </p:sp>
    </p:spTree>
    <p:extLst>
      <p:ext uri="{BB962C8B-B14F-4D97-AF65-F5344CB8AC3E}">
        <p14:creationId xmlns:p14="http://schemas.microsoft.com/office/powerpoint/2010/main" val="382595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264155" y="1371775"/>
            <a:ext cx="6258213" cy="3464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Principal Component </a:t>
            </a:r>
            <a:r>
              <a:rPr lang="fr-FR" dirty="0" err="1"/>
              <a:t>Analysis</a:t>
            </a:r>
            <a:r>
              <a:rPr lang="fr-FR" dirty="0"/>
              <a:t> (PCA) là </a:t>
            </a:r>
            <a:r>
              <a:rPr lang="fr-FR" dirty="0" err="1"/>
              <a:t>gì</a:t>
            </a:r>
            <a:r>
              <a:rPr lang="fr-FR" dirty="0"/>
              <a:t>?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6D9ABDB-4C4A-4B53-8680-9951872D6863}"/>
              </a:ext>
            </a:extLst>
          </p:cNvPr>
          <p:cNvSpPr txBox="1"/>
          <p:nvPr/>
        </p:nvSpPr>
        <p:spPr>
          <a:xfrm>
            <a:off x="1893093" y="1738851"/>
            <a:ext cx="48577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1" i="1" dirty="0"/>
              <a:t>PCA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-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n </a:t>
            </a:r>
            <a:r>
              <a:rPr lang="vi-VN" dirty="0" err="1"/>
              <a:t>chiều</a:t>
            </a:r>
            <a:r>
              <a:rPr lang="vi-VN" dirty="0"/>
              <a:t> sang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m </a:t>
            </a:r>
            <a:r>
              <a:rPr lang="vi-VN" dirty="0" err="1"/>
              <a:t>chiều</a:t>
            </a:r>
            <a:r>
              <a:rPr lang="vi-VN" dirty="0"/>
              <a:t> (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i="1" dirty="0"/>
              <a:t>m &lt; n</a:t>
            </a:r>
            <a:r>
              <a:rPr lang="vi-VN" dirty="0"/>
              <a:t>)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vẫn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thông tin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 </a:t>
            </a:r>
          </a:p>
          <a:p>
            <a:pPr algn="just"/>
            <a:r>
              <a:rPr lang="vi-VN" b="1" dirty="0"/>
              <a:t>Ý </a:t>
            </a:r>
            <a:r>
              <a:rPr lang="vi-VN" b="1" dirty="0" err="1"/>
              <a:t>tưởng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i="1" dirty="0" err="1"/>
              <a:t>vector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tầm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rệt</a:t>
            </a:r>
            <a:r>
              <a:rPr lang="vi-VN" dirty="0"/>
              <a:t>,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qua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ít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 </a:t>
            </a:r>
            <a:r>
              <a:rPr lang="vi-VN" b="1" i="1" dirty="0"/>
              <a:t>PCA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đa </a:t>
            </a:r>
            <a:r>
              <a:rPr lang="vi-VN" dirty="0" err="1"/>
              <a:t>tổng</a:t>
            </a:r>
            <a:r>
              <a:rPr lang="vi-VN" dirty="0"/>
              <a:t> phương sai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. </a:t>
            </a:r>
          </a:p>
          <a:p>
            <a:pPr algn="just"/>
            <a:r>
              <a:rPr lang="vi-VN" dirty="0" err="1"/>
              <a:t>Vậy</a:t>
            </a:r>
            <a:r>
              <a:rPr lang="vi-VN" dirty="0"/>
              <a:t> ta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coi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phương sai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thông tin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, </a:t>
            </a:r>
            <a:r>
              <a:rPr lang="vi-VN" dirty="0" err="1"/>
              <a:t>với</a:t>
            </a:r>
            <a:r>
              <a:rPr lang="vi-VN" dirty="0"/>
              <a:t> phương sai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, </a:t>
            </a:r>
            <a:r>
              <a:rPr lang="vi-VN" dirty="0" err="1"/>
              <a:t>tức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phân </a:t>
            </a:r>
            <a:r>
              <a:rPr lang="vi-VN" dirty="0" err="1"/>
              <a:t>tán</a:t>
            </a:r>
            <a:r>
              <a:rPr lang="vi-VN" dirty="0"/>
              <a:t> cao,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thông tin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26806A-FD8F-4AF6-B595-994CC574C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463" y="177744"/>
            <a:ext cx="6799943" cy="882987"/>
          </a:xfrm>
        </p:spPr>
        <p:txBody>
          <a:bodyPr/>
          <a:lstStyle/>
          <a:p>
            <a:pPr algn="ctr"/>
            <a:r>
              <a:rPr lang="vi-VN" sz="2400" dirty="0" err="1"/>
              <a:t>Ứng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PCA </a:t>
            </a:r>
            <a:r>
              <a:rPr lang="vi-VN" sz="2400" dirty="0" err="1"/>
              <a:t>vào</a:t>
            </a:r>
            <a:r>
              <a:rPr lang="vi-VN" sz="2400" dirty="0"/>
              <a:t> </a:t>
            </a:r>
            <a:r>
              <a:rPr lang="vi-VN" sz="2400" dirty="0" err="1"/>
              <a:t>tập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MNIST</a:t>
            </a:r>
            <a:br>
              <a:rPr lang="vi-VN" sz="2400" dirty="0"/>
            </a:br>
            <a:endParaRPr lang="vi-VN" sz="24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4FD685C-B629-4892-93D2-0C7952448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143" y="704964"/>
            <a:ext cx="8599714" cy="4438534"/>
          </a:xfrm>
        </p:spPr>
        <p:txBody>
          <a:bodyPr/>
          <a:lstStyle/>
          <a:p>
            <a:pPr algn="just"/>
            <a:r>
              <a:rPr lang="vi-VN" dirty="0">
                <a:latin typeface="+mn-lt"/>
              </a:rPr>
              <a:t>Ta </a:t>
            </a:r>
            <a:r>
              <a:rPr lang="vi-VN" dirty="0" err="1">
                <a:latin typeface="+mn-lt"/>
              </a:rPr>
              <a:t>dùng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hàm</a:t>
            </a:r>
            <a:r>
              <a:rPr lang="vi-VN" dirty="0">
                <a:latin typeface="+mn-lt"/>
              </a:rPr>
              <a:t> 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PCA() </a:t>
            </a:r>
            <a:r>
              <a:rPr lang="vi-VN" dirty="0" err="1">
                <a:latin typeface="+mn-lt"/>
              </a:rPr>
              <a:t>từ</a:t>
            </a:r>
            <a:r>
              <a:rPr lang="vi-VN" dirty="0">
                <a:latin typeface="+mn-lt"/>
              </a:rPr>
              <a:t> thư </a:t>
            </a:r>
            <a:r>
              <a:rPr lang="vi-VN" dirty="0" err="1">
                <a:latin typeface="+mn-lt"/>
              </a:rPr>
              <a:t>viện</a:t>
            </a:r>
            <a:r>
              <a:rPr lang="vi-VN" dirty="0">
                <a:latin typeface="+mn-lt"/>
              </a:rPr>
              <a:t> </a:t>
            </a:r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sklearn.decomposition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dirty="0" err="1">
                <a:latin typeface="+mn-lt"/>
              </a:rPr>
              <a:t>với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các</a:t>
            </a:r>
            <a:r>
              <a:rPr lang="vi-VN" dirty="0">
                <a:latin typeface="+mn-lt"/>
              </a:rPr>
              <a:t> tham </a:t>
            </a:r>
            <a:r>
              <a:rPr lang="vi-VN" dirty="0" err="1">
                <a:latin typeface="+mn-lt"/>
              </a:rPr>
              <a:t>số</a:t>
            </a:r>
            <a:r>
              <a:rPr lang="vi-VN" dirty="0">
                <a:latin typeface="+mn-lt"/>
              </a:rPr>
              <a:t> quan </a:t>
            </a:r>
            <a:r>
              <a:rPr lang="vi-VN" dirty="0" err="1">
                <a:latin typeface="+mn-lt"/>
              </a:rPr>
              <a:t>trọng</a:t>
            </a:r>
            <a:r>
              <a:rPr lang="vi-VN" dirty="0">
                <a:latin typeface="+mn-lt"/>
              </a:rPr>
              <a:t> như sau: </a:t>
            </a:r>
          </a:p>
          <a:p>
            <a:pPr marL="285750" indent="-171450" algn="just">
              <a:buFont typeface="Wingdings" panose="05000000000000000000" pitchFamily="2" charset="2"/>
              <a:buChar char="Ø"/>
            </a:pPr>
            <a:r>
              <a:rPr lang="vi-VN" dirty="0">
                <a:latin typeface="+mn-lt"/>
              </a:rPr>
              <a:t> </a:t>
            </a:r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n_components</a:t>
            </a:r>
            <a:r>
              <a:rPr lang="vi-VN" dirty="0">
                <a:latin typeface="+mn-lt"/>
              </a:rPr>
              <a:t>: </a:t>
            </a:r>
          </a:p>
          <a:p>
            <a:pPr marL="571500" lvl="1" indent="0" algn="just"/>
            <a:r>
              <a:rPr lang="vi-VN" sz="1100" dirty="0">
                <a:latin typeface="+mn-lt"/>
              </a:rPr>
              <a:t>– </a:t>
            </a:r>
            <a:r>
              <a:rPr lang="vi-VN" sz="1100" dirty="0" err="1">
                <a:latin typeface="+mn-lt"/>
              </a:rPr>
              <a:t>Nếu</a:t>
            </a:r>
            <a:r>
              <a:rPr lang="vi-VN" sz="1100" dirty="0">
                <a:latin typeface="+mn-lt"/>
              </a:rPr>
              <a:t> </a:t>
            </a:r>
            <a:r>
              <a:rPr lang="vi-VN" sz="1100" i="1" dirty="0" err="1">
                <a:latin typeface="Roboto Mono Regular" panose="020B0604020202020204" charset="0"/>
                <a:ea typeface="Roboto Mono Regular" panose="020B0604020202020204" charset="0"/>
              </a:rPr>
              <a:t>n_components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là</a:t>
            </a:r>
            <a:r>
              <a:rPr lang="vi-VN" sz="1100" dirty="0">
                <a:latin typeface="+mn-lt"/>
              </a:rPr>
              <a:t> 1 </a:t>
            </a:r>
            <a:r>
              <a:rPr lang="vi-VN" sz="1100" dirty="0" err="1">
                <a:latin typeface="+mn-lt"/>
              </a:rPr>
              <a:t>số</a:t>
            </a:r>
            <a:r>
              <a:rPr lang="vi-VN" sz="1100" dirty="0">
                <a:latin typeface="+mn-lt"/>
              </a:rPr>
              <a:t> nguyên </a:t>
            </a:r>
            <a:r>
              <a:rPr lang="vi-VN" sz="1100" dirty="0" err="1">
                <a:latin typeface="+mn-lt"/>
              </a:rPr>
              <a:t>thì</a:t>
            </a:r>
            <a:r>
              <a:rPr lang="vi-VN" sz="1100" dirty="0">
                <a:latin typeface="+mn-lt"/>
              </a:rPr>
              <a:t> </a:t>
            </a:r>
            <a:r>
              <a:rPr lang="vi-VN" sz="1100" i="1" dirty="0" err="1">
                <a:latin typeface="Roboto Mono Regular" panose="020B0604020202020204" charset="0"/>
                <a:ea typeface="Roboto Mono Regular" panose="020B0604020202020204" charset="0"/>
              </a:rPr>
              <a:t>n_components</a:t>
            </a:r>
            <a:r>
              <a:rPr lang="vi-VN" sz="1100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100" dirty="0" err="1">
                <a:latin typeface="+mn-lt"/>
              </a:rPr>
              <a:t>chính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là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số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chiều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còn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lại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của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dữ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liệu</a:t>
            </a:r>
            <a:r>
              <a:rPr lang="vi-VN" sz="1100" dirty="0">
                <a:latin typeface="+mn-lt"/>
              </a:rPr>
              <a:t> sau khi qua </a:t>
            </a:r>
            <a:r>
              <a:rPr lang="vi-VN" sz="1100" dirty="0" err="1">
                <a:latin typeface="+mn-lt"/>
              </a:rPr>
              <a:t>thuật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toán</a:t>
            </a:r>
            <a:r>
              <a:rPr lang="vi-VN" sz="1100" dirty="0">
                <a:latin typeface="+mn-lt"/>
              </a:rPr>
              <a:t> </a:t>
            </a:r>
            <a:r>
              <a:rPr lang="vi-VN" sz="1100" i="1" dirty="0">
                <a:latin typeface="+mn-lt"/>
              </a:rPr>
              <a:t>PCA.</a:t>
            </a:r>
            <a:r>
              <a:rPr lang="vi-VN" sz="1100" dirty="0">
                <a:latin typeface="+mn-lt"/>
              </a:rPr>
              <a:t> </a:t>
            </a:r>
          </a:p>
          <a:p>
            <a:pPr marL="571500" lvl="1" indent="0" algn="just"/>
            <a:r>
              <a:rPr lang="vi-VN" sz="1100" dirty="0">
                <a:latin typeface="+mn-lt"/>
              </a:rPr>
              <a:t>– </a:t>
            </a:r>
            <a:r>
              <a:rPr lang="vi-VN" sz="1100" dirty="0" err="1">
                <a:latin typeface="+mn-lt"/>
              </a:rPr>
              <a:t>Nếu</a:t>
            </a:r>
            <a:r>
              <a:rPr lang="vi-VN" sz="1100" dirty="0">
                <a:latin typeface="+mn-lt"/>
              </a:rPr>
              <a:t> 0 &lt; </a:t>
            </a:r>
            <a:r>
              <a:rPr lang="vi-VN" sz="1100" i="1" dirty="0" err="1">
                <a:latin typeface="Roboto Mono Regular" panose="020B0604020202020204" charset="0"/>
                <a:ea typeface="Roboto Mono Regular" panose="020B0604020202020204" charset="0"/>
              </a:rPr>
              <a:t>n_components</a:t>
            </a:r>
            <a:r>
              <a:rPr lang="vi-VN" sz="1100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100" dirty="0">
                <a:latin typeface="+mn-lt"/>
              </a:rPr>
              <a:t>&lt; 1: </a:t>
            </a:r>
            <a:r>
              <a:rPr lang="vi-VN" sz="1100" dirty="0" err="1">
                <a:latin typeface="+mn-lt"/>
              </a:rPr>
              <a:t>chọn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số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lượng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thành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phần</a:t>
            </a:r>
            <a:r>
              <a:rPr lang="vi-VN" sz="1100" dirty="0">
                <a:latin typeface="+mn-lt"/>
              </a:rPr>
              <a:t> sao cho </a:t>
            </a:r>
            <a:r>
              <a:rPr lang="vi-VN" sz="1100" dirty="0" err="1">
                <a:latin typeface="+mn-lt"/>
              </a:rPr>
              <a:t>lượng</a:t>
            </a:r>
            <a:r>
              <a:rPr lang="vi-VN" sz="1100" dirty="0">
                <a:latin typeface="+mn-lt"/>
              </a:rPr>
              <a:t> phương sai </a:t>
            </a:r>
            <a:r>
              <a:rPr lang="vi-VN" sz="1100" dirty="0" err="1">
                <a:latin typeface="+mn-lt"/>
              </a:rPr>
              <a:t>còn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lại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lớn</a:t>
            </a:r>
            <a:r>
              <a:rPr lang="vi-VN" sz="1100" dirty="0">
                <a:latin typeface="+mn-lt"/>
              </a:rPr>
              <a:t> hơn </a:t>
            </a:r>
            <a:r>
              <a:rPr lang="vi-VN" sz="1100" dirty="0" err="1">
                <a:latin typeface="+mn-lt"/>
              </a:rPr>
              <a:t>hoặc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bằng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phần</a:t>
            </a:r>
            <a:r>
              <a:rPr lang="vi-VN" sz="1100" dirty="0">
                <a:latin typeface="+mn-lt"/>
              </a:rPr>
              <a:t> trăm </a:t>
            </a:r>
            <a:r>
              <a:rPr lang="vi-VN" sz="1100" dirty="0" err="1">
                <a:latin typeface="+mn-lt"/>
              </a:rPr>
              <a:t>được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chỉ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định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bởi</a:t>
            </a:r>
            <a:r>
              <a:rPr lang="vi-VN" sz="1100" dirty="0">
                <a:latin typeface="+mn-lt"/>
              </a:rPr>
              <a:t> </a:t>
            </a:r>
            <a:r>
              <a:rPr lang="vi-VN" sz="1100" i="1" dirty="0" err="1">
                <a:latin typeface="Roboto Mono Regular" panose="020B0604020202020204" charset="0"/>
                <a:ea typeface="Roboto Mono Regular" panose="020B0604020202020204" charset="0"/>
              </a:rPr>
              <a:t>n_components</a:t>
            </a:r>
            <a:r>
              <a:rPr lang="vi-VN" sz="1100" dirty="0">
                <a:latin typeface="+mn-lt"/>
              </a:rPr>
              <a:t>. Hay </a:t>
            </a:r>
            <a:r>
              <a:rPr lang="vi-VN" sz="1100" dirty="0" err="1">
                <a:latin typeface="+mn-lt"/>
              </a:rPr>
              <a:t>nói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cách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khác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là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phần</a:t>
            </a:r>
            <a:r>
              <a:rPr lang="vi-VN" sz="1100" dirty="0">
                <a:latin typeface="+mn-lt"/>
              </a:rPr>
              <a:t> trăm </a:t>
            </a:r>
            <a:r>
              <a:rPr lang="vi-VN" sz="1100" dirty="0" err="1">
                <a:latin typeface="+mn-lt"/>
              </a:rPr>
              <a:t>lượng</a:t>
            </a:r>
            <a:r>
              <a:rPr lang="vi-VN" sz="1100" dirty="0">
                <a:latin typeface="+mn-lt"/>
              </a:rPr>
              <a:t> thông tin </a:t>
            </a:r>
            <a:r>
              <a:rPr lang="vi-VN" sz="1100" dirty="0" err="1">
                <a:latin typeface="+mn-lt"/>
              </a:rPr>
              <a:t>được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giữ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lại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phải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lớn</a:t>
            </a:r>
            <a:r>
              <a:rPr lang="vi-VN" sz="1100" dirty="0">
                <a:latin typeface="+mn-lt"/>
              </a:rPr>
              <a:t> hơn </a:t>
            </a:r>
            <a:r>
              <a:rPr lang="vi-VN" sz="1100" dirty="0" err="1">
                <a:latin typeface="+mn-lt"/>
              </a:rPr>
              <a:t>hoặc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bằng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giá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trị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được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chỉ</a:t>
            </a:r>
            <a:r>
              <a:rPr lang="vi-VN" sz="1100" dirty="0">
                <a:latin typeface="+mn-lt"/>
              </a:rPr>
              <a:t> </a:t>
            </a:r>
            <a:r>
              <a:rPr lang="vi-VN" sz="1100" dirty="0" err="1">
                <a:latin typeface="+mn-lt"/>
              </a:rPr>
              <a:t>định</a:t>
            </a:r>
            <a:r>
              <a:rPr lang="vi-VN" sz="1100" dirty="0">
                <a:latin typeface="+mn-lt"/>
              </a:rPr>
              <a:t>. </a:t>
            </a:r>
          </a:p>
          <a:p>
            <a:pPr marL="285750" indent="-171450" algn="just">
              <a:buFont typeface="Wingdings" panose="05000000000000000000" pitchFamily="2" charset="2"/>
              <a:buChar char="Ø"/>
            </a:pPr>
            <a:r>
              <a:rPr lang="vi-VN" dirty="0">
                <a:latin typeface="+mn-lt"/>
              </a:rPr>
              <a:t> </a:t>
            </a:r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svd_solver</a:t>
            </a:r>
            <a:r>
              <a:rPr lang="vi-VN" dirty="0">
                <a:latin typeface="+mn-lt"/>
              </a:rPr>
              <a:t>:  tham </a:t>
            </a:r>
            <a:r>
              <a:rPr lang="vi-VN" dirty="0" err="1">
                <a:latin typeface="+mn-lt"/>
              </a:rPr>
              <a:t>số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để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chọn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các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thuật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giải</a:t>
            </a:r>
            <a:r>
              <a:rPr lang="vi-VN" dirty="0">
                <a:latin typeface="+mn-lt"/>
              </a:rPr>
              <a:t> cho mô </a:t>
            </a:r>
            <a:r>
              <a:rPr lang="vi-VN" dirty="0" err="1">
                <a:latin typeface="+mn-lt"/>
              </a:rPr>
              <a:t>hình</a:t>
            </a:r>
            <a:r>
              <a:rPr lang="vi-VN" dirty="0">
                <a:latin typeface="+mn-lt"/>
              </a:rPr>
              <a:t> </a:t>
            </a:r>
            <a:r>
              <a:rPr lang="vi-VN" i="1" dirty="0">
                <a:latin typeface="+mn-lt"/>
              </a:rPr>
              <a:t>PCA</a:t>
            </a:r>
          </a:p>
          <a:p>
            <a:pPr marL="285750" indent="-171450" algn="just">
              <a:buFont typeface="Wingdings" panose="05000000000000000000" pitchFamily="2" charset="2"/>
              <a:buChar char="Ø"/>
            </a:pPr>
            <a:r>
              <a:rPr lang="vi-VN" dirty="0">
                <a:latin typeface="+mn-lt"/>
              </a:rPr>
              <a:t> </a:t>
            </a:r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random_state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: </a:t>
            </a:r>
            <a:r>
              <a:rPr lang="vi-VN" dirty="0" err="1">
                <a:latin typeface="+mn-lt"/>
              </a:rPr>
              <a:t>một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giá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trị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số</a:t>
            </a:r>
            <a:r>
              <a:rPr lang="vi-VN" dirty="0">
                <a:latin typeface="+mn-lt"/>
              </a:rPr>
              <a:t> nguyên </a:t>
            </a:r>
            <a:r>
              <a:rPr lang="vi-VN" dirty="0" err="1">
                <a:latin typeface="+mn-lt"/>
              </a:rPr>
              <a:t>để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kiểm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soát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trình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tạo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số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ngẫu</a:t>
            </a:r>
            <a:r>
              <a:rPr lang="vi-VN" dirty="0">
                <a:latin typeface="+mn-lt"/>
              </a:rPr>
              <a:t> nhiên cho </a:t>
            </a:r>
            <a:r>
              <a:rPr lang="vi-VN" dirty="0" err="1">
                <a:latin typeface="+mn-lt"/>
              </a:rPr>
              <a:t>thuật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toán</a:t>
            </a:r>
            <a:r>
              <a:rPr lang="vi-VN" dirty="0">
                <a:latin typeface="+mn-lt"/>
              </a:rPr>
              <a:t> khi </a:t>
            </a:r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svd_solver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= ‘</a:t>
            </a:r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arpack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’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hoặc</a:t>
            </a:r>
            <a:r>
              <a:rPr lang="vi-VN" dirty="0">
                <a:latin typeface="+mn-lt"/>
              </a:rPr>
              <a:t> 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‘</a:t>
            </a:r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randomized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’</a:t>
            </a:r>
          </a:p>
          <a:p>
            <a:pPr marL="114300" indent="0" algn="just"/>
            <a:r>
              <a:rPr lang="vi-VN" dirty="0">
                <a:latin typeface="+mn-lt"/>
              </a:rPr>
              <a:t> Ở đây ta </a:t>
            </a:r>
            <a:r>
              <a:rPr lang="vi-VN" dirty="0" err="1">
                <a:latin typeface="+mn-lt"/>
              </a:rPr>
              <a:t>sẽ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tạo</a:t>
            </a:r>
            <a:r>
              <a:rPr lang="vi-VN" dirty="0">
                <a:latin typeface="+mn-lt"/>
              </a:rPr>
              <a:t> mô </a:t>
            </a:r>
            <a:r>
              <a:rPr lang="vi-VN" dirty="0" err="1">
                <a:latin typeface="+mn-lt"/>
              </a:rPr>
              <a:t>hình</a:t>
            </a:r>
            <a:r>
              <a:rPr lang="vi-VN" dirty="0">
                <a:latin typeface="+mn-lt"/>
              </a:rPr>
              <a:t> 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PCA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với</a:t>
            </a:r>
            <a:r>
              <a:rPr lang="vi-VN" dirty="0">
                <a:latin typeface="+mn-lt"/>
              </a:rPr>
              <a:t> hai tham </a:t>
            </a:r>
            <a:r>
              <a:rPr lang="vi-VN" dirty="0" err="1">
                <a:latin typeface="+mn-lt"/>
              </a:rPr>
              <a:t>số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truyền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vào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là</a:t>
            </a:r>
            <a:r>
              <a:rPr lang="vi-VN" dirty="0">
                <a:latin typeface="+mn-lt"/>
              </a:rPr>
              <a:t>: </a:t>
            </a:r>
          </a:p>
          <a:p>
            <a:pPr marL="571500" lvl="1" indent="0" algn="just"/>
            <a:r>
              <a:rPr lang="vi-VN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vi-VN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n_components</a:t>
            </a:r>
            <a:r>
              <a:rPr lang="vi-VN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70. </a:t>
            </a:r>
          </a:p>
          <a:p>
            <a:pPr marL="571500" lvl="1" indent="0" algn="just"/>
            <a:r>
              <a:rPr lang="vi-VN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vi-VN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svd_solver</a:t>
            </a:r>
            <a:r>
              <a:rPr lang="vi-VN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"</a:t>
            </a:r>
            <a:r>
              <a:rPr lang="vi-VN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randomized</a:t>
            </a:r>
            <a:r>
              <a:rPr lang="vi-VN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". </a:t>
            </a:r>
          </a:p>
          <a:p>
            <a:pPr marL="571500" lvl="1" indent="0" algn="just"/>
            <a:r>
              <a:rPr lang="vi-VN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vi-VN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random_state</a:t>
            </a:r>
            <a:r>
              <a:rPr lang="vi-VN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0 12</a:t>
            </a:r>
          </a:p>
          <a:p>
            <a:pPr marL="114300" indent="0" algn="just"/>
            <a:r>
              <a:rPr lang="vi-VN" dirty="0">
                <a:latin typeface="+mn-lt"/>
              </a:rPr>
              <a:t>Sau khi </a:t>
            </a:r>
            <a:r>
              <a:rPr lang="vi-VN" dirty="0" err="1">
                <a:latin typeface="+mn-lt"/>
              </a:rPr>
              <a:t>truyền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tập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dữ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liệu</a:t>
            </a:r>
            <a:r>
              <a:rPr lang="vi-VN" dirty="0">
                <a:latin typeface="+mn-lt"/>
              </a:rPr>
              <a:t> qua mô </a:t>
            </a:r>
            <a:r>
              <a:rPr lang="vi-VN" dirty="0" err="1">
                <a:latin typeface="+mn-lt"/>
              </a:rPr>
              <a:t>hình</a:t>
            </a:r>
            <a:r>
              <a:rPr lang="vi-VN" dirty="0">
                <a:latin typeface="+mn-lt"/>
              </a:rPr>
              <a:t> </a:t>
            </a:r>
            <a:r>
              <a:rPr lang="vi-VN" i="1" dirty="0">
                <a:latin typeface="+mn-lt"/>
              </a:rPr>
              <a:t>PCA</a:t>
            </a:r>
            <a:r>
              <a:rPr lang="vi-VN" dirty="0">
                <a:latin typeface="+mn-lt"/>
              </a:rPr>
              <a:t> ta </a:t>
            </a:r>
            <a:r>
              <a:rPr lang="vi-VN" dirty="0" err="1">
                <a:latin typeface="+mn-lt"/>
              </a:rPr>
              <a:t>được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tập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dữ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liệu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mới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với</a:t>
            </a:r>
            <a:r>
              <a:rPr lang="vi-VN" dirty="0">
                <a:latin typeface="+mn-lt"/>
              </a:rPr>
              <a:t> 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VIF </a:t>
            </a:r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score</a:t>
            </a:r>
            <a:r>
              <a:rPr lang="vi-VN" dirty="0">
                <a:latin typeface="+mn-lt"/>
              </a:rPr>
              <a:t> như sau:</a:t>
            </a:r>
          </a:p>
          <a:p>
            <a:pPr marL="114300" indent="0" algn="just"/>
            <a:endParaRPr lang="vi-VN" dirty="0">
              <a:latin typeface="+mn-lt"/>
            </a:endParaRPr>
          </a:p>
          <a:p>
            <a:pPr marL="114300" indent="0" algn="just"/>
            <a:endParaRPr lang="vi-VN" dirty="0">
              <a:latin typeface="+mn-lt"/>
            </a:endParaRPr>
          </a:p>
          <a:p>
            <a:pPr marL="114300" indent="0" algn="just"/>
            <a:endParaRPr lang="vi-VN" dirty="0">
              <a:latin typeface="+mn-lt"/>
            </a:endParaRPr>
          </a:p>
          <a:p>
            <a:pPr marL="114300" indent="0" algn="just"/>
            <a:endParaRPr lang="vi-VN" dirty="0">
              <a:latin typeface="+mn-lt"/>
            </a:endParaRPr>
          </a:p>
          <a:p>
            <a:pPr marL="114300" indent="0" algn="just"/>
            <a:endParaRPr lang="vi-VN" dirty="0">
              <a:latin typeface="+mn-lt"/>
            </a:endParaRPr>
          </a:p>
          <a:p>
            <a:pPr marL="114300" indent="0" algn="just"/>
            <a:r>
              <a:rPr lang="vi-VN" dirty="0">
                <a:latin typeface="+mn-lt"/>
              </a:rPr>
              <a:t>Như trên </a:t>
            </a:r>
            <a:r>
              <a:rPr lang="vi-VN" dirty="0" err="1">
                <a:latin typeface="+mn-lt"/>
              </a:rPr>
              <a:t>hình</a:t>
            </a:r>
            <a:r>
              <a:rPr lang="vi-VN" dirty="0">
                <a:latin typeface="+mn-lt"/>
              </a:rPr>
              <a:t> ta </a:t>
            </a:r>
            <a:r>
              <a:rPr lang="vi-VN" dirty="0" err="1">
                <a:latin typeface="+mn-lt"/>
              </a:rPr>
              <a:t>có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thể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thấy</a:t>
            </a:r>
            <a:r>
              <a:rPr lang="vi-VN" dirty="0">
                <a:latin typeface="+mn-lt"/>
              </a:rPr>
              <a:t> sau khi đi qua mô </a:t>
            </a:r>
            <a:r>
              <a:rPr lang="vi-VN" dirty="0" err="1">
                <a:latin typeface="+mn-lt"/>
              </a:rPr>
              <a:t>hình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thuật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toán</a:t>
            </a:r>
            <a:r>
              <a:rPr lang="vi-VN" dirty="0">
                <a:latin typeface="+mn-lt"/>
              </a:rPr>
              <a:t> 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PCA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vừa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được</a:t>
            </a:r>
            <a:r>
              <a:rPr lang="vi-VN" dirty="0">
                <a:latin typeface="+mn-lt"/>
              </a:rPr>
              <a:t> xây </a:t>
            </a:r>
            <a:r>
              <a:rPr lang="vi-VN" dirty="0" err="1">
                <a:latin typeface="+mn-lt"/>
              </a:rPr>
              <a:t>dựng</a:t>
            </a:r>
            <a:r>
              <a:rPr lang="vi-VN" dirty="0">
                <a:latin typeface="+mn-lt"/>
              </a:rPr>
              <a:t>, </a:t>
            </a:r>
            <a:r>
              <a:rPr lang="vi-VN" dirty="0" err="1">
                <a:latin typeface="+mn-lt"/>
              </a:rPr>
              <a:t>số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cột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thuộc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tính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của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dữ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liệu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đã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giảm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xuống</a:t>
            </a:r>
            <a:r>
              <a:rPr lang="vi-VN" dirty="0">
                <a:latin typeface="+mn-lt"/>
              </a:rPr>
              <a:t> như mong </a:t>
            </a:r>
            <a:r>
              <a:rPr lang="vi-VN" dirty="0" err="1">
                <a:latin typeface="+mn-lt"/>
              </a:rPr>
              <a:t>muốn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từ</a:t>
            </a:r>
            <a:r>
              <a:rPr lang="vi-VN" dirty="0">
                <a:latin typeface="+mn-lt"/>
              </a:rPr>
              <a:t> </a:t>
            </a:r>
            <a:r>
              <a:rPr lang="vi-VN" b="1" dirty="0">
                <a:latin typeface="+mn-lt"/>
              </a:rPr>
              <a:t>784 </a:t>
            </a:r>
            <a:r>
              <a:rPr lang="vi-VN" dirty="0" err="1">
                <a:latin typeface="+mn-lt"/>
              </a:rPr>
              <a:t>còn</a:t>
            </a:r>
            <a:r>
              <a:rPr lang="vi-VN" dirty="0">
                <a:latin typeface="+mn-lt"/>
              </a:rPr>
              <a:t> </a:t>
            </a:r>
            <a:r>
              <a:rPr lang="vi-VN" b="1" dirty="0">
                <a:latin typeface="+mn-lt"/>
              </a:rPr>
              <a:t>70 </a:t>
            </a:r>
            <a:r>
              <a:rPr lang="vi-VN" dirty="0" err="1">
                <a:latin typeface="+mn-lt"/>
              </a:rPr>
              <a:t>thuộc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tính</a:t>
            </a:r>
            <a:r>
              <a:rPr lang="vi-VN" dirty="0">
                <a:latin typeface="+mn-lt"/>
              </a:rPr>
              <a:t>, </a:t>
            </a:r>
            <a:r>
              <a:rPr lang="vi-VN" dirty="0" err="1">
                <a:latin typeface="+mn-lt"/>
              </a:rPr>
              <a:t>dữ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liệu</a:t>
            </a:r>
            <a:r>
              <a:rPr lang="vi-VN" dirty="0">
                <a:latin typeface="+mn-lt"/>
              </a:rPr>
              <a:t> không </a:t>
            </a:r>
            <a:r>
              <a:rPr lang="vi-VN" dirty="0" err="1">
                <a:latin typeface="+mn-lt"/>
              </a:rPr>
              <a:t>còn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xảy</a:t>
            </a:r>
            <a:r>
              <a:rPr lang="vi-VN" dirty="0">
                <a:latin typeface="+mn-lt"/>
              </a:rPr>
              <a:t> ra </a:t>
            </a:r>
            <a:r>
              <a:rPr lang="vi-VN" dirty="0" err="1">
                <a:latin typeface="+mn-lt"/>
              </a:rPr>
              <a:t>hiện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tượng</a:t>
            </a:r>
            <a:r>
              <a:rPr lang="vi-VN" dirty="0">
                <a:latin typeface="+mn-lt"/>
              </a:rPr>
              <a:t> đa </a:t>
            </a:r>
            <a:r>
              <a:rPr lang="vi-VN" dirty="0" err="1">
                <a:latin typeface="+mn-lt"/>
              </a:rPr>
              <a:t>cộng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tuyến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nữa</a:t>
            </a:r>
            <a:r>
              <a:rPr lang="vi-VN" dirty="0">
                <a:latin typeface="+mn-lt"/>
              </a:rPr>
              <a:t>. </a:t>
            </a:r>
          </a:p>
          <a:p>
            <a:pPr marL="114300" indent="0" algn="just"/>
            <a:r>
              <a:rPr lang="vi-VN" dirty="0" err="1">
                <a:latin typeface="+mn-lt"/>
              </a:rPr>
              <a:t>Điều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này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được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giải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thích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là</a:t>
            </a:r>
            <a:r>
              <a:rPr lang="vi-VN" dirty="0">
                <a:latin typeface="+mn-lt"/>
              </a:rPr>
              <a:t> trong </a:t>
            </a:r>
            <a:r>
              <a:rPr lang="vi-VN" dirty="0" err="1">
                <a:latin typeface="+mn-lt"/>
              </a:rPr>
              <a:t>quá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trình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giảm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chiều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của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thuật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toán</a:t>
            </a:r>
            <a:r>
              <a:rPr lang="vi-VN" dirty="0">
                <a:latin typeface="+mn-lt"/>
              </a:rPr>
              <a:t>, </a:t>
            </a:r>
            <a:r>
              <a:rPr lang="vi-VN" dirty="0" err="1">
                <a:latin typeface="+mn-lt"/>
              </a:rPr>
              <a:t>các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thuộc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tính</a:t>
            </a:r>
            <a:r>
              <a:rPr lang="vi-VN" dirty="0">
                <a:latin typeface="+mn-lt"/>
              </a:rPr>
              <a:t> liên quan </a:t>
            </a:r>
            <a:r>
              <a:rPr lang="vi-VN" dirty="0" err="1">
                <a:latin typeface="+mn-lt"/>
              </a:rPr>
              <a:t>gần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với</a:t>
            </a:r>
            <a:r>
              <a:rPr lang="vi-VN" dirty="0">
                <a:latin typeface="+mn-lt"/>
              </a:rPr>
              <a:t> nhau </a:t>
            </a:r>
            <a:r>
              <a:rPr lang="vi-VN" dirty="0" err="1">
                <a:latin typeface="+mn-lt"/>
              </a:rPr>
              <a:t>đã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được</a:t>
            </a:r>
            <a:r>
              <a:rPr lang="vi-VN" dirty="0">
                <a:latin typeface="+mn-lt"/>
              </a:rPr>
              <a:t> gom </a:t>
            </a:r>
            <a:r>
              <a:rPr lang="vi-VN" dirty="0" err="1">
                <a:latin typeface="+mn-lt"/>
              </a:rPr>
              <a:t>lại</a:t>
            </a:r>
            <a:r>
              <a:rPr lang="vi-VN" dirty="0">
                <a:latin typeface="+mn-lt"/>
              </a:rPr>
              <a:t>. </a:t>
            </a:r>
          </a:p>
          <a:p>
            <a:pPr marL="285750" indent="-171450" algn="just">
              <a:buFont typeface="Symbol" panose="05050102010706020507" pitchFamily="18" charset="2"/>
              <a:buChar char="Þ"/>
            </a:pPr>
            <a:r>
              <a:rPr lang="vi-VN" dirty="0" err="1">
                <a:latin typeface="+mn-lt"/>
              </a:rPr>
              <a:t>Giải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quyết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hoàn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toàn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vấn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đề</a:t>
            </a:r>
            <a:r>
              <a:rPr lang="vi-VN" dirty="0">
                <a:latin typeface="+mn-lt"/>
              </a:rPr>
              <a:t> đa </a:t>
            </a:r>
            <a:r>
              <a:rPr lang="vi-VN" dirty="0" err="1">
                <a:latin typeface="+mn-lt"/>
              </a:rPr>
              <a:t>cộng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tuyến</a:t>
            </a:r>
            <a:r>
              <a:rPr lang="vi-VN" dirty="0">
                <a:latin typeface="+mn-lt"/>
              </a:rPr>
              <a:t> trong </a:t>
            </a:r>
            <a:r>
              <a:rPr lang="vi-VN" dirty="0" err="1">
                <a:latin typeface="+mn-lt"/>
              </a:rPr>
              <a:t>tập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dữ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liệu</a:t>
            </a:r>
            <a:r>
              <a:rPr lang="vi-VN" dirty="0">
                <a:latin typeface="+mn-lt"/>
              </a:rPr>
              <a:t>.</a:t>
            </a:r>
          </a:p>
          <a:p>
            <a:pPr marL="114300" indent="0" algn="just"/>
            <a:r>
              <a:rPr lang="vi-VN" dirty="0" err="1">
                <a:latin typeface="+mn-lt"/>
              </a:rPr>
              <a:t>Ngoại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trừ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tác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dụng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được</a:t>
            </a:r>
            <a:r>
              <a:rPr lang="vi-VN" dirty="0">
                <a:latin typeface="+mn-lt"/>
              </a:rPr>
              <a:t> nêu ở trên, </a:t>
            </a:r>
            <a:r>
              <a:rPr lang="vi-VN" dirty="0" err="1">
                <a:latin typeface="+mn-lt"/>
              </a:rPr>
              <a:t>việc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áp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dụng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thuật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toán</a:t>
            </a:r>
            <a:r>
              <a:rPr lang="vi-VN" dirty="0">
                <a:latin typeface="+mn-lt"/>
              </a:rPr>
              <a:t> </a:t>
            </a:r>
            <a:r>
              <a:rPr lang="vi-VN" i="1" dirty="0">
                <a:latin typeface="+mn-lt"/>
              </a:rPr>
              <a:t>PCA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vào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tập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dữ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liệu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cũng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góp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phần</a:t>
            </a:r>
            <a:r>
              <a:rPr lang="vi-VN" dirty="0">
                <a:latin typeface="+mn-lt"/>
              </a:rPr>
              <a:t> không </a:t>
            </a:r>
            <a:r>
              <a:rPr lang="vi-VN" dirty="0" err="1">
                <a:latin typeface="+mn-lt"/>
              </a:rPr>
              <a:t>nhỏ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vào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việc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triển</a:t>
            </a:r>
            <a:r>
              <a:rPr lang="vi-VN" dirty="0">
                <a:latin typeface="+mn-lt"/>
              </a:rPr>
              <a:t> khai </a:t>
            </a:r>
            <a:r>
              <a:rPr lang="vi-VN" dirty="0" err="1">
                <a:latin typeface="+mn-lt"/>
              </a:rPr>
              <a:t>thuật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toán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được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đề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cập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tiếp</a:t>
            </a:r>
            <a:r>
              <a:rPr lang="vi-VN" dirty="0">
                <a:latin typeface="+mn-lt"/>
              </a:rPr>
              <a:t> theo đây: </a:t>
            </a:r>
            <a:r>
              <a:rPr lang="vi-VN" b="1" i="1" dirty="0" err="1">
                <a:latin typeface="Roboto Mono Regular" panose="020B0604020202020204" charset="0"/>
                <a:ea typeface="Roboto Mono Regular" panose="020B0604020202020204" charset="0"/>
              </a:rPr>
              <a:t>Polynomial</a:t>
            </a:r>
            <a:r>
              <a:rPr lang="vi-VN" b="1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b="1" i="1" dirty="0" err="1">
                <a:latin typeface="Roboto Mono Regular" panose="020B0604020202020204" charset="0"/>
                <a:ea typeface="Roboto Mono Regular" panose="020B0604020202020204" charset="0"/>
              </a:rPr>
              <a:t>Features</a:t>
            </a:r>
            <a:r>
              <a:rPr lang="vi-VN" dirty="0">
                <a:latin typeface="+mn-lt"/>
              </a:rPr>
              <a:t>. </a:t>
            </a:r>
            <a:r>
              <a:rPr lang="vi-VN" dirty="0" err="1">
                <a:latin typeface="+mn-lt"/>
              </a:rPr>
              <a:t>Mà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dựa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vào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đó</a:t>
            </a:r>
            <a:r>
              <a:rPr lang="vi-VN" dirty="0">
                <a:latin typeface="+mn-lt"/>
              </a:rPr>
              <a:t> ta </a:t>
            </a:r>
            <a:r>
              <a:rPr lang="vi-VN" dirty="0" err="1">
                <a:latin typeface="+mn-lt"/>
              </a:rPr>
              <a:t>có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thể</a:t>
            </a:r>
            <a:r>
              <a:rPr lang="vi-VN" dirty="0">
                <a:latin typeface="+mn-lt"/>
              </a:rPr>
              <a:t> tăng </a:t>
            </a:r>
            <a:r>
              <a:rPr lang="vi-VN" dirty="0" err="1">
                <a:latin typeface="+mn-lt"/>
              </a:rPr>
              <a:t>độ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chính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xác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của</a:t>
            </a:r>
            <a:r>
              <a:rPr lang="vi-VN" dirty="0">
                <a:latin typeface="+mn-lt"/>
              </a:rPr>
              <a:t> mô </a:t>
            </a:r>
            <a:r>
              <a:rPr lang="vi-VN" dirty="0" err="1">
                <a:latin typeface="+mn-lt"/>
              </a:rPr>
              <a:t>hình</a:t>
            </a:r>
            <a:r>
              <a:rPr lang="vi-VN" dirty="0">
                <a:latin typeface="+mn-lt"/>
              </a:rPr>
              <a:t> lên </a:t>
            </a:r>
            <a:r>
              <a:rPr lang="vi-VN" dirty="0" err="1">
                <a:latin typeface="+mn-lt"/>
              </a:rPr>
              <a:t>rất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nhiều</a:t>
            </a:r>
            <a:r>
              <a:rPr lang="vi-VN" dirty="0">
                <a:latin typeface="+mn-lt"/>
              </a:rPr>
              <a:t>. </a:t>
            </a:r>
          </a:p>
        </p:txBody>
      </p:sp>
      <p:cxnSp>
        <p:nvCxnSpPr>
          <p:cNvPr id="4" name="Google Shape;647;p32">
            <a:extLst>
              <a:ext uri="{FF2B5EF4-FFF2-40B4-BE49-F238E27FC236}">
                <a16:creationId xmlns:a16="http://schemas.microsoft.com/office/drawing/2014/main" id="{48B90BEA-6396-4AF1-89C8-27691345C9CE}"/>
              </a:ext>
            </a:extLst>
          </p:cNvPr>
          <p:cNvCxnSpPr/>
          <p:nvPr/>
        </p:nvCxnSpPr>
        <p:spPr>
          <a:xfrm>
            <a:off x="311700" y="61923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E008BF8-A624-4946-881B-947D48CE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4" y="2183829"/>
            <a:ext cx="2085975" cy="17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0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3CFF89-CC9C-424D-A89B-6612E95F4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94" y="126417"/>
            <a:ext cx="8520600" cy="606600"/>
          </a:xfrm>
        </p:spPr>
        <p:txBody>
          <a:bodyPr/>
          <a:lstStyle/>
          <a:p>
            <a:r>
              <a:rPr lang="vi-VN" dirty="0" err="1"/>
              <a:t>Polynomial</a:t>
            </a:r>
            <a:r>
              <a:rPr lang="vi-VN" dirty="0"/>
              <a:t> </a:t>
            </a:r>
            <a:r>
              <a:rPr lang="vi-VN" dirty="0" err="1"/>
              <a:t>Features</a:t>
            </a:r>
            <a:r>
              <a:rPr lang="vi-VN" dirty="0"/>
              <a:t> </a:t>
            </a:r>
          </a:p>
        </p:txBody>
      </p:sp>
      <p:sp>
        <p:nvSpPr>
          <p:cNvPr id="3" name="Chỗ dành sẵn cho Văn bản 1">
            <a:extLst>
              <a:ext uri="{FF2B5EF4-FFF2-40B4-BE49-F238E27FC236}">
                <a16:creationId xmlns:a16="http://schemas.microsoft.com/office/drawing/2014/main" id="{71560082-985F-411A-9F5E-F563BF6C7403}"/>
              </a:ext>
            </a:extLst>
          </p:cNvPr>
          <p:cNvSpPr txBox="1">
            <a:spLocks/>
          </p:cNvSpPr>
          <p:nvPr/>
        </p:nvSpPr>
        <p:spPr>
          <a:xfrm>
            <a:off x="311700" y="954221"/>
            <a:ext cx="6507955" cy="283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just"/>
            <a:r>
              <a:rPr lang="vi-VN" b="1" i="1" dirty="0" err="1">
                <a:solidFill>
                  <a:schemeClr val="bg2"/>
                </a:solidFill>
                <a:latin typeface="Roboto Mono Regular" panose="020B0604020202020204" charset="0"/>
                <a:ea typeface="Roboto Mono Regular" panose="020B0604020202020204" charset="0"/>
              </a:rPr>
              <a:t>Polynomial</a:t>
            </a:r>
            <a:r>
              <a:rPr lang="vi-VN" b="1" i="1" dirty="0">
                <a:solidFill>
                  <a:schemeClr val="bg2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b="1" i="1" dirty="0" err="1">
                <a:solidFill>
                  <a:schemeClr val="bg2"/>
                </a:solidFill>
                <a:latin typeface="Roboto Mono Regular" panose="020B0604020202020204" charset="0"/>
                <a:ea typeface="Roboto Mono Regular" panose="020B0604020202020204" charset="0"/>
              </a:rPr>
              <a:t>Features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là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một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dạng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của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i="1" dirty="0" err="1">
                <a:solidFill>
                  <a:schemeClr val="bg2"/>
                </a:solidFill>
                <a:latin typeface="+mj-lt"/>
              </a:rPr>
              <a:t>feature</a:t>
            </a:r>
            <a:r>
              <a:rPr lang="vi-VN" i="1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i="1" dirty="0" err="1">
                <a:solidFill>
                  <a:schemeClr val="bg2"/>
                </a:solidFill>
                <a:latin typeface="+mj-lt"/>
              </a:rPr>
              <a:t>engineering</a:t>
            </a:r>
            <a:r>
              <a:rPr lang="vi-VN" i="1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–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quá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tình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tạo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ra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các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thuộc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tính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mới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dựa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trên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các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thuộc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tính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có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sẵn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.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Thuật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toán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này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tạo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ra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một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tập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các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thuộc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tính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mới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dựa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trên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các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số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hạng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có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thể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có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của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một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đa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thức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bậc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b="1" i="1" dirty="0">
                <a:solidFill>
                  <a:schemeClr val="bg2"/>
                </a:solidFill>
                <a:latin typeface="+mj-lt"/>
              </a:rPr>
              <a:t>n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với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các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biến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chính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là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các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thuộc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tính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của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dữ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+mj-lt"/>
              </a:rPr>
              <a:t>liệu</a:t>
            </a:r>
            <a:r>
              <a:rPr lang="vi-VN" dirty="0">
                <a:solidFill>
                  <a:schemeClr val="bg2"/>
                </a:solidFill>
                <a:latin typeface="+mj-lt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Văn bản 1">
                <a:extLst>
                  <a:ext uri="{FF2B5EF4-FFF2-40B4-BE49-F238E27FC236}">
                    <a16:creationId xmlns:a16="http://schemas.microsoft.com/office/drawing/2014/main" id="{98C95017-52DE-4867-A7C9-AA8EB4E93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463" y="1715646"/>
                <a:ext cx="6507955" cy="330143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92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234"/>
                  </a:buClr>
                  <a:buSzPts val="1000"/>
                  <a:buFont typeface="Roboto Light"/>
                  <a:buChar char="●"/>
                  <a:defRPr sz="1000" b="0" i="0" u="none" strike="noStrike" cap="none">
                    <a:solidFill>
                      <a:srgbClr val="161234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  <a:lvl2pPr marL="914400" marR="0" lvl="1" indent="-2921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1234"/>
                  </a:buClr>
                  <a:buSzPts val="1000"/>
                  <a:buFont typeface="Roboto Light"/>
                  <a:buChar char="○"/>
                  <a:defRPr sz="1000" b="0" i="0" u="none" strike="noStrike" cap="none">
                    <a:solidFill>
                      <a:srgbClr val="161234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2pPr>
                <a:lvl3pPr marL="1371600" marR="0" lvl="2" indent="-2921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1234"/>
                  </a:buClr>
                  <a:buSzPts val="1000"/>
                  <a:buFont typeface="Roboto Light"/>
                  <a:buChar char="■"/>
                  <a:defRPr sz="1000" b="0" i="0" u="none" strike="noStrike" cap="none">
                    <a:solidFill>
                      <a:srgbClr val="161234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3pPr>
                <a:lvl4pPr marL="1828800" marR="0" lvl="3" indent="-2921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1234"/>
                  </a:buClr>
                  <a:buSzPts val="1000"/>
                  <a:buFont typeface="Roboto Light"/>
                  <a:buChar char="●"/>
                  <a:defRPr sz="1000" b="0" i="0" u="none" strike="noStrike" cap="none">
                    <a:solidFill>
                      <a:srgbClr val="161234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4pPr>
                <a:lvl5pPr marL="2286000" marR="0" lvl="4" indent="-2921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1234"/>
                  </a:buClr>
                  <a:buSzPts val="1000"/>
                  <a:buFont typeface="Roboto Light"/>
                  <a:buChar char="○"/>
                  <a:defRPr sz="1000" b="0" i="0" u="none" strike="noStrike" cap="none">
                    <a:solidFill>
                      <a:srgbClr val="161234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5pPr>
                <a:lvl6pPr marL="2743200" marR="0" lvl="5" indent="-2921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1234"/>
                  </a:buClr>
                  <a:buSzPts val="1000"/>
                  <a:buFont typeface="Roboto Light"/>
                  <a:buChar char="■"/>
                  <a:defRPr sz="1000" b="0" i="0" u="none" strike="noStrike" cap="none">
                    <a:solidFill>
                      <a:srgbClr val="161234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6pPr>
                <a:lvl7pPr marL="3200400" marR="0" lvl="6" indent="-2921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1234"/>
                  </a:buClr>
                  <a:buSzPts val="1000"/>
                  <a:buFont typeface="Roboto Light"/>
                  <a:buChar char="●"/>
                  <a:defRPr sz="1000" b="0" i="0" u="none" strike="noStrike" cap="none">
                    <a:solidFill>
                      <a:srgbClr val="161234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7pPr>
                <a:lvl8pPr marL="3657600" marR="0" lvl="7" indent="-2921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1234"/>
                  </a:buClr>
                  <a:buSzPts val="1000"/>
                  <a:buFont typeface="Roboto Light"/>
                  <a:buChar char="○"/>
                  <a:defRPr sz="1000" b="0" i="0" u="none" strike="noStrike" cap="none">
                    <a:solidFill>
                      <a:srgbClr val="161234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8pPr>
                <a:lvl9pPr marL="4114800" marR="0" lvl="8" indent="-2921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161234"/>
                  </a:buClr>
                  <a:buSzPts val="1000"/>
                  <a:buFont typeface="Roboto Light"/>
                  <a:buChar char="■"/>
                  <a:defRPr sz="1000" b="0" i="0" u="none" strike="noStrike" cap="none">
                    <a:solidFill>
                      <a:srgbClr val="161234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9pPr>
              </a:lstStyle>
              <a:p>
                <a:pPr marL="165100" indent="0" algn="just">
                  <a:buNone/>
                </a:pPr>
                <a:r>
                  <a:rPr lang="vi-VN" sz="1200" b="1" u="sng" dirty="0">
                    <a:solidFill>
                      <a:schemeClr val="bg2"/>
                    </a:solidFill>
                  </a:rPr>
                  <a:t>Ví </a:t>
                </a:r>
                <a:r>
                  <a:rPr lang="vi-VN" sz="1200" b="1" u="sng" dirty="0" err="1">
                    <a:solidFill>
                      <a:schemeClr val="bg2"/>
                    </a:solidFill>
                  </a:rPr>
                  <a:t>dụ</a:t>
                </a:r>
                <a:r>
                  <a:rPr lang="vi-VN" sz="1200" b="1" u="sng" dirty="0">
                    <a:solidFill>
                      <a:schemeClr val="bg2"/>
                    </a:solidFill>
                  </a:rPr>
                  <a:t> :</a:t>
                </a:r>
                <a:endParaRPr lang="vi-VN" sz="1200" dirty="0">
                  <a:solidFill>
                    <a:schemeClr val="bg2"/>
                  </a:solidFill>
                </a:endParaRPr>
              </a:p>
              <a:p>
                <a:pPr marL="165100" indent="0" algn="just">
                  <a:buNone/>
                </a:pPr>
                <a:r>
                  <a:rPr lang="vi-VN" sz="1200" dirty="0" err="1">
                    <a:solidFill>
                      <a:schemeClr val="bg2"/>
                    </a:solidFill>
                  </a:rPr>
                  <a:t>Với</a:t>
                </a:r>
                <a:r>
                  <a:rPr lang="vi-VN" sz="1200" dirty="0">
                    <a:solidFill>
                      <a:schemeClr val="bg2"/>
                    </a:solidFill>
                  </a:rPr>
                  <a:t> đa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thức</a:t>
                </a:r>
                <a:r>
                  <a:rPr lang="vi-VN" sz="1200" dirty="0">
                    <a:solidFill>
                      <a:schemeClr val="bg2"/>
                    </a:solidFill>
                  </a:rPr>
                  <a:t> 2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biến</a:t>
                </a:r>
                <a:r>
                  <a:rPr lang="vi-VN" sz="1200" dirty="0">
                    <a:solidFill>
                      <a:schemeClr val="bg2"/>
                    </a:solidFill>
                  </a:rPr>
                  <a:t> x, y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có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bậc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là</a:t>
                </a:r>
                <a:r>
                  <a:rPr lang="vi-VN" sz="1200" dirty="0">
                    <a:solidFill>
                      <a:schemeClr val="bg2"/>
                    </a:solidFill>
                  </a:rPr>
                  <a:t> 2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thì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các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số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hạng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có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thể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có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là</a:t>
                </a:r>
                <a:r>
                  <a:rPr lang="vi-VN" sz="1200" dirty="0">
                    <a:solidFill>
                      <a:schemeClr val="bg2"/>
                    </a:solidFill>
                  </a:rPr>
                  <a:t>: </a:t>
                </a:r>
                <a:r>
                  <a:rPr lang="vi-VN" sz="1200" b="1" dirty="0">
                    <a:solidFill>
                      <a:schemeClr val="bg2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</a:rPr>
                  <a:t>1, x, y, </a:t>
                </a:r>
                <a:r>
                  <a:rPr lang="vi-VN" sz="1200" b="1" dirty="0" err="1">
                    <a:solidFill>
                      <a:schemeClr val="bg2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</a:rPr>
                  <a:t>xy</a:t>
                </a:r>
                <a:r>
                  <a:rPr lang="vi-VN" sz="1200" b="1" dirty="0">
                    <a:solidFill>
                      <a:schemeClr val="bg2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</a:rPr>
                  <a:t>, x2 , y2 </a:t>
                </a:r>
                <a:endParaRPr lang="vi-VN" sz="1200" dirty="0">
                  <a:solidFill>
                    <a:schemeClr val="bg2"/>
                  </a:solidFill>
                  <a:latin typeface="Roboto Black" panose="02000000000000000000" pitchFamily="2" charset="0"/>
                  <a:ea typeface="Roboto Black" panose="02000000000000000000" pitchFamily="2" charset="0"/>
                </a:endParaRPr>
              </a:p>
              <a:p>
                <a:pPr marL="165100" indent="0" algn="just">
                  <a:buNone/>
                </a:pPr>
                <a:r>
                  <a:rPr lang="vi-VN" sz="1200" dirty="0">
                    <a:solidFill>
                      <a:schemeClr val="bg2"/>
                    </a:solidFill>
                  </a:rPr>
                  <a:t>trong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thuật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toán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này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số</a:t>
                </a:r>
                <a:r>
                  <a:rPr lang="vi-VN" sz="1200" dirty="0">
                    <a:solidFill>
                      <a:schemeClr val="bg2"/>
                    </a:solidFill>
                  </a:rPr>
                  <a:t> 1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sẽ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được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gọi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là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2"/>
                    </a:solidFill>
                  </a:rPr>
                  <a:t>bias</a:t>
                </a:r>
                <a:r>
                  <a:rPr lang="vi-VN" sz="1200" dirty="0">
                    <a:solidFill>
                      <a:schemeClr val="bg2"/>
                    </a:solidFill>
                  </a:rPr>
                  <a:t>.</a:t>
                </a:r>
              </a:p>
              <a:p>
                <a:pPr marL="165100" indent="0" algn="just">
                  <a:buNone/>
                </a:pP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Vậy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với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dữ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liệu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có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b="1" dirty="0">
                    <a:solidFill>
                      <a:schemeClr val="bg2"/>
                    </a:solidFill>
                  </a:rPr>
                  <a:t>m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tính</a:t>
                </a:r>
                <a:r>
                  <a:rPr lang="vi-VN" sz="1200" dirty="0">
                    <a:solidFill>
                      <a:schemeClr val="bg2"/>
                    </a:solidFill>
                  </a:rPr>
                  <a:t> sau khi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áp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dụng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2"/>
                    </a:solidFill>
                  </a:rPr>
                  <a:t>Polynomial</a:t>
                </a:r>
                <a:r>
                  <a:rPr lang="vi-VN" sz="1200" b="1" i="1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2"/>
                    </a:solidFill>
                  </a:rPr>
                  <a:t>Features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với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bậc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b="1" dirty="0">
                    <a:solidFill>
                      <a:schemeClr val="bg2"/>
                    </a:solidFill>
                  </a:rPr>
                  <a:t>n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thì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số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lượng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tính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sẽ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là</a:t>
                </a:r>
                <a:r>
                  <a:rPr lang="vi-VN" sz="1200" dirty="0">
                    <a:solidFill>
                      <a:schemeClr val="bg2"/>
                    </a:solidFill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12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1200" b="1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  <m:sub>
                        <m:r>
                          <a:rPr lang="vi-VN" sz="1200" b="1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vi-VN" sz="1200" b="1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  <m:sup>
                        <m:r>
                          <a:rPr lang="vi-VN" sz="1200" b="1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vi-VN" sz="1200" b="1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sz="1200" b="1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p>
                    </m:sSubSup>
                    <m:r>
                      <a:rPr lang="vi-VN" sz="12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 sz="1200" b="1" dirty="0">
                  <a:solidFill>
                    <a:schemeClr val="bg2"/>
                  </a:solidFill>
                </a:endParaRPr>
              </a:p>
              <a:p>
                <a:pPr marL="165100" indent="0" algn="just">
                  <a:buNone/>
                </a:pPr>
                <a:r>
                  <a:rPr lang="vi-VN" sz="1200" b="1" dirty="0" err="1">
                    <a:solidFill>
                      <a:schemeClr val="bg2"/>
                    </a:solidFill>
                  </a:rPr>
                  <a:t>Ví</a:t>
                </a:r>
                <a:r>
                  <a:rPr lang="vi-VN" sz="1200" b="1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b="1" dirty="0" err="1">
                    <a:solidFill>
                      <a:schemeClr val="bg2"/>
                    </a:solidFill>
                  </a:rPr>
                  <a:t>dụ</a:t>
                </a:r>
                <a:r>
                  <a:rPr lang="vi-VN" sz="1200" b="1" dirty="0">
                    <a:solidFill>
                      <a:schemeClr val="bg2"/>
                    </a:solidFill>
                  </a:rPr>
                  <a:t> :</a:t>
                </a:r>
              </a:p>
              <a:p>
                <a:pPr marL="165100" indent="0" algn="just">
                  <a:buNone/>
                </a:pPr>
                <a:r>
                  <a:rPr lang="vi-VN" sz="1200" dirty="0" err="1">
                    <a:solidFill>
                      <a:schemeClr val="bg2"/>
                    </a:solidFill>
                  </a:rPr>
                  <a:t>Với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trường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hợp</a:t>
                </a:r>
                <a:r>
                  <a:rPr lang="vi-VN" sz="1200" dirty="0">
                    <a:solidFill>
                      <a:schemeClr val="bg2"/>
                    </a:solidFill>
                  </a:rPr>
                  <a:t> 30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tính</a:t>
                </a:r>
                <a:r>
                  <a:rPr lang="vi-VN" sz="1200" dirty="0">
                    <a:solidFill>
                      <a:schemeClr val="bg2"/>
                    </a:solidFill>
                  </a:rPr>
                  <a:t>,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số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lượng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tính</a:t>
                </a:r>
                <a:r>
                  <a:rPr lang="vi-VN" sz="1200" dirty="0">
                    <a:solidFill>
                      <a:schemeClr val="bg2"/>
                    </a:solidFill>
                  </a:rPr>
                  <a:t> sau khi qua </a:t>
                </a:r>
                <a:r>
                  <a:rPr lang="vi-VN" sz="1200" b="1" dirty="0" err="1">
                    <a:solidFill>
                      <a:schemeClr val="bg2"/>
                    </a:solidFill>
                  </a:rPr>
                  <a:t>Polynomial</a:t>
                </a:r>
                <a:r>
                  <a:rPr lang="vi-VN" sz="1200" b="1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b="1" dirty="0" err="1">
                    <a:solidFill>
                      <a:schemeClr val="bg2"/>
                    </a:solidFill>
                  </a:rPr>
                  <a:t>Features</a:t>
                </a:r>
                <a:r>
                  <a:rPr lang="vi-VN" sz="1200" dirty="0">
                    <a:solidFill>
                      <a:schemeClr val="bg2"/>
                    </a:solidFill>
                  </a:rPr>
                  <a:t>: </a:t>
                </a:r>
              </a:p>
              <a:p>
                <a:pPr marL="622300" lvl="1" indent="0" algn="just">
                  <a:spcBef>
                    <a:spcPts val="100"/>
                  </a:spcBef>
                  <a:buNone/>
                </a:pPr>
                <a:r>
                  <a:rPr lang="vi-VN" sz="1200" dirty="0">
                    <a:solidFill>
                      <a:schemeClr val="bg2"/>
                    </a:solidFill>
                  </a:rPr>
                  <a:t>• n = 2: 496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2"/>
                    </a:solidFill>
                  </a:rPr>
                  <a:t> tinh</a:t>
                </a:r>
              </a:p>
              <a:p>
                <a:pPr marL="622300" lvl="1" indent="0" algn="just">
                  <a:spcBef>
                    <a:spcPts val="100"/>
                  </a:spcBef>
                  <a:buNone/>
                </a:pPr>
                <a:r>
                  <a:rPr lang="vi-VN" sz="1200" dirty="0">
                    <a:solidFill>
                      <a:schemeClr val="bg2"/>
                    </a:solidFill>
                  </a:rPr>
                  <a:t>• n = 3: 5456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tính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</a:p>
              <a:p>
                <a:pPr marL="622300" lvl="1" indent="0" algn="just">
                  <a:spcBef>
                    <a:spcPts val="100"/>
                  </a:spcBef>
                  <a:buNone/>
                </a:pPr>
                <a:r>
                  <a:rPr lang="vi-VN" sz="1200" dirty="0">
                    <a:solidFill>
                      <a:schemeClr val="bg2"/>
                    </a:solidFill>
                  </a:rPr>
                  <a:t>• n = 4: 46376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tính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</a:p>
              <a:p>
                <a:pPr marL="165100" indent="0" algn="just">
                  <a:spcBef>
                    <a:spcPts val="100"/>
                  </a:spcBef>
                  <a:buNone/>
                </a:pPr>
                <a:r>
                  <a:rPr lang="vi-VN" sz="1200" dirty="0" err="1">
                    <a:solidFill>
                      <a:schemeClr val="bg2"/>
                    </a:solidFill>
                  </a:rPr>
                  <a:t>Chính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vì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vậy</a:t>
                </a:r>
                <a:r>
                  <a:rPr lang="vi-VN" sz="1200" dirty="0">
                    <a:solidFill>
                      <a:schemeClr val="bg2"/>
                    </a:solidFill>
                  </a:rPr>
                  <a:t>, như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đã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đề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cập</a:t>
                </a:r>
                <a:r>
                  <a:rPr lang="vi-VN" sz="1200" dirty="0">
                    <a:solidFill>
                      <a:schemeClr val="bg2"/>
                    </a:solidFill>
                  </a:rPr>
                  <a:t> ở trên,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đối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với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dữ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liệu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bài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toán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của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chúng</a:t>
                </a:r>
                <a:r>
                  <a:rPr lang="vi-VN" sz="1200" dirty="0">
                    <a:solidFill>
                      <a:schemeClr val="bg2"/>
                    </a:solidFill>
                  </a:rPr>
                  <a:t> ta,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chính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nhờ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vào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việc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đã</a:t>
                </a:r>
                <a:r>
                  <a:rPr lang="vi-VN" sz="1200" dirty="0">
                    <a:solidFill>
                      <a:schemeClr val="bg2"/>
                    </a:solidFill>
                  </a:rPr>
                  <a:t> đưa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dữ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liệu</a:t>
                </a:r>
                <a:r>
                  <a:rPr lang="vi-VN" sz="1200" dirty="0">
                    <a:solidFill>
                      <a:schemeClr val="bg2"/>
                    </a:solidFill>
                  </a:rPr>
                  <a:t> qua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thuật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toán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b="1" i="1" dirty="0">
                    <a:solidFill>
                      <a:schemeClr val="bg2"/>
                    </a:solidFill>
                  </a:rPr>
                  <a:t>PCA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để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giảm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chiều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dữ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liệu</a:t>
                </a:r>
                <a:r>
                  <a:rPr lang="vi-VN" sz="1200" dirty="0">
                    <a:solidFill>
                      <a:schemeClr val="bg2"/>
                    </a:solidFill>
                  </a:rPr>
                  <a:t> (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nhằm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giảm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tối</a:t>
                </a:r>
                <a:r>
                  <a:rPr lang="vi-VN" sz="1200" dirty="0">
                    <a:solidFill>
                      <a:schemeClr val="bg2"/>
                    </a:solidFill>
                  </a:rPr>
                  <a:t> đa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số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lượng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tính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có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thể</a:t>
                </a:r>
                <a:r>
                  <a:rPr lang="vi-VN" sz="1200" dirty="0">
                    <a:solidFill>
                      <a:schemeClr val="bg2"/>
                    </a:solidFill>
                  </a:rPr>
                  <a:t> nhưng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vẫn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dữ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lại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những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đặc</a:t>
                </a:r>
                <a:r>
                  <a:rPr lang="vi-VN" sz="1200" dirty="0">
                    <a:solidFill>
                      <a:schemeClr val="bg2"/>
                    </a:solidFill>
                  </a:rPr>
                  <a:t> trưng quan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trọng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nhất</a:t>
                </a:r>
                <a:r>
                  <a:rPr lang="vi-VN" sz="1200" dirty="0">
                    <a:solidFill>
                      <a:schemeClr val="bg2"/>
                    </a:solidFill>
                  </a:rPr>
                  <a:t>) ta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có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thể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thực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hiện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thuật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toán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2"/>
                    </a:solidFill>
                  </a:rPr>
                  <a:t>Polynomial</a:t>
                </a:r>
                <a:r>
                  <a:rPr lang="vi-VN" sz="1200" b="1" i="1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2"/>
                    </a:solidFill>
                  </a:rPr>
                  <a:t>Features</a:t>
                </a:r>
                <a:r>
                  <a:rPr lang="vi-VN" sz="1200" b="1" i="1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>
                    <a:solidFill>
                      <a:schemeClr val="bg2"/>
                    </a:solidFill>
                  </a:rPr>
                  <a:t>ngay sau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đó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mà</a:t>
                </a:r>
                <a:r>
                  <a:rPr lang="vi-VN" sz="1200" dirty="0">
                    <a:solidFill>
                      <a:schemeClr val="bg2"/>
                    </a:solidFill>
                  </a:rPr>
                  <a:t> không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gặp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phải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vấn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đề</a:t>
                </a:r>
                <a:r>
                  <a:rPr lang="vi-VN" sz="1200" dirty="0">
                    <a:solidFill>
                      <a:schemeClr val="bg2"/>
                    </a:solidFill>
                  </a:rPr>
                  <a:t> chi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phí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về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thời</a:t>
                </a:r>
                <a:r>
                  <a:rPr lang="vi-VN" sz="1200" dirty="0">
                    <a:solidFill>
                      <a:schemeClr val="bg2"/>
                    </a:solidFill>
                  </a:rPr>
                  <a:t> gian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và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bộ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nhớ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quá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lớn</a:t>
                </a:r>
                <a:r>
                  <a:rPr lang="vi-VN" sz="1200" dirty="0">
                    <a:solidFill>
                      <a:schemeClr val="bg2"/>
                    </a:solidFill>
                  </a:rPr>
                  <a:t> không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đáp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ứng</a:t>
                </a:r>
                <a:r>
                  <a:rPr lang="vi-VN" sz="1200" dirty="0">
                    <a:solidFill>
                      <a:schemeClr val="bg2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2"/>
                    </a:solidFill>
                  </a:rPr>
                  <a:t>đủ</a:t>
                </a:r>
                <a:r>
                  <a:rPr lang="vi-VN" sz="1200" dirty="0">
                    <a:solidFill>
                      <a:schemeClr val="bg2"/>
                    </a:solidFill>
                  </a:rPr>
                  <a:t>.</a:t>
                </a:r>
                <a:endParaRPr lang="vi-VN" sz="1200" dirty="0">
                  <a:solidFill>
                    <a:schemeClr val="bg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Chỗ dành sẵn cho Văn bản 1">
                <a:extLst>
                  <a:ext uri="{FF2B5EF4-FFF2-40B4-BE49-F238E27FC236}">
                    <a16:creationId xmlns:a16="http://schemas.microsoft.com/office/drawing/2014/main" id="{98C95017-52DE-4867-A7C9-AA8EB4E93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463" y="1715646"/>
                <a:ext cx="6507955" cy="3301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oogle Shape;647;p32">
            <a:extLst>
              <a:ext uri="{FF2B5EF4-FFF2-40B4-BE49-F238E27FC236}">
                <a16:creationId xmlns:a16="http://schemas.microsoft.com/office/drawing/2014/main" id="{9C561F04-6CA8-4A62-8BB5-A49A8C9C3B45}"/>
              </a:ext>
            </a:extLst>
          </p:cNvPr>
          <p:cNvCxnSpPr/>
          <p:nvPr/>
        </p:nvCxnSpPr>
        <p:spPr>
          <a:xfrm>
            <a:off x="311700" y="6710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7757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7833527-C326-4391-B516-5FDBC2273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481" y="275886"/>
            <a:ext cx="7940100" cy="606600"/>
          </a:xfrm>
        </p:spPr>
        <p:txBody>
          <a:bodyPr/>
          <a:lstStyle/>
          <a:p>
            <a:pPr algn="ctr"/>
            <a:r>
              <a:rPr lang="vi-VN" sz="2400" dirty="0" err="1"/>
              <a:t>Ứng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Polynomial</a:t>
            </a:r>
            <a:r>
              <a:rPr lang="vi-VN" sz="2400" dirty="0"/>
              <a:t> </a:t>
            </a:r>
            <a:r>
              <a:rPr lang="vi-VN" sz="2400" dirty="0" err="1"/>
              <a:t>Features</a:t>
            </a:r>
            <a:r>
              <a:rPr lang="vi-VN" sz="2400" dirty="0"/>
              <a:t> </a:t>
            </a:r>
            <a:r>
              <a:rPr lang="vi-VN" sz="2400" dirty="0" err="1"/>
              <a:t>vào</a:t>
            </a:r>
            <a:r>
              <a:rPr lang="vi-VN" sz="2400" dirty="0"/>
              <a:t> </a:t>
            </a:r>
            <a:r>
              <a:rPr lang="vi-VN" sz="2400" dirty="0" err="1"/>
              <a:t>tập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endParaRPr lang="vi-VN" sz="2400" dirty="0"/>
          </a:p>
        </p:txBody>
      </p:sp>
      <p:cxnSp>
        <p:nvCxnSpPr>
          <p:cNvPr id="4" name="Google Shape;647;p32">
            <a:extLst>
              <a:ext uri="{FF2B5EF4-FFF2-40B4-BE49-F238E27FC236}">
                <a16:creationId xmlns:a16="http://schemas.microsoft.com/office/drawing/2014/main" id="{92F02E5A-414B-4BE4-A101-251237FCD0C0}"/>
              </a:ext>
            </a:extLst>
          </p:cNvPr>
          <p:cNvCxnSpPr/>
          <p:nvPr/>
        </p:nvCxnSpPr>
        <p:spPr>
          <a:xfrm>
            <a:off x="311700" y="88248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63A6B30-D65D-47D0-8380-3F621C712201}"/>
              </a:ext>
            </a:extLst>
          </p:cNvPr>
          <p:cNvSpPr txBox="1"/>
          <p:nvPr/>
        </p:nvSpPr>
        <p:spPr>
          <a:xfrm>
            <a:off x="635793" y="1253113"/>
            <a:ext cx="7372351" cy="289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vi-VN" dirty="0" err="1">
                <a:solidFill>
                  <a:schemeClr val="bg2"/>
                </a:solidFill>
              </a:rPr>
              <a:t>Sử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dụng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hàm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b="1" i="1" dirty="0" err="1">
                <a:solidFill>
                  <a:schemeClr val="bg2"/>
                </a:solidFill>
              </a:rPr>
              <a:t>PolynomialFeatures</a:t>
            </a:r>
            <a:r>
              <a:rPr lang="vi-VN" b="1" i="1" dirty="0">
                <a:solidFill>
                  <a:schemeClr val="bg2"/>
                </a:solidFill>
              </a:rPr>
              <a:t>()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từ</a:t>
            </a:r>
            <a:r>
              <a:rPr lang="vi-VN" dirty="0">
                <a:solidFill>
                  <a:schemeClr val="bg2"/>
                </a:solidFill>
              </a:rPr>
              <a:t> thư </a:t>
            </a:r>
            <a:r>
              <a:rPr lang="vi-VN" dirty="0" err="1">
                <a:solidFill>
                  <a:schemeClr val="bg2"/>
                </a:solidFill>
              </a:rPr>
              <a:t>viện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b="1" i="1" dirty="0" err="1">
                <a:solidFill>
                  <a:schemeClr val="bg2"/>
                </a:solidFill>
              </a:rPr>
              <a:t>sklearn.preprocessing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với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các</a:t>
            </a:r>
            <a:r>
              <a:rPr lang="vi-VN" dirty="0">
                <a:solidFill>
                  <a:schemeClr val="bg2"/>
                </a:solidFill>
              </a:rPr>
              <a:t> tham </a:t>
            </a:r>
            <a:r>
              <a:rPr lang="vi-VN" dirty="0" err="1">
                <a:solidFill>
                  <a:schemeClr val="bg2"/>
                </a:solidFill>
              </a:rPr>
              <a:t>số</a:t>
            </a:r>
            <a:r>
              <a:rPr lang="vi-VN" dirty="0">
                <a:solidFill>
                  <a:schemeClr val="bg2"/>
                </a:solidFill>
              </a:rPr>
              <a:t> quan </a:t>
            </a:r>
            <a:r>
              <a:rPr lang="vi-VN" dirty="0" err="1">
                <a:solidFill>
                  <a:schemeClr val="bg2"/>
                </a:solidFill>
              </a:rPr>
              <a:t>trọng</a:t>
            </a:r>
            <a:r>
              <a:rPr lang="vi-VN" dirty="0">
                <a:solidFill>
                  <a:schemeClr val="bg2"/>
                </a:solidFill>
              </a:rPr>
              <a:t> như sau: </a:t>
            </a:r>
          </a:p>
          <a:p>
            <a:pPr marL="285750" lvl="3" indent="-285750" algn="just">
              <a:buFont typeface="Arial" panose="020B0604020202020204" pitchFamily="34" charset="0"/>
              <a:buChar char="•"/>
            </a:pPr>
            <a:r>
              <a:rPr lang="vi-VN" i="1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degree</a:t>
            </a:r>
            <a:r>
              <a:rPr lang="vi-VN" i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>
                <a:solidFill>
                  <a:schemeClr val="bg2"/>
                </a:solidFill>
              </a:rPr>
              <a:t>: </a:t>
            </a:r>
            <a:r>
              <a:rPr lang="vi-VN" dirty="0" err="1">
                <a:solidFill>
                  <a:schemeClr val="bg2"/>
                </a:solidFill>
              </a:rPr>
              <a:t>bậc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của</a:t>
            </a:r>
            <a:r>
              <a:rPr lang="vi-VN" dirty="0">
                <a:solidFill>
                  <a:schemeClr val="bg2"/>
                </a:solidFill>
              </a:rPr>
              <a:t> đa </a:t>
            </a:r>
            <a:r>
              <a:rPr lang="vi-VN" dirty="0" err="1">
                <a:solidFill>
                  <a:schemeClr val="bg2"/>
                </a:solidFill>
              </a:rPr>
              <a:t>thức</a:t>
            </a:r>
            <a:r>
              <a:rPr lang="vi-VN" dirty="0">
                <a:solidFill>
                  <a:schemeClr val="bg2"/>
                </a:solidFill>
              </a:rPr>
              <a:t>, </a:t>
            </a:r>
            <a:r>
              <a:rPr lang="vi-VN" dirty="0" err="1">
                <a:solidFill>
                  <a:schemeClr val="bg2"/>
                </a:solidFill>
              </a:rPr>
              <a:t>mặc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định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là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i="1" dirty="0">
                <a:solidFill>
                  <a:schemeClr val="bg2"/>
                </a:solidFill>
              </a:rPr>
              <a:t>2</a:t>
            </a:r>
            <a:r>
              <a:rPr lang="vi-VN" dirty="0">
                <a:solidFill>
                  <a:schemeClr val="bg2"/>
                </a:solidFill>
              </a:rPr>
              <a:t>. </a:t>
            </a:r>
          </a:p>
          <a:p>
            <a:pPr marL="285750" lvl="3" indent="-285750" algn="just">
              <a:buFont typeface="Arial" panose="020B0604020202020204" pitchFamily="34" charset="0"/>
              <a:buChar char="•"/>
            </a:pPr>
            <a:r>
              <a:rPr lang="vi-VN" i="1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include_bias</a:t>
            </a:r>
            <a:r>
              <a:rPr lang="vi-VN" i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>
                <a:solidFill>
                  <a:schemeClr val="bg2"/>
                </a:solidFill>
              </a:rPr>
              <a:t>: </a:t>
            </a:r>
            <a:r>
              <a:rPr lang="vi-VN" dirty="0" err="1">
                <a:solidFill>
                  <a:schemeClr val="bg2"/>
                </a:solidFill>
              </a:rPr>
              <a:t>mặc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định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là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i="1" dirty="0" err="1">
                <a:solidFill>
                  <a:schemeClr val="bg2"/>
                </a:solidFill>
              </a:rPr>
              <a:t>True</a:t>
            </a:r>
            <a:r>
              <a:rPr lang="vi-VN" dirty="0">
                <a:solidFill>
                  <a:schemeClr val="bg2"/>
                </a:solidFill>
              </a:rPr>
              <a:t> – thêm </a:t>
            </a:r>
            <a:r>
              <a:rPr lang="vi-VN" dirty="0" err="1">
                <a:solidFill>
                  <a:schemeClr val="bg2"/>
                </a:solidFill>
              </a:rPr>
              <a:t>thuộc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tính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i="1" dirty="0" err="1">
                <a:solidFill>
                  <a:schemeClr val="bg2"/>
                </a:solidFill>
              </a:rPr>
              <a:t>bias</a:t>
            </a:r>
            <a:r>
              <a:rPr lang="vi-VN" dirty="0">
                <a:solidFill>
                  <a:schemeClr val="bg2"/>
                </a:solidFill>
              </a:rPr>
              <a:t> – </a:t>
            </a:r>
            <a:r>
              <a:rPr lang="vi-VN" dirty="0" err="1">
                <a:solidFill>
                  <a:schemeClr val="bg2"/>
                </a:solidFill>
              </a:rPr>
              <a:t>cột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với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dữ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liệu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là</a:t>
            </a:r>
            <a:r>
              <a:rPr lang="vi-VN" dirty="0">
                <a:solidFill>
                  <a:schemeClr val="bg2"/>
                </a:solidFill>
              </a:rPr>
              <a:t> 1 cho </a:t>
            </a:r>
            <a:r>
              <a:rPr lang="vi-VN" dirty="0" err="1">
                <a:solidFill>
                  <a:schemeClr val="bg2"/>
                </a:solidFill>
              </a:rPr>
              <a:t>tất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cả</a:t>
            </a:r>
            <a:r>
              <a:rPr lang="vi-VN" dirty="0">
                <a:solidFill>
                  <a:schemeClr val="bg2"/>
                </a:solidFill>
              </a:rPr>
              <a:t>   </a:t>
            </a:r>
            <a:r>
              <a:rPr lang="vi-VN" dirty="0" err="1">
                <a:solidFill>
                  <a:schemeClr val="bg2"/>
                </a:solidFill>
              </a:rPr>
              <a:t>các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mẫu</a:t>
            </a:r>
            <a:r>
              <a:rPr lang="vi-VN" dirty="0">
                <a:solidFill>
                  <a:schemeClr val="bg2"/>
                </a:solidFill>
              </a:rPr>
              <a:t>. </a:t>
            </a:r>
          </a:p>
          <a:p>
            <a:pPr marL="285750" lvl="3" indent="-285750" algn="just">
              <a:buFont typeface="Arial" panose="020B0604020202020204" pitchFamily="34" charset="0"/>
              <a:buChar char="•"/>
            </a:pPr>
            <a:r>
              <a:rPr lang="vi-VN" i="1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interaction_only</a:t>
            </a:r>
            <a:r>
              <a:rPr lang="vi-VN" i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>
                <a:solidFill>
                  <a:schemeClr val="bg2"/>
                </a:solidFill>
              </a:rPr>
              <a:t>: </a:t>
            </a:r>
            <a:r>
              <a:rPr lang="vi-VN" dirty="0" err="1">
                <a:solidFill>
                  <a:schemeClr val="bg2"/>
                </a:solidFill>
              </a:rPr>
              <a:t>mặc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định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là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i="1" dirty="0" err="1">
                <a:solidFill>
                  <a:schemeClr val="bg2"/>
                </a:solidFill>
              </a:rPr>
              <a:t>False</a:t>
            </a:r>
            <a:r>
              <a:rPr lang="vi-VN" dirty="0">
                <a:solidFill>
                  <a:schemeClr val="bg2"/>
                </a:solidFill>
              </a:rPr>
              <a:t>. </a:t>
            </a:r>
            <a:r>
              <a:rPr lang="vi-VN" dirty="0" err="1">
                <a:solidFill>
                  <a:schemeClr val="bg2"/>
                </a:solidFill>
              </a:rPr>
              <a:t>Nếu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i="1" dirty="0" err="1">
                <a:solidFill>
                  <a:schemeClr val="bg2"/>
                </a:solidFill>
              </a:rPr>
              <a:t>True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thì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thuật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toán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chỉ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tạo</a:t>
            </a:r>
            <a:r>
              <a:rPr lang="vi-VN" dirty="0">
                <a:solidFill>
                  <a:schemeClr val="bg2"/>
                </a:solidFill>
              </a:rPr>
              <a:t> ra </a:t>
            </a:r>
            <a:r>
              <a:rPr lang="vi-VN" dirty="0" err="1">
                <a:solidFill>
                  <a:schemeClr val="bg2"/>
                </a:solidFill>
              </a:rPr>
              <a:t>các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thuộc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tính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là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tập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hợp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các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thuộc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tính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gốc</a:t>
            </a:r>
            <a:r>
              <a:rPr lang="vi-VN" dirty="0">
                <a:solidFill>
                  <a:schemeClr val="bg2"/>
                </a:solidFill>
              </a:rPr>
              <a:t> nhân </a:t>
            </a:r>
            <a:r>
              <a:rPr lang="vi-VN" dirty="0" err="1">
                <a:solidFill>
                  <a:schemeClr val="bg2"/>
                </a:solidFill>
              </a:rPr>
              <a:t>với</a:t>
            </a:r>
            <a:r>
              <a:rPr lang="vi-VN" dirty="0">
                <a:solidFill>
                  <a:schemeClr val="bg2"/>
                </a:solidFill>
              </a:rPr>
              <a:t> nhau </a:t>
            </a:r>
            <a:r>
              <a:rPr lang="vi-VN" dirty="0" err="1">
                <a:solidFill>
                  <a:schemeClr val="bg2"/>
                </a:solidFill>
              </a:rPr>
              <a:t>mà</a:t>
            </a:r>
            <a:r>
              <a:rPr lang="vi-VN" dirty="0">
                <a:solidFill>
                  <a:schemeClr val="bg2"/>
                </a:solidFill>
              </a:rPr>
              <a:t> không </a:t>
            </a:r>
            <a:r>
              <a:rPr lang="vi-VN" dirty="0" err="1">
                <a:solidFill>
                  <a:schemeClr val="bg2"/>
                </a:solidFill>
              </a:rPr>
              <a:t>có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mũ</a:t>
            </a:r>
            <a:r>
              <a:rPr lang="vi-VN" dirty="0">
                <a:solidFill>
                  <a:schemeClr val="bg2"/>
                </a:solidFill>
              </a:rPr>
              <a:t> – </a:t>
            </a:r>
            <a:r>
              <a:rPr lang="vi-VN" dirty="0" err="1">
                <a:solidFill>
                  <a:schemeClr val="bg2"/>
                </a:solidFill>
              </a:rPr>
              <a:t>các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tổ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hợp</a:t>
            </a:r>
            <a:r>
              <a:rPr lang="vi-VN" dirty="0">
                <a:solidFill>
                  <a:schemeClr val="bg2"/>
                </a:solidFill>
              </a:rPr>
              <a:t> k </a:t>
            </a:r>
            <a:r>
              <a:rPr lang="vi-VN" dirty="0" err="1">
                <a:solidFill>
                  <a:schemeClr val="bg2"/>
                </a:solidFill>
              </a:rPr>
              <a:t>thuộc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tính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gốc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với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i="1" dirty="0">
                <a:solidFill>
                  <a:schemeClr val="bg2"/>
                </a:solidFill>
              </a:rPr>
              <a:t>k = 1..degree</a:t>
            </a:r>
            <a:r>
              <a:rPr lang="vi-VN" dirty="0">
                <a:solidFill>
                  <a:schemeClr val="bg2"/>
                </a:solidFill>
              </a:rPr>
              <a:t>. </a:t>
            </a:r>
          </a:p>
          <a:p>
            <a:pPr lvl="3" algn="just"/>
            <a:r>
              <a:rPr lang="vi-VN" dirty="0">
                <a:solidFill>
                  <a:schemeClr val="bg2"/>
                </a:solidFill>
              </a:rPr>
              <a:t>Ở đây ta </a:t>
            </a:r>
            <a:r>
              <a:rPr lang="vi-VN" dirty="0" err="1">
                <a:solidFill>
                  <a:schemeClr val="bg2"/>
                </a:solidFill>
              </a:rPr>
              <a:t>chỉ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tạo</a:t>
            </a:r>
            <a:r>
              <a:rPr lang="vi-VN" dirty="0">
                <a:solidFill>
                  <a:schemeClr val="bg2"/>
                </a:solidFill>
              </a:rPr>
              <a:t> mô </a:t>
            </a:r>
            <a:r>
              <a:rPr lang="vi-VN" dirty="0" err="1">
                <a:solidFill>
                  <a:schemeClr val="bg2"/>
                </a:solidFill>
              </a:rPr>
              <a:t>hình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i="1" dirty="0" err="1">
                <a:solidFill>
                  <a:schemeClr val="bg2"/>
                </a:solidFill>
              </a:rPr>
              <a:t>Polynomial</a:t>
            </a:r>
            <a:r>
              <a:rPr lang="vi-VN" i="1" dirty="0">
                <a:solidFill>
                  <a:schemeClr val="bg2"/>
                </a:solidFill>
              </a:rPr>
              <a:t> </a:t>
            </a:r>
            <a:r>
              <a:rPr lang="vi-VN" i="1" dirty="0" err="1">
                <a:solidFill>
                  <a:schemeClr val="bg2"/>
                </a:solidFill>
              </a:rPr>
              <a:t>Features</a:t>
            </a:r>
            <a:r>
              <a:rPr lang="vi-VN" i="1" dirty="0">
                <a:solidFill>
                  <a:schemeClr val="bg2"/>
                </a:solidFill>
              </a:rPr>
              <a:t> </a:t>
            </a:r>
            <a:r>
              <a:rPr lang="vi-VN" dirty="0">
                <a:solidFill>
                  <a:schemeClr val="bg2"/>
                </a:solidFill>
              </a:rPr>
              <a:t>đơn </a:t>
            </a:r>
            <a:r>
              <a:rPr lang="vi-VN" dirty="0" err="1">
                <a:solidFill>
                  <a:schemeClr val="bg2"/>
                </a:solidFill>
              </a:rPr>
              <a:t>giản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với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một</a:t>
            </a:r>
            <a:r>
              <a:rPr lang="vi-VN" dirty="0">
                <a:solidFill>
                  <a:schemeClr val="bg2"/>
                </a:solidFill>
              </a:rPr>
              <a:t> tham </a:t>
            </a:r>
            <a:r>
              <a:rPr lang="vi-VN" dirty="0" err="1">
                <a:solidFill>
                  <a:schemeClr val="bg2"/>
                </a:solidFill>
              </a:rPr>
              <a:t>số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truyền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vào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là</a:t>
            </a:r>
            <a:r>
              <a:rPr lang="vi-VN" dirty="0">
                <a:solidFill>
                  <a:schemeClr val="bg2"/>
                </a:solidFill>
              </a:rPr>
              <a:t>: </a:t>
            </a:r>
            <a:r>
              <a:rPr lang="vi-VN" b="1" i="1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include_bias</a:t>
            </a:r>
            <a:r>
              <a:rPr lang="vi-VN" b="1" i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vi-VN" b="1" i="1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True</a:t>
            </a:r>
            <a:r>
              <a:rPr lang="vi-VN" dirty="0">
                <a:solidFill>
                  <a:schemeClr val="bg2"/>
                </a:solidFill>
              </a:rPr>
              <a:t>. Sau khi đưa </a:t>
            </a:r>
            <a:r>
              <a:rPr lang="vi-VN" dirty="0" err="1">
                <a:solidFill>
                  <a:schemeClr val="bg2"/>
                </a:solidFill>
              </a:rPr>
              <a:t>dữ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liệu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đã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được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xử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lý</a:t>
            </a:r>
            <a:r>
              <a:rPr lang="vi-VN" dirty="0">
                <a:solidFill>
                  <a:schemeClr val="bg2"/>
                </a:solidFill>
              </a:rPr>
              <a:t> ở </a:t>
            </a:r>
            <a:r>
              <a:rPr lang="vi-VN" dirty="0" err="1">
                <a:solidFill>
                  <a:schemeClr val="bg2"/>
                </a:solidFill>
              </a:rPr>
              <a:t>bước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trước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i="1" dirty="0">
                <a:solidFill>
                  <a:schemeClr val="bg2"/>
                </a:solidFill>
              </a:rPr>
              <a:t>(PCA) </a:t>
            </a:r>
            <a:r>
              <a:rPr lang="vi-VN" dirty="0">
                <a:solidFill>
                  <a:schemeClr val="bg2"/>
                </a:solidFill>
              </a:rPr>
              <a:t>đi qua mô </a:t>
            </a:r>
            <a:r>
              <a:rPr lang="vi-VN" dirty="0" err="1">
                <a:solidFill>
                  <a:schemeClr val="bg2"/>
                </a:solidFill>
              </a:rPr>
              <a:t>hình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thuật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toán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i="1" dirty="0" err="1">
                <a:solidFill>
                  <a:schemeClr val="bg2"/>
                </a:solidFill>
              </a:rPr>
              <a:t>Polynomial</a:t>
            </a:r>
            <a:r>
              <a:rPr lang="vi-VN" i="1" dirty="0">
                <a:solidFill>
                  <a:schemeClr val="bg2"/>
                </a:solidFill>
              </a:rPr>
              <a:t> </a:t>
            </a:r>
            <a:r>
              <a:rPr lang="vi-VN" i="1" dirty="0" err="1">
                <a:solidFill>
                  <a:schemeClr val="bg2"/>
                </a:solidFill>
              </a:rPr>
              <a:t>Features</a:t>
            </a:r>
            <a:r>
              <a:rPr lang="vi-VN" i="1" dirty="0">
                <a:solidFill>
                  <a:schemeClr val="bg2"/>
                </a:solidFill>
              </a:rPr>
              <a:t> </a:t>
            </a:r>
            <a:r>
              <a:rPr lang="vi-VN" dirty="0">
                <a:solidFill>
                  <a:schemeClr val="bg2"/>
                </a:solidFill>
              </a:rPr>
              <a:t>ta </a:t>
            </a:r>
            <a:r>
              <a:rPr lang="vi-VN" dirty="0" err="1">
                <a:solidFill>
                  <a:schemeClr val="bg2"/>
                </a:solidFill>
              </a:rPr>
              <a:t>được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tập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dữ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liệu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mới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với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số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lượng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thuộc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tính</a:t>
            </a:r>
            <a:r>
              <a:rPr lang="vi-VN" dirty="0">
                <a:solidFill>
                  <a:schemeClr val="bg2"/>
                </a:solidFill>
              </a:rPr>
              <a:t> tăng lên </a:t>
            </a:r>
            <a:r>
              <a:rPr lang="vi-VN" dirty="0" err="1">
                <a:solidFill>
                  <a:schemeClr val="bg2"/>
                </a:solidFill>
              </a:rPr>
              <a:t>rất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nhiều</a:t>
            </a:r>
            <a:r>
              <a:rPr lang="vi-VN" dirty="0">
                <a:solidFill>
                  <a:schemeClr val="bg2"/>
                </a:solidFill>
              </a:rPr>
              <a:t>, </a:t>
            </a:r>
            <a:r>
              <a:rPr lang="vi-VN" dirty="0" err="1">
                <a:solidFill>
                  <a:schemeClr val="bg2"/>
                </a:solidFill>
              </a:rPr>
              <a:t>kèm</a:t>
            </a:r>
            <a:r>
              <a:rPr lang="vi-VN" dirty="0">
                <a:solidFill>
                  <a:schemeClr val="bg2"/>
                </a:solidFill>
              </a:rPr>
              <a:t> theo </a:t>
            </a:r>
            <a:r>
              <a:rPr lang="vi-VN" dirty="0" err="1">
                <a:solidFill>
                  <a:schemeClr val="bg2"/>
                </a:solidFill>
              </a:rPr>
              <a:t>đó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là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độ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chính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xác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của</a:t>
            </a:r>
            <a:r>
              <a:rPr lang="vi-VN" dirty="0">
                <a:solidFill>
                  <a:schemeClr val="bg2"/>
                </a:solidFill>
              </a:rPr>
              <a:t> mô </a:t>
            </a:r>
            <a:r>
              <a:rPr lang="vi-VN" dirty="0" err="1">
                <a:solidFill>
                  <a:schemeClr val="bg2"/>
                </a:solidFill>
              </a:rPr>
              <a:t>hình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cũng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được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cải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thiện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đáng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kể</a:t>
            </a:r>
            <a:r>
              <a:rPr lang="vi-VN" dirty="0">
                <a:solidFill>
                  <a:schemeClr val="bg2"/>
                </a:solidFill>
              </a:rPr>
              <a:t>, </a:t>
            </a:r>
            <a:r>
              <a:rPr lang="vi-VN" dirty="0" err="1">
                <a:solidFill>
                  <a:schemeClr val="bg2"/>
                </a:solidFill>
              </a:rPr>
              <a:t>sẽ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được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đề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vi-VN" dirty="0" err="1">
                <a:solidFill>
                  <a:schemeClr val="bg2"/>
                </a:solidFill>
              </a:rPr>
              <a:t>cập</a:t>
            </a:r>
            <a:r>
              <a:rPr lang="vi-VN" dirty="0">
                <a:solidFill>
                  <a:schemeClr val="bg2"/>
                </a:solidFill>
              </a:rPr>
              <a:t> ở </a:t>
            </a:r>
            <a:r>
              <a:rPr lang="vi-VN" dirty="0" err="1">
                <a:solidFill>
                  <a:schemeClr val="bg2"/>
                </a:solidFill>
              </a:rPr>
              <a:t>phần</a:t>
            </a:r>
            <a:r>
              <a:rPr lang="vi-VN" dirty="0">
                <a:solidFill>
                  <a:schemeClr val="bg2"/>
                </a:solidFill>
              </a:rPr>
              <a:t> sau.</a:t>
            </a:r>
          </a:p>
        </p:txBody>
      </p:sp>
    </p:spTree>
    <p:extLst>
      <p:ext uri="{BB962C8B-B14F-4D97-AF65-F5344CB8AC3E}">
        <p14:creationId xmlns:p14="http://schemas.microsoft.com/office/powerpoint/2010/main" val="202307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25064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Standard </a:t>
            </a:r>
            <a:r>
              <a:rPr lang="vi-VN" dirty="0" err="1"/>
              <a:t>Scaler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700089" y="1117343"/>
            <a:ext cx="8079580" cy="4797681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76537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7825C9EE-297F-498B-8F29-6842763ACCDC}"/>
                  </a:ext>
                </a:extLst>
              </p:cNvPr>
              <p:cNvSpPr txBox="1"/>
              <p:nvPr/>
            </p:nvSpPr>
            <p:spPr>
              <a:xfrm>
                <a:off x="1493043" y="1700469"/>
                <a:ext cx="6682979" cy="276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Tx/>
                  <a:buChar char="-"/>
                </a:pPr>
                <a:r>
                  <a:rPr lang="vi-VN" sz="1200" dirty="0">
                    <a:solidFill>
                      <a:schemeClr val="bg1"/>
                    </a:solidFill>
                  </a:rPr>
                  <a:t>Đây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bước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chuẩn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hóa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dữ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liệu</a:t>
                </a:r>
                <a:r>
                  <a:rPr lang="vi-VN" sz="1200" dirty="0">
                    <a:solidFill>
                      <a:schemeClr val="bg1"/>
                    </a:solidFill>
                  </a:rPr>
                  <a:t> sao cho phân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phối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từng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tính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sẽ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có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giá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trị</a:t>
                </a:r>
                <a:r>
                  <a:rPr lang="vi-VN" sz="1200" dirty="0">
                    <a:solidFill>
                      <a:schemeClr val="bg1"/>
                    </a:solidFill>
                  </a:rPr>
                  <a:t>   trung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bình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0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độ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lệch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chuẩn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1.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vi-VN" sz="1200" dirty="0" err="1">
                    <a:solidFill>
                      <a:schemeClr val="bg1"/>
                    </a:solidFill>
                  </a:rPr>
                  <a:t>Nhiều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thành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phần</a:t>
                </a:r>
                <a:r>
                  <a:rPr lang="vi-VN" sz="1200" dirty="0">
                    <a:solidFill>
                      <a:schemeClr val="bg1"/>
                    </a:solidFill>
                  </a:rPr>
                  <a:t> trong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hàm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mục</a:t>
                </a:r>
                <a:r>
                  <a:rPr lang="vi-VN" sz="1200" dirty="0">
                    <a:solidFill>
                      <a:schemeClr val="bg1"/>
                    </a:solidFill>
                  </a:rPr>
                  <a:t> tiêu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200" dirty="0">
                    <a:solidFill>
                      <a:schemeClr val="bg1"/>
                    </a:solidFill>
                  </a:rPr>
                  <a:t> mô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hình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này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giả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định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rằng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tất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cả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tính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dữ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liệu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có</a:t>
                </a:r>
                <a:r>
                  <a:rPr lang="vi-VN" sz="1200" dirty="0">
                    <a:solidFill>
                      <a:schemeClr val="bg1"/>
                    </a:solidFill>
                  </a:rPr>
                  <a:t> phân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bố</a:t>
                </a:r>
                <a:r>
                  <a:rPr lang="vi-VN" sz="1200" dirty="0">
                    <a:solidFill>
                      <a:schemeClr val="bg1"/>
                    </a:solidFill>
                  </a:rPr>
                  <a:t> xoay quanh 0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có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cùng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độ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lệch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chuẩn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vì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vậy</a:t>
                </a:r>
                <a:r>
                  <a:rPr lang="vi-VN" sz="1200" dirty="0">
                    <a:solidFill>
                      <a:schemeClr val="bg1"/>
                    </a:solidFill>
                  </a:rPr>
                  <a:t> ta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cần</a:t>
                </a:r>
                <a:r>
                  <a:rPr lang="vi-VN" sz="1200" dirty="0">
                    <a:solidFill>
                      <a:schemeClr val="bg1"/>
                    </a:solidFill>
                  </a:rPr>
                  <a:t> cho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dữ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liệu</a:t>
                </a:r>
                <a:r>
                  <a:rPr lang="vi-VN" sz="1200" dirty="0">
                    <a:solidFill>
                      <a:schemeClr val="bg1"/>
                    </a:solidFill>
                  </a:rPr>
                  <a:t> qua </a:t>
                </a:r>
                <a:r>
                  <a:rPr lang="vi-VN" sz="1200" i="1" dirty="0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Standard </a:t>
                </a:r>
                <a:r>
                  <a:rPr lang="vi-VN" sz="1200" i="1" dirty="0" err="1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Scaler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trước</a:t>
                </a:r>
                <a:r>
                  <a:rPr lang="vi-VN" sz="1200" dirty="0">
                    <a:solidFill>
                      <a:schemeClr val="bg1"/>
                    </a:solidFill>
                  </a:rPr>
                  <a:t> khi đưa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vào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huấn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luyện</a:t>
                </a:r>
                <a:r>
                  <a:rPr lang="vi-VN" sz="1200" dirty="0">
                    <a:solidFill>
                      <a:schemeClr val="bg1"/>
                    </a:solidFill>
                  </a:rPr>
                  <a:t>.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Cách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chuẩn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hóa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một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giá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trị</a:t>
                </a:r>
                <a:r>
                  <a:rPr lang="vi-VN" sz="1200" dirty="0">
                    <a:solidFill>
                      <a:schemeClr val="bg1"/>
                    </a:solidFill>
                  </a:rPr>
                  <a:t> x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một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tính</a:t>
                </a:r>
                <a:r>
                  <a:rPr lang="vi-VN" sz="1200" dirty="0">
                    <a:solidFill>
                      <a:schemeClr val="bg1"/>
                    </a:solidFill>
                  </a:rPr>
                  <a:t> như sau: </a:t>
                </a:r>
              </a:p>
              <a:p>
                <a:pPr marL="285750" indent="-285750">
                  <a:buFontTx/>
                  <a:buChar char="-"/>
                </a:pPr>
                <a:r>
                  <a:rPr lang="vi-VN" sz="1200" dirty="0">
                    <a:solidFill>
                      <a:schemeClr val="bg1"/>
                    </a:solidFill>
                  </a:rPr>
                  <a:t>                                              </a:t>
                </a:r>
                <a:r>
                  <a:rPr lang="vi-VN" sz="1200" b="1" dirty="0">
                    <a:solidFill>
                      <a:schemeClr val="bg1"/>
                    </a:solidFill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200" b="1" dirty="0">
                            <a:solidFill>
                              <a:schemeClr val="bg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vi-VN" sz="1200" b="1" dirty="0">
                            <a:solidFill>
                              <a:schemeClr val="bg1"/>
                            </a:solidFill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vi-VN" sz="1200" b="1" dirty="0">
                            <a:solidFill>
                              <a:schemeClr val="bg1"/>
                            </a:solidFill>
                          </a:rPr>
                          <m:t>u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1200" b="1" dirty="0">
                            <a:solidFill>
                              <a:schemeClr val="bg1"/>
                            </a:solidFill>
                          </a:rPr>
                          <m:t>s</m:t>
                        </m:r>
                      </m:den>
                    </m:f>
                  </m:oMath>
                </a14:m>
                <a:endParaRPr lang="vi-VN" sz="1200" b="1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vi-VN" sz="1200" dirty="0">
                    <a:solidFill>
                      <a:schemeClr val="bg1"/>
                    </a:solidFill>
                  </a:rPr>
                  <a:t>(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với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u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s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trung 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bình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độ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lệch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chuẩn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thuộc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tính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đó</a:t>
                </a:r>
                <a:r>
                  <a:rPr lang="vi-VN" sz="12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vi-VN" sz="1200" dirty="0" err="1">
                    <a:solidFill>
                      <a:schemeClr val="bg1"/>
                    </a:solidFill>
                  </a:rPr>
                  <a:t>Kết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quả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quá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trình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xử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lý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này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sẽ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giúp</a:t>
                </a:r>
                <a:r>
                  <a:rPr lang="vi-VN" sz="1200" dirty="0">
                    <a:solidFill>
                      <a:schemeClr val="bg1"/>
                    </a:solidFill>
                  </a:rPr>
                  <a:t> cho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nhiều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thuật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toán</a:t>
                </a:r>
                <a:r>
                  <a:rPr lang="vi-VN" sz="1200" dirty="0">
                    <a:solidFill>
                      <a:schemeClr val="bg1"/>
                    </a:solidFill>
                  </a:rPr>
                  <a:t> quan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trọng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trong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Máy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học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sử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dụng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kĩ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thuật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i="1" dirty="0" err="1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Gradient</a:t>
                </a:r>
                <a:r>
                  <a:rPr lang="vi-VN" sz="1200" i="1" dirty="0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 </a:t>
                </a:r>
                <a:r>
                  <a:rPr lang="vi-VN" sz="1200" i="1" dirty="0" err="1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Descent</a:t>
                </a:r>
                <a:r>
                  <a:rPr lang="vi-VN" sz="1200" i="1" dirty="0">
                    <a:solidFill>
                      <a:schemeClr val="bg1"/>
                    </a:solidFill>
                    <a:latin typeface="Roboto Mono Regular" panose="020B0604020202020204" charset="0"/>
                    <a:ea typeface="Roboto Mono Regular" panose="020B0604020202020204" charset="0"/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hội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tụ</a:t>
                </a:r>
                <a:r>
                  <a:rPr lang="vi-VN" sz="1200" dirty="0">
                    <a:solidFill>
                      <a:schemeClr val="bg1"/>
                    </a:solidFill>
                  </a:rPr>
                  <a:t> nhanh.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Nhờ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đó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giúp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giảm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bớt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thời</a:t>
                </a:r>
                <a:r>
                  <a:rPr lang="vi-VN" sz="1200" dirty="0">
                    <a:solidFill>
                      <a:schemeClr val="bg1"/>
                    </a:solidFill>
                  </a:rPr>
                  <a:t> gian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thực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hiện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thuật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toán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tăng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độ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chính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xác</a:t>
                </a:r>
                <a:r>
                  <a:rPr lang="vi-VN" sz="1200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285750" indent="-285750" algn="just">
                  <a:buFontTx/>
                  <a:buChar char="-"/>
                </a:pPr>
                <a:endParaRPr lang="vi-VN" sz="1200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vi-VN" sz="1200" dirty="0">
                    <a:solidFill>
                      <a:schemeClr val="bg1"/>
                    </a:solidFill>
                  </a:rPr>
                  <a:t>Ở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bước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này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chúng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ta đơn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giản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gọi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hàm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StandardScaler</a:t>
                </a:r>
                <a:r>
                  <a:rPr lang="vi-VN" sz="12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()</a:t>
                </a:r>
                <a:r>
                  <a:rPr lang="vi-VN" sz="1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từ</a:t>
                </a:r>
                <a:r>
                  <a:rPr lang="vi-VN" sz="1200" dirty="0">
                    <a:solidFill>
                      <a:schemeClr val="bg1"/>
                    </a:solidFill>
                  </a:rPr>
                  <a:t> thư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viện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sklearn.preprocessing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để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chuẩn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hóa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dữ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liệu</a:t>
                </a:r>
                <a:r>
                  <a:rPr lang="vi-VN" sz="1200" dirty="0">
                    <a:solidFill>
                      <a:schemeClr val="bg1"/>
                    </a:solidFill>
                  </a:rPr>
                  <a:t>,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bước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tiền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xử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lý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cuối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cùng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trước</a:t>
                </a:r>
                <a:r>
                  <a:rPr lang="vi-VN" sz="1200" dirty="0">
                    <a:solidFill>
                      <a:schemeClr val="bg1"/>
                    </a:solidFill>
                  </a:rPr>
                  <a:t> khi đưa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vào</a:t>
                </a:r>
                <a:r>
                  <a:rPr lang="vi-VN" sz="1200" dirty="0">
                    <a:solidFill>
                      <a:schemeClr val="bg1"/>
                    </a:solidFill>
                  </a:rPr>
                  <a:t> mô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hình</a:t>
                </a:r>
                <a:endParaRPr lang="vi-VN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7825C9EE-297F-498B-8F29-6842763AC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043" y="1700469"/>
                <a:ext cx="6682979" cy="2764731"/>
              </a:xfrm>
              <a:prstGeom prst="rect">
                <a:avLst/>
              </a:prstGeom>
              <a:blipFill>
                <a:blip r:embed="rId3"/>
                <a:stretch>
                  <a:fillRect t="-442" b="-6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242888" y="2050762"/>
            <a:ext cx="2476600" cy="341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MNIST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71450" y="3006329"/>
            <a:ext cx="2548038" cy="341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cho </a:t>
            </a:r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395186" y="3863900"/>
            <a:ext cx="2548038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Xây </a:t>
            </a:r>
            <a:r>
              <a:rPr lang="vi-VN" dirty="0" err="1"/>
              <a:t>dựng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Logististc</a:t>
            </a:r>
            <a:r>
              <a:rPr lang="vi-VN" dirty="0"/>
              <a:t> </a:t>
            </a:r>
            <a:r>
              <a:rPr lang="vi-VN" dirty="0" err="1"/>
              <a:t>Regression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2"/>
            <a:ext cx="2640906" cy="457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Logistic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chữ</a:t>
            </a:r>
            <a:r>
              <a:rPr lang="vi-VN" dirty="0"/>
              <a:t> 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tay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2"/>
            <a:ext cx="2076000" cy="332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 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899"/>
            <a:ext cx="2076000" cy="332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Logistic Regression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810246" y="3798964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1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859263" y="405127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3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cxnSpLocks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702D8BE1-AE93-4517-AE81-DBFC32ED4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558" y="805012"/>
            <a:ext cx="8120742" cy="483186"/>
          </a:xfrm>
        </p:spPr>
        <p:txBody>
          <a:bodyPr/>
          <a:lstStyle/>
          <a:p>
            <a:r>
              <a:rPr lang="vi-VN" sz="2400" dirty="0" err="1"/>
              <a:t>Đầu</a:t>
            </a:r>
            <a:r>
              <a:rPr lang="vi-VN" sz="2400" dirty="0"/>
              <a:t> </a:t>
            </a:r>
            <a:r>
              <a:rPr lang="vi-VN" sz="2400" dirty="0" err="1"/>
              <a:t>vào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đầu</a:t>
            </a:r>
            <a:r>
              <a:rPr lang="vi-VN" sz="2400" dirty="0"/>
              <a:t> ra </a:t>
            </a:r>
            <a:r>
              <a:rPr lang="vi-VN" sz="2400" dirty="0" err="1"/>
              <a:t>của</a:t>
            </a:r>
            <a:r>
              <a:rPr lang="vi-VN" sz="2400" dirty="0"/>
              <a:t> mô </a:t>
            </a:r>
            <a:r>
              <a:rPr lang="vi-VN" sz="2400" dirty="0" err="1"/>
              <a:t>hình</a:t>
            </a:r>
            <a:r>
              <a:rPr lang="vi-VN" sz="2400" dirty="0"/>
              <a:t> </a:t>
            </a:r>
          </a:p>
        </p:txBody>
      </p:sp>
      <p:sp>
        <p:nvSpPr>
          <p:cNvPr id="7" name="Tiêu đề phụ 6">
            <a:extLst>
              <a:ext uri="{FF2B5EF4-FFF2-40B4-BE49-F238E27FC236}">
                <a16:creationId xmlns:a16="http://schemas.microsoft.com/office/drawing/2014/main" id="{010F17F3-522F-4A2D-9386-E81034F4B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626" y="1426160"/>
            <a:ext cx="6186487" cy="288606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vi-VN" sz="1400" dirty="0" err="1">
                <a:latin typeface="+mn-lt"/>
              </a:rPr>
              <a:t>Dữ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liệu</a:t>
            </a:r>
            <a:r>
              <a:rPr lang="vi-VN" sz="1400" dirty="0">
                <a:latin typeface="+mn-lt"/>
              </a:rPr>
              <a:t> thô: </a:t>
            </a:r>
            <a:r>
              <a:rPr lang="vi-VN" sz="1400" dirty="0" err="1">
                <a:latin typeface="+mn-lt"/>
              </a:rPr>
              <a:t>tập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dữ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liệu</a:t>
            </a:r>
            <a:r>
              <a:rPr lang="vi-VN" sz="1400" dirty="0">
                <a:latin typeface="+mn-lt"/>
              </a:rPr>
              <a:t> </a:t>
            </a:r>
            <a:r>
              <a:rPr lang="vi-VN" sz="1400" b="1" i="1" dirty="0">
                <a:latin typeface="+mn-lt"/>
              </a:rPr>
              <a:t>MNIST - </a:t>
            </a:r>
            <a:r>
              <a:rPr lang="vi-VN" sz="1400" b="1" i="1" dirty="0" err="1">
                <a:latin typeface="+mn-lt"/>
              </a:rPr>
              <a:t>X_train</a:t>
            </a:r>
            <a:r>
              <a:rPr lang="vi-VN" sz="1400" b="1" i="1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gồm</a:t>
            </a:r>
            <a:r>
              <a:rPr lang="vi-VN" sz="1400" dirty="0">
                <a:latin typeface="+mn-lt"/>
              </a:rPr>
              <a:t> </a:t>
            </a:r>
            <a:r>
              <a:rPr lang="vi-VN" sz="1400" i="1" dirty="0">
                <a:latin typeface="+mn-lt"/>
              </a:rPr>
              <a:t>60, 000 </a:t>
            </a:r>
            <a:r>
              <a:rPr lang="vi-VN" sz="1400" i="1" dirty="0" err="1">
                <a:latin typeface="+mn-lt"/>
              </a:rPr>
              <a:t>dòng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và</a:t>
            </a:r>
            <a:r>
              <a:rPr lang="vi-VN" sz="1400" dirty="0">
                <a:latin typeface="+mn-lt"/>
              </a:rPr>
              <a:t> </a:t>
            </a:r>
            <a:r>
              <a:rPr lang="vi-VN" sz="1400" i="1" dirty="0">
                <a:latin typeface="+mn-lt"/>
              </a:rPr>
              <a:t>784 </a:t>
            </a:r>
            <a:r>
              <a:rPr lang="vi-VN" sz="1400" i="1" dirty="0" err="1">
                <a:latin typeface="+mn-lt"/>
              </a:rPr>
              <a:t>cột</a:t>
            </a:r>
            <a:r>
              <a:rPr lang="vi-VN" sz="1400" i="1" dirty="0">
                <a:latin typeface="+mn-lt"/>
              </a:rPr>
              <a:t>.</a:t>
            </a:r>
            <a:r>
              <a:rPr lang="vi-VN" sz="1400" dirty="0">
                <a:latin typeface="+mn-lt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vi-VN" sz="1400" dirty="0">
                <a:latin typeface="+mn-lt"/>
              </a:rPr>
              <a:t>Sau </a:t>
            </a:r>
            <a:r>
              <a:rPr lang="vi-VN" sz="1400" dirty="0" err="1">
                <a:latin typeface="+mn-lt"/>
              </a:rPr>
              <a:t>đó</a:t>
            </a:r>
            <a:r>
              <a:rPr lang="vi-VN" sz="1400" dirty="0">
                <a:latin typeface="+mn-lt"/>
              </a:rPr>
              <a:t> qua </a:t>
            </a:r>
            <a:r>
              <a:rPr lang="vi-VN" sz="1400" dirty="0" err="1">
                <a:latin typeface="+mn-lt"/>
              </a:rPr>
              <a:t>lần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lượt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các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quá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trình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tiền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xử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lý</a:t>
            </a:r>
            <a:r>
              <a:rPr lang="vi-VN" sz="1400" dirty="0">
                <a:latin typeface="+mn-lt"/>
              </a:rPr>
              <a:t> sau: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+mn-lt"/>
              </a:rPr>
              <a:t>Canh </a:t>
            </a:r>
            <a:r>
              <a:rPr lang="vi-VN" dirty="0" err="1">
                <a:latin typeface="+mn-lt"/>
              </a:rPr>
              <a:t>giữa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kết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hơp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xóa</a:t>
            </a:r>
            <a:r>
              <a:rPr lang="vi-VN" dirty="0">
                <a:latin typeface="+mn-lt"/>
              </a:rPr>
              <a:t> biên </a:t>
            </a:r>
            <a:r>
              <a:rPr lang="vi-VN" dirty="0" err="1">
                <a:latin typeface="+mn-lt"/>
              </a:rPr>
              <a:t>hoặc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xóa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tất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cả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dòng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cột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chứa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toàn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giá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trị</a:t>
            </a:r>
            <a:r>
              <a:rPr lang="vi-VN" dirty="0">
                <a:latin typeface="+mn-lt"/>
              </a:rPr>
              <a:t> 0.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+mn-lt"/>
              </a:rPr>
              <a:t>Đưa qua mô </a:t>
            </a:r>
            <a:r>
              <a:rPr lang="vi-VN" dirty="0" err="1">
                <a:latin typeface="+mn-lt"/>
              </a:rPr>
              <a:t>hình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thuật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toán</a:t>
            </a:r>
            <a:r>
              <a:rPr lang="vi-VN" dirty="0">
                <a:latin typeface="+mn-lt"/>
              </a:rPr>
              <a:t> </a:t>
            </a:r>
            <a:r>
              <a:rPr lang="vi-VN" b="1" i="1" dirty="0">
                <a:latin typeface="+mn-lt"/>
              </a:rPr>
              <a:t>PCA</a:t>
            </a:r>
            <a:r>
              <a:rPr lang="vi-VN" dirty="0">
                <a:latin typeface="+mn-lt"/>
              </a:rPr>
              <a:t>.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+mn-lt"/>
              </a:rPr>
              <a:t>Đưa qua mô </a:t>
            </a:r>
            <a:r>
              <a:rPr lang="vi-VN" dirty="0" err="1">
                <a:latin typeface="+mn-lt"/>
              </a:rPr>
              <a:t>hình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thuật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toán</a:t>
            </a:r>
            <a:r>
              <a:rPr lang="vi-VN" dirty="0">
                <a:latin typeface="+mn-lt"/>
              </a:rPr>
              <a:t> </a:t>
            </a:r>
            <a:r>
              <a:rPr lang="vi-VN" b="1" i="1" dirty="0" err="1">
                <a:latin typeface="+mn-lt"/>
              </a:rPr>
              <a:t>Polynomial</a:t>
            </a:r>
            <a:r>
              <a:rPr lang="vi-VN" b="1" i="1" dirty="0">
                <a:latin typeface="+mn-lt"/>
              </a:rPr>
              <a:t> </a:t>
            </a:r>
            <a:r>
              <a:rPr lang="vi-VN" b="1" i="1" dirty="0" err="1">
                <a:latin typeface="+mn-lt"/>
              </a:rPr>
              <a:t>Features</a:t>
            </a:r>
            <a:r>
              <a:rPr lang="vi-VN" dirty="0">
                <a:latin typeface="+mn-lt"/>
              </a:rPr>
              <a:t>.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+mn-lt"/>
              </a:rPr>
              <a:t>Đưa qua </a:t>
            </a:r>
            <a:r>
              <a:rPr lang="vi-VN" dirty="0" err="1">
                <a:latin typeface="+mn-lt"/>
              </a:rPr>
              <a:t>hàm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chuẩn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hóa</a:t>
            </a:r>
            <a:r>
              <a:rPr lang="vi-VN" dirty="0">
                <a:latin typeface="+mn-lt"/>
              </a:rPr>
              <a:t> </a:t>
            </a:r>
            <a:r>
              <a:rPr lang="vi-VN" b="1" i="1" dirty="0">
                <a:latin typeface="+mn-lt"/>
              </a:rPr>
              <a:t>Standard </a:t>
            </a:r>
            <a:r>
              <a:rPr lang="vi-VN" b="1" i="1" dirty="0" err="1">
                <a:latin typeface="+mn-lt"/>
              </a:rPr>
              <a:t>Scaler</a:t>
            </a:r>
            <a:r>
              <a:rPr lang="vi-VN" dirty="0">
                <a:latin typeface="+mn-lt"/>
              </a:rPr>
              <a:t>. </a:t>
            </a:r>
          </a:p>
          <a:p>
            <a:pPr marL="139700" indent="0" algn="just">
              <a:lnSpc>
                <a:spcPct val="150000"/>
              </a:lnSpc>
            </a:pPr>
            <a:r>
              <a:rPr lang="vi-VN" sz="1300" dirty="0">
                <a:latin typeface="+mn-lt"/>
              </a:rPr>
              <a:t>=&gt;</a:t>
            </a:r>
            <a:r>
              <a:rPr lang="vi-VN" sz="1300" dirty="0" err="1">
                <a:latin typeface="+mn-lt"/>
              </a:rPr>
              <a:t>Dữ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liệu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cuối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cùng</a:t>
            </a:r>
            <a:r>
              <a:rPr lang="vi-VN" sz="1300" dirty="0">
                <a:latin typeface="+mn-lt"/>
              </a:rPr>
              <a:t> thu </a:t>
            </a:r>
            <a:r>
              <a:rPr lang="vi-VN" sz="1300" dirty="0" err="1">
                <a:latin typeface="+mn-lt"/>
              </a:rPr>
              <a:t>được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sẽ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là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dữ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liệu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đầu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vào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của</a:t>
            </a:r>
            <a:r>
              <a:rPr lang="vi-VN" sz="1300" dirty="0">
                <a:latin typeface="+mn-lt"/>
              </a:rPr>
              <a:t> mô </a:t>
            </a:r>
            <a:r>
              <a:rPr lang="vi-VN" sz="1300" dirty="0" err="1">
                <a:latin typeface="+mn-lt"/>
              </a:rPr>
              <a:t>hình</a:t>
            </a:r>
            <a:r>
              <a:rPr lang="vi-VN" sz="1300" dirty="0">
                <a:latin typeface="+mn-lt"/>
              </a:rPr>
              <a:t>. </a:t>
            </a:r>
          </a:p>
          <a:p>
            <a:pPr marL="139700" indent="0" algn="just">
              <a:lnSpc>
                <a:spcPct val="150000"/>
              </a:lnSpc>
            </a:pPr>
            <a:r>
              <a:rPr lang="vi-VN" sz="1300" dirty="0">
                <a:latin typeface="+mn-lt"/>
              </a:rPr>
              <a:t>    </a:t>
            </a:r>
            <a:r>
              <a:rPr lang="vi-VN" sz="1300" dirty="0" err="1">
                <a:latin typeface="+mn-lt"/>
              </a:rPr>
              <a:t>Đầu</a:t>
            </a:r>
            <a:r>
              <a:rPr lang="vi-VN" sz="1300" dirty="0">
                <a:latin typeface="+mn-lt"/>
              </a:rPr>
              <a:t> ra </a:t>
            </a:r>
            <a:r>
              <a:rPr lang="vi-VN" sz="1300" dirty="0" err="1">
                <a:latin typeface="+mn-lt"/>
              </a:rPr>
              <a:t>của</a:t>
            </a:r>
            <a:r>
              <a:rPr lang="vi-VN" sz="1300" dirty="0">
                <a:latin typeface="+mn-lt"/>
              </a:rPr>
              <a:t> mô </a:t>
            </a:r>
            <a:r>
              <a:rPr lang="vi-VN" sz="1300" dirty="0" err="1">
                <a:latin typeface="+mn-lt"/>
              </a:rPr>
              <a:t>hình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sẽ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là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xác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suất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tại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mỗi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lớp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của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tập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dữ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liệu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được</a:t>
            </a:r>
            <a:r>
              <a:rPr lang="vi-VN" sz="1300" dirty="0">
                <a:latin typeface="+mn-lt"/>
              </a:rPr>
              <a:t> đưa </a:t>
            </a:r>
            <a:r>
              <a:rPr lang="vi-VN" sz="1300" dirty="0" err="1">
                <a:latin typeface="+mn-lt"/>
              </a:rPr>
              <a:t>vào</a:t>
            </a:r>
            <a:r>
              <a:rPr lang="vi-VN" sz="1300" dirty="0">
                <a:latin typeface="+mn-lt"/>
              </a:rPr>
              <a:t>.</a:t>
            </a:r>
          </a:p>
        </p:txBody>
      </p:sp>
      <p:cxnSp>
        <p:nvCxnSpPr>
          <p:cNvPr id="4" name="Google Shape;998;p36">
            <a:extLst>
              <a:ext uri="{FF2B5EF4-FFF2-40B4-BE49-F238E27FC236}">
                <a16:creationId xmlns:a16="http://schemas.microsoft.com/office/drawing/2014/main" id="{A7A85E27-FB1A-4FEA-9F18-FEABE5892006}"/>
              </a:ext>
            </a:extLst>
          </p:cNvPr>
          <p:cNvCxnSpPr/>
          <p:nvPr/>
        </p:nvCxnSpPr>
        <p:spPr>
          <a:xfrm>
            <a:off x="311700" y="128819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9606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702D8BE1-AE93-4517-AE81-DBFC32ED4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888" y="401855"/>
            <a:ext cx="8120742" cy="443838"/>
          </a:xfrm>
        </p:spPr>
        <p:txBody>
          <a:bodyPr/>
          <a:lstStyle/>
          <a:p>
            <a:pPr algn="ctr"/>
            <a:r>
              <a:rPr lang="vi-VN" sz="2000" dirty="0" err="1"/>
              <a:t>Cấu</a:t>
            </a:r>
            <a:r>
              <a:rPr lang="vi-VN" sz="2000" dirty="0"/>
              <a:t> </a:t>
            </a:r>
            <a:r>
              <a:rPr lang="vi-VN" sz="2000" dirty="0" err="1"/>
              <a:t>trúc</a:t>
            </a:r>
            <a:r>
              <a:rPr lang="vi-VN" sz="2000" dirty="0"/>
              <a:t> - </a:t>
            </a:r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 mô </a:t>
            </a:r>
            <a:r>
              <a:rPr lang="vi-VN" sz="2000" dirty="0" err="1"/>
              <a:t>hình</a:t>
            </a:r>
            <a:r>
              <a:rPr lang="vi-VN" sz="2000" dirty="0"/>
              <a:t> </a:t>
            </a:r>
            <a:r>
              <a:rPr lang="vi-VN" sz="2000" dirty="0" err="1"/>
              <a:t>Logistic</a:t>
            </a:r>
            <a:r>
              <a:rPr lang="vi-VN" sz="2000" dirty="0"/>
              <a:t> </a:t>
            </a:r>
            <a:r>
              <a:rPr lang="vi-VN" sz="2000" dirty="0" err="1"/>
              <a:t>Regression</a:t>
            </a:r>
            <a:endParaRPr lang="vi-V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92956" y="1440421"/>
                <a:ext cx="7136606" cy="3414714"/>
              </a:xfrm>
            </p:spPr>
            <p:txBody>
              <a:bodyPr/>
              <a:lstStyle/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r>
                  <a:rPr lang="vi-VN" sz="1200" i="1" dirty="0">
                    <a:latin typeface="+mn-lt"/>
                  </a:rPr>
                  <a:t>Logistic </a:t>
                </a:r>
                <a:r>
                  <a:rPr lang="vi-VN" sz="1200" i="1" dirty="0" err="1">
                    <a:latin typeface="+mn-lt"/>
                  </a:rPr>
                  <a:t>Regression</a:t>
                </a:r>
                <a:r>
                  <a:rPr lang="vi-VN" sz="1200" dirty="0">
                    <a:latin typeface="+mn-lt"/>
                  </a:rPr>
                  <a:t> (</a:t>
                </a:r>
                <a:r>
                  <a:rPr lang="vi-VN" sz="1200" i="1" dirty="0" err="1">
                    <a:latin typeface="+mn-lt"/>
                  </a:rPr>
                  <a:t>Hồi</a:t>
                </a:r>
                <a:r>
                  <a:rPr lang="vi-VN" sz="1200" i="1" dirty="0">
                    <a:latin typeface="+mn-lt"/>
                  </a:rPr>
                  <a:t> quy </a:t>
                </a:r>
                <a:r>
                  <a:rPr lang="vi-VN" sz="1200" i="1" dirty="0" err="1">
                    <a:latin typeface="+mn-lt"/>
                  </a:rPr>
                  <a:t>logistic</a:t>
                </a:r>
                <a:r>
                  <a:rPr lang="vi-VN" sz="1200" dirty="0">
                    <a:latin typeface="+mn-lt"/>
                  </a:rPr>
                  <a:t>) </a:t>
                </a:r>
                <a:r>
                  <a:rPr lang="vi-VN" sz="1200" dirty="0" err="1">
                    <a:latin typeface="+mn-lt"/>
                  </a:rPr>
                  <a:t>là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một</a:t>
                </a:r>
                <a:r>
                  <a:rPr lang="vi-VN" sz="1200" dirty="0">
                    <a:latin typeface="+mn-lt"/>
                  </a:rPr>
                  <a:t> mô </a:t>
                </a:r>
                <a:r>
                  <a:rPr lang="vi-VN" sz="1200" dirty="0" err="1">
                    <a:latin typeface="+mn-lt"/>
                  </a:rPr>
                  <a:t>hình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tuyến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tính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để</a:t>
                </a:r>
                <a:r>
                  <a:rPr lang="vi-VN" sz="1200" dirty="0">
                    <a:latin typeface="+mn-lt"/>
                  </a:rPr>
                  <a:t> phân </a:t>
                </a:r>
                <a:r>
                  <a:rPr lang="vi-VN" sz="1200" dirty="0" err="1">
                    <a:latin typeface="+mn-lt"/>
                  </a:rPr>
                  <a:t>loại</a:t>
                </a:r>
                <a:r>
                  <a:rPr lang="vi-VN" sz="1200" dirty="0">
                    <a:latin typeface="+mn-lt"/>
                  </a:rPr>
                  <a:t>.</a:t>
                </a:r>
              </a:p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r>
                  <a:rPr lang="vi-VN" sz="1200" i="1" dirty="0" err="1">
                    <a:latin typeface="+mn-lt"/>
                  </a:rPr>
                  <a:t>Logistic</a:t>
                </a:r>
                <a:r>
                  <a:rPr lang="vi-VN" sz="1200" i="1" dirty="0">
                    <a:latin typeface="+mn-lt"/>
                  </a:rPr>
                  <a:t> </a:t>
                </a:r>
                <a:r>
                  <a:rPr lang="vi-VN" sz="1200" i="1" dirty="0" err="1">
                    <a:latin typeface="+mn-lt"/>
                  </a:rPr>
                  <a:t>Regression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còn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được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gọi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là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hồi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i="1" dirty="0">
                    <a:latin typeface="+mn-lt"/>
                  </a:rPr>
                  <a:t>quy </a:t>
                </a:r>
                <a:r>
                  <a:rPr lang="vi-VN" sz="1200" i="1" dirty="0" err="1">
                    <a:latin typeface="+mn-lt"/>
                  </a:rPr>
                  <a:t>logit</a:t>
                </a:r>
                <a:r>
                  <a:rPr lang="vi-VN" sz="1200" dirty="0">
                    <a:latin typeface="+mn-lt"/>
                  </a:rPr>
                  <a:t>, phân </a:t>
                </a:r>
                <a:r>
                  <a:rPr lang="vi-VN" sz="1200" dirty="0" err="1">
                    <a:latin typeface="+mn-lt"/>
                  </a:rPr>
                  <a:t>loại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entropy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cực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đại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i="1" dirty="0">
                    <a:latin typeface="+mn-lt"/>
                  </a:rPr>
                  <a:t>(</a:t>
                </a:r>
                <a:r>
                  <a:rPr lang="vi-VN" sz="1200" i="1" dirty="0" err="1">
                    <a:latin typeface="+mn-lt"/>
                  </a:rPr>
                  <a:t>MaxEnt</a:t>
                </a:r>
                <a:r>
                  <a:rPr lang="vi-VN" sz="1200" dirty="0">
                    <a:latin typeface="+mn-lt"/>
                  </a:rPr>
                  <a:t>) </a:t>
                </a:r>
                <a:r>
                  <a:rPr lang="vi-VN" sz="1200" dirty="0" err="1">
                    <a:latin typeface="+mn-lt"/>
                  </a:rPr>
                  <a:t>hoặc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bộ</a:t>
                </a:r>
                <a:r>
                  <a:rPr lang="vi-VN" sz="1200" dirty="0">
                    <a:latin typeface="+mn-lt"/>
                  </a:rPr>
                  <a:t> phân </a:t>
                </a:r>
                <a:r>
                  <a:rPr lang="vi-VN" sz="1200" dirty="0" err="1">
                    <a:latin typeface="+mn-lt"/>
                  </a:rPr>
                  <a:t>loại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log-tuyến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tính</a:t>
                </a:r>
                <a:r>
                  <a:rPr lang="vi-VN" sz="1200" dirty="0">
                    <a:latin typeface="+mn-lt"/>
                  </a:rPr>
                  <a:t> (</a:t>
                </a:r>
                <a:r>
                  <a:rPr lang="vi-VN" sz="1200" i="1" dirty="0" err="1">
                    <a:latin typeface="+mn-lt"/>
                  </a:rPr>
                  <a:t>log-linear</a:t>
                </a:r>
                <a:r>
                  <a:rPr lang="vi-VN" sz="1200" i="1" dirty="0">
                    <a:latin typeface="+mn-lt"/>
                  </a:rPr>
                  <a:t>)</a:t>
                </a:r>
                <a:r>
                  <a:rPr lang="vi-VN" sz="1200" dirty="0">
                    <a:latin typeface="+mn-lt"/>
                  </a:rPr>
                  <a:t>. Trong mô </a:t>
                </a:r>
                <a:r>
                  <a:rPr lang="vi-VN" sz="1200" dirty="0" err="1">
                    <a:latin typeface="+mn-lt"/>
                  </a:rPr>
                  <a:t>hình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này</a:t>
                </a:r>
                <a:r>
                  <a:rPr lang="vi-VN" sz="1200" dirty="0">
                    <a:latin typeface="+mn-lt"/>
                  </a:rPr>
                  <a:t>, </a:t>
                </a:r>
                <a:r>
                  <a:rPr lang="vi-VN" sz="1200" dirty="0" err="1">
                    <a:latin typeface="+mn-lt"/>
                  </a:rPr>
                  <a:t>các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xác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suất</a:t>
                </a:r>
                <a:r>
                  <a:rPr lang="vi-VN" sz="1200" dirty="0">
                    <a:latin typeface="+mn-lt"/>
                  </a:rPr>
                  <a:t> mô </a:t>
                </a:r>
                <a:r>
                  <a:rPr lang="vi-VN" sz="1200" dirty="0" err="1">
                    <a:latin typeface="+mn-lt"/>
                  </a:rPr>
                  <a:t>tả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các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kết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quả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có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thể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có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của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một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thử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nghiệm</a:t>
                </a:r>
                <a:r>
                  <a:rPr lang="vi-VN" sz="1200" dirty="0">
                    <a:latin typeface="+mn-lt"/>
                  </a:rPr>
                  <a:t> đơn </a:t>
                </a:r>
                <a:r>
                  <a:rPr lang="vi-VN" sz="1200" dirty="0" err="1">
                    <a:latin typeface="+mn-lt"/>
                  </a:rPr>
                  <a:t>lẻ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được</a:t>
                </a:r>
                <a:r>
                  <a:rPr lang="vi-VN" sz="1200" dirty="0">
                    <a:latin typeface="+mn-lt"/>
                  </a:rPr>
                  <a:t> mô </a:t>
                </a:r>
                <a:r>
                  <a:rPr lang="vi-VN" sz="1200" dirty="0" err="1">
                    <a:latin typeface="+mn-lt"/>
                  </a:rPr>
                  <a:t>hình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hóa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bằng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cách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sử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dụng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một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hàm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logistic</a:t>
                </a:r>
                <a:r>
                  <a:rPr lang="vi-VN" sz="1200" dirty="0">
                    <a:latin typeface="+mn-lt"/>
                  </a:rPr>
                  <a:t>. </a:t>
                </a:r>
              </a:p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r>
                  <a:rPr lang="vi-VN" sz="1200" dirty="0" err="1">
                    <a:latin typeface="+mn-lt"/>
                  </a:rPr>
                  <a:t>Đầu</a:t>
                </a:r>
                <a:r>
                  <a:rPr lang="vi-VN" sz="1200" dirty="0">
                    <a:latin typeface="+mn-lt"/>
                  </a:rPr>
                  <a:t> ra </a:t>
                </a:r>
                <a:r>
                  <a:rPr lang="vi-VN" sz="1200" dirty="0" err="1">
                    <a:latin typeface="+mn-lt"/>
                  </a:rPr>
                  <a:t>dự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đoán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của</a:t>
                </a:r>
                <a:r>
                  <a:rPr lang="vi-VN" sz="1200" dirty="0">
                    <a:latin typeface="+mn-lt"/>
                  </a:rPr>
                  <a:t> mô </a:t>
                </a:r>
                <a:r>
                  <a:rPr lang="vi-VN" sz="1200" dirty="0" err="1">
                    <a:latin typeface="+mn-lt"/>
                  </a:rPr>
                  <a:t>hình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i="1" dirty="0" err="1">
                    <a:latin typeface="+mn-lt"/>
                  </a:rPr>
                  <a:t>losgictic</a:t>
                </a:r>
                <a:r>
                  <a:rPr lang="vi-VN" sz="1200" i="1" dirty="0">
                    <a:latin typeface="+mn-lt"/>
                  </a:rPr>
                  <a:t> </a:t>
                </a:r>
                <a:r>
                  <a:rPr lang="vi-VN" sz="1200" i="1" dirty="0" err="1">
                    <a:latin typeface="+mn-lt"/>
                  </a:rPr>
                  <a:t>regression</a:t>
                </a:r>
                <a:r>
                  <a:rPr lang="vi-VN" sz="1200" i="1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sẽ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có</a:t>
                </a:r>
                <a:r>
                  <a:rPr lang="vi-VN" sz="1200" dirty="0">
                    <a:latin typeface="+mn-lt"/>
                  </a:rPr>
                  <a:t> </a:t>
                </a:r>
                <a:r>
                  <a:rPr lang="vi-VN" sz="1200" dirty="0" err="1">
                    <a:latin typeface="+mn-lt"/>
                  </a:rPr>
                  <a:t>dạng</a:t>
                </a:r>
                <a:r>
                  <a:rPr lang="vi-VN" sz="1200" dirty="0">
                    <a:latin typeface="+mn-lt"/>
                  </a:rPr>
                  <a:t>: </a:t>
                </a:r>
              </a:p>
              <a:p>
                <a:pPr marL="571500" lvl="1" indent="0" algn="just"/>
                <a:r>
                  <a:rPr lang="vi-VN" b="1" i="1" dirty="0">
                    <a:latin typeface="+mn-lt"/>
                  </a:rPr>
                  <a:t>P(y = 1|x) = </a:t>
                </a:r>
                <a:r>
                  <a:rPr lang="el-GR" b="1" i="1" dirty="0">
                    <a:latin typeface="+mn-lt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𝟂</m:t>
                        </m:r>
                      </m:e>
                      <m:sup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l-G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b="1" i="1" dirty="0">
                    <a:latin typeface="+mn-lt"/>
                  </a:rPr>
                  <a:t>x)  </a:t>
                </a:r>
              </a:p>
              <a:p>
                <a:pPr marL="571500" lvl="1" indent="0" algn="just"/>
                <a:r>
                  <a:rPr lang="vi-VN" b="1" i="1" dirty="0">
                    <a:latin typeface="+mn-lt"/>
                  </a:rPr>
                  <a:t>P(y = 0|x) = 1 − </a:t>
                </a:r>
                <a:r>
                  <a:rPr lang="el-GR" b="1" i="1" dirty="0">
                    <a:latin typeface="+mn-lt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𝟂</m:t>
                        </m:r>
                      </m:e>
                      <m:sup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vi-VN" b="1" i="1" dirty="0">
                    <a:latin typeface="+mn-lt"/>
                  </a:rPr>
                  <a:t> x) </a:t>
                </a:r>
              </a:p>
              <a:p>
                <a:pPr marL="114300" indent="0" algn="just"/>
                <a:r>
                  <a:rPr lang="vi-VN" dirty="0">
                    <a:latin typeface="+mn-lt"/>
                  </a:rPr>
                  <a:t>Trong </a:t>
                </a:r>
                <a:r>
                  <a:rPr lang="vi-VN" dirty="0" err="1">
                    <a:latin typeface="+mn-lt"/>
                  </a:rPr>
                  <a:t>đó</a:t>
                </a:r>
                <a:r>
                  <a:rPr lang="vi-VN" dirty="0">
                    <a:latin typeface="+mn-lt"/>
                  </a:rPr>
                  <a:t>:</a:t>
                </a:r>
              </a:p>
              <a:p>
                <a:pPr marL="742950" lvl="1" indent="-171450" algn="just">
                  <a:buFont typeface="Courier New" panose="02070309020205020404" pitchFamily="49" charset="0"/>
                  <a:buChar char="o"/>
                </a:pPr>
                <a:r>
                  <a:rPr lang="vi-VN" b="1" i="1" dirty="0">
                    <a:latin typeface="+mn-lt"/>
                  </a:rPr>
                  <a:t>x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là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dữ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liệu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mở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rộng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với</a:t>
                </a:r>
                <a:r>
                  <a:rPr lang="vi-VN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vi-VN" b="1" i="1" dirty="0">
                    <a:latin typeface="+mn-lt"/>
                  </a:rPr>
                  <a:t>= 1 </a:t>
                </a:r>
                <a:r>
                  <a:rPr lang="vi-VN" dirty="0" err="1">
                    <a:latin typeface="+mn-lt"/>
                  </a:rPr>
                  <a:t>được</a:t>
                </a:r>
                <a:r>
                  <a:rPr lang="vi-VN" dirty="0">
                    <a:latin typeface="+mn-lt"/>
                  </a:rPr>
                  <a:t> thêm </a:t>
                </a:r>
                <a:r>
                  <a:rPr lang="vi-VN" dirty="0" err="1">
                    <a:latin typeface="+mn-lt"/>
                  </a:rPr>
                  <a:t>vào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để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thuận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tiện</a:t>
                </a:r>
                <a:r>
                  <a:rPr lang="vi-VN" dirty="0">
                    <a:latin typeface="+mn-lt"/>
                  </a:rPr>
                  <a:t> cho </a:t>
                </a:r>
                <a:r>
                  <a:rPr lang="vi-VN" dirty="0" err="1">
                    <a:latin typeface="+mn-lt"/>
                  </a:rPr>
                  <a:t>việc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tính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toán</a:t>
                </a:r>
                <a:r>
                  <a:rPr lang="vi-VN" dirty="0">
                    <a:latin typeface="+mn-lt"/>
                  </a:rPr>
                  <a:t> </a:t>
                </a:r>
              </a:p>
              <a:p>
                <a:pPr marL="742950" lvl="1" indent="-171450" algn="just">
                  <a:buFont typeface="Courier New" panose="02070309020205020404" pitchFamily="49" charset="0"/>
                  <a:buChar char="o"/>
                </a:pPr>
                <a:r>
                  <a:rPr lang="el-GR" b="1" i="1" dirty="0">
                    <a:latin typeface="+mn-lt"/>
                  </a:rPr>
                  <a:t>θ</a:t>
                </a:r>
                <a:r>
                  <a:rPr lang="el-GR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được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gọi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là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b="1" i="1" dirty="0" err="1">
                    <a:latin typeface="+mn-lt"/>
                  </a:rPr>
                  <a:t>Acticvation</a:t>
                </a:r>
                <a:r>
                  <a:rPr lang="vi-VN" b="1" i="1" dirty="0">
                    <a:latin typeface="+mn-lt"/>
                  </a:rPr>
                  <a:t> </a:t>
                </a:r>
                <a:r>
                  <a:rPr lang="vi-VN" b="1" i="1" dirty="0" err="1">
                    <a:latin typeface="+mn-lt"/>
                  </a:rPr>
                  <a:t>Function</a:t>
                </a:r>
                <a:r>
                  <a:rPr lang="vi-VN" dirty="0">
                    <a:latin typeface="+mn-lt"/>
                  </a:rPr>
                  <a:t>.</a:t>
                </a:r>
              </a:p>
              <a:p>
                <a:pPr marL="571500" lvl="1" indent="0" algn="just"/>
                <a:endParaRPr lang="vi-VN" dirty="0">
                  <a:latin typeface="+mn-lt"/>
                </a:endParaRPr>
              </a:p>
              <a:p>
                <a:pPr marL="285750" indent="-171450" algn="just">
                  <a:buFont typeface="Wingdings" panose="05000000000000000000" pitchFamily="2" charset="2"/>
                  <a:buChar char="ü"/>
                </a:pPr>
                <a:r>
                  <a:rPr lang="vi-VN" dirty="0" err="1">
                    <a:latin typeface="+mn-lt"/>
                  </a:rPr>
                  <a:t>Hồi</a:t>
                </a:r>
                <a:r>
                  <a:rPr lang="vi-VN" dirty="0">
                    <a:latin typeface="+mn-lt"/>
                  </a:rPr>
                  <a:t> quy </a:t>
                </a:r>
                <a:r>
                  <a:rPr lang="vi-VN" dirty="0" err="1">
                    <a:latin typeface="+mn-lt"/>
                  </a:rPr>
                  <a:t>logistic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được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triển</a:t>
                </a:r>
                <a:r>
                  <a:rPr lang="vi-VN" dirty="0">
                    <a:latin typeface="+mn-lt"/>
                  </a:rPr>
                  <a:t> khai </a:t>
                </a:r>
                <a:r>
                  <a:rPr lang="vi-VN" dirty="0" err="1">
                    <a:latin typeface="+mn-lt"/>
                  </a:rPr>
                  <a:t>bằng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hàm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b="1" i="1" dirty="0" err="1">
                    <a:latin typeface="+mn-lt"/>
                  </a:rPr>
                  <a:t>LogisticRegression</a:t>
                </a:r>
                <a:r>
                  <a:rPr lang="vi-VN" b="1" i="1" dirty="0">
                    <a:latin typeface="+mn-lt"/>
                  </a:rPr>
                  <a:t>()</a:t>
                </a:r>
                <a:r>
                  <a:rPr lang="vi-VN" dirty="0">
                    <a:latin typeface="+mn-lt"/>
                  </a:rPr>
                  <a:t> trong thư </a:t>
                </a:r>
                <a:r>
                  <a:rPr lang="vi-VN" dirty="0" err="1">
                    <a:latin typeface="+mn-lt"/>
                  </a:rPr>
                  <a:t>viện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b="1" i="1" dirty="0" err="1">
                    <a:latin typeface="+mn-lt"/>
                  </a:rPr>
                  <a:t>sklearn</a:t>
                </a:r>
                <a:r>
                  <a:rPr lang="vi-VN" dirty="0">
                    <a:latin typeface="+mn-lt"/>
                  </a:rPr>
                  <a:t>. </a:t>
                </a:r>
              </a:p>
              <a:p>
                <a:pPr marL="114300" indent="0" algn="just"/>
                <a:r>
                  <a:rPr lang="vi-VN" dirty="0" err="1">
                    <a:latin typeface="+mn-lt"/>
                  </a:rPr>
                  <a:t>Hàm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này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có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thể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phù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hợp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cả</a:t>
                </a:r>
                <a:r>
                  <a:rPr lang="vi-VN" dirty="0">
                    <a:latin typeface="+mn-lt"/>
                  </a:rPr>
                  <a:t> cho </a:t>
                </a:r>
                <a:r>
                  <a:rPr lang="vi-VN" dirty="0" err="1">
                    <a:latin typeface="+mn-lt"/>
                  </a:rPr>
                  <a:t>các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loại</a:t>
                </a:r>
                <a:r>
                  <a:rPr lang="vi-VN" dirty="0">
                    <a:latin typeface="+mn-lt"/>
                  </a:rPr>
                  <a:t> như </a:t>
                </a:r>
                <a:r>
                  <a:rPr lang="vi-VN" i="1" dirty="0" err="1">
                    <a:latin typeface="+mn-lt"/>
                  </a:rPr>
                  <a:t>nhị</a:t>
                </a:r>
                <a:r>
                  <a:rPr lang="vi-VN" i="1" dirty="0">
                    <a:latin typeface="+mn-lt"/>
                  </a:rPr>
                  <a:t> phân</a:t>
                </a:r>
                <a:r>
                  <a:rPr lang="vi-VN" dirty="0">
                    <a:latin typeface="+mn-lt"/>
                  </a:rPr>
                  <a:t> (</a:t>
                </a:r>
                <a:r>
                  <a:rPr lang="vi-VN" dirty="0" err="1">
                    <a:latin typeface="+mn-lt"/>
                  </a:rPr>
                  <a:t>binary</a:t>
                </a:r>
                <a:r>
                  <a:rPr lang="vi-VN" dirty="0">
                    <a:latin typeface="+mn-lt"/>
                  </a:rPr>
                  <a:t>), </a:t>
                </a:r>
                <a:r>
                  <a:rPr lang="vi-VN" i="1" dirty="0" err="1">
                    <a:latin typeface="+mn-lt"/>
                  </a:rPr>
                  <a:t>One-vs-Rest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và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i="1" dirty="0" err="1">
                    <a:latin typeface="+mn-lt"/>
                  </a:rPr>
                  <a:t>hồi</a:t>
                </a:r>
                <a:r>
                  <a:rPr lang="vi-VN" i="1" dirty="0">
                    <a:latin typeface="+mn-lt"/>
                  </a:rPr>
                  <a:t> quy đa </a:t>
                </a:r>
                <a:r>
                  <a:rPr lang="vi-VN" i="1" dirty="0" err="1">
                    <a:latin typeface="+mn-lt"/>
                  </a:rPr>
                  <a:t>thức</a:t>
                </a:r>
                <a:r>
                  <a:rPr lang="vi-VN" i="1" dirty="0">
                    <a:latin typeface="+mn-lt"/>
                  </a:rPr>
                  <a:t> </a:t>
                </a:r>
                <a:r>
                  <a:rPr lang="vi-VN" dirty="0">
                    <a:latin typeface="+mn-lt"/>
                  </a:rPr>
                  <a:t>(</a:t>
                </a:r>
                <a:r>
                  <a:rPr lang="vi-VN" i="1" dirty="0" err="1">
                    <a:latin typeface="+mn-lt"/>
                  </a:rPr>
                  <a:t>Multinomial</a:t>
                </a:r>
                <a:r>
                  <a:rPr lang="vi-VN" i="1" dirty="0">
                    <a:latin typeface="+mn-lt"/>
                  </a:rPr>
                  <a:t> </a:t>
                </a:r>
                <a:r>
                  <a:rPr lang="vi-VN" i="1" dirty="0" err="1">
                    <a:latin typeface="+mn-lt"/>
                  </a:rPr>
                  <a:t>Logistic</a:t>
                </a:r>
                <a:r>
                  <a:rPr lang="vi-VN" i="1" dirty="0">
                    <a:latin typeface="+mn-lt"/>
                  </a:rPr>
                  <a:t> </a:t>
                </a:r>
                <a:r>
                  <a:rPr lang="vi-VN" i="1" dirty="0" err="1">
                    <a:latin typeface="+mn-lt"/>
                  </a:rPr>
                  <a:t>Regression</a:t>
                </a:r>
                <a:r>
                  <a:rPr lang="vi-VN" dirty="0">
                    <a:latin typeface="+mn-lt"/>
                  </a:rPr>
                  <a:t>) </a:t>
                </a:r>
                <a:r>
                  <a:rPr lang="vi-VN" dirty="0" err="1">
                    <a:latin typeface="+mn-lt"/>
                  </a:rPr>
                  <a:t>với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các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tùy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chọn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i="1" dirty="0">
                    <a:latin typeface="+mn-lt"/>
                  </a:rPr>
                  <a:t>l1, l2 </a:t>
                </a:r>
                <a:r>
                  <a:rPr lang="vi-VN" dirty="0" err="1">
                    <a:latin typeface="+mn-lt"/>
                  </a:rPr>
                  <a:t>hoặc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i="1" dirty="0" err="1">
                    <a:latin typeface="+mn-lt"/>
                  </a:rPr>
                  <a:t>Elastic-Net</a:t>
                </a:r>
                <a:r>
                  <a:rPr lang="vi-VN" i="1" dirty="0">
                    <a:latin typeface="+mn-lt"/>
                  </a:rPr>
                  <a:t> </a:t>
                </a:r>
                <a:r>
                  <a:rPr lang="vi-VN" i="1" dirty="0" err="1">
                    <a:latin typeface="+mn-lt"/>
                  </a:rPr>
                  <a:t>regularization</a:t>
                </a:r>
                <a:r>
                  <a:rPr lang="vi-VN" i="1" dirty="0">
                    <a:latin typeface="+mn-lt"/>
                  </a:rPr>
                  <a:t>.</a:t>
                </a:r>
                <a:r>
                  <a:rPr lang="vi-VN" dirty="0">
                    <a:latin typeface="+mn-lt"/>
                  </a:rPr>
                  <a:t> </a:t>
                </a:r>
              </a:p>
              <a:p>
                <a:pPr marL="114300" indent="0" algn="just"/>
                <a:endParaRPr lang="vi-VN" dirty="0">
                  <a:latin typeface="+mn-lt"/>
                </a:endParaRPr>
              </a:p>
              <a:p>
                <a:pPr marL="285750" indent="-171450" algn="just">
                  <a:buFont typeface="Wingdings" panose="05000000000000000000" pitchFamily="2" charset="2"/>
                  <a:buChar char="ü"/>
                </a:pPr>
                <a:r>
                  <a:rPr lang="vi-VN" dirty="0" err="1">
                    <a:latin typeface="+mn-lt"/>
                  </a:rPr>
                  <a:t>Đối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với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tập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dữ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liệu</a:t>
                </a:r>
                <a:r>
                  <a:rPr lang="vi-VN" dirty="0">
                    <a:latin typeface="+mn-lt"/>
                  </a:rPr>
                  <a:t> MNIST </a:t>
                </a:r>
                <a:r>
                  <a:rPr lang="vi-VN" dirty="0" err="1">
                    <a:latin typeface="+mn-lt"/>
                  </a:rPr>
                  <a:t>này</a:t>
                </a:r>
                <a:r>
                  <a:rPr lang="vi-VN" dirty="0">
                    <a:latin typeface="+mn-lt"/>
                  </a:rPr>
                  <a:t>, </a:t>
                </a:r>
                <a:r>
                  <a:rPr lang="vi-VN" dirty="0" err="1">
                    <a:latin typeface="+mn-lt"/>
                  </a:rPr>
                  <a:t>cụ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thể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chúng</a:t>
                </a:r>
                <a:r>
                  <a:rPr lang="vi-VN" dirty="0">
                    <a:latin typeface="+mn-lt"/>
                  </a:rPr>
                  <a:t> ta </a:t>
                </a:r>
                <a:r>
                  <a:rPr lang="vi-VN" dirty="0" err="1">
                    <a:latin typeface="+mn-lt"/>
                  </a:rPr>
                  <a:t>sẽ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sử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dụng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hồi</a:t>
                </a:r>
                <a:r>
                  <a:rPr lang="vi-VN" dirty="0">
                    <a:latin typeface="+mn-lt"/>
                  </a:rPr>
                  <a:t> quy đa </a:t>
                </a:r>
                <a:r>
                  <a:rPr lang="vi-VN" dirty="0" err="1">
                    <a:latin typeface="+mn-lt"/>
                  </a:rPr>
                  <a:t>thức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để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giải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bài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toán</a:t>
                </a:r>
                <a:r>
                  <a:rPr lang="vi-VN" dirty="0">
                    <a:latin typeface="+mn-lt"/>
                  </a:rPr>
                  <a:t> phân </a:t>
                </a:r>
                <a:r>
                  <a:rPr lang="vi-VN" dirty="0" err="1">
                    <a:latin typeface="+mn-lt"/>
                  </a:rPr>
                  <a:t>loại</a:t>
                </a:r>
                <a:r>
                  <a:rPr lang="vi-VN" dirty="0">
                    <a:latin typeface="+mn-lt"/>
                  </a:rPr>
                  <a:t> trên. </a:t>
                </a:r>
              </a:p>
            </p:txBody>
          </p:sp>
        </mc:Choice>
        <mc:Fallback xmlns="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2956" y="1440421"/>
                <a:ext cx="7136606" cy="3414714"/>
              </a:xfrm>
              <a:blipFill>
                <a:blip r:embed="rId2"/>
                <a:stretch>
                  <a:fillRect r="-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D359D01-5624-4371-AECC-5ACD8D4DEFDF}"/>
              </a:ext>
            </a:extLst>
          </p:cNvPr>
          <p:cNvSpPr txBox="1"/>
          <p:nvPr/>
        </p:nvSpPr>
        <p:spPr>
          <a:xfrm>
            <a:off x="3211115" y="1098233"/>
            <a:ext cx="172878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tx1"/>
                </a:solidFill>
              </a:rPr>
              <a:t>Tổng</a:t>
            </a:r>
            <a:r>
              <a:rPr lang="vi-VN" dirty="0">
                <a:solidFill>
                  <a:schemeClr val="tx1"/>
                </a:solidFill>
              </a:rPr>
              <a:t> quan mô </a:t>
            </a:r>
            <a:r>
              <a:rPr lang="vi-VN" dirty="0" err="1">
                <a:solidFill>
                  <a:schemeClr val="tx1"/>
                </a:solidFill>
              </a:rPr>
              <a:t>hình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5" name="Google Shape;998;p36">
            <a:extLst>
              <a:ext uri="{FF2B5EF4-FFF2-40B4-BE49-F238E27FC236}">
                <a16:creationId xmlns:a16="http://schemas.microsoft.com/office/drawing/2014/main" id="{61C5A217-82ED-4933-9AFB-E352DBE96FD7}"/>
              </a:ext>
            </a:extLst>
          </p:cNvPr>
          <p:cNvCxnSpPr/>
          <p:nvPr/>
        </p:nvCxnSpPr>
        <p:spPr>
          <a:xfrm>
            <a:off x="223271" y="88451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2252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35768" y="550663"/>
                <a:ext cx="8365332" cy="4552055"/>
              </a:xfrm>
            </p:spPr>
            <p:txBody>
              <a:bodyPr/>
              <a:lstStyle/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r>
                  <a:rPr lang="vi-VN" dirty="0">
                    <a:latin typeface="+mn-lt"/>
                  </a:rPr>
                  <a:t>Một </a:t>
                </a:r>
                <a:r>
                  <a:rPr lang="vi-VN" dirty="0" err="1">
                    <a:latin typeface="+mn-lt"/>
                  </a:rPr>
                  <a:t>số</a:t>
                </a:r>
                <a:r>
                  <a:rPr lang="vi-VN" dirty="0">
                    <a:latin typeface="+mn-lt"/>
                  </a:rPr>
                  <a:t>  </a:t>
                </a:r>
                <a:r>
                  <a:rPr lang="vi-VN" i="1" dirty="0" err="1">
                    <a:latin typeface="Roboto Mono Regular" panose="020B0604020202020204" charset="0"/>
                    <a:ea typeface="Roboto Mono Regular" panose="020B0604020202020204" charset="0"/>
                  </a:rPr>
                  <a:t>activation</a:t>
                </a:r>
                <a:r>
                  <a:rPr lang="vi-VN" dirty="0">
                    <a:latin typeface="+mn-lt"/>
                  </a:rPr>
                  <a:t> cho mô </a:t>
                </a:r>
                <a:r>
                  <a:rPr lang="vi-VN" dirty="0" err="1">
                    <a:latin typeface="+mn-lt"/>
                  </a:rPr>
                  <a:t>hình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tuyến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tính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được</a:t>
                </a:r>
                <a:r>
                  <a:rPr lang="vi-VN" dirty="0">
                    <a:latin typeface="+mn-lt"/>
                  </a:rPr>
                  <a:t> cho trong </a:t>
                </a:r>
                <a:r>
                  <a:rPr lang="vi-VN" dirty="0" err="1">
                    <a:latin typeface="+mn-lt"/>
                  </a:rPr>
                  <a:t>hình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dưới</a:t>
                </a:r>
                <a:r>
                  <a:rPr lang="vi-VN" dirty="0">
                    <a:latin typeface="+mn-lt"/>
                  </a:rPr>
                  <a:t> đây:</a:t>
                </a:r>
              </a:p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endParaRPr lang="vi-VN" dirty="0">
                  <a:latin typeface="+mn-lt"/>
                </a:endParaRPr>
              </a:p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endParaRPr lang="vi-VN" dirty="0">
                  <a:latin typeface="+mn-lt"/>
                </a:endParaRPr>
              </a:p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endParaRPr lang="vi-VN" dirty="0">
                  <a:latin typeface="+mn-lt"/>
                </a:endParaRPr>
              </a:p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endParaRPr lang="vi-VN" dirty="0">
                  <a:latin typeface="+mn-lt"/>
                </a:endParaRPr>
              </a:p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endParaRPr lang="vi-VN" dirty="0">
                  <a:latin typeface="+mn-lt"/>
                </a:endParaRPr>
              </a:p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endParaRPr lang="vi-VN" dirty="0">
                  <a:latin typeface="+mn-lt"/>
                </a:endParaRPr>
              </a:p>
              <a:p>
                <a:pPr marL="114300" indent="0" algn="just"/>
                <a:endParaRPr lang="vi-VN" dirty="0">
                  <a:latin typeface="+mn-lt"/>
                </a:endParaRPr>
              </a:p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r>
                  <a:rPr lang="vi-VN" dirty="0" err="1">
                    <a:latin typeface="+mn-lt"/>
                  </a:rPr>
                  <a:t>Các</a:t>
                </a:r>
                <a:r>
                  <a:rPr lang="vi-VN" dirty="0">
                    <a:latin typeface="+mn-lt"/>
                  </a:rPr>
                  <a:t>  </a:t>
                </a:r>
                <a:r>
                  <a:rPr lang="vi-VN" i="1" dirty="0" err="1">
                    <a:latin typeface="Roboto Mono Regular" panose="020B0604020202020204" charset="0"/>
                    <a:ea typeface="Roboto Mono Regular" panose="020B0604020202020204" charset="0"/>
                  </a:rPr>
                  <a:t>activation</a:t>
                </a:r>
                <a:r>
                  <a:rPr lang="vi-VN" dirty="0">
                    <a:latin typeface="+mn-lt"/>
                  </a:rPr>
                  <a:t>  </a:t>
                </a:r>
                <a:r>
                  <a:rPr lang="vi-VN" dirty="0" err="1">
                    <a:latin typeface="+mn-lt"/>
                  </a:rPr>
                  <a:t>cần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thỏa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các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tính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chất</a:t>
                </a:r>
                <a:r>
                  <a:rPr lang="vi-VN" dirty="0">
                    <a:latin typeface="+mn-lt"/>
                  </a:rPr>
                  <a:t> sau: </a:t>
                </a:r>
              </a:p>
              <a:p>
                <a:pPr marL="857250" lvl="1" indent="-285750" algn="just">
                  <a:buFont typeface="Wingdings" panose="05000000000000000000" pitchFamily="2" charset="2"/>
                  <a:buChar char="Ø"/>
                </a:pPr>
                <a:r>
                  <a:rPr lang="vi-VN" sz="1050" dirty="0" err="1">
                    <a:latin typeface="+mn-lt"/>
                  </a:rPr>
                  <a:t>Là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hàm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số</a:t>
                </a:r>
                <a:r>
                  <a:rPr lang="vi-VN" sz="1050" dirty="0">
                    <a:latin typeface="+mn-lt"/>
                  </a:rPr>
                  <a:t> liên </a:t>
                </a:r>
                <a:r>
                  <a:rPr lang="vi-VN" sz="1050" dirty="0" err="1">
                    <a:latin typeface="+mn-lt"/>
                  </a:rPr>
                  <a:t>tục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nhận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giá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trị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thực</a:t>
                </a:r>
                <a:r>
                  <a:rPr lang="vi-VN" sz="1050" dirty="0">
                    <a:latin typeface="+mn-lt"/>
                  </a:rPr>
                  <a:t>, </a:t>
                </a:r>
                <a:r>
                  <a:rPr lang="vi-VN" sz="1050" dirty="0" err="1">
                    <a:latin typeface="+mn-lt"/>
                  </a:rPr>
                  <a:t>bị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chặn</a:t>
                </a:r>
                <a:r>
                  <a:rPr lang="vi-VN" sz="1050" dirty="0">
                    <a:latin typeface="+mn-lt"/>
                  </a:rPr>
                  <a:t> trong </a:t>
                </a:r>
                <a:r>
                  <a:rPr lang="vi-VN" sz="1050" dirty="0" err="1">
                    <a:latin typeface="+mn-lt"/>
                  </a:rPr>
                  <a:t>khoảng</a:t>
                </a:r>
                <a:r>
                  <a:rPr lang="vi-VN" sz="1050" dirty="0">
                    <a:latin typeface="+mn-lt"/>
                  </a:rPr>
                  <a:t> (0, 1). </a:t>
                </a:r>
              </a:p>
              <a:p>
                <a:pPr marL="857250" lvl="1" indent="-285750" algn="just">
                  <a:buFont typeface="Wingdings" panose="05000000000000000000" pitchFamily="2" charset="2"/>
                  <a:buChar char="Ø"/>
                </a:pPr>
                <a:r>
                  <a:rPr lang="vi-VN" sz="1050" dirty="0" err="1">
                    <a:latin typeface="+mn-lt"/>
                  </a:rPr>
                  <a:t>Nếu</a:t>
                </a:r>
                <a:r>
                  <a:rPr lang="vi-VN" sz="1050" dirty="0">
                    <a:latin typeface="+mn-lt"/>
                  </a:rPr>
                  <a:t> coi </a:t>
                </a:r>
                <a:r>
                  <a:rPr lang="vi-VN" sz="1050" dirty="0" err="1">
                    <a:latin typeface="+mn-lt"/>
                  </a:rPr>
                  <a:t>điểm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có</a:t>
                </a:r>
                <a:r>
                  <a:rPr lang="vi-VN" sz="1050" dirty="0">
                    <a:latin typeface="+mn-lt"/>
                  </a:rPr>
                  <a:t> tung </a:t>
                </a:r>
                <a:r>
                  <a:rPr lang="vi-VN" sz="1050" dirty="0" err="1">
                    <a:latin typeface="+mn-lt"/>
                  </a:rPr>
                  <a:t>độ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là</a:t>
                </a:r>
                <a:r>
                  <a:rPr lang="vi-VN" sz="1050" dirty="0">
                    <a:latin typeface="+mn-lt"/>
                  </a:rPr>
                  <a:t> 1/ 2 </a:t>
                </a:r>
                <a:r>
                  <a:rPr lang="vi-VN" sz="1050" dirty="0" err="1">
                    <a:latin typeface="+mn-lt"/>
                  </a:rPr>
                  <a:t>làm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điểm</a:t>
                </a:r>
                <a:r>
                  <a:rPr lang="vi-VN" sz="1050" dirty="0">
                    <a:latin typeface="+mn-lt"/>
                  </a:rPr>
                  <a:t> phân chia </a:t>
                </a:r>
                <a:r>
                  <a:rPr lang="vi-VN" sz="1050" dirty="0" err="1">
                    <a:latin typeface="+mn-lt"/>
                  </a:rPr>
                  <a:t>thì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các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điểm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càng</a:t>
                </a:r>
                <a:r>
                  <a:rPr lang="vi-VN" sz="1050" dirty="0">
                    <a:latin typeface="+mn-lt"/>
                  </a:rPr>
                  <a:t> xa </a:t>
                </a:r>
                <a:r>
                  <a:rPr lang="vi-VN" sz="1050" dirty="0" err="1">
                    <a:latin typeface="+mn-lt"/>
                  </a:rPr>
                  <a:t>điểm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này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về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phía</a:t>
                </a:r>
                <a:r>
                  <a:rPr lang="vi-VN" sz="1050" dirty="0">
                    <a:latin typeface="+mn-lt"/>
                  </a:rPr>
                  <a:t> bên </a:t>
                </a:r>
                <a:r>
                  <a:rPr lang="vi-VN" sz="1050" dirty="0" err="1">
                    <a:latin typeface="+mn-lt"/>
                  </a:rPr>
                  <a:t>trái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có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giá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trị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càng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gần</a:t>
                </a:r>
                <a:r>
                  <a:rPr lang="vi-VN" sz="1050" dirty="0">
                    <a:latin typeface="+mn-lt"/>
                  </a:rPr>
                  <a:t> 0. </a:t>
                </a:r>
                <a:r>
                  <a:rPr lang="vi-VN" sz="1050" dirty="0" err="1">
                    <a:latin typeface="+mn-lt"/>
                  </a:rPr>
                  <a:t>Ngược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lại</a:t>
                </a:r>
                <a:r>
                  <a:rPr lang="vi-VN" sz="1050" dirty="0">
                    <a:latin typeface="+mn-lt"/>
                  </a:rPr>
                  <a:t>, </a:t>
                </a:r>
                <a:r>
                  <a:rPr lang="vi-VN" sz="1050" dirty="0" err="1">
                    <a:latin typeface="+mn-lt"/>
                  </a:rPr>
                  <a:t>các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điểm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càng</a:t>
                </a:r>
                <a:r>
                  <a:rPr lang="vi-VN" sz="1050" dirty="0">
                    <a:latin typeface="+mn-lt"/>
                  </a:rPr>
                  <a:t> xa </a:t>
                </a:r>
                <a:r>
                  <a:rPr lang="vi-VN" sz="1050" dirty="0" err="1">
                    <a:latin typeface="+mn-lt"/>
                  </a:rPr>
                  <a:t>điểm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này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về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phía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phải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có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giá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trị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càng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gần</a:t>
                </a:r>
                <a:r>
                  <a:rPr lang="vi-VN" sz="1050" dirty="0">
                    <a:latin typeface="+mn-lt"/>
                  </a:rPr>
                  <a:t> 1. </a:t>
                </a:r>
              </a:p>
              <a:p>
                <a:pPr marL="857250" lvl="1" indent="-285750" algn="just">
                  <a:buFont typeface="Wingdings" panose="05000000000000000000" pitchFamily="2" charset="2"/>
                  <a:buChar char="Ø"/>
                </a:pPr>
                <a:r>
                  <a:rPr lang="vi-VN" sz="1050" dirty="0" err="1">
                    <a:latin typeface="+mn-lt"/>
                  </a:rPr>
                  <a:t>Mượt</a:t>
                </a:r>
                <a:r>
                  <a:rPr lang="vi-VN" sz="1050" dirty="0">
                    <a:latin typeface="+mn-lt"/>
                  </a:rPr>
                  <a:t> (</a:t>
                </a:r>
                <a:r>
                  <a:rPr lang="vi-VN" sz="1050" dirty="0" err="1">
                    <a:latin typeface="+mn-lt"/>
                  </a:rPr>
                  <a:t>smooth</a:t>
                </a:r>
                <a:r>
                  <a:rPr lang="vi-VN" sz="1050" dirty="0">
                    <a:latin typeface="+mn-lt"/>
                  </a:rPr>
                  <a:t>) nên </a:t>
                </a:r>
                <a:r>
                  <a:rPr lang="vi-VN" sz="1050" dirty="0" err="1">
                    <a:latin typeface="+mn-lt"/>
                  </a:rPr>
                  <a:t>có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đạo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hàm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mọi</a:t>
                </a:r>
                <a:r>
                  <a:rPr lang="vi-VN" sz="1050" dirty="0">
                    <a:latin typeface="+mn-lt"/>
                  </a:rPr>
                  <a:t> nơi, </a:t>
                </a:r>
                <a:r>
                  <a:rPr lang="vi-VN" sz="1050" dirty="0" err="1">
                    <a:latin typeface="+mn-lt"/>
                  </a:rPr>
                  <a:t>thuận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lợi</a:t>
                </a:r>
                <a:r>
                  <a:rPr lang="vi-VN" sz="1050" dirty="0">
                    <a:latin typeface="+mn-lt"/>
                  </a:rPr>
                  <a:t> trong </a:t>
                </a:r>
                <a:r>
                  <a:rPr lang="vi-VN" sz="1050" dirty="0" err="1">
                    <a:latin typeface="+mn-lt"/>
                  </a:rPr>
                  <a:t>việc</a:t>
                </a:r>
                <a:r>
                  <a:rPr lang="vi-VN" sz="1050" dirty="0">
                    <a:latin typeface="+mn-lt"/>
                  </a:rPr>
                  <a:t> </a:t>
                </a:r>
                <a:r>
                  <a:rPr lang="vi-VN" sz="1050" dirty="0" err="1">
                    <a:latin typeface="+mn-lt"/>
                  </a:rPr>
                  <a:t>tối</a:t>
                </a:r>
                <a:r>
                  <a:rPr lang="vi-VN" sz="1050" dirty="0">
                    <a:latin typeface="+mn-lt"/>
                  </a:rPr>
                  <a:t> ưu </a:t>
                </a:r>
                <a:r>
                  <a:rPr lang="vi-VN" sz="1050" dirty="0" err="1">
                    <a:latin typeface="+mn-lt"/>
                  </a:rPr>
                  <a:t>hóa</a:t>
                </a:r>
                <a:r>
                  <a:rPr lang="vi-VN" sz="1050" dirty="0">
                    <a:latin typeface="+mn-lt"/>
                  </a:rPr>
                  <a:t>. </a:t>
                </a:r>
              </a:p>
              <a:p>
                <a:pPr marL="571500" lvl="1" indent="0" algn="just"/>
                <a:endParaRPr lang="vi-VN" sz="1100" dirty="0">
                  <a:latin typeface="+mn-lt"/>
                </a:endParaRPr>
              </a:p>
              <a:p>
                <a:pPr marL="285750" indent="-171450" algn="just">
                  <a:buFont typeface="Wingdings" panose="05000000000000000000" pitchFamily="2" charset="2"/>
                  <a:buChar char="ü"/>
                </a:pPr>
                <a:r>
                  <a:rPr lang="vi-VN" dirty="0">
                    <a:latin typeface="+mn-lt"/>
                  </a:rPr>
                  <a:t>Trong </a:t>
                </a:r>
                <a:r>
                  <a:rPr lang="vi-VN" dirty="0" err="1">
                    <a:latin typeface="+mn-lt"/>
                  </a:rPr>
                  <a:t>số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các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hàm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số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có</a:t>
                </a:r>
                <a:r>
                  <a:rPr lang="vi-VN" dirty="0">
                    <a:latin typeface="+mn-lt"/>
                  </a:rPr>
                  <a:t> 3 </a:t>
                </a:r>
                <a:r>
                  <a:rPr lang="vi-VN" dirty="0" err="1">
                    <a:latin typeface="+mn-lt"/>
                  </a:rPr>
                  <a:t>tính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chất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nói</a:t>
                </a:r>
                <a:r>
                  <a:rPr lang="vi-VN" dirty="0">
                    <a:latin typeface="+mn-lt"/>
                  </a:rPr>
                  <a:t> trên </a:t>
                </a:r>
                <a:r>
                  <a:rPr lang="vi-VN" dirty="0" err="1">
                    <a:latin typeface="+mn-lt"/>
                  </a:rPr>
                  <a:t>thì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hàm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i="1" dirty="0" err="1">
                    <a:latin typeface="+mn-lt"/>
                  </a:rPr>
                  <a:t>sigmoid</a:t>
                </a:r>
                <a:r>
                  <a:rPr lang="vi-VN" i="1" dirty="0">
                    <a:latin typeface="+mn-lt"/>
                  </a:rPr>
                  <a:t> </a:t>
                </a:r>
                <a:r>
                  <a:rPr lang="vi-VN" dirty="0">
                    <a:latin typeface="+mn-lt"/>
                  </a:rPr>
                  <a:t>:  </a:t>
                </a:r>
                <a:r>
                  <a:rPr lang="vi-VN" b="1" i="1" dirty="0">
                    <a:latin typeface="+mn-lt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vi-V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vi-V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b="1" i="1" dirty="0">
                    <a:latin typeface="+mn-lt"/>
                  </a:rPr>
                  <a:t> = </a:t>
                </a:r>
                <a:r>
                  <a:rPr lang="el-GR" b="1" i="1" dirty="0">
                    <a:latin typeface="+mn-lt"/>
                  </a:rPr>
                  <a:t>σ(</a:t>
                </a:r>
                <a:r>
                  <a:rPr lang="vi-VN" b="1" i="1" dirty="0">
                    <a:latin typeface="+mn-lt"/>
                  </a:rPr>
                  <a:t>s) </a:t>
                </a:r>
              </a:p>
              <a:p>
                <a:pPr marL="114300" indent="0" algn="just"/>
                <a:endParaRPr lang="vi-VN" b="1" i="1" dirty="0">
                  <a:latin typeface="+mn-lt"/>
                </a:endParaRPr>
              </a:p>
              <a:p>
                <a:pPr marL="114300" indent="0"/>
                <a:r>
                  <a:rPr lang="vi-VN" b="1" i="1" dirty="0">
                    <a:latin typeface="+mn-lt"/>
                  </a:rPr>
                  <a:t>     </a:t>
                </a:r>
                <a:r>
                  <a:rPr lang="vi-VN" dirty="0" err="1">
                    <a:latin typeface="+mn-lt"/>
                  </a:rPr>
                  <a:t>Được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sử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dụng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nhiều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nhất</a:t>
                </a:r>
                <a:r>
                  <a:rPr lang="vi-VN" dirty="0">
                    <a:latin typeface="+mn-lt"/>
                  </a:rPr>
                  <a:t>, </a:t>
                </a:r>
                <a:r>
                  <a:rPr lang="vi-VN" dirty="0" err="1">
                    <a:latin typeface="+mn-lt"/>
                  </a:rPr>
                  <a:t>vì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nó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bị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chặn</a:t>
                </a:r>
                <a:r>
                  <a:rPr lang="vi-VN" dirty="0">
                    <a:latin typeface="+mn-lt"/>
                  </a:rPr>
                  <a:t> trong </a:t>
                </a:r>
                <a:r>
                  <a:rPr lang="vi-VN" dirty="0" err="1">
                    <a:latin typeface="+mn-lt"/>
                  </a:rPr>
                  <a:t>khoảng</a:t>
                </a:r>
                <a:r>
                  <a:rPr lang="vi-VN" dirty="0">
                    <a:latin typeface="+mn-lt"/>
                  </a:rPr>
                  <a:t> (0,1). Thêm </a:t>
                </a:r>
                <a:r>
                  <a:rPr lang="vi-VN" dirty="0" err="1">
                    <a:latin typeface="+mn-lt"/>
                  </a:rPr>
                  <a:t>vào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đó</a:t>
                </a:r>
                <a:r>
                  <a:rPr lang="vi-VN" dirty="0">
                    <a:latin typeface="+mn-lt"/>
                  </a:rPr>
                  <a:t> :</a:t>
                </a:r>
              </a:p>
              <a:p>
                <a:pPr marL="114300" indent="0"/>
                <a:endParaRPr lang="vi-VN" dirty="0">
                  <a:latin typeface="+mn-lt"/>
                </a:endParaRPr>
              </a:p>
              <a:p>
                <a:pPr marL="114300" indent="0" algn="ctr"/>
                <a14:m>
                  <m:oMath xmlns:m="http://schemas.openxmlformats.org/officeDocument/2006/math">
                    <m:func>
                      <m:func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l-GR" b="1" dirty="0"/>
                          <m:t>σ</m:t>
                        </m:r>
                        <m:r>
                          <m:rPr>
                            <m:nor/>
                          </m:rPr>
                          <a:rPr lang="el-GR" b="1" dirty="0"/>
                          <m:t>(</m:t>
                        </m:r>
                        <m:r>
                          <m:rPr>
                            <m:nor/>
                          </m:rPr>
                          <a:rPr lang="vi-VN" b="1" dirty="0"/>
                          <m:t>s</m:t>
                        </m:r>
                        <m:r>
                          <a:rPr lang="vi-VN" b="1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vi-VN" b="1" dirty="0"/>
                  <a:t> = 0 </a:t>
                </a:r>
                <a:r>
                  <a:rPr lang="vi-VN" b="1" dirty="0">
                    <a:latin typeface="+mn-lt"/>
                  </a:rPr>
                  <a:t> 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l-GR" b="1" dirty="0"/>
                          <m:t>σ</m:t>
                        </m:r>
                        <m:r>
                          <m:rPr>
                            <m:nor/>
                          </m:rPr>
                          <a:rPr lang="el-GR" b="1" dirty="0"/>
                          <m:t>(</m:t>
                        </m:r>
                        <m:r>
                          <m:rPr>
                            <m:nor/>
                          </m:rPr>
                          <a:rPr lang="vi-VN" b="1" dirty="0"/>
                          <m:t>s</m:t>
                        </m:r>
                        <m:r>
                          <a:rPr lang="vi-VN" b="1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vi-VN" b="1" dirty="0"/>
                  <a:t> </a:t>
                </a:r>
                <a:r>
                  <a:rPr lang="vi-VN" b="1" dirty="0">
                    <a:latin typeface="+mn-lt"/>
                  </a:rPr>
                  <a:t>= 1</a:t>
                </a:r>
              </a:p>
              <a:p>
                <a:pPr marL="114300" indent="0" algn="just"/>
                <a:r>
                  <a:rPr lang="vi-VN" dirty="0">
                    <a:latin typeface="+mn-lt"/>
                  </a:rPr>
                  <a:t>     </a:t>
                </a:r>
                <a:r>
                  <a:rPr lang="vi-VN" dirty="0" err="1">
                    <a:latin typeface="+mn-lt"/>
                  </a:rPr>
                  <a:t>Đặc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biệt</a:t>
                </a:r>
                <a:r>
                  <a:rPr lang="vi-VN" dirty="0">
                    <a:latin typeface="+mn-lt"/>
                  </a:rPr>
                  <a:t> hơn </a:t>
                </a:r>
                <a:r>
                  <a:rPr lang="vi-VN" dirty="0" err="1">
                    <a:latin typeface="+mn-lt"/>
                  </a:rPr>
                  <a:t>nữa</a:t>
                </a:r>
                <a:r>
                  <a:rPr lang="vi-VN" dirty="0">
                    <a:latin typeface="+mn-lt"/>
                  </a:rPr>
                  <a:t>: </a:t>
                </a:r>
              </a:p>
              <a:p>
                <a:pPr marL="114300" indent="0" algn="ctr"/>
                <a:r>
                  <a:rPr lang="el-GR" b="1" dirty="0"/>
                  <a:t>σ</a:t>
                </a:r>
                <a:r>
                  <a:rPr lang="vi-VN" b="1" dirty="0"/>
                  <a:t>'</a:t>
                </a:r>
                <a:r>
                  <a:rPr lang="el-GR" b="1" dirty="0"/>
                  <a:t>(</a:t>
                </a:r>
                <a:r>
                  <a:rPr lang="vi-VN" b="1" dirty="0"/>
                  <a:t>s) </a:t>
                </a:r>
                <a14:m>
                  <m:oMath xmlns:m="http://schemas.openxmlformats.org/officeDocument/2006/math">
                    <m:r>
                      <a:rPr lang="vi-VN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1" i="1" dirty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vi-VN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vi-V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vi-V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vi-V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vi-VN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p>
                            </m:sSup>
                            <m:r>
                              <a:rPr lang="vi-V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vi-V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vi-VN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vi-V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vi-V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1" i="1" dirty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vi-VN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</m:num>
                      <m:den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vi-V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vi-V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b="1" dirty="0">
                    <a:latin typeface="+mn-lt"/>
                  </a:rPr>
                  <a:t> =</a:t>
                </a:r>
                <a:r>
                  <a:rPr lang="el-GR" b="1" dirty="0"/>
                  <a:t> σ(</a:t>
                </a:r>
                <a:r>
                  <a:rPr lang="vi-VN" b="1" dirty="0"/>
                  <a:t>s)(1-</a:t>
                </a:r>
                <a:r>
                  <a:rPr lang="el-GR" b="1" dirty="0"/>
                  <a:t> σ(</a:t>
                </a:r>
                <a:r>
                  <a:rPr lang="vi-VN" b="1" dirty="0"/>
                  <a:t>s))</a:t>
                </a:r>
                <a:endParaRPr lang="vi-VN" b="1" dirty="0">
                  <a:latin typeface="+mn-lt"/>
                </a:endParaRPr>
              </a:p>
              <a:p>
                <a:pPr marL="285750" indent="-171450" algn="just">
                  <a:buFont typeface="Wingdings" panose="05000000000000000000" pitchFamily="2" charset="2"/>
                  <a:buChar char="ü"/>
                </a:pPr>
                <a:r>
                  <a:rPr lang="vi-VN" dirty="0" err="1">
                    <a:latin typeface="+mn-lt"/>
                  </a:rPr>
                  <a:t>Chính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vì</a:t>
                </a:r>
                <a:r>
                  <a:rPr lang="vi-VN" dirty="0">
                    <a:latin typeface="+mn-lt"/>
                  </a:rPr>
                  <a:t> công </a:t>
                </a:r>
                <a:r>
                  <a:rPr lang="vi-VN" dirty="0" err="1">
                    <a:latin typeface="+mn-lt"/>
                  </a:rPr>
                  <a:t>thức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đạo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hàm</a:t>
                </a:r>
                <a:r>
                  <a:rPr lang="vi-VN" dirty="0">
                    <a:latin typeface="+mn-lt"/>
                  </a:rPr>
                  <a:t> đơn </a:t>
                </a:r>
                <a:r>
                  <a:rPr lang="vi-VN" dirty="0" err="1">
                    <a:latin typeface="+mn-lt"/>
                  </a:rPr>
                  <a:t>giản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này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mà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hàm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b="1" i="1" dirty="0" err="1">
                    <a:latin typeface="+mn-lt"/>
                  </a:rPr>
                  <a:t>sigmoid</a:t>
                </a:r>
                <a:r>
                  <a:rPr lang="vi-VN" b="1" i="1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được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sử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dụng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rộng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rãi</a:t>
                </a:r>
                <a:r>
                  <a:rPr lang="vi-VN" dirty="0">
                    <a:latin typeface="+mn-lt"/>
                  </a:rPr>
                  <a:t>.</a:t>
                </a:r>
              </a:p>
              <a:p>
                <a:pPr marL="285750" indent="-171450" algn="just">
                  <a:buFont typeface="Wingdings" panose="05000000000000000000" pitchFamily="2" charset="2"/>
                  <a:buChar char="ü"/>
                </a:pPr>
                <a:r>
                  <a:rPr lang="vi-VN" dirty="0" err="1">
                    <a:latin typeface="+mn-lt"/>
                  </a:rPr>
                  <a:t>Ngoài</a:t>
                </a:r>
                <a:r>
                  <a:rPr lang="vi-VN" dirty="0">
                    <a:latin typeface="+mn-lt"/>
                  </a:rPr>
                  <a:t> ra </a:t>
                </a:r>
                <a:r>
                  <a:rPr lang="vi-VN" dirty="0" err="1">
                    <a:latin typeface="+mn-lt"/>
                  </a:rPr>
                  <a:t>nó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còn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có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tính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chất</a:t>
                </a:r>
                <a:r>
                  <a:rPr lang="vi-VN" dirty="0">
                    <a:latin typeface="+mn-lt"/>
                  </a:rPr>
                  <a:t> sau: </a:t>
                </a:r>
                <a:r>
                  <a:rPr lang="vi-VN" b="1" i="1" dirty="0">
                    <a:latin typeface="+mn-lt"/>
                  </a:rPr>
                  <a:t>1 − </a:t>
                </a:r>
                <a:r>
                  <a:rPr lang="el-GR" b="1" i="1" dirty="0">
                    <a:latin typeface="+mn-lt"/>
                  </a:rPr>
                  <a:t>σ(</a:t>
                </a:r>
                <a:r>
                  <a:rPr lang="vi-VN" b="1" i="1" dirty="0">
                    <a:latin typeface="+mn-lt"/>
                  </a:rPr>
                  <a:t>x) = </a:t>
                </a:r>
                <a:r>
                  <a:rPr lang="el-GR" b="1" i="1" dirty="0">
                    <a:latin typeface="+mn-lt"/>
                  </a:rPr>
                  <a:t>σ(−</a:t>
                </a:r>
                <a:r>
                  <a:rPr lang="vi-VN" b="1" i="1" dirty="0">
                    <a:latin typeface="+mn-lt"/>
                  </a:rPr>
                  <a:t>x) </a:t>
                </a:r>
              </a:p>
              <a:p>
                <a:pPr marL="114300" indent="0" algn="just"/>
                <a:r>
                  <a:rPr lang="vi-VN" dirty="0">
                    <a:latin typeface="+mn-lt"/>
                  </a:rPr>
                  <a:t>     </a:t>
                </a:r>
                <a:r>
                  <a:rPr lang="vi-VN" dirty="0" err="1">
                    <a:latin typeface="+mn-lt"/>
                  </a:rPr>
                  <a:t>Vì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vậy</a:t>
                </a:r>
                <a:r>
                  <a:rPr lang="vi-VN" dirty="0">
                    <a:latin typeface="+mn-lt"/>
                  </a:rPr>
                  <a:t> ta </a:t>
                </a:r>
                <a:r>
                  <a:rPr lang="vi-VN" dirty="0" err="1">
                    <a:latin typeface="+mn-lt"/>
                  </a:rPr>
                  <a:t>có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thể</a:t>
                </a:r>
                <a:r>
                  <a:rPr lang="vi-VN" dirty="0">
                    <a:latin typeface="+mn-lt"/>
                  </a:rPr>
                  <a:t> </a:t>
                </a:r>
                <a:r>
                  <a:rPr lang="vi-VN" dirty="0" err="1">
                    <a:latin typeface="+mn-lt"/>
                  </a:rPr>
                  <a:t>tính</a:t>
                </a:r>
                <a:r>
                  <a:rPr lang="vi-VN" dirty="0">
                    <a:latin typeface="+mn-lt"/>
                  </a:rPr>
                  <a:t> P(y = 0|x) = </a:t>
                </a:r>
                <a:r>
                  <a:rPr lang="el-GR" dirty="0">
                    <a:latin typeface="+mn-lt"/>
                  </a:rPr>
                  <a:t>σ(−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𝟂</m:t>
                    </m:r>
                  </m:oMath>
                </a14:m>
                <a:r>
                  <a:rPr lang="vi-VN" dirty="0">
                    <a:latin typeface="+mn-lt"/>
                  </a:rPr>
                  <a:t>x). </a:t>
                </a:r>
              </a:p>
            </p:txBody>
          </p:sp>
        </mc:Choice>
        <mc:Fallback xmlns="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35768" y="550663"/>
                <a:ext cx="8365332" cy="4552055"/>
              </a:xfrm>
              <a:blipFill>
                <a:blip r:embed="rId2"/>
                <a:stretch>
                  <a:fillRect r="-36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D359D01-5624-4371-AECC-5ACD8D4DEFDF}"/>
              </a:ext>
            </a:extLst>
          </p:cNvPr>
          <p:cNvSpPr txBox="1"/>
          <p:nvPr/>
        </p:nvSpPr>
        <p:spPr>
          <a:xfrm>
            <a:off x="435768" y="208654"/>
            <a:ext cx="855821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tx1"/>
                </a:solidFill>
              </a:rPr>
              <a:t>Sigmoid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Function</a:t>
            </a: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7F11E4A-8EC5-4CBE-98FD-780000D4F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95" y="945357"/>
            <a:ext cx="4767263" cy="9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19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2195" y="628650"/>
                <a:ext cx="8010141" cy="4321969"/>
              </a:xfrm>
            </p:spPr>
            <p:txBody>
              <a:bodyPr/>
              <a:lstStyle/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r>
                  <a:rPr lang="vi-VN" sz="1050" b="1" i="1" dirty="0">
                    <a:latin typeface="Roboto Mono Regular" panose="020B0604020202020204" charset="0"/>
                    <a:ea typeface="Roboto Mono Regular" panose="020B0604020202020204" charset="0"/>
                  </a:rPr>
                  <a:t>Cross-entropy </a:t>
                </a:r>
                <a:r>
                  <a:rPr lang="vi-VN" sz="1050" b="1" i="1" dirty="0" err="1">
                    <a:latin typeface="Roboto Mono Regular" panose="020B0604020202020204" charset="0"/>
                    <a:ea typeface="Roboto Mono Regular" panose="020B0604020202020204" charset="0"/>
                  </a:rPr>
                  <a:t>Loss</a:t>
                </a:r>
                <a:r>
                  <a:rPr lang="vi-VN" sz="1050" b="1" i="1" dirty="0">
                    <a:latin typeface="Roboto Mono Regular" panose="020B0604020202020204" charset="0"/>
                    <a:ea typeface="Roboto Mono Regular" panose="020B0604020202020204" charset="0"/>
                  </a:rPr>
                  <a:t> </a:t>
                </a:r>
                <a:r>
                  <a:rPr lang="vi-VN" sz="1050" b="1" i="1" dirty="0" err="1">
                    <a:latin typeface="Roboto Mono Regular" panose="020B0604020202020204" charset="0"/>
                    <a:ea typeface="Roboto Mono Regular" panose="020B0604020202020204" charset="0"/>
                  </a:rPr>
                  <a:t>Function</a:t>
                </a:r>
                <a:r>
                  <a:rPr lang="vi-VN" sz="1050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mất</a:t>
                </a:r>
                <a:r>
                  <a:rPr lang="vi-VN" dirty="0"/>
                  <a:t> </a:t>
                </a:r>
                <a:r>
                  <a:rPr lang="vi-VN" dirty="0" err="1"/>
                  <a:t>mát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sử</a:t>
                </a:r>
                <a:r>
                  <a:rPr lang="vi-VN" dirty="0"/>
                  <a:t> </a:t>
                </a:r>
                <a:r>
                  <a:rPr lang="vi-VN" dirty="0" err="1"/>
                  <a:t>dụng</a:t>
                </a:r>
                <a:r>
                  <a:rPr lang="vi-VN" dirty="0"/>
                  <a:t> trong </a:t>
                </a:r>
                <a:r>
                  <a:rPr lang="vi-VN" b="1" i="1" dirty="0" err="1"/>
                  <a:t>Logistic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Regression</a:t>
                </a:r>
                <a:r>
                  <a:rPr lang="vi-VN" dirty="0"/>
                  <a:t>. </a:t>
                </a:r>
              </a:p>
              <a:p>
                <a:pPr marL="400050" indent="-285750" algn="just">
                  <a:buFont typeface="Wingdings" panose="05000000000000000000" pitchFamily="2" charset="2"/>
                  <a:buChar char="ü"/>
                </a:pPr>
                <a:r>
                  <a:rPr lang="vi-VN" dirty="0" err="1"/>
                  <a:t>Với</a:t>
                </a:r>
                <a:r>
                  <a:rPr lang="vi-VN" dirty="0"/>
                  <a:t> </a:t>
                </a:r>
                <a:r>
                  <a:rPr lang="vi-VN" dirty="0" err="1"/>
                  <a:t>từng</a:t>
                </a:r>
                <a:r>
                  <a:rPr lang="vi-VN" dirty="0"/>
                  <a:t> </a:t>
                </a:r>
                <a:r>
                  <a:rPr lang="vi-VN" dirty="0" err="1"/>
                  <a:t>điểm</a:t>
                </a:r>
                <a:r>
                  <a:rPr lang="vi-VN" dirty="0"/>
                  <a:t> </a:t>
                </a:r>
                <a:r>
                  <a:rPr lang="vi-VN" dirty="0" err="1"/>
                  <a:t>dữ</a:t>
                </a:r>
                <a:r>
                  <a:rPr lang="vi-VN" dirty="0"/>
                  <a:t> </a:t>
                </a:r>
                <a:r>
                  <a:rPr lang="vi-VN" dirty="0" err="1"/>
                  <a:t>liệu</a:t>
                </a:r>
                <a:r>
                  <a:rPr lang="vi-VN" dirty="0"/>
                  <a:t> </a:t>
                </a:r>
                <a:r>
                  <a:rPr lang="vi-VN" dirty="0" err="1"/>
                  <a:t>huấn</a:t>
                </a:r>
                <a:r>
                  <a:rPr lang="vi-VN" dirty="0"/>
                  <a:t> </a:t>
                </a:r>
                <a:r>
                  <a:rPr lang="vi-VN" dirty="0" err="1"/>
                  <a:t>luyện</a:t>
                </a:r>
                <a:r>
                  <a:rPr lang="vi-VN" dirty="0"/>
                  <a:t> (</a:t>
                </a:r>
                <a:r>
                  <a:rPr lang="vi-VN" dirty="0" err="1"/>
                  <a:t>đã</a:t>
                </a:r>
                <a:r>
                  <a:rPr lang="vi-VN" dirty="0"/>
                  <a:t> </a:t>
                </a:r>
                <a:r>
                  <a:rPr lang="vi-VN" dirty="0" err="1"/>
                  <a:t>biết</a:t>
                </a:r>
                <a:r>
                  <a:rPr lang="vi-VN" dirty="0"/>
                  <a:t> </a:t>
                </a:r>
                <a:r>
                  <a:rPr lang="vi-VN" dirty="0" err="1"/>
                  <a:t>đầu</a:t>
                </a:r>
                <a:r>
                  <a:rPr lang="vi-VN" dirty="0"/>
                  <a:t> ra </a:t>
                </a:r>
                <a:r>
                  <a:rPr lang="vi-VN" b="1" i="1" dirty="0"/>
                  <a:t>y</a:t>
                </a:r>
                <a:r>
                  <a:rPr lang="vi-VN" dirty="0"/>
                  <a:t>), ta </a:t>
                </a:r>
                <a:r>
                  <a:rPr lang="vi-VN" dirty="0" err="1"/>
                  <a:t>có</a:t>
                </a:r>
                <a:r>
                  <a:rPr lang="vi-VN" dirty="0"/>
                  <a:t>:</a:t>
                </a:r>
              </a:p>
              <a:p>
                <a:pPr marL="571500" lvl="1" indent="0" algn="ctr"/>
                <a:r>
                  <a:rPr lang="vi-VN" dirty="0"/>
                  <a:t> P(∂= 1|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/>
                  <a:t> ;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𝞈</m:t>
                    </m:r>
                  </m:oMath>
                </a14:m>
                <a:r>
                  <a:rPr lang="vi-VN" dirty="0"/>
                  <a:t>) =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𝞈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/>
                  <a:t>)</a:t>
                </a:r>
              </a:p>
              <a:p>
                <a:pPr marL="571500" lvl="1" indent="0" algn="ctr"/>
                <a:r>
                  <a:rPr lang="vi-VN" dirty="0"/>
                  <a:t>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dirty="0"/>
                  <a:t> = 0|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/>
                  <a:t> ;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𝞈</m:t>
                    </m:r>
                  </m:oMath>
                </a14:m>
                <a:r>
                  <a:rPr lang="vi-VN" dirty="0"/>
                  <a:t>) = 1 −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𝞈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/>
                  <a:t>) </a:t>
                </a:r>
              </a:p>
              <a:p>
                <a:pPr marL="285750" indent="-171450" algn="just">
                  <a:buFont typeface="Wingdings" panose="05000000000000000000" pitchFamily="2" charset="2"/>
                  <a:buChar char="ü"/>
                </a:pPr>
                <a:r>
                  <a:rPr lang="vi-VN" b="1" dirty="0" err="1"/>
                  <a:t>Mục</a:t>
                </a:r>
                <a:r>
                  <a:rPr lang="vi-VN" b="1" dirty="0"/>
                  <a:t> </a:t>
                </a:r>
                <a:r>
                  <a:rPr lang="vi-VN" b="1" dirty="0" err="1"/>
                  <a:t>đích</a:t>
                </a:r>
                <a:r>
                  <a:rPr lang="vi-VN" b="1" dirty="0"/>
                  <a:t> </a:t>
                </a:r>
                <a:r>
                  <a:rPr lang="vi-VN" dirty="0"/>
                  <a:t>: </a:t>
                </a:r>
                <a:r>
                  <a:rPr lang="vi-VN" dirty="0" err="1"/>
                  <a:t>Tìm</a:t>
                </a:r>
                <a:r>
                  <a:rPr lang="vi-VN" dirty="0"/>
                  <a:t>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hệ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𝞈</m:t>
                    </m:r>
                  </m:oMath>
                </a14:m>
                <a:r>
                  <a:rPr lang="vi-VN" dirty="0"/>
                  <a:t> sao cho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𝟂</m:t>
                        </m:r>
                      </m:e>
                      <m:sup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vi-VN" dirty="0"/>
                  <a:t>)  </a:t>
                </a:r>
                <a:r>
                  <a:rPr lang="vi-VN" dirty="0" err="1"/>
                  <a:t>càng</a:t>
                </a:r>
                <a:r>
                  <a:rPr lang="vi-VN" dirty="0"/>
                  <a:t> </a:t>
                </a:r>
                <a:r>
                  <a:rPr lang="vi-VN" dirty="0" err="1"/>
                  <a:t>gần</a:t>
                </a:r>
                <a:r>
                  <a:rPr lang="vi-VN" dirty="0"/>
                  <a:t> </a:t>
                </a:r>
                <a:r>
                  <a:rPr lang="vi-VN" dirty="0" err="1"/>
                  <a:t>với</a:t>
                </a:r>
                <a:r>
                  <a:rPr lang="vi-VN" dirty="0"/>
                  <a:t> 1 </a:t>
                </a:r>
                <a:r>
                  <a:rPr lang="vi-VN" dirty="0" err="1"/>
                  <a:t>càng</a:t>
                </a:r>
                <a:r>
                  <a:rPr lang="vi-VN" dirty="0"/>
                  <a:t> </a:t>
                </a:r>
                <a:r>
                  <a:rPr lang="vi-VN" dirty="0" err="1"/>
                  <a:t>tốt</a:t>
                </a:r>
                <a:r>
                  <a:rPr lang="vi-VN" dirty="0"/>
                  <a:t> </a:t>
                </a:r>
                <a:r>
                  <a:rPr lang="vi-VN" dirty="0" err="1"/>
                  <a:t>với</a:t>
                </a:r>
                <a:r>
                  <a:rPr lang="vi-VN" dirty="0"/>
                  <a:t>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điểm</a:t>
                </a:r>
                <a:r>
                  <a:rPr lang="vi-VN" dirty="0"/>
                  <a:t> </a:t>
                </a:r>
                <a:r>
                  <a:rPr lang="vi-VN" dirty="0" err="1"/>
                  <a:t>thuộc</a:t>
                </a:r>
                <a:r>
                  <a:rPr lang="vi-VN" dirty="0"/>
                  <a:t> </a:t>
                </a:r>
                <a:r>
                  <a:rPr lang="vi-VN" dirty="0" err="1"/>
                  <a:t>lớp</a:t>
                </a:r>
                <a:r>
                  <a:rPr lang="vi-VN" dirty="0"/>
                  <a:t> 1 </a:t>
                </a:r>
                <a:r>
                  <a:rPr lang="vi-VN" dirty="0" err="1"/>
                  <a:t>và</a:t>
                </a:r>
                <a:r>
                  <a:rPr lang="vi-VN" dirty="0"/>
                  <a:t> </a:t>
                </a:r>
                <a:r>
                  <a:rPr lang="vi-VN" dirty="0" err="1"/>
                  <a:t>càng</a:t>
                </a:r>
                <a:r>
                  <a:rPr lang="vi-VN" dirty="0"/>
                  <a:t> </a:t>
                </a:r>
                <a:r>
                  <a:rPr lang="vi-VN" dirty="0" err="1"/>
                  <a:t>gần</a:t>
                </a:r>
                <a:r>
                  <a:rPr lang="vi-VN" dirty="0"/>
                  <a:t> </a:t>
                </a:r>
                <a:r>
                  <a:rPr lang="vi-VN" dirty="0" err="1"/>
                  <a:t>với</a:t>
                </a:r>
                <a:r>
                  <a:rPr lang="vi-VN" dirty="0"/>
                  <a:t> 0 </a:t>
                </a:r>
                <a:r>
                  <a:rPr lang="vi-VN" dirty="0" err="1"/>
                  <a:t>càng</a:t>
                </a:r>
                <a:r>
                  <a:rPr lang="vi-VN" dirty="0"/>
                  <a:t> </a:t>
                </a:r>
                <a:r>
                  <a:rPr lang="vi-VN" dirty="0" err="1"/>
                  <a:t>tốt</a:t>
                </a:r>
                <a:r>
                  <a:rPr lang="vi-VN" dirty="0"/>
                  <a:t> </a:t>
                </a:r>
                <a:r>
                  <a:rPr lang="vi-VN" dirty="0" err="1"/>
                  <a:t>với</a:t>
                </a:r>
                <a:r>
                  <a:rPr lang="vi-VN" dirty="0"/>
                  <a:t>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điểm</a:t>
                </a:r>
                <a:r>
                  <a:rPr lang="vi-VN" dirty="0"/>
                  <a:t> </a:t>
                </a:r>
                <a:r>
                  <a:rPr lang="vi-VN" dirty="0" err="1"/>
                  <a:t>thuộc</a:t>
                </a:r>
                <a:r>
                  <a:rPr lang="vi-VN" dirty="0"/>
                  <a:t> </a:t>
                </a:r>
                <a:r>
                  <a:rPr lang="vi-VN" dirty="0" err="1"/>
                  <a:t>lớp</a:t>
                </a:r>
                <a:r>
                  <a:rPr lang="vi-VN" dirty="0"/>
                  <a:t> </a:t>
                </a:r>
                <a:r>
                  <a:rPr lang="vi-VN" i="1" dirty="0"/>
                  <a:t>0</a:t>
                </a:r>
                <a:r>
                  <a:rPr lang="vi-VN" dirty="0"/>
                  <a:t>. </a:t>
                </a:r>
              </a:p>
              <a:p>
                <a:pPr marL="285750" indent="-171450" algn="just">
                  <a:buFont typeface="Wingdings" panose="05000000000000000000" pitchFamily="2" charset="2"/>
                  <a:buChar char="ü"/>
                </a:pPr>
                <a:r>
                  <a:rPr lang="vi-VN" b="1" dirty="0" err="1"/>
                  <a:t>Ký</a:t>
                </a:r>
                <a:r>
                  <a:rPr lang="vi-VN" b="1" dirty="0"/>
                  <a:t> </a:t>
                </a:r>
                <a:r>
                  <a:rPr lang="vi-VN" b="1" dirty="0" err="1"/>
                  <a:t>hiệu</a:t>
                </a:r>
                <a:r>
                  <a:rPr lang="vi-V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vi-VN" b="1" i="1" dirty="0"/>
                  <a:t> =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𝟂</m:t>
                        </m:r>
                      </m:e>
                      <m:sup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vi-VN" b="1" i="1" dirty="0"/>
                  <a:t>) 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viết</a:t>
                </a:r>
                <a:r>
                  <a:rPr lang="vi-VN" dirty="0"/>
                  <a:t> </a:t>
                </a:r>
                <a:r>
                  <a:rPr lang="vi-VN" dirty="0" err="1"/>
                  <a:t>gộp</a:t>
                </a:r>
                <a:r>
                  <a:rPr lang="vi-VN" dirty="0"/>
                  <a:t> </a:t>
                </a:r>
                <a:r>
                  <a:rPr lang="vi-VN" dirty="0" err="1"/>
                  <a:t>lại</a:t>
                </a:r>
                <a:r>
                  <a:rPr lang="vi-VN" dirty="0"/>
                  <a:t> hai </a:t>
                </a:r>
                <a:r>
                  <a:rPr lang="vi-VN" dirty="0" err="1"/>
                  <a:t>biểu</a:t>
                </a:r>
                <a:r>
                  <a:rPr lang="vi-VN" dirty="0"/>
                  <a:t> </a:t>
                </a:r>
                <a:r>
                  <a:rPr lang="vi-VN" dirty="0" err="1"/>
                  <a:t>thức</a:t>
                </a:r>
                <a:r>
                  <a:rPr lang="vi-VN" dirty="0"/>
                  <a:t> ở trên ta </a:t>
                </a:r>
                <a:r>
                  <a:rPr lang="vi-VN" dirty="0" err="1"/>
                  <a:t>có</a:t>
                </a:r>
                <a:r>
                  <a:rPr lang="vi-VN" dirty="0"/>
                  <a:t>: </a:t>
                </a:r>
              </a:p>
              <a:p>
                <a:pPr marL="571500" lvl="1" indent="0" algn="ctr">
                  <a:lnSpc>
                    <a:spcPct val="150000"/>
                  </a:lnSpc>
                </a:pPr>
                <a:r>
                  <a:rPr lang="vi-VN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/>
                  <a:t>;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𝞈</m:t>
                    </m:r>
                  </m:oMath>
                </a14:m>
                <a:r>
                  <a:rPr lang="vi-VN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vi-V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dirty="0"/>
                          <m:t>(1 − </m:t>
                        </m:r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vi-VN" dirty="0"/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vi-VN" dirty="0"/>
              </a:p>
              <a:p>
                <a:pPr marL="285750" indent="-171450" algn="just">
                  <a:buFont typeface="Wingdings" panose="05000000000000000000" pitchFamily="2" charset="2"/>
                  <a:buChar char="ü"/>
                </a:pPr>
                <a:r>
                  <a:rPr lang="vi-VN" dirty="0" err="1"/>
                  <a:t>Xét</a:t>
                </a:r>
                <a:r>
                  <a:rPr lang="vi-VN" dirty="0"/>
                  <a:t> </a:t>
                </a:r>
                <a:r>
                  <a:rPr lang="vi-VN" dirty="0" err="1"/>
                  <a:t>toàn</a:t>
                </a:r>
                <a:r>
                  <a:rPr lang="vi-VN" dirty="0"/>
                  <a:t> </a:t>
                </a:r>
                <a:r>
                  <a:rPr lang="vi-VN" dirty="0" err="1"/>
                  <a:t>bộ</a:t>
                </a:r>
                <a:r>
                  <a:rPr lang="vi-VN" dirty="0"/>
                  <a:t> </a:t>
                </a:r>
                <a:r>
                  <a:rPr lang="vi-VN" dirty="0" err="1"/>
                  <a:t>tập</a:t>
                </a:r>
                <a:r>
                  <a:rPr lang="vi-VN" dirty="0"/>
                  <a:t> </a:t>
                </a:r>
                <a:r>
                  <a:rPr lang="vi-VN" dirty="0" err="1"/>
                  <a:t>huấn</a:t>
                </a:r>
                <a:r>
                  <a:rPr lang="vi-VN" dirty="0"/>
                  <a:t> </a:t>
                </a:r>
                <a:r>
                  <a:rPr lang="vi-VN" dirty="0" err="1"/>
                  <a:t>luyện</a:t>
                </a:r>
                <a:r>
                  <a:rPr lang="vi-VN" dirty="0"/>
                  <a:t> </a:t>
                </a:r>
                <a:r>
                  <a:rPr lang="vi-VN" dirty="0" err="1"/>
                  <a:t>với</a:t>
                </a:r>
                <a:r>
                  <a:rPr lang="vi-VN" dirty="0"/>
                  <a:t> </a:t>
                </a:r>
                <a:r>
                  <a:rPr lang="vi-VN" b="1" i="1" dirty="0"/>
                  <a:t>X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vi-VN" b="1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vi-VN" b="1" i="1" dirty="0"/>
                  <a:t>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vi-VN" b="1" i="1" dirty="0"/>
                  <a:t>] </a:t>
                </a:r>
                <a:r>
                  <a:rPr lang="vi-VN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vi-VN" dirty="0"/>
                  <a:t>×N </a:t>
                </a:r>
                <a:r>
                  <a:rPr lang="vi-VN" dirty="0" err="1"/>
                  <a:t>và</a:t>
                </a:r>
                <a:r>
                  <a:rPr lang="vi-VN" dirty="0"/>
                  <a:t> </a:t>
                </a:r>
                <a:r>
                  <a:rPr lang="vi-VN" b="1" i="1" dirty="0"/>
                  <a:t>y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vi-VN" b="1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vi-VN" b="1" i="1" dirty="0"/>
                  <a:t>, ...,</a:t>
                </a:r>
                <a:r>
                  <a:rPr lang="vi-VN" b="1" dirty="0"/>
                  <a:t> </a:t>
                </a:r>
                <a14:m>
                  <m:oMath xmlns:m="http://schemas.openxmlformats.org/officeDocument/2006/math">
                    <m:r>
                      <a:rPr lang="vi-V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vi-VN" b="1" i="1" dirty="0"/>
                  <a:t>  ], </a:t>
                </a:r>
                <a:r>
                  <a:rPr lang="vi-VN" dirty="0" err="1"/>
                  <a:t>cần</a:t>
                </a:r>
                <a:r>
                  <a:rPr lang="vi-VN" dirty="0"/>
                  <a:t> </a:t>
                </a:r>
                <a:r>
                  <a:rPr lang="vi-VN" dirty="0" err="1"/>
                  <a:t>tìm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𝟂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dirty="0" err="1"/>
                  <a:t>để</a:t>
                </a:r>
                <a:r>
                  <a:rPr lang="vi-VN" dirty="0"/>
                  <a:t> </a:t>
                </a:r>
                <a:r>
                  <a:rPr lang="vi-VN" dirty="0" err="1"/>
                  <a:t>biểu</a:t>
                </a:r>
                <a:r>
                  <a:rPr lang="vi-VN" dirty="0"/>
                  <a:t> </a:t>
                </a:r>
                <a:r>
                  <a:rPr lang="vi-VN" dirty="0" err="1"/>
                  <a:t>thức</a:t>
                </a:r>
                <a:r>
                  <a:rPr lang="vi-VN" dirty="0"/>
                  <a:t> </a:t>
                </a:r>
                <a:r>
                  <a:rPr lang="vi-VN" b="1" i="1" dirty="0"/>
                  <a:t>P(</a:t>
                </a:r>
                <a:r>
                  <a:rPr lang="vi-VN" b="1" i="1" dirty="0" err="1"/>
                  <a:t>y|X</a:t>
                </a:r>
                <a:r>
                  <a:rPr lang="vi-VN" b="1" i="1" dirty="0"/>
                  <a:t>;</a:t>
                </a:r>
                <a:r>
                  <a:rPr lang="el-GR" b="1" i="1" dirty="0"/>
                  <a:t>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𝟂</m:t>
                    </m:r>
                  </m:oMath>
                </a14:m>
                <a:r>
                  <a:rPr lang="vi-VN" b="1" i="1" dirty="0"/>
                  <a:t>) </a:t>
                </a:r>
                <a:r>
                  <a:rPr lang="vi-VN" dirty="0" err="1"/>
                  <a:t>đạt</a:t>
                </a:r>
                <a:r>
                  <a:rPr lang="vi-VN" dirty="0"/>
                  <a:t>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lớn</a:t>
                </a:r>
                <a:r>
                  <a:rPr lang="vi-VN" dirty="0"/>
                  <a:t> </a:t>
                </a:r>
                <a:r>
                  <a:rPr lang="vi-VN" dirty="0" err="1"/>
                  <a:t>nhất</a:t>
                </a:r>
                <a:r>
                  <a:rPr lang="vi-VN" dirty="0"/>
                  <a:t>.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này</a:t>
                </a:r>
                <a:r>
                  <a:rPr lang="vi-VN" dirty="0"/>
                  <a:t> </a:t>
                </a:r>
                <a:r>
                  <a:rPr lang="vi-VN" dirty="0" err="1"/>
                  <a:t>còn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gọi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b="1" i="1" dirty="0" err="1"/>
                  <a:t>Likelihood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Function</a:t>
                </a:r>
                <a:r>
                  <a:rPr lang="vi-VN" dirty="0"/>
                  <a:t>. </a:t>
                </a:r>
              </a:p>
              <a:p>
                <a:pPr marL="285750" indent="-171450" algn="just">
                  <a:buFont typeface="Wingdings" panose="05000000000000000000" pitchFamily="2" charset="2"/>
                  <a:buChar char="ü"/>
                </a:pPr>
                <a:r>
                  <a:rPr lang="vi-VN" dirty="0" err="1"/>
                  <a:t>Giả</a:t>
                </a:r>
                <a:r>
                  <a:rPr lang="vi-VN" dirty="0"/>
                  <a:t> </a:t>
                </a:r>
                <a:r>
                  <a:rPr lang="vi-VN" dirty="0" err="1"/>
                  <a:t>sử</a:t>
                </a:r>
                <a:r>
                  <a:rPr lang="vi-VN" dirty="0"/>
                  <a:t> thêm </a:t>
                </a:r>
                <a:r>
                  <a:rPr lang="vi-VN" dirty="0" err="1"/>
                  <a:t>rằng</a:t>
                </a:r>
                <a:r>
                  <a:rPr lang="vi-VN" dirty="0"/>
                  <a:t>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điểm</a:t>
                </a:r>
                <a:r>
                  <a:rPr lang="vi-VN" dirty="0"/>
                  <a:t> </a:t>
                </a:r>
                <a:r>
                  <a:rPr lang="vi-VN" dirty="0" err="1"/>
                  <a:t>dữ</a:t>
                </a:r>
                <a:r>
                  <a:rPr lang="vi-VN" dirty="0"/>
                  <a:t> </a:t>
                </a:r>
                <a:r>
                  <a:rPr lang="vi-VN" dirty="0" err="1"/>
                  <a:t>liệu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sinh ra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cách</a:t>
                </a:r>
                <a:r>
                  <a:rPr lang="vi-VN" dirty="0"/>
                  <a:t> </a:t>
                </a:r>
                <a:r>
                  <a:rPr lang="vi-VN" dirty="0" err="1"/>
                  <a:t>ngẫu</a:t>
                </a:r>
                <a:r>
                  <a:rPr lang="vi-VN" dirty="0"/>
                  <a:t> nhiên, </a:t>
                </a:r>
                <a:r>
                  <a:rPr lang="vi-VN" dirty="0" err="1"/>
                  <a:t>độc</a:t>
                </a:r>
                <a:r>
                  <a:rPr lang="vi-VN" dirty="0"/>
                  <a:t> </a:t>
                </a:r>
                <a:r>
                  <a:rPr lang="vi-VN" dirty="0" err="1"/>
                  <a:t>lập</a:t>
                </a:r>
                <a:r>
                  <a:rPr lang="vi-VN" dirty="0"/>
                  <a:t> </a:t>
                </a:r>
                <a:r>
                  <a:rPr lang="vi-VN" dirty="0" err="1"/>
                  <a:t>với</a:t>
                </a:r>
                <a:r>
                  <a:rPr lang="vi-VN" dirty="0"/>
                  <a:t> nhau, khi </a:t>
                </a:r>
                <a:r>
                  <a:rPr lang="vi-VN" dirty="0" err="1"/>
                  <a:t>đó</a:t>
                </a:r>
                <a:r>
                  <a:rPr lang="vi-VN" dirty="0"/>
                  <a:t>: </a:t>
                </a:r>
              </a:p>
              <a:p>
                <a:pPr marL="114300" indent="0" algn="ctr">
                  <a:lnSpc>
                    <a:spcPct val="150000"/>
                  </a:lnSpc>
                </a:pPr>
                <a:r>
                  <a:rPr lang="vi-VN" dirty="0"/>
                  <a:t>  </a:t>
                </a:r>
                <a:r>
                  <a:rPr lang="vi-VN" b="1" dirty="0"/>
                  <a:t>P( y | X ;</a:t>
                </a:r>
                <a:r>
                  <a:rPr lang="el-GR" b="1" dirty="0"/>
                  <a:t> </a:t>
                </a:r>
                <a14:m>
                  <m:oMath xmlns:m="http://schemas.openxmlformats.org/officeDocument/2006/math">
                    <m:r>
                      <a:rPr lang="vi-V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1" i="0">
                        <a:latin typeface="Cambria Math" panose="02040503050406030204" pitchFamily="18" charset="0"/>
                      </a:rPr>
                      <m:t>𝞈</m:t>
                    </m:r>
                  </m:oMath>
                </a14:m>
                <a:r>
                  <a:rPr lang="vi-VN" b="1" dirty="0"/>
                  <a:t>)</a:t>
                </a:r>
                <a:r>
                  <a:rPr lang="vi-V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vi-V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vi-VN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vi-VN" b="0" i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vi-VN" b="1" dirty="0"/>
                  <a:t> y | X ;</a:t>
                </a:r>
                <a:r>
                  <a:rPr lang="el-GR" b="1" dirty="0"/>
                  <a:t> </a:t>
                </a:r>
                <a14:m>
                  <m:oMath xmlns:m="http://schemas.openxmlformats.org/officeDocument/2006/math">
                    <m:r>
                      <a:rPr lang="vi-V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1" i="0">
                        <a:latin typeface="Cambria Math" panose="02040503050406030204" pitchFamily="18" charset="0"/>
                      </a:rPr>
                      <m:t>𝞈</m:t>
                    </m:r>
                  </m:oMath>
                </a14:m>
                <a:r>
                  <a:rPr lang="vi-VN" b="1" dirty="0"/>
                  <a:t>)</a:t>
                </a:r>
                <a:r>
                  <a:rPr lang="vi-VN" dirty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Sup>
                          <m:sSub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vi-VN" i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p>
                        </m:sSubSup>
                        <m:r>
                          <m:rPr>
                            <m:nor/>
                          </m:rPr>
                          <a:rPr lang="vi-VN" dirty="0"/>
                          <m:t> </m:t>
                        </m:r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vi-VN" dirty="0"/>
                              <m:t>(1 − 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vi-VN" dirty="0"/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vi-VN" i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vi-VN" dirty="0"/>
              </a:p>
              <a:p>
                <a:pPr marL="114300" indent="0" algn="just"/>
                <a:r>
                  <a:rPr lang="vi-VN" dirty="0" err="1"/>
                  <a:t>Trực</a:t>
                </a:r>
                <a:r>
                  <a:rPr lang="vi-VN" dirty="0"/>
                  <a:t> </a:t>
                </a:r>
                <a:r>
                  <a:rPr lang="vi-VN" dirty="0" err="1"/>
                  <a:t>tiếp</a:t>
                </a:r>
                <a:r>
                  <a:rPr lang="vi-VN" dirty="0"/>
                  <a:t> </a:t>
                </a:r>
                <a:r>
                  <a:rPr lang="vi-VN" dirty="0" err="1"/>
                  <a:t>tối</a:t>
                </a:r>
                <a:r>
                  <a:rPr lang="vi-VN" dirty="0"/>
                  <a:t> ưu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này</a:t>
                </a:r>
                <a:r>
                  <a:rPr lang="vi-VN" dirty="0"/>
                  <a:t> theo </a:t>
                </a:r>
                <a:r>
                  <a:rPr lang="el-GR" b="1" i="1" dirty="0"/>
                  <a:t>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𝟂</m:t>
                    </m:r>
                  </m:oMath>
                </a14:m>
                <a:r>
                  <a:rPr lang="vi-VN" dirty="0"/>
                  <a:t> không đơn </a:t>
                </a:r>
                <a:r>
                  <a:rPr lang="vi-VN" dirty="0" err="1"/>
                  <a:t>giản</a:t>
                </a:r>
                <a:r>
                  <a:rPr lang="vi-VN" dirty="0"/>
                  <a:t>. Hơn </a:t>
                </a:r>
                <a:r>
                  <a:rPr lang="vi-VN" dirty="0" err="1"/>
                  <a:t>nữa</a:t>
                </a:r>
                <a:r>
                  <a:rPr lang="vi-VN" dirty="0"/>
                  <a:t>, khi N </a:t>
                </a:r>
                <a:r>
                  <a:rPr lang="vi-VN" dirty="0" err="1"/>
                  <a:t>lớn</a:t>
                </a:r>
                <a:r>
                  <a:rPr lang="vi-VN" dirty="0"/>
                  <a:t>, </a:t>
                </a:r>
                <a:r>
                  <a:rPr lang="vi-VN" dirty="0" err="1"/>
                  <a:t>tích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i="1" dirty="0"/>
                  <a:t>N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nhỏ</a:t>
                </a:r>
                <a:r>
                  <a:rPr lang="vi-VN" dirty="0"/>
                  <a:t> hơn 1 </a:t>
                </a:r>
                <a:r>
                  <a:rPr lang="vi-VN" dirty="0" err="1"/>
                  <a:t>có</a:t>
                </a:r>
                <a:r>
                  <a:rPr lang="vi-VN" dirty="0"/>
                  <a:t> </a:t>
                </a:r>
                <a:r>
                  <a:rPr lang="vi-VN" dirty="0" err="1"/>
                  <a:t>thể</a:t>
                </a:r>
                <a:r>
                  <a:rPr lang="vi-VN" dirty="0"/>
                  <a:t> </a:t>
                </a:r>
                <a:r>
                  <a:rPr lang="vi-VN" dirty="0" err="1"/>
                  <a:t>dẫn</a:t>
                </a:r>
                <a:r>
                  <a:rPr lang="vi-VN" dirty="0"/>
                  <a:t> </a:t>
                </a:r>
                <a:r>
                  <a:rPr lang="vi-VN" dirty="0" err="1"/>
                  <a:t>tới</a:t>
                </a:r>
                <a:r>
                  <a:rPr lang="vi-VN" dirty="0"/>
                  <a:t> sai </a:t>
                </a:r>
                <a:r>
                  <a:rPr lang="vi-VN" dirty="0" err="1"/>
                  <a:t>số</a:t>
                </a:r>
                <a:r>
                  <a:rPr lang="vi-VN" dirty="0"/>
                  <a:t> trong </a:t>
                </a:r>
                <a:r>
                  <a:rPr lang="vi-VN" dirty="0" err="1"/>
                  <a:t>tính</a:t>
                </a:r>
                <a:r>
                  <a:rPr lang="vi-VN" dirty="0"/>
                  <a:t> </a:t>
                </a:r>
                <a:r>
                  <a:rPr lang="vi-VN" dirty="0" err="1"/>
                  <a:t>toán</a:t>
                </a:r>
                <a:r>
                  <a:rPr lang="vi-VN" dirty="0"/>
                  <a:t>. </a:t>
                </a:r>
                <a:r>
                  <a:rPr lang="vi-VN" dirty="0" err="1"/>
                  <a:t>Một</a:t>
                </a:r>
                <a:r>
                  <a:rPr lang="vi-VN" dirty="0"/>
                  <a:t> phương </a:t>
                </a:r>
                <a:r>
                  <a:rPr lang="vi-VN" dirty="0" err="1"/>
                  <a:t>pháp</a:t>
                </a:r>
                <a:r>
                  <a:rPr lang="vi-VN" dirty="0"/>
                  <a:t> </a:t>
                </a:r>
                <a:r>
                  <a:rPr lang="vi-VN" dirty="0" err="1"/>
                  <a:t>thường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sử</a:t>
                </a:r>
                <a:r>
                  <a:rPr lang="vi-VN" dirty="0"/>
                  <a:t> </a:t>
                </a:r>
                <a:r>
                  <a:rPr lang="vi-VN" dirty="0" err="1"/>
                  <a:t>dụng</a:t>
                </a:r>
                <a:r>
                  <a:rPr lang="vi-VN" dirty="0"/>
                  <a:t> </a:t>
                </a:r>
                <a:r>
                  <a:rPr lang="vi-VN" dirty="0" err="1"/>
                  <a:t>đó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lấy</a:t>
                </a:r>
                <a:r>
                  <a:rPr lang="vi-VN" dirty="0"/>
                  <a:t> </a:t>
                </a:r>
                <a:r>
                  <a:rPr lang="vi-VN" dirty="0" err="1"/>
                  <a:t>logarit</a:t>
                </a:r>
                <a:r>
                  <a:rPr lang="vi-VN" dirty="0"/>
                  <a:t> </a:t>
                </a:r>
                <a:r>
                  <a:rPr lang="vi-VN" dirty="0" err="1"/>
                  <a:t>tự</a:t>
                </a:r>
                <a:r>
                  <a:rPr lang="vi-VN" dirty="0"/>
                  <a:t> nhiên (cơ </a:t>
                </a:r>
                <a:r>
                  <a:rPr lang="vi-VN" dirty="0" err="1"/>
                  <a:t>số</a:t>
                </a:r>
                <a:r>
                  <a:rPr lang="vi-VN" dirty="0"/>
                  <a:t> e)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b="1" i="1" dirty="0" err="1"/>
                  <a:t>likelihood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function</a:t>
                </a:r>
                <a:r>
                  <a:rPr lang="vi-VN" dirty="0"/>
                  <a:t>, </a:t>
                </a:r>
                <a:r>
                  <a:rPr lang="vi-VN" dirty="0" err="1"/>
                  <a:t>biến</a:t>
                </a:r>
                <a:r>
                  <a:rPr lang="vi-VN" dirty="0"/>
                  <a:t> </a:t>
                </a:r>
                <a:r>
                  <a:rPr lang="vi-VN" dirty="0" err="1"/>
                  <a:t>phép</a:t>
                </a:r>
                <a:r>
                  <a:rPr lang="vi-VN" dirty="0"/>
                  <a:t> nhân </a:t>
                </a:r>
                <a:r>
                  <a:rPr lang="vi-VN" dirty="0" err="1"/>
                  <a:t>thành</a:t>
                </a:r>
                <a:r>
                  <a:rPr lang="vi-VN" dirty="0"/>
                  <a:t> </a:t>
                </a:r>
                <a:r>
                  <a:rPr lang="vi-VN" dirty="0" err="1"/>
                  <a:t>phép</a:t>
                </a:r>
                <a:r>
                  <a:rPr lang="vi-VN" dirty="0"/>
                  <a:t> </a:t>
                </a:r>
                <a:r>
                  <a:rPr lang="vi-VN" dirty="0" err="1"/>
                  <a:t>cộng</a:t>
                </a:r>
                <a:r>
                  <a:rPr lang="vi-VN" dirty="0"/>
                  <a:t> </a:t>
                </a:r>
                <a:r>
                  <a:rPr lang="vi-VN" dirty="0" err="1"/>
                  <a:t>để</a:t>
                </a:r>
                <a:r>
                  <a:rPr lang="vi-VN" dirty="0"/>
                  <a:t> </a:t>
                </a:r>
                <a:r>
                  <a:rPr lang="vi-VN" dirty="0" err="1"/>
                  <a:t>tránh</a:t>
                </a:r>
                <a:r>
                  <a:rPr lang="vi-VN" dirty="0"/>
                  <a:t> </a:t>
                </a:r>
                <a:r>
                  <a:rPr lang="vi-VN" dirty="0" err="1"/>
                  <a:t>việc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quá</a:t>
                </a:r>
                <a:r>
                  <a:rPr lang="vi-VN" dirty="0"/>
                  <a:t> </a:t>
                </a:r>
                <a:r>
                  <a:rPr lang="vi-VN" dirty="0" err="1"/>
                  <a:t>nhỏ</a:t>
                </a:r>
                <a:r>
                  <a:rPr lang="vi-VN" dirty="0"/>
                  <a:t>. Sau </a:t>
                </a:r>
                <a:r>
                  <a:rPr lang="vi-VN" dirty="0" err="1"/>
                  <a:t>đó</a:t>
                </a:r>
                <a:r>
                  <a:rPr lang="vi-VN" dirty="0"/>
                  <a:t> </a:t>
                </a:r>
                <a:r>
                  <a:rPr lang="vi-VN" dirty="0" err="1"/>
                  <a:t>lấy</a:t>
                </a:r>
                <a:r>
                  <a:rPr lang="vi-VN" dirty="0"/>
                  <a:t> </a:t>
                </a:r>
                <a:r>
                  <a:rPr lang="vi-VN" dirty="0" err="1"/>
                  <a:t>ngược</a:t>
                </a:r>
                <a:r>
                  <a:rPr lang="vi-VN" dirty="0"/>
                  <a:t> </a:t>
                </a:r>
                <a:r>
                  <a:rPr lang="vi-VN" dirty="0" err="1"/>
                  <a:t>dấu</a:t>
                </a:r>
                <a:r>
                  <a:rPr lang="vi-VN" dirty="0"/>
                  <a:t> </a:t>
                </a:r>
                <a:r>
                  <a:rPr lang="vi-VN" dirty="0" err="1"/>
                  <a:t>để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1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và</a:t>
                </a:r>
                <a:r>
                  <a:rPr lang="vi-VN" dirty="0"/>
                  <a:t> coi </a:t>
                </a:r>
                <a:r>
                  <a:rPr lang="vi-VN" dirty="0" err="1"/>
                  <a:t>nó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mất</a:t>
                </a:r>
                <a:r>
                  <a:rPr lang="vi-VN" dirty="0"/>
                  <a:t> </a:t>
                </a:r>
                <a:r>
                  <a:rPr lang="vi-VN" dirty="0" err="1"/>
                  <a:t>mát</a:t>
                </a:r>
                <a:r>
                  <a:rPr lang="vi-VN" dirty="0"/>
                  <a:t> (</a:t>
                </a:r>
                <a:r>
                  <a:rPr lang="vi-VN" b="1" i="1" dirty="0" err="1"/>
                  <a:t>loss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function</a:t>
                </a:r>
                <a:r>
                  <a:rPr lang="vi-VN" dirty="0"/>
                  <a:t>).</a:t>
                </a:r>
              </a:p>
              <a:p>
                <a:pPr marL="114300" indent="0" algn="just"/>
                <a:r>
                  <a:rPr lang="vi-VN" dirty="0" err="1"/>
                  <a:t>Lúc</a:t>
                </a:r>
                <a:r>
                  <a:rPr lang="vi-VN" dirty="0"/>
                  <a:t> </a:t>
                </a:r>
                <a:r>
                  <a:rPr lang="vi-VN" dirty="0" err="1"/>
                  <a:t>này</a:t>
                </a:r>
                <a:r>
                  <a:rPr lang="vi-VN" dirty="0"/>
                  <a:t> </a:t>
                </a:r>
                <a:r>
                  <a:rPr lang="vi-VN" dirty="0" err="1"/>
                  <a:t>bài</a:t>
                </a:r>
                <a:r>
                  <a:rPr lang="vi-VN" dirty="0"/>
                  <a:t> </a:t>
                </a:r>
                <a:r>
                  <a:rPr lang="vi-VN" dirty="0" err="1"/>
                  <a:t>toán</a:t>
                </a:r>
                <a:r>
                  <a:rPr lang="vi-VN" dirty="0"/>
                  <a:t> </a:t>
                </a:r>
                <a:r>
                  <a:rPr lang="vi-VN" dirty="0" err="1"/>
                  <a:t>tìm</a:t>
                </a:r>
                <a:r>
                  <a:rPr lang="vi-VN" dirty="0"/>
                  <a:t>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lớn</a:t>
                </a:r>
                <a:r>
                  <a:rPr lang="vi-VN" dirty="0"/>
                  <a:t> </a:t>
                </a:r>
                <a:r>
                  <a:rPr lang="vi-VN" dirty="0" err="1"/>
                  <a:t>nhất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b="1" i="1" dirty="0" err="1"/>
                  <a:t>likelihood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function</a:t>
                </a:r>
                <a:r>
                  <a:rPr lang="vi-VN" b="1" i="1" dirty="0"/>
                  <a:t> </a:t>
                </a:r>
                <a:r>
                  <a:rPr lang="vi-VN" dirty="0" err="1"/>
                  <a:t>trở</a:t>
                </a:r>
                <a:r>
                  <a:rPr lang="vi-VN" dirty="0"/>
                  <a:t> </a:t>
                </a:r>
                <a:r>
                  <a:rPr lang="vi-VN" dirty="0" err="1"/>
                  <a:t>thành</a:t>
                </a:r>
                <a:r>
                  <a:rPr lang="vi-VN" dirty="0"/>
                  <a:t> </a:t>
                </a:r>
                <a:r>
                  <a:rPr lang="vi-VN" dirty="0" err="1"/>
                  <a:t>bài</a:t>
                </a:r>
                <a:r>
                  <a:rPr lang="vi-VN" dirty="0"/>
                  <a:t> </a:t>
                </a:r>
                <a:r>
                  <a:rPr lang="vi-VN" dirty="0" err="1"/>
                  <a:t>toán</a:t>
                </a:r>
                <a:r>
                  <a:rPr lang="vi-VN" dirty="0"/>
                  <a:t> </a:t>
                </a:r>
                <a:r>
                  <a:rPr lang="vi-VN" dirty="0" err="1"/>
                  <a:t>tìm</a:t>
                </a:r>
                <a:r>
                  <a:rPr lang="vi-VN" dirty="0"/>
                  <a:t>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nhỏ</a:t>
                </a:r>
                <a:r>
                  <a:rPr lang="vi-VN" dirty="0"/>
                  <a:t> </a:t>
                </a:r>
                <a:r>
                  <a:rPr lang="vi-VN" dirty="0" err="1"/>
                  <a:t>nhất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mất</a:t>
                </a:r>
                <a:r>
                  <a:rPr lang="vi-VN" dirty="0"/>
                  <a:t> </a:t>
                </a:r>
              </a:p>
              <a:p>
                <a:pPr marL="114300" indent="0" algn="ctr">
                  <a:lnSpc>
                    <a:spcPct val="150000"/>
                  </a:lnSpc>
                </a:pPr>
                <a:r>
                  <a:rPr lang="vi-VN" dirty="0"/>
                  <a:t>-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vi-V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nor/>
                          </m:rPr>
                          <a:rPr lang="vi-VN" b="1" i="1" dirty="0"/>
                          <m:t>P</m:t>
                        </m:r>
                        <m:r>
                          <m:rPr>
                            <m:nor/>
                          </m:rPr>
                          <a:rPr lang="vi-VN" b="1" i="1" dirty="0"/>
                          <m:t>( </m:t>
                        </m:r>
                        <m:r>
                          <m:rPr>
                            <m:nor/>
                          </m:rPr>
                          <a:rPr lang="vi-VN" b="1" i="1" dirty="0"/>
                          <m:t>y</m:t>
                        </m:r>
                        <m:r>
                          <m:rPr>
                            <m:nor/>
                          </m:rPr>
                          <a:rPr lang="vi-VN" b="1" i="1" dirty="0"/>
                          <m:t> | </m:t>
                        </m:r>
                        <m:r>
                          <m:rPr>
                            <m:nor/>
                          </m:rPr>
                          <a:rPr lang="vi-VN" b="1" i="1" dirty="0"/>
                          <m:t>X</m:t>
                        </m:r>
                        <m:r>
                          <m:rPr>
                            <m:nor/>
                          </m:rPr>
                          <a:rPr lang="vi-VN" b="1" i="1" dirty="0"/>
                          <m:t> ;</m:t>
                        </m:r>
                        <m:r>
                          <m:rPr>
                            <m:nor/>
                          </m:rPr>
                          <a:rPr lang="el-GR" b="1" i="1" dirty="0"/>
                          <m:t> </m:t>
                        </m:r>
                        <m:r>
                          <a:rPr lang="vi-V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𝟂</m:t>
                        </m:r>
                        <m:r>
                          <m:rPr>
                            <m:nor/>
                          </m:rPr>
                          <a:rPr lang="vi-VN" b="1" i="1" dirty="0"/>
                          <m:t>)</m:t>
                        </m:r>
                      </m:e>
                    </m:func>
                  </m:oMath>
                </a14:m>
                <a:r>
                  <a:rPr lang="vi-VN" dirty="0"/>
                  <a:t> = −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</a:rPr>
                              <m:t>lo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vi-VN" b="0" i="1" dirty="0" smtClean="0">
                        <a:latin typeface="Cambria Math" panose="02040503050406030204" pitchFamily="18" charset="0"/>
                      </a:rPr>
                      <m:t>+(1 −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/>
                  <a:t>)(1-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vi-V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nor/>
                          </m:rPr>
                          <a:rPr lang="vi-VN" b="1" i="1" smtClean="0">
                            <a:latin typeface="Cambria Math" panose="02040503050406030204" pitchFamily="18" charset="0"/>
                          </a:rPr>
                          <m:t>(1−</m:t>
                        </m:r>
                      </m:e>
                    </m:func>
                  </m:oMath>
                </a14:m>
                <a:r>
                  <a:rPr lang="vi-V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/>
                  <a:t>) </a:t>
                </a:r>
              </a:p>
              <a:p>
                <a:pPr marL="114300" indent="0" algn="just"/>
                <a:r>
                  <a:rPr lang="vi-VN" dirty="0" err="1"/>
                  <a:t>Biểu</a:t>
                </a:r>
                <a:r>
                  <a:rPr lang="vi-VN" dirty="0"/>
                  <a:t> </a:t>
                </a:r>
                <a:r>
                  <a:rPr lang="vi-VN" dirty="0" err="1"/>
                  <a:t>thức</a:t>
                </a:r>
                <a:r>
                  <a:rPr lang="vi-VN" dirty="0"/>
                  <a:t> </a:t>
                </a:r>
                <a:r>
                  <a:rPr lang="vi-VN" dirty="0" err="1"/>
                  <a:t>vế</a:t>
                </a:r>
                <a:r>
                  <a:rPr lang="vi-VN" dirty="0"/>
                  <a:t> </a:t>
                </a:r>
                <a:r>
                  <a:rPr lang="vi-VN" dirty="0" err="1"/>
                  <a:t>phải</a:t>
                </a:r>
                <a:r>
                  <a:rPr lang="vi-VN" dirty="0"/>
                  <a:t> </a:t>
                </a:r>
                <a:r>
                  <a:rPr lang="vi-VN" dirty="0" err="1"/>
                  <a:t>có</a:t>
                </a:r>
                <a:r>
                  <a:rPr lang="vi-VN" dirty="0"/>
                  <a:t> tên </a:t>
                </a:r>
                <a:r>
                  <a:rPr lang="vi-VN" dirty="0" err="1"/>
                  <a:t>gọi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b="1" i="1" dirty="0" err="1"/>
                  <a:t>cross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entropy</a:t>
                </a:r>
                <a:r>
                  <a:rPr lang="vi-VN" b="1" i="1" dirty="0"/>
                  <a:t> -</a:t>
                </a:r>
                <a:r>
                  <a:rPr lang="vi-VN" dirty="0"/>
                  <a:t> đo </a:t>
                </a:r>
                <a:r>
                  <a:rPr lang="vi-VN" dirty="0" err="1"/>
                  <a:t>khoảng</a:t>
                </a:r>
                <a:r>
                  <a:rPr lang="vi-VN" dirty="0"/>
                  <a:t> </a:t>
                </a:r>
                <a:r>
                  <a:rPr lang="vi-VN" dirty="0" err="1"/>
                  <a:t>cách</a:t>
                </a:r>
                <a:r>
                  <a:rPr lang="vi-VN" dirty="0"/>
                  <a:t> </a:t>
                </a:r>
                <a:r>
                  <a:rPr lang="vi-VN" dirty="0" err="1"/>
                  <a:t>giữa</a:t>
                </a:r>
                <a:r>
                  <a:rPr lang="vi-VN" dirty="0"/>
                  <a:t> hai phân </a:t>
                </a:r>
                <a:r>
                  <a:rPr lang="vi-VN" dirty="0" err="1"/>
                  <a:t>phối</a:t>
                </a:r>
                <a:r>
                  <a:rPr lang="vi-VN" dirty="0"/>
                  <a:t>. Trong </a:t>
                </a:r>
                <a:r>
                  <a:rPr lang="vi-VN" dirty="0" err="1"/>
                  <a:t>bài</a:t>
                </a:r>
                <a:r>
                  <a:rPr lang="vi-VN" dirty="0"/>
                  <a:t> </a:t>
                </a:r>
                <a:r>
                  <a:rPr lang="vi-VN" dirty="0" err="1"/>
                  <a:t>toán</a:t>
                </a:r>
                <a:r>
                  <a:rPr lang="vi-VN" dirty="0"/>
                  <a:t> </a:t>
                </a:r>
                <a:r>
                  <a:rPr lang="vi-VN" dirty="0" err="1"/>
                  <a:t>này</a:t>
                </a:r>
                <a:r>
                  <a:rPr lang="vi-VN" dirty="0"/>
                  <a:t>, </a:t>
                </a:r>
                <a:r>
                  <a:rPr lang="vi-VN" dirty="0" err="1"/>
                  <a:t>một</a:t>
                </a:r>
                <a:r>
                  <a:rPr lang="vi-VN" dirty="0"/>
                  <a:t> phân </a:t>
                </a:r>
                <a:r>
                  <a:rPr lang="vi-VN" dirty="0" err="1"/>
                  <a:t>phối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đầu</a:t>
                </a:r>
                <a:r>
                  <a:rPr lang="vi-VN" dirty="0"/>
                  <a:t> ra y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tập</a:t>
                </a:r>
                <a:r>
                  <a:rPr lang="vi-VN" dirty="0"/>
                  <a:t> </a:t>
                </a:r>
                <a:r>
                  <a:rPr lang="vi-VN" dirty="0" err="1"/>
                  <a:t>huấn</a:t>
                </a:r>
                <a:r>
                  <a:rPr lang="vi-VN" dirty="0"/>
                  <a:t> </a:t>
                </a:r>
                <a:r>
                  <a:rPr lang="vi-VN" dirty="0" err="1"/>
                  <a:t>luyện</a:t>
                </a:r>
                <a:r>
                  <a:rPr lang="vi-VN" dirty="0"/>
                  <a:t> </a:t>
                </a:r>
                <a:r>
                  <a:rPr lang="vi-VN" dirty="0" err="1"/>
                  <a:t>với</a:t>
                </a:r>
                <a:r>
                  <a:rPr lang="vi-VN" dirty="0"/>
                  <a:t> </a:t>
                </a:r>
                <a:r>
                  <a:rPr lang="vi-VN" dirty="0" err="1"/>
                  <a:t>xác</a:t>
                </a:r>
                <a:r>
                  <a:rPr lang="vi-VN" dirty="0"/>
                  <a:t> </a:t>
                </a:r>
                <a:r>
                  <a:rPr lang="vi-VN" dirty="0" err="1"/>
                  <a:t>suất</a:t>
                </a:r>
                <a:r>
                  <a:rPr lang="vi-VN" dirty="0"/>
                  <a:t> </a:t>
                </a:r>
                <a:r>
                  <a:rPr lang="vi-VN" dirty="0" err="1"/>
                  <a:t>chỉ</a:t>
                </a:r>
                <a:r>
                  <a:rPr lang="vi-VN" dirty="0"/>
                  <a:t> </a:t>
                </a:r>
                <a:r>
                  <a:rPr lang="vi-VN" dirty="0" err="1"/>
                  <a:t>có</a:t>
                </a:r>
                <a:r>
                  <a:rPr lang="vi-VN" dirty="0"/>
                  <a:t> 0 </a:t>
                </a:r>
                <a:r>
                  <a:rPr lang="vi-VN" dirty="0" err="1"/>
                  <a:t>hoặc</a:t>
                </a:r>
                <a:r>
                  <a:rPr lang="vi-VN" dirty="0"/>
                  <a:t> 1, phân </a:t>
                </a:r>
                <a:r>
                  <a:rPr lang="vi-VN" dirty="0" err="1"/>
                  <a:t>phối</a:t>
                </a:r>
                <a:r>
                  <a:rPr lang="vi-VN" dirty="0"/>
                  <a:t> </a:t>
                </a:r>
                <a:r>
                  <a:rPr lang="vi-VN" dirty="0" err="1"/>
                  <a:t>còn</a:t>
                </a:r>
                <a:r>
                  <a:rPr lang="vi-VN" dirty="0"/>
                  <a:t> </a:t>
                </a:r>
                <a:r>
                  <a:rPr lang="vi-VN" dirty="0" err="1"/>
                  <a:t>lại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tính</a:t>
                </a:r>
                <a:r>
                  <a:rPr lang="vi-VN" dirty="0"/>
                  <a:t> theo mô </a:t>
                </a:r>
                <a:r>
                  <a:rPr lang="vi-VN" dirty="0" err="1"/>
                  <a:t>hình</a:t>
                </a:r>
                <a:r>
                  <a:rPr lang="vi-VN" dirty="0"/>
                  <a:t> </a:t>
                </a:r>
                <a:r>
                  <a:rPr lang="vi-VN" b="1" i="1" dirty="0" err="1"/>
                  <a:t>logistic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regression</a:t>
                </a:r>
                <a:r>
                  <a:rPr lang="vi-VN" dirty="0"/>
                  <a:t>. </a:t>
                </a:r>
                <a:r>
                  <a:rPr lang="vi-VN" dirty="0" err="1"/>
                  <a:t>Khoảng</a:t>
                </a:r>
                <a:r>
                  <a:rPr lang="vi-VN" dirty="0"/>
                  <a:t> </a:t>
                </a:r>
                <a:r>
                  <a:rPr lang="vi-VN" dirty="0" err="1"/>
                  <a:t>cách</a:t>
                </a:r>
                <a:r>
                  <a:rPr lang="vi-VN" dirty="0"/>
                  <a:t> </a:t>
                </a:r>
                <a:r>
                  <a:rPr lang="vi-VN" dirty="0" err="1"/>
                  <a:t>giữa</a:t>
                </a:r>
                <a:r>
                  <a:rPr lang="vi-VN" dirty="0"/>
                  <a:t> 2 phân </a:t>
                </a:r>
                <a:r>
                  <a:rPr lang="vi-VN" dirty="0" err="1"/>
                  <a:t>phối</a:t>
                </a:r>
                <a:r>
                  <a:rPr lang="vi-VN" dirty="0"/>
                  <a:t> </a:t>
                </a:r>
                <a:r>
                  <a:rPr lang="vi-VN" dirty="0" err="1"/>
                  <a:t>này</a:t>
                </a:r>
                <a:r>
                  <a:rPr lang="vi-VN" dirty="0"/>
                  <a:t> </a:t>
                </a:r>
                <a:r>
                  <a:rPr lang="vi-VN" dirty="0" err="1"/>
                  <a:t>nhỏ</a:t>
                </a:r>
                <a:r>
                  <a:rPr lang="vi-VN" dirty="0"/>
                  <a:t> </a:t>
                </a:r>
                <a:r>
                  <a:rPr lang="vi-VN" dirty="0" err="1"/>
                  <a:t>đồng</a:t>
                </a:r>
                <a:r>
                  <a:rPr lang="vi-VN" dirty="0"/>
                  <a:t> </a:t>
                </a:r>
                <a:r>
                  <a:rPr lang="vi-VN" dirty="0" err="1"/>
                  <a:t>nghĩa</a:t>
                </a:r>
                <a:r>
                  <a:rPr lang="vi-VN" dirty="0"/>
                  <a:t> </a:t>
                </a:r>
                <a:r>
                  <a:rPr lang="vi-VN" dirty="0" err="1"/>
                  <a:t>với</a:t>
                </a:r>
                <a:r>
                  <a:rPr lang="vi-VN" dirty="0"/>
                  <a:t> 2 phân </a:t>
                </a:r>
                <a:r>
                  <a:rPr lang="vi-VN" dirty="0" err="1"/>
                  <a:t>phối</a:t>
                </a:r>
                <a:r>
                  <a:rPr lang="vi-VN" dirty="0"/>
                  <a:t> </a:t>
                </a:r>
                <a:r>
                  <a:rPr lang="vi-VN" dirty="0" err="1"/>
                  <a:t>đó</a:t>
                </a:r>
                <a:r>
                  <a:rPr lang="vi-VN" dirty="0"/>
                  <a:t> </a:t>
                </a:r>
                <a:r>
                  <a:rPr lang="vi-VN" dirty="0" err="1"/>
                  <a:t>rất</a:t>
                </a:r>
                <a:r>
                  <a:rPr lang="vi-VN" dirty="0"/>
                  <a:t> </a:t>
                </a:r>
                <a:r>
                  <a:rPr lang="vi-VN" dirty="0" err="1"/>
                  <a:t>gần</a:t>
                </a:r>
                <a:r>
                  <a:rPr lang="vi-VN" dirty="0"/>
                  <a:t> nhau. </a:t>
                </a:r>
              </a:p>
              <a:p>
                <a:pPr marL="114300" indent="0" algn="just"/>
                <a:r>
                  <a:rPr lang="vi-VN" dirty="0" err="1"/>
                  <a:t>Với</a:t>
                </a:r>
                <a:r>
                  <a:rPr lang="vi-VN" dirty="0"/>
                  <a:t> </a:t>
                </a:r>
                <a:r>
                  <a:rPr lang="vi-VN" dirty="0" err="1"/>
                  <a:t>toàn</a:t>
                </a:r>
                <a:r>
                  <a:rPr lang="vi-VN" dirty="0"/>
                  <a:t> </a:t>
                </a:r>
                <a:r>
                  <a:rPr lang="vi-VN" dirty="0" err="1"/>
                  <a:t>bộ</a:t>
                </a:r>
                <a:r>
                  <a:rPr lang="vi-VN" dirty="0"/>
                  <a:t> </a:t>
                </a:r>
                <a:r>
                  <a:rPr lang="vi-VN" dirty="0" err="1"/>
                  <a:t>điểm</a:t>
                </a:r>
                <a:r>
                  <a:rPr lang="vi-VN" dirty="0"/>
                  <a:t> </a:t>
                </a:r>
                <a:r>
                  <a:rPr lang="vi-VN" dirty="0" err="1"/>
                  <a:t>dữ</a:t>
                </a:r>
                <a:r>
                  <a:rPr lang="vi-VN" dirty="0"/>
                  <a:t> </a:t>
                </a:r>
                <a:r>
                  <a:rPr lang="vi-VN" dirty="0" err="1"/>
                  <a:t>liệu</a:t>
                </a:r>
                <a:r>
                  <a:rPr lang="vi-VN" dirty="0"/>
                  <a:t>,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mất</a:t>
                </a:r>
                <a:r>
                  <a:rPr lang="vi-VN" dirty="0"/>
                  <a:t> </a:t>
                </a:r>
                <a:r>
                  <a:rPr lang="vi-VN" dirty="0" err="1"/>
                  <a:t>mát</a:t>
                </a:r>
                <a:r>
                  <a:rPr lang="vi-VN" dirty="0"/>
                  <a:t> trong </a:t>
                </a:r>
                <a:r>
                  <a:rPr lang="vi-VN" i="1" dirty="0" err="1"/>
                  <a:t>losgictic</a:t>
                </a:r>
                <a:r>
                  <a:rPr lang="vi-VN" i="1" dirty="0"/>
                  <a:t> </a:t>
                </a:r>
                <a:r>
                  <a:rPr lang="vi-VN" i="1" dirty="0" err="1"/>
                  <a:t>regression</a:t>
                </a:r>
                <a:r>
                  <a:rPr lang="vi-VN" dirty="0"/>
                  <a:t>  </a:t>
                </a:r>
                <a:r>
                  <a:rPr lang="vi-VN" dirty="0" err="1"/>
                  <a:t>là</a:t>
                </a:r>
                <a:r>
                  <a:rPr lang="vi-VN" dirty="0"/>
                  <a:t>:</a:t>
                </a:r>
              </a:p>
              <a:p>
                <a:pPr marL="114300" indent="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vi-VN" dirty="0"/>
                  <a:t>,y) =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𝑦𝑙𝑜𝑔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𝞂</m:t>
                    </m:r>
                  </m:oMath>
                </a14:m>
                <a:r>
                  <a:rPr lang="vi-VN" dirty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𝞈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vi-V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vi-V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vi-V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vi-V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⁡(1−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𝞂</m:t>
                    </m:r>
                  </m:oMath>
                </a14:m>
                <a:r>
                  <a:rPr lang="vi-VN" dirty="0"/>
                  <a:t>((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𝞈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vi-V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vi-VN" dirty="0"/>
              </a:p>
              <a:p>
                <a:pPr marL="114300" indent="0" algn="just"/>
                <a:endParaRPr lang="vi-VN" dirty="0"/>
              </a:p>
            </p:txBody>
          </p:sp>
        </mc:Choice>
        <mc:Fallback xmlns="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2195" y="628650"/>
                <a:ext cx="8010141" cy="4321969"/>
              </a:xfrm>
              <a:blipFill>
                <a:blip r:embed="rId2"/>
                <a:stretch>
                  <a:fillRect b="-7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D359D01-5624-4371-AECC-5ACD8D4DEFDF}"/>
              </a:ext>
            </a:extLst>
          </p:cNvPr>
          <p:cNvSpPr txBox="1"/>
          <p:nvPr/>
        </p:nvSpPr>
        <p:spPr>
          <a:xfrm>
            <a:off x="671513" y="253238"/>
            <a:ext cx="770096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tx1"/>
                </a:solidFill>
              </a:rPr>
              <a:t>Cross-entropy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Loss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Function</a:t>
            </a:r>
            <a:endParaRPr lang="vi-V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85CDC19C-446D-45FF-91B5-71D8A1B496C1}"/>
                  </a:ext>
                </a:extLst>
              </p:cNvPr>
              <p:cNvSpPr txBox="1"/>
              <p:nvPr/>
            </p:nvSpPr>
            <p:spPr>
              <a:xfrm>
                <a:off x="4114800" y="2114550"/>
                <a:ext cx="342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/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85CDC19C-446D-45FF-91B5-71D8A1B4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114550"/>
                <a:ext cx="342466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82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2195" y="705147"/>
                <a:ext cx="8010141" cy="4116884"/>
              </a:xfrm>
            </p:spPr>
            <p:txBody>
              <a:bodyPr/>
              <a:lstStyle/>
              <a:p>
                <a:pPr marL="285750" indent="-171450" algn="just">
                  <a:spcBef>
                    <a:spcPts val="200"/>
                  </a:spcBef>
                  <a:spcAft>
                    <a:spcPts val="200"/>
                  </a:spcAft>
                  <a:buFont typeface="Courier New" panose="02070309020205020404" pitchFamily="49" charset="0"/>
                  <a:buChar char="o"/>
                </a:pPr>
                <a:r>
                  <a:rPr lang="vi-VN" b="1" i="1" dirty="0"/>
                  <a:t>Gradient </a:t>
                </a:r>
                <a:r>
                  <a:rPr lang="vi-VN" b="1" i="1" dirty="0" err="1"/>
                  <a:t>Descent</a:t>
                </a:r>
                <a:r>
                  <a:rPr lang="vi-VN" dirty="0"/>
                  <a:t>: </a:t>
                </a:r>
                <a:r>
                  <a:rPr lang="vi-VN" dirty="0" err="1"/>
                  <a:t>tìm</a:t>
                </a:r>
                <a:r>
                  <a:rPr lang="vi-VN" dirty="0"/>
                  <a:t> ra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trọng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tối</a:t>
                </a:r>
                <a:r>
                  <a:rPr lang="vi-VN" dirty="0"/>
                  <a:t> ưu, </a:t>
                </a:r>
                <a:r>
                  <a:rPr lang="vi-VN" dirty="0" err="1"/>
                  <a:t>cực</a:t>
                </a:r>
                <a:r>
                  <a:rPr lang="vi-VN" dirty="0"/>
                  <a:t> </a:t>
                </a:r>
                <a:r>
                  <a:rPr lang="vi-VN" dirty="0" err="1"/>
                  <a:t>tiểu</a:t>
                </a:r>
                <a:r>
                  <a:rPr lang="vi-VN" dirty="0"/>
                  <a:t> </a:t>
                </a:r>
                <a:r>
                  <a:rPr lang="vi-VN" dirty="0" err="1"/>
                  <a:t>hóa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mất</a:t>
                </a:r>
                <a:r>
                  <a:rPr lang="vi-VN" dirty="0"/>
                  <a:t> </a:t>
                </a:r>
                <a:r>
                  <a:rPr lang="vi-VN" dirty="0" err="1"/>
                  <a:t>mát</a:t>
                </a:r>
                <a:r>
                  <a:rPr lang="vi-VN" dirty="0"/>
                  <a:t>.</a:t>
                </a:r>
              </a:p>
              <a:p>
                <a:pPr marL="285750" indent="-171450" algn="just">
                  <a:spcBef>
                    <a:spcPts val="200"/>
                  </a:spcBef>
                  <a:spcAft>
                    <a:spcPts val="200"/>
                  </a:spcAft>
                  <a:buFont typeface="Courier New" panose="02070309020205020404" pitchFamily="49" charset="0"/>
                  <a:buChar char="o"/>
                </a:pPr>
                <a:r>
                  <a:rPr lang="vi-VN" b="1" i="1" dirty="0" err="1"/>
                  <a:t>Gradient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descent</a:t>
                </a:r>
                <a:r>
                  <a:rPr lang="vi-VN" b="1" i="1" dirty="0"/>
                  <a:t> </a:t>
                </a:r>
                <a:r>
                  <a:rPr lang="vi-VN" dirty="0" err="1"/>
                  <a:t>sẽ</a:t>
                </a:r>
                <a:r>
                  <a:rPr lang="vi-VN" dirty="0"/>
                  <a:t> </a:t>
                </a:r>
                <a:r>
                  <a:rPr lang="vi-VN" dirty="0" err="1"/>
                  <a:t>tìm</a:t>
                </a:r>
                <a:r>
                  <a:rPr lang="vi-VN" dirty="0"/>
                  <a:t> </a:t>
                </a:r>
                <a:r>
                  <a:rPr lang="vi-VN" dirty="0" err="1"/>
                  <a:t>điểm</a:t>
                </a:r>
                <a:r>
                  <a:rPr lang="vi-VN" dirty="0"/>
                  <a:t> </a:t>
                </a:r>
                <a:r>
                  <a:rPr lang="vi-VN" dirty="0" err="1"/>
                  <a:t>cực</a:t>
                </a:r>
                <a:r>
                  <a:rPr lang="vi-VN" dirty="0"/>
                  <a:t> </a:t>
                </a:r>
                <a:r>
                  <a:rPr lang="vi-VN" dirty="0" err="1"/>
                  <a:t>tiểu</a:t>
                </a:r>
                <a:r>
                  <a:rPr lang="vi-VN" dirty="0"/>
                  <a:t> </a:t>
                </a:r>
                <a:r>
                  <a:rPr lang="vi-VN" dirty="0" err="1"/>
                  <a:t>cục</a:t>
                </a:r>
                <a:r>
                  <a:rPr lang="vi-VN" dirty="0"/>
                  <a:t> </a:t>
                </a:r>
                <a:r>
                  <a:rPr lang="vi-VN" dirty="0" err="1"/>
                  <a:t>bộ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bằng</a:t>
                </a:r>
                <a:r>
                  <a:rPr lang="vi-VN" dirty="0"/>
                  <a:t> </a:t>
                </a:r>
                <a:r>
                  <a:rPr lang="vi-VN" dirty="0" err="1"/>
                  <a:t>cách</a:t>
                </a:r>
                <a:r>
                  <a:rPr lang="vi-VN" dirty="0"/>
                  <a:t> </a:t>
                </a:r>
                <a:r>
                  <a:rPr lang="vi-VN" dirty="0" err="1"/>
                  <a:t>xuất</a:t>
                </a:r>
                <a:r>
                  <a:rPr lang="vi-VN" dirty="0"/>
                  <a:t> </a:t>
                </a:r>
                <a:r>
                  <a:rPr lang="vi-VN" dirty="0" err="1"/>
                  <a:t>phát</a:t>
                </a:r>
                <a:r>
                  <a:rPr lang="vi-VN" dirty="0"/>
                  <a:t> </a:t>
                </a:r>
                <a:r>
                  <a:rPr lang="vi-VN" dirty="0" err="1"/>
                  <a:t>từ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điểm</a:t>
                </a:r>
                <a:r>
                  <a:rPr lang="vi-VN" dirty="0"/>
                  <a:t> </a:t>
                </a:r>
                <a:r>
                  <a:rPr lang="vi-VN" dirty="0" err="1"/>
                  <a:t>và</a:t>
                </a:r>
                <a:r>
                  <a:rPr lang="vi-VN" dirty="0"/>
                  <a:t> </a:t>
                </a:r>
                <a:r>
                  <a:rPr lang="vi-VN" dirty="0" err="1"/>
                  <a:t>tìm</a:t>
                </a:r>
                <a:r>
                  <a:rPr lang="vi-VN" dirty="0"/>
                  <a:t> </a:t>
                </a:r>
                <a:r>
                  <a:rPr lang="vi-VN" dirty="0" err="1"/>
                  <a:t>hướng</a:t>
                </a:r>
                <a:r>
                  <a:rPr lang="vi-VN" dirty="0"/>
                  <a:t> đi (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biến</a:t>
                </a:r>
                <a:r>
                  <a:rPr lang="vi-VN" dirty="0"/>
                  <a:t>) </a:t>
                </a:r>
                <a:r>
                  <a:rPr lang="vi-VN" dirty="0" err="1"/>
                  <a:t>mà</a:t>
                </a:r>
                <a:r>
                  <a:rPr lang="vi-VN" dirty="0"/>
                  <a:t> theo </a:t>
                </a:r>
                <a:r>
                  <a:rPr lang="vi-VN" dirty="0" err="1"/>
                  <a:t>đó</a:t>
                </a:r>
                <a:r>
                  <a:rPr lang="vi-VN" dirty="0"/>
                  <a:t>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sẽ</a:t>
                </a:r>
                <a:r>
                  <a:rPr lang="vi-VN" dirty="0"/>
                  <a:t> </a:t>
                </a:r>
                <a:r>
                  <a:rPr lang="vi-VN" dirty="0" err="1"/>
                  <a:t>giảm</a:t>
                </a:r>
                <a:r>
                  <a:rPr lang="vi-VN" dirty="0"/>
                  <a:t> </a:t>
                </a:r>
                <a:r>
                  <a:rPr lang="vi-VN" dirty="0" err="1"/>
                  <a:t>dần</a:t>
                </a:r>
                <a:r>
                  <a:rPr lang="vi-VN" dirty="0"/>
                  <a:t> (</a:t>
                </a:r>
                <a:r>
                  <a:rPr lang="vi-VN" dirty="0" err="1"/>
                  <a:t>càng</a:t>
                </a:r>
                <a:r>
                  <a:rPr lang="vi-VN" dirty="0"/>
                  <a:t> </a:t>
                </a:r>
                <a:r>
                  <a:rPr lang="vi-VN" dirty="0" err="1"/>
                  <a:t>tiến</a:t>
                </a:r>
                <a:r>
                  <a:rPr lang="vi-VN" dirty="0"/>
                  <a:t> </a:t>
                </a:r>
                <a:r>
                  <a:rPr lang="vi-VN" dirty="0" err="1"/>
                  <a:t>gần</a:t>
                </a:r>
                <a:r>
                  <a:rPr lang="vi-VN" dirty="0"/>
                  <a:t> </a:t>
                </a:r>
                <a:r>
                  <a:rPr lang="vi-VN" dirty="0" err="1"/>
                  <a:t>đến</a:t>
                </a:r>
                <a:r>
                  <a:rPr lang="vi-VN" dirty="0"/>
                  <a:t> </a:t>
                </a:r>
                <a:r>
                  <a:rPr lang="vi-VN" dirty="0" err="1"/>
                  <a:t>điểm</a:t>
                </a:r>
                <a:r>
                  <a:rPr lang="vi-VN" dirty="0"/>
                  <a:t> </a:t>
                </a:r>
                <a:r>
                  <a:rPr lang="vi-VN" dirty="0" err="1"/>
                  <a:t>cực</a:t>
                </a:r>
                <a:r>
                  <a:rPr lang="vi-VN" dirty="0"/>
                  <a:t> </a:t>
                </a:r>
                <a:r>
                  <a:rPr lang="vi-VN" dirty="0" err="1"/>
                  <a:t>tiểu</a:t>
                </a:r>
                <a:r>
                  <a:rPr lang="vi-VN" dirty="0"/>
                  <a:t>) </a:t>
                </a:r>
                <a:r>
                  <a:rPr lang="vi-VN" dirty="0" err="1"/>
                  <a:t>và</a:t>
                </a:r>
                <a:r>
                  <a:rPr lang="vi-VN" dirty="0"/>
                  <a:t> di </a:t>
                </a:r>
                <a:r>
                  <a:rPr lang="vi-VN" dirty="0" err="1"/>
                  <a:t>chuyển</a:t>
                </a:r>
                <a:r>
                  <a:rPr lang="vi-VN" dirty="0"/>
                  <a:t> theo </a:t>
                </a:r>
                <a:r>
                  <a:rPr lang="vi-VN" dirty="0" err="1"/>
                  <a:t>hướng</a:t>
                </a:r>
                <a:r>
                  <a:rPr lang="vi-VN" dirty="0"/>
                  <a:t> </a:t>
                </a:r>
                <a:r>
                  <a:rPr lang="vi-VN" dirty="0" err="1"/>
                  <a:t>đó</a:t>
                </a:r>
                <a:r>
                  <a:rPr lang="vi-VN" dirty="0"/>
                  <a:t> cho </a:t>
                </a:r>
                <a:r>
                  <a:rPr lang="vi-VN" dirty="0" err="1"/>
                  <a:t>đến</a:t>
                </a:r>
                <a:r>
                  <a:rPr lang="vi-VN" dirty="0"/>
                  <a:t> khi </a:t>
                </a:r>
                <a:r>
                  <a:rPr lang="vi-VN" dirty="0" err="1"/>
                  <a:t>đến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điểm</a:t>
                </a:r>
                <a:r>
                  <a:rPr lang="vi-VN" dirty="0"/>
                  <a:t> </a:t>
                </a:r>
                <a:r>
                  <a:rPr lang="vi-VN" dirty="0" err="1"/>
                  <a:t>cực</a:t>
                </a:r>
                <a:r>
                  <a:rPr lang="vi-VN" dirty="0"/>
                  <a:t> </a:t>
                </a:r>
                <a:r>
                  <a:rPr lang="vi-VN" dirty="0" err="1"/>
                  <a:t>tiểu</a:t>
                </a:r>
                <a:r>
                  <a:rPr lang="vi-VN" dirty="0"/>
                  <a:t> (</a:t>
                </a:r>
                <a:r>
                  <a:rPr lang="vi-VN" dirty="0" err="1"/>
                  <a:t>có</a:t>
                </a:r>
                <a:r>
                  <a:rPr lang="vi-VN" dirty="0"/>
                  <a:t> </a:t>
                </a:r>
                <a:r>
                  <a:rPr lang="vi-VN" dirty="0" err="1"/>
                  <a:t>thể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cực</a:t>
                </a:r>
                <a:r>
                  <a:rPr lang="vi-VN" dirty="0"/>
                  <a:t> </a:t>
                </a:r>
                <a:r>
                  <a:rPr lang="vi-VN" dirty="0" err="1"/>
                  <a:t>tiểu</a:t>
                </a:r>
                <a:r>
                  <a:rPr lang="vi-VN" dirty="0"/>
                  <a:t> </a:t>
                </a:r>
                <a:r>
                  <a:rPr lang="vi-VN" dirty="0" err="1"/>
                  <a:t>cục</a:t>
                </a:r>
                <a:r>
                  <a:rPr lang="vi-VN" dirty="0"/>
                  <a:t> </a:t>
                </a:r>
                <a:r>
                  <a:rPr lang="vi-VN" dirty="0" err="1"/>
                  <a:t>bộ</a:t>
                </a:r>
                <a:r>
                  <a:rPr lang="vi-VN" dirty="0"/>
                  <a:t>), </a:t>
                </a:r>
                <a:r>
                  <a:rPr lang="vi-VN" dirty="0" err="1"/>
                  <a:t>tức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đến</a:t>
                </a:r>
                <a:r>
                  <a:rPr lang="vi-VN" dirty="0"/>
                  <a:t> khi </a:t>
                </a:r>
                <a:r>
                  <a:rPr lang="vi-VN" dirty="0" err="1"/>
                  <a:t>đạo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gần</a:t>
                </a:r>
                <a:r>
                  <a:rPr lang="vi-VN" dirty="0"/>
                  <a:t> </a:t>
                </a:r>
                <a:r>
                  <a:rPr lang="vi-VN" dirty="0" err="1"/>
                  <a:t>với</a:t>
                </a:r>
                <a:r>
                  <a:rPr lang="vi-VN" dirty="0"/>
                  <a:t> 0.</a:t>
                </a:r>
              </a:p>
              <a:p>
                <a:pPr marL="114300" indent="0" algn="just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vi-VN" dirty="0"/>
                  <a:t>=&gt; </a:t>
                </a:r>
                <a:r>
                  <a:rPr lang="vi-VN" dirty="0" err="1"/>
                  <a:t>Chỉ</a:t>
                </a:r>
                <a:r>
                  <a:rPr lang="vi-VN" dirty="0"/>
                  <a:t> </a:t>
                </a:r>
                <a:r>
                  <a:rPr lang="vi-VN" dirty="0" err="1"/>
                  <a:t>cần</a:t>
                </a:r>
                <a:r>
                  <a:rPr lang="vi-VN" dirty="0"/>
                  <a:t> cho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trọng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hiện</a:t>
                </a:r>
                <a:r>
                  <a:rPr lang="vi-VN" dirty="0"/>
                  <a:t> </a:t>
                </a:r>
                <a:r>
                  <a:rPr lang="vi-VN" dirty="0" err="1"/>
                  <a:t>tại</a:t>
                </a:r>
                <a:r>
                  <a:rPr lang="vi-VN" dirty="0"/>
                  <a:t> (</a:t>
                </a:r>
                <a:r>
                  <a:rPr lang="vi-VN" dirty="0" err="1"/>
                  <a:t>vị</a:t>
                </a:r>
                <a:r>
                  <a:rPr lang="vi-VN" dirty="0"/>
                  <a:t> </a:t>
                </a:r>
                <a:r>
                  <a:rPr lang="vi-VN" dirty="0" err="1"/>
                  <a:t>trí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điểm</a:t>
                </a:r>
                <a:r>
                  <a:rPr lang="vi-VN" dirty="0"/>
                  <a:t>) di </a:t>
                </a:r>
                <a:r>
                  <a:rPr lang="vi-VN" dirty="0" err="1"/>
                  <a:t>chuyển</a:t>
                </a:r>
                <a:r>
                  <a:rPr lang="vi-VN" dirty="0"/>
                  <a:t> theo </a:t>
                </a:r>
                <a:r>
                  <a:rPr lang="vi-VN" dirty="0" err="1"/>
                  <a:t>hướng</a:t>
                </a:r>
                <a:r>
                  <a:rPr lang="vi-VN" dirty="0"/>
                  <a:t> </a:t>
                </a:r>
                <a:r>
                  <a:rPr lang="vi-VN" dirty="0" err="1"/>
                  <a:t>ngược</a:t>
                </a:r>
                <a:r>
                  <a:rPr lang="vi-VN" dirty="0"/>
                  <a:t> </a:t>
                </a:r>
                <a:r>
                  <a:rPr lang="vi-VN" dirty="0" err="1"/>
                  <a:t>lại</a:t>
                </a:r>
                <a:r>
                  <a:rPr lang="vi-VN" dirty="0"/>
                  <a:t>.</a:t>
                </a:r>
              </a:p>
              <a:p>
                <a:pPr marL="285750" indent="-171450" algn="just">
                  <a:spcBef>
                    <a:spcPts val="200"/>
                  </a:spcBef>
                  <a:spcAft>
                    <a:spcPts val="200"/>
                  </a:spcAft>
                  <a:buFont typeface="Courier New" panose="02070309020205020404" pitchFamily="49" charset="0"/>
                  <a:buChar char="o"/>
                </a:pPr>
                <a:r>
                  <a:rPr lang="vi-VN" dirty="0" err="1"/>
                  <a:t>Để</a:t>
                </a:r>
                <a:r>
                  <a:rPr lang="vi-VN" dirty="0"/>
                  <a:t> </a:t>
                </a:r>
                <a:r>
                  <a:rPr lang="vi-VN" dirty="0" err="1"/>
                  <a:t>tìm</a:t>
                </a:r>
                <a:r>
                  <a:rPr lang="vi-VN" dirty="0"/>
                  <a:t> </a:t>
                </a:r>
                <a:r>
                  <a:rPr lang="vi-VN" dirty="0" err="1"/>
                  <a:t>cực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b="1" i="1" dirty="0"/>
                  <a:t>f(</a:t>
                </a:r>
                <a:r>
                  <a:rPr lang="el-GR" b="1" i="1" dirty="0"/>
                  <a:t>θ)</a:t>
                </a:r>
                <a:r>
                  <a:rPr lang="el-GR" dirty="0"/>
                  <a:t>, </a:t>
                </a:r>
                <a:r>
                  <a:rPr lang="vi-VN" dirty="0"/>
                  <a:t>cho </a:t>
                </a:r>
                <a:r>
                  <a:rPr lang="vi-VN" dirty="0" err="1"/>
                  <a:t>trước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điểm</a:t>
                </a:r>
                <a:r>
                  <a:rPr lang="vi-VN" dirty="0"/>
                  <a:t> </a:t>
                </a:r>
                <a:r>
                  <a:rPr lang="vi-VN" dirty="0" err="1"/>
                  <a:t>dự</a:t>
                </a:r>
                <a:r>
                  <a:rPr lang="vi-VN" dirty="0"/>
                  <a:t> </a:t>
                </a:r>
                <a:r>
                  <a:rPr lang="vi-VN" dirty="0" err="1"/>
                  <a:t>đoán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. </a:t>
                </a:r>
                <a:r>
                  <a:rPr lang="vi-VN" dirty="0"/>
                  <a:t>Sau </a:t>
                </a:r>
                <a:r>
                  <a:rPr lang="vi-VN" dirty="0" err="1"/>
                  <a:t>đó</a:t>
                </a:r>
                <a:r>
                  <a:rPr lang="vi-VN" dirty="0"/>
                  <a:t>, ở </a:t>
                </a:r>
                <a:r>
                  <a:rPr lang="vi-VN" dirty="0" err="1"/>
                  <a:t>vòng</a:t>
                </a:r>
                <a:r>
                  <a:rPr lang="vi-VN" dirty="0"/>
                  <a:t> </a:t>
                </a:r>
                <a:r>
                  <a:rPr lang="vi-VN" dirty="0" err="1"/>
                  <a:t>lặp</a:t>
                </a:r>
                <a:r>
                  <a:rPr lang="vi-VN" dirty="0"/>
                  <a:t> </a:t>
                </a:r>
                <a:r>
                  <a:rPr lang="vi-VN" dirty="0" err="1"/>
                  <a:t>thứ</a:t>
                </a:r>
                <a:r>
                  <a:rPr lang="vi-VN" dirty="0"/>
                  <a:t> </a:t>
                </a:r>
                <a:r>
                  <a:rPr lang="vi-VN" i="1" dirty="0"/>
                  <a:t>t</a:t>
                </a:r>
                <a:r>
                  <a:rPr lang="vi-VN" dirty="0"/>
                  <a:t>, quy </a:t>
                </a:r>
                <a:r>
                  <a:rPr lang="vi-VN" dirty="0" err="1"/>
                  <a:t>tắc</a:t>
                </a:r>
                <a:r>
                  <a:rPr lang="vi-VN" dirty="0"/>
                  <a:t> </a:t>
                </a:r>
                <a:r>
                  <a:rPr lang="vi-VN" dirty="0" err="1"/>
                  <a:t>cập</a:t>
                </a:r>
                <a:r>
                  <a:rPr lang="vi-VN" dirty="0"/>
                  <a:t> </a:t>
                </a:r>
                <a:r>
                  <a:rPr lang="vi-VN" dirty="0" err="1"/>
                  <a:t>nhật</a:t>
                </a:r>
                <a:r>
                  <a:rPr lang="vi-VN" dirty="0"/>
                  <a:t>:</a:t>
                </a:r>
              </a:p>
              <a:p>
                <a:pPr marL="571500" lvl="1" indent="0" algn="ctr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vi-VN" dirty="0"/>
                  <a:t> − </a:t>
                </a:r>
                <a:r>
                  <a:rPr lang="el-GR" dirty="0"/>
                  <a:t>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vi-VN"/>
                          <m:t>∇</m:t>
                        </m:r>
                      </m:e>
                      <m:sub>
                        <m:r>
                          <m:rPr>
                            <m:nor/>
                          </m:rPr>
                          <a:rPr lang="el-GR"/>
                          <m:t>θ</m:t>
                        </m:r>
                      </m:sub>
                    </m:sSub>
                  </m:oMath>
                </a14:m>
                <a:r>
                  <a:rPr lang="vi-V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vi-VN" dirty="0"/>
                  <a:t>) </a:t>
                </a:r>
              </a:p>
              <a:p>
                <a:pPr marL="285750" indent="-171450" algn="just">
                  <a:spcBef>
                    <a:spcPts val="200"/>
                  </a:spcBef>
                  <a:spcAft>
                    <a:spcPts val="200"/>
                  </a:spcAft>
                  <a:buFont typeface="Courier New" panose="02070309020205020404" pitchFamily="49" charset="0"/>
                  <a:buChar char="o"/>
                </a:pPr>
                <a:r>
                  <a:rPr lang="vi-VN" dirty="0"/>
                  <a:t>Trong </a:t>
                </a:r>
                <a:r>
                  <a:rPr lang="vi-VN" dirty="0" err="1"/>
                  <a:t>đó</a:t>
                </a:r>
                <a:r>
                  <a:rPr lang="vi-VN" dirty="0"/>
                  <a:t> </a:t>
                </a:r>
                <a:r>
                  <a:rPr lang="vi-VN" b="1" i="1" dirty="0"/>
                  <a:t>∇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dương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gọi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b="1" i="1" dirty="0" err="1"/>
                  <a:t>learning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rate</a:t>
                </a:r>
                <a:r>
                  <a:rPr lang="vi-VN" b="1" i="1" dirty="0"/>
                  <a:t> (</a:t>
                </a:r>
                <a:r>
                  <a:rPr lang="vi-VN" b="1" i="1" dirty="0" err="1"/>
                  <a:t>tốc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độ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học</a:t>
                </a:r>
                <a:r>
                  <a:rPr lang="vi-VN" b="1" i="1" dirty="0"/>
                  <a:t>), </a:t>
                </a:r>
                <a:r>
                  <a:rPr lang="vi-VN" dirty="0" err="1"/>
                  <a:t>càng</a:t>
                </a:r>
                <a:r>
                  <a:rPr lang="vi-VN" dirty="0"/>
                  <a:t> </a:t>
                </a:r>
                <a:r>
                  <a:rPr lang="vi-VN" dirty="0" err="1"/>
                  <a:t>lớn</a:t>
                </a:r>
                <a:r>
                  <a:rPr lang="vi-VN" dirty="0"/>
                  <a:t> </a:t>
                </a:r>
                <a:r>
                  <a:rPr lang="vi-VN" dirty="0" err="1"/>
                  <a:t>tức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sự</a:t>
                </a:r>
                <a:r>
                  <a:rPr lang="vi-VN" dirty="0"/>
                  <a:t> thay </a:t>
                </a:r>
                <a:r>
                  <a:rPr lang="vi-VN" dirty="0" err="1"/>
                  <a:t>đổi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el-GR" b="1" i="1" dirty="0"/>
                  <a:t>θ</a:t>
                </a:r>
                <a:r>
                  <a:rPr lang="el-GR" dirty="0"/>
                  <a:t> </a:t>
                </a:r>
                <a:r>
                  <a:rPr lang="vi-VN" dirty="0"/>
                  <a:t>sau </a:t>
                </a:r>
                <a:r>
                  <a:rPr lang="vi-VN" dirty="0" err="1"/>
                  <a:t>mỗi</a:t>
                </a:r>
                <a:r>
                  <a:rPr lang="vi-VN" dirty="0"/>
                  <a:t> </a:t>
                </a:r>
                <a:r>
                  <a:rPr lang="vi-VN" dirty="0" err="1"/>
                  <a:t>vòng</a:t>
                </a:r>
                <a:r>
                  <a:rPr lang="vi-VN" dirty="0"/>
                  <a:t> </a:t>
                </a:r>
                <a:r>
                  <a:rPr lang="vi-VN" dirty="0" err="1"/>
                  <a:t>lặp</a:t>
                </a:r>
                <a:r>
                  <a:rPr lang="vi-VN" dirty="0"/>
                  <a:t> </a:t>
                </a:r>
                <a:r>
                  <a:rPr lang="vi-VN" dirty="0" err="1"/>
                  <a:t>càng</a:t>
                </a:r>
                <a:r>
                  <a:rPr lang="vi-VN" dirty="0"/>
                  <a:t> </a:t>
                </a:r>
                <a:r>
                  <a:rPr lang="vi-VN" dirty="0" err="1"/>
                  <a:t>lớn</a:t>
                </a:r>
                <a:r>
                  <a:rPr lang="vi-VN" dirty="0"/>
                  <a:t>.</a:t>
                </a:r>
              </a:p>
              <a:p>
                <a:pPr marL="285750" indent="-171450" algn="just">
                  <a:spcBef>
                    <a:spcPts val="200"/>
                  </a:spcBef>
                  <a:spcAft>
                    <a:spcPts val="200"/>
                  </a:spcAft>
                  <a:buFont typeface="Courier New" panose="02070309020205020404" pitchFamily="49" charset="0"/>
                  <a:buChar char="o"/>
                </a:pPr>
                <a:r>
                  <a:rPr lang="vi-VN" dirty="0"/>
                  <a:t>Trong </a:t>
                </a:r>
                <a:r>
                  <a:rPr lang="vi-VN" b="1" i="1" dirty="0" err="1"/>
                  <a:t>losgictic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regression</a:t>
                </a:r>
                <a:r>
                  <a:rPr lang="vi-VN" dirty="0"/>
                  <a:t>,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mất</a:t>
                </a:r>
                <a:r>
                  <a:rPr lang="vi-VN" dirty="0"/>
                  <a:t> </a:t>
                </a:r>
                <a:r>
                  <a:rPr lang="vi-VN" dirty="0" err="1"/>
                  <a:t>mát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lồi</a:t>
                </a:r>
                <a:r>
                  <a:rPr lang="vi-VN" dirty="0"/>
                  <a:t> </a:t>
                </a:r>
                <a:r>
                  <a:rPr lang="vi-VN" dirty="0" err="1"/>
                  <a:t>vì</a:t>
                </a:r>
                <a:r>
                  <a:rPr lang="vi-VN" dirty="0"/>
                  <a:t> </a:t>
                </a:r>
                <a:r>
                  <a:rPr lang="vi-VN" dirty="0" err="1"/>
                  <a:t>vậy</a:t>
                </a:r>
                <a:r>
                  <a:rPr lang="vi-VN" dirty="0"/>
                  <a:t> không </a:t>
                </a:r>
                <a:r>
                  <a:rPr lang="vi-VN" dirty="0" err="1"/>
                  <a:t>có</a:t>
                </a:r>
                <a:r>
                  <a:rPr lang="vi-VN" dirty="0"/>
                  <a:t>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cực</a:t>
                </a:r>
                <a:r>
                  <a:rPr lang="vi-VN" dirty="0"/>
                  <a:t> </a:t>
                </a:r>
                <a:r>
                  <a:rPr lang="vi-VN" dirty="0" err="1"/>
                  <a:t>tiểu</a:t>
                </a:r>
                <a:r>
                  <a:rPr lang="vi-VN" dirty="0"/>
                  <a:t> </a:t>
                </a:r>
                <a:r>
                  <a:rPr lang="vi-VN" dirty="0" err="1"/>
                  <a:t>cục</a:t>
                </a:r>
                <a:r>
                  <a:rPr lang="vi-VN" dirty="0"/>
                  <a:t> </a:t>
                </a:r>
                <a:r>
                  <a:rPr lang="vi-VN" dirty="0" err="1"/>
                  <a:t>bộ</a:t>
                </a:r>
                <a:r>
                  <a:rPr lang="vi-VN" dirty="0"/>
                  <a:t> </a:t>
                </a:r>
                <a:r>
                  <a:rPr lang="vi-VN" dirty="0" err="1"/>
                  <a:t>để</a:t>
                </a:r>
                <a:r>
                  <a:rPr lang="vi-VN" dirty="0"/>
                  <a:t> </a:t>
                </a:r>
                <a:r>
                  <a:rPr lang="vi-VN" dirty="0" err="1"/>
                  <a:t>thuật</a:t>
                </a:r>
                <a:r>
                  <a:rPr lang="vi-VN" dirty="0"/>
                  <a:t> </a:t>
                </a:r>
                <a:r>
                  <a:rPr lang="vi-VN" dirty="0" err="1"/>
                  <a:t>toán</a:t>
                </a:r>
                <a:r>
                  <a:rPr lang="vi-VN" dirty="0"/>
                  <a:t> </a:t>
                </a:r>
                <a:r>
                  <a:rPr lang="vi-VN" dirty="0" err="1"/>
                  <a:t>mắc</a:t>
                </a:r>
                <a:r>
                  <a:rPr lang="vi-VN" dirty="0"/>
                  <a:t> </a:t>
                </a:r>
                <a:r>
                  <a:rPr lang="vi-VN" dirty="0" err="1"/>
                  <a:t>phải</a:t>
                </a:r>
                <a:r>
                  <a:rPr lang="vi-VN" dirty="0"/>
                  <a:t> </a:t>
                </a:r>
                <a:r>
                  <a:rPr lang="vi-VN" dirty="0" err="1"/>
                  <a:t>trước</a:t>
                </a:r>
                <a:r>
                  <a:rPr lang="vi-VN" dirty="0"/>
                  <a:t> khi </a:t>
                </a:r>
                <a:r>
                  <a:rPr lang="vi-VN" dirty="0" err="1"/>
                  <a:t>đến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cực</a:t>
                </a:r>
                <a:r>
                  <a:rPr lang="vi-VN" dirty="0"/>
                  <a:t> </a:t>
                </a:r>
                <a:r>
                  <a:rPr lang="vi-VN" dirty="0" err="1"/>
                  <a:t>tiểu</a:t>
                </a:r>
                <a:r>
                  <a:rPr lang="vi-VN" dirty="0"/>
                  <a:t> </a:t>
                </a:r>
                <a:r>
                  <a:rPr lang="vi-VN" dirty="0" err="1"/>
                  <a:t>toàn</a:t>
                </a:r>
                <a:r>
                  <a:rPr lang="vi-VN" dirty="0"/>
                  <a:t> </a:t>
                </a:r>
                <a:r>
                  <a:rPr lang="vi-VN" dirty="0" err="1"/>
                  <a:t>cục</a:t>
                </a:r>
                <a:r>
                  <a:rPr lang="vi-VN" dirty="0"/>
                  <a:t>.</a:t>
                </a:r>
              </a:p>
              <a:p>
                <a:pPr marL="285750" indent="-171450" algn="just">
                  <a:buFont typeface="Courier New" panose="02070309020205020404" pitchFamily="49" charset="0"/>
                  <a:buChar char="o"/>
                </a:pPr>
                <a:r>
                  <a:rPr lang="vi-VN" dirty="0"/>
                  <a:t> </a:t>
                </a:r>
                <a:r>
                  <a:rPr lang="vi-VN" dirty="0" err="1"/>
                  <a:t>Đạo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mất</a:t>
                </a:r>
                <a:r>
                  <a:rPr lang="vi-VN" dirty="0"/>
                  <a:t> </a:t>
                </a:r>
                <a:r>
                  <a:rPr lang="vi-VN" dirty="0" err="1"/>
                  <a:t>mát</a:t>
                </a:r>
                <a:r>
                  <a:rPr lang="vi-VN" dirty="0"/>
                  <a:t> trong </a:t>
                </a:r>
                <a:r>
                  <a:rPr lang="vi-VN" i="1" dirty="0" err="1"/>
                  <a:t>logistic</a:t>
                </a:r>
                <a:r>
                  <a:rPr lang="vi-VN" dirty="0"/>
                  <a:t> :</a:t>
                </a:r>
              </a:p>
              <a:p>
                <a:pPr marL="285750" indent="-171450" algn="just">
                  <a:buFont typeface="Courier New" panose="02070309020205020404" pitchFamily="49" charset="0"/>
                  <a:buChar char="o"/>
                </a:pPr>
                <a:endParaRPr lang="vi-VN" dirty="0"/>
              </a:p>
              <a:p>
                <a:pPr marL="285750" indent="-171450" algn="just">
                  <a:buFont typeface="Courier New" panose="02070309020205020404" pitchFamily="49" charset="0"/>
                  <a:buChar char="o"/>
                </a:pPr>
                <a:endParaRPr lang="vi-VN" dirty="0"/>
              </a:p>
              <a:p>
                <a:pPr marL="285750" indent="-171450" algn="just">
                  <a:buFont typeface="Courier New" panose="02070309020205020404" pitchFamily="49" charset="0"/>
                  <a:buChar char="o"/>
                </a:pPr>
                <a:endParaRPr lang="vi-VN" dirty="0"/>
              </a:p>
              <a:p>
                <a:pPr marL="285750" indent="-171450" algn="just">
                  <a:buFont typeface="Courier New" panose="02070309020205020404" pitchFamily="49" charset="0"/>
                  <a:buChar char="o"/>
                </a:pPr>
                <a:endParaRPr lang="vi-VN" dirty="0"/>
              </a:p>
              <a:p>
                <a:pPr marL="285750" indent="-171450" algn="just">
                  <a:buFont typeface="Courier New" panose="02070309020205020404" pitchFamily="49" charset="0"/>
                  <a:buChar char="o"/>
                </a:pPr>
                <a:r>
                  <a:rPr lang="vi-VN" dirty="0"/>
                  <a:t>Công </a:t>
                </a:r>
                <a:r>
                  <a:rPr lang="vi-VN" dirty="0" err="1"/>
                  <a:t>thức</a:t>
                </a:r>
                <a:r>
                  <a:rPr lang="vi-VN" dirty="0"/>
                  <a:t> </a:t>
                </a:r>
                <a:r>
                  <a:rPr lang="vi-VN" dirty="0" err="1"/>
                  <a:t>cuối</a:t>
                </a:r>
                <a:r>
                  <a:rPr lang="vi-VN" dirty="0"/>
                  <a:t> </a:t>
                </a:r>
                <a:r>
                  <a:rPr lang="vi-VN" dirty="0" err="1"/>
                  <a:t>cùng</a:t>
                </a:r>
                <a:r>
                  <a:rPr lang="vi-VN" dirty="0"/>
                  <a:t> cho </a:t>
                </a:r>
                <a:r>
                  <a:rPr lang="vi-VN" dirty="0" err="1"/>
                  <a:t>cập</a:t>
                </a:r>
                <a:r>
                  <a:rPr lang="vi-VN" dirty="0"/>
                  <a:t> </a:t>
                </a:r>
                <a:r>
                  <a:rPr lang="vi-VN" dirty="0" err="1"/>
                  <a:t>nhật</a:t>
                </a:r>
                <a:r>
                  <a:rPr lang="vi-VN" dirty="0"/>
                  <a:t> </a:t>
                </a:r>
                <a:r>
                  <a:rPr lang="el-GR" b="1" i="1" dirty="0"/>
                  <a:t>θ</a:t>
                </a:r>
                <a:r>
                  <a:rPr lang="el-GR" dirty="0"/>
                  <a:t> </a:t>
                </a:r>
                <a:r>
                  <a:rPr lang="vi-VN" dirty="0"/>
                  <a:t>:</a:t>
                </a:r>
              </a:p>
              <a:p>
                <a:pPr marL="11430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vi-V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200" b="1" dirty="0"/>
                          <m:t>θ</m:t>
                        </m:r>
                      </m:e>
                      <m:sub>
                        <m:r>
                          <a:rPr lang="vi-VN" sz="1200" b="1" i="0" dirty="0" smtClean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vi-VN" sz="1200" b="1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sz="12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vi-VN" sz="12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2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200" b="1" dirty="0"/>
                          <m:t>θ</m:t>
                        </m:r>
                      </m:e>
                      <m:sub>
                        <m:r>
                          <a:rPr lang="vi-VN" sz="1200" b="1" i="0" dirty="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vi-VN" sz="1200" b="1" dirty="0"/>
                  <a:t> − </a:t>
                </a:r>
                <a:r>
                  <a:rPr lang="el-GR" sz="1200" b="1" dirty="0"/>
                  <a:t>η∇</a:t>
                </a:r>
                <a:r>
                  <a:rPr lang="vi-VN" sz="1200" b="1" dirty="0"/>
                  <a:t>L</a:t>
                </a:r>
                <a14:m>
                  <m:oMath xmlns:m="http://schemas.openxmlformats.org/officeDocument/2006/math">
                    <m:r>
                      <a:rPr lang="vi-VN" sz="12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200" b="1" dirty="0"/>
                  <a:t>( f( x ; </a:t>
                </a:r>
                <a:r>
                  <a:rPr lang="el-GR" sz="1200" b="1" dirty="0"/>
                  <a:t>θ)</a:t>
                </a:r>
                <a:r>
                  <a:rPr lang="vi-VN" sz="1200" b="1" dirty="0"/>
                  <a:t> </a:t>
                </a:r>
                <a:r>
                  <a:rPr lang="el-GR" sz="1200" b="1" dirty="0"/>
                  <a:t>, </a:t>
                </a:r>
                <a:r>
                  <a:rPr lang="vi-VN" sz="1200" b="1" dirty="0"/>
                  <a:t>y)</a:t>
                </a:r>
              </a:p>
              <a:p>
                <a:pPr marL="114300" indent="0" algn="ctr"/>
                <a:endParaRPr lang="vi-VN" sz="1200" b="1" dirty="0"/>
              </a:p>
              <a:p>
                <a:pPr marL="285750" indent="-171450" algn="just">
                  <a:buFont typeface="Courier New" panose="02070309020205020404" pitchFamily="49" charset="0"/>
                  <a:buChar char="o"/>
                </a:pPr>
                <a:r>
                  <a:rPr lang="vi-VN" dirty="0"/>
                  <a:t>Trong </a:t>
                </a:r>
                <a:r>
                  <a:rPr lang="vi-VN" dirty="0" err="1"/>
                  <a:t>đó</a:t>
                </a:r>
                <a:r>
                  <a:rPr lang="vi-VN" dirty="0"/>
                  <a:t>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đạo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riêng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mất</a:t>
                </a:r>
                <a:r>
                  <a:rPr lang="vi-VN" dirty="0"/>
                  <a:t> </a:t>
                </a:r>
                <a:r>
                  <a:rPr lang="vi-VN" dirty="0" err="1"/>
                  <a:t>mát</a:t>
                </a:r>
                <a:r>
                  <a:rPr lang="vi-VN" dirty="0"/>
                  <a:t> </a:t>
                </a:r>
                <a:r>
                  <a:rPr lang="vi-VN" dirty="0" err="1"/>
                  <a:t>sẽ</a:t>
                </a:r>
                <a:r>
                  <a:rPr lang="vi-VN" dirty="0"/>
                  <a:t> </a:t>
                </a:r>
                <a:r>
                  <a:rPr lang="vi-VN" dirty="0" err="1"/>
                  <a:t>có</a:t>
                </a:r>
                <a:r>
                  <a:rPr lang="vi-VN" dirty="0"/>
                  <a:t> </a:t>
                </a:r>
                <a:r>
                  <a:rPr lang="vi-VN" dirty="0" err="1"/>
                  <a:t>dạng</a:t>
                </a:r>
                <a:r>
                  <a:rPr lang="vi-VN" dirty="0"/>
                  <a:t>:</a:t>
                </a:r>
              </a:p>
              <a:p>
                <a:pPr marL="114300" indent="0" algn="ctr"/>
                <a14:m>
                  <m:oMath xmlns:m="http://schemas.openxmlformats.org/officeDocument/2006/math">
                    <m:f>
                      <m:fPr>
                        <m:ctrlPr>
                          <a:rPr lang="vi-V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∂</m:t>
                        </m:r>
                        <m:sSub>
                          <m:sSubPr>
                            <m:ctrlPr>
                              <a:rPr lang="vi-V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400" i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400" i="0">
                                <a:latin typeface="Cambria Math" panose="02040503050406030204" pitchFamily="18" charset="0"/>
                              </a:rPr>
                              <m:t>CE</m:t>
                            </m:r>
                          </m:sub>
                        </m:sSub>
                        <m:r>
                          <a:rPr lang="vi-VN" sz="1400" i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vi-V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vi-VN" sz="1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vi-VN" sz="1400" dirty="0"/>
                          <m:t>,</m:t>
                        </m:r>
                        <m:r>
                          <m:rPr>
                            <m:nor/>
                          </m:rPr>
                          <a:rPr lang="vi-VN" sz="1400" dirty="0"/>
                          <m:t>y</m:t>
                        </m:r>
                        <m:r>
                          <m:rPr>
                            <m:nor/>
                          </m:rPr>
                          <a:rPr lang="vi-VN" sz="14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1400" dirty="0"/>
                          <m:t>∂</m:t>
                        </m:r>
                        <m:sSub>
                          <m:sSubPr>
                            <m:ctrlPr>
                              <a:rPr lang="vi-VN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4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vi-VN" sz="1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dirty="0"/>
                  <a:t> = </a:t>
                </a:r>
                <a:r>
                  <a:rPr lang="vi-VN" sz="1400" dirty="0"/>
                  <a:t>[</a:t>
                </a:r>
                <a14:m>
                  <m:oMath xmlns:m="http://schemas.openxmlformats.org/officeDocument/2006/math">
                    <m:r>
                      <a:rPr lang="vi-V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𝞂</m:t>
                    </m:r>
                  </m:oMath>
                </a14:m>
                <a:r>
                  <a:rPr lang="vi-VN" sz="1400" dirty="0"/>
                  <a:t>(</a:t>
                </a:r>
                <a14:m>
                  <m:oMath xmlns:m="http://schemas.openxmlformats.org/officeDocument/2006/math">
                    <m:r>
                      <a:rPr lang="el-GR" sz="1400" i="0">
                        <a:latin typeface="Cambria Math" panose="02040503050406030204" pitchFamily="18" charset="0"/>
                      </a:rPr>
                      <m:t>𝞈</m:t>
                    </m:r>
                    <m:r>
                      <m:rPr>
                        <m:sty m:val="p"/>
                      </m:rPr>
                      <a:rPr lang="vi-VN" sz="1400" i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vi-VN" sz="1400" dirty="0"/>
                  <a:t>) − y]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vi-VN" sz="1400" b="1" i="0" dirty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endParaRPr lang="vi-VN" sz="1400" dirty="0"/>
              </a:p>
              <a:p>
                <a:pPr marL="285750" indent="-171450" algn="just">
                  <a:buFont typeface="Courier New" panose="02070309020205020404" pitchFamily="49" charset="0"/>
                  <a:buChar char="o"/>
                </a:pPr>
                <a:endParaRPr lang="vi-VN" dirty="0"/>
              </a:p>
            </p:txBody>
          </p:sp>
        </mc:Choice>
        <mc:Fallback xmlns="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2195" y="705147"/>
                <a:ext cx="8010141" cy="4116884"/>
              </a:xfrm>
              <a:blipFill>
                <a:blip r:embed="rId2"/>
                <a:stretch>
                  <a:fillRect r="-381" b="-54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D359D01-5624-4371-AECC-5ACD8D4DEFDF}"/>
              </a:ext>
            </a:extLst>
          </p:cNvPr>
          <p:cNvSpPr txBox="1"/>
          <p:nvPr/>
        </p:nvSpPr>
        <p:spPr>
          <a:xfrm>
            <a:off x="652654" y="397370"/>
            <a:ext cx="783869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tx1"/>
                </a:solidFill>
              </a:rPr>
              <a:t>Gradient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Descent</a:t>
            </a:r>
            <a:endParaRPr lang="vi-V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85CDC19C-446D-45FF-91B5-71D8A1B496C1}"/>
                  </a:ext>
                </a:extLst>
              </p:cNvPr>
              <p:cNvSpPr txBox="1"/>
              <p:nvPr/>
            </p:nvSpPr>
            <p:spPr>
              <a:xfrm>
                <a:off x="4114800" y="2114550"/>
                <a:ext cx="342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/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85CDC19C-446D-45FF-91B5-71D8A1B4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114550"/>
                <a:ext cx="342466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159534B8-16F3-4A9F-A1DC-E7B759DF0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871" y="3078957"/>
            <a:ext cx="2287589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44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2195" y="827247"/>
                <a:ext cx="8010141" cy="4200525"/>
              </a:xfrm>
            </p:spPr>
            <p:txBody>
              <a:bodyPr/>
              <a:lstStyle/>
              <a:p>
                <a:pPr marL="285750" indent="-171450" algn="just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vi-VN" sz="1200" b="1" i="1" dirty="0"/>
                  <a:t>Overfitting</a:t>
                </a:r>
              </a:p>
              <a:p>
                <a:pPr marL="285750" indent="-171450" algn="just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hiện</a:t>
                </a:r>
                <a:r>
                  <a:rPr lang="vi-VN" dirty="0"/>
                  <a:t> </a:t>
                </a:r>
                <a:r>
                  <a:rPr lang="vi-VN" dirty="0" err="1"/>
                  <a:t>tượng</a:t>
                </a:r>
                <a:r>
                  <a:rPr lang="vi-VN" dirty="0"/>
                  <a:t> mô </a:t>
                </a:r>
                <a:r>
                  <a:rPr lang="vi-VN" dirty="0" err="1"/>
                  <a:t>hình</a:t>
                </a:r>
                <a:r>
                  <a:rPr lang="vi-VN" dirty="0"/>
                  <a:t> </a:t>
                </a:r>
                <a:r>
                  <a:rPr lang="vi-VN" dirty="0" err="1"/>
                  <a:t>tìm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quá</a:t>
                </a:r>
                <a:r>
                  <a:rPr lang="vi-VN" dirty="0"/>
                  <a:t> </a:t>
                </a:r>
                <a:r>
                  <a:rPr lang="vi-VN" dirty="0" err="1"/>
                  <a:t>khớp</a:t>
                </a:r>
                <a:r>
                  <a:rPr lang="vi-VN" dirty="0"/>
                  <a:t> </a:t>
                </a:r>
                <a:r>
                  <a:rPr lang="vi-VN" dirty="0" err="1"/>
                  <a:t>với</a:t>
                </a:r>
                <a:r>
                  <a:rPr lang="vi-VN" dirty="0"/>
                  <a:t> </a:t>
                </a:r>
                <a:r>
                  <a:rPr lang="vi-VN" dirty="0" err="1"/>
                  <a:t>dữ</a:t>
                </a:r>
                <a:r>
                  <a:rPr lang="vi-VN" dirty="0"/>
                  <a:t> </a:t>
                </a:r>
                <a:r>
                  <a:rPr lang="vi-VN" dirty="0" err="1"/>
                  <a:t>liệu</a:t>
                </a:r>
                <a:r>
                  <a:rPr lang="vi-VN" dirty="0"/>
                  <a:t> </a:t>
                </a:r>
                <a:r>
                  <a:rPr lang="vi-VN" dirty="0" err="1"/>
                  <a:t>training</a:t>
                </a:r>
                <a:r>
                  <a:rPr lang="vi-VN" dirty="0"/>
                  <a:t> </a:t>
                </a:r>
                <a:r>
                  <a:rPr lang="vi-VN" dirty="0" err="1"/>
                  <a:t>dẫn</a:t>
                </a:r>
                <a:r>
                  <a:rPr lang="vi-VN" dirty="0"/>
                  <a:t> </a:t>
                </a:r>
                <a:r>
                  <a:rPr lang="vi-VN" dirty="0" err="1"/>
                  <a:t>đến</a:t>
                </a:r>
                <a:r>
                  <a:rPr lang="vi-VN" dirty="0"/>
                  <a:t> </a:t>
                </a:r>
                <a:r>
                  <a:rPr lang="vi-VN" dirty="0" err="1"/>
                  <a:t>việc</a:t>
                </a:r>
                <a:r>
                  <a:rPr lang="vi-VN" dirty="0"/>
                  <a:t> </a:t>
                </a:r>
                <a:r>
                  <a:rPr lang="vi-VN" dirty="0" err="1"/>
                  <a:t>dự</a:t>
                </a:r>
                <a:r>
                  <a:rPr lang="vi-VN" dirty="0"/>
                  <a:t> </a:t>
                </a:r>
                <a:r>
                  <a:rPr lang="vi-VN" dirty="0" err="1"/>
                  <a:t>đoán</a:t>
                </a:r>
                <a:r>
                  <a:rPr lang="vi-VN" dirty="0"/>
                  <a:t> </a:t>
                </a:r>
                <a:r>
                  <a:rPr lang="vi-VN" dirty="0" err="1"/>
                  <a:t>nhầm</a:t>
                </a:r>
                <a:r>
                  <a:rPr lang="vi-VN" dirty="0"/>
                  <a:t> </a:t>
                </a:r>
                <a:r>
                  <a:rPr lang="vi-VN" dirty="0" err="1"/>
                  <a:t>nhiễu</a:t>
                </a:r>
                <a:r>
                  <a:rPr lang="vi-VN" dirty="0"/>
                  <a:t>, </a:t>
                </a:r>
                <a:r>
                  <a:rPr lang="vi-VN" dirty="0" err="1"/>
                  <a:t>và</a:t>
                </a:r>
                <a:r>
                  <a:rPr lang="vi-VN" dirty="0"/>
                  <a:t> </a:t>
                </a:r>
                <a:r>
                  <a:rPr lang="vi-VN" dirty="0" err="1"/>
                  <a:t>chất</a:t>
                </a:r>
                <a:r>
                  <a:rPr lang="vi-VN" dirty="0"/>
                  <a:t> </a:t>
                </a:r>
                <a:r>
                  <a:rPr lang="vi-VN" dirty="0" err="1"/>
                  <a:t>lượng</a:t>
                </a:r>
                <a:r>
                  <a:rPr lang="vi-VN" dirty="0"/>
                  <a:t> mô </a:t>
                </a:r>
                <a:r>
                  <a:rPr lang="vi-VN" dirty="0" err="1"/>
                  <a:t>hình</a:t>
                </a:r>
                <a:r>
                  <a:rPr lang="vi-VN" dirty="0"/>
                  <a:t> không </a:t>
                </a:r>
                <a:r>
                  <a:rPr lang="vi-VN" dirty="0" err="1"/>
                  <a:t>còn</a:t>
                </a:r>
                <a:r>
                  <a:rPr lang="vi-VN" dirty="0"/>
                  <a:t> </a:t>
                </a:r>
                <a:r>
                  <a:rPr lang="vi-VN" dirty="0" err="1"/>
                  <a:t>tốt</a:t>
                </a:r>
                <a:r>
                  <a:rPr lang="vi-VN" dirty="0"/>
                  <a:t> trên </a:t>
                </a:r>
                <a:r>
                  <a:rPr lang="vi-VN" dirty="0" err="1"/>
                  <a:t>dữ</a:t>
                </a:r>
                <a:r>
                  <a:rPr lang="vi-VN" dirty="0"/>
                  <a:t> </a:t>
                </a:r>
                <a:r>
                  <a:rPr lang="vi-VN" dirty="0" err="1"/>
                  <a:t>liệu</a:t>
                </a:r>
                <a:r>
                  <a:rPr lang="vi-VN" dirty="0"/>
                  <a:t> </a:t>
                </a:r>
                <a:r>
                  <a:rPr lang="vi-VN" dirty="0" err="1"/>
                  <a:t>test</a:t>
                </a:r>
                <a:r>
                  <a:rPr lang="vi-VN" dirty="0"/>
                  <a:t> . </a:t>
                </a:r>
                <a:r>
                  <a:rPr lang="vi-VN" dirty="0" err="1"/>
                  <a:t>Về</a:t>
                </a:r>
                <a:r>
                  <a:rPr lang="vi-VN" dirty="0"/>
                  <a:t> cơ </a:t>
                </a:r>
                <a:r>
                  <a:rPr lang="vi-VN" dirty="0" err="1"/>
                  <a:t>bản</a:t>
                </a:r>
                <a:r>
                  <a:rPr lang="vi-VN" dirty="0"/>
                  <a:t>, </a:t>
                </a:r>
                <a:r>
                  <a:rPr lang="vi-VN" b="1" i="1" dirty="0" err="1"/>
                  <a:t>overfitting</a:t>
                </a:r>
                <a:r>
                  <a:rPr lang="vi-VN" dirty="0"/>
                  <a:t> </a:t>
                </a:r>
                <a:r>
                  <a:rPr lang="vi-VN" dirty="0" err="1"/>
                  <a:t>xảy</a:t>
                </a:r>
                <a:r>
                  <a:rPr lang="vi-VN" dirty="0"/>
                  <a:t> ra khi mô </a:t>
                </a:r>
                <a:r>
                  <a:rPr lang="vi-VN" dirty="0" err="1"/>
                  <a:t>hình</a:t>
                </a:r>
                <a:r>
                  <a:rPr lang="vi-VN" dirty="0"/>
                  <a:t> </a:t>
                </a:r>
                <a:r>
                  <a:rPr lang="vi-VN" dirty="0" err="1"/>
                  <a:t>quá</a:t>
                </a:r>
                <a:r>
                  <a:rPr lang="vi-VN" dirty="0"/>
                  <a:t> </a:t>
                </a:r>
                <a:r>
                  <a:rPr lang="vi-VN" dirty="0" err="1"/>
                  <a:t>phức</a:t>
                </a:r>
                <a:r>
                  <a:rPr lang="vi-VN" dirty="0"/>
                  <a:t> </a:t>
                </a:r>
                <a:r>
                  <a:rPr lang="vi-VN" dirty="0" err="1"/>
                  <a:t>tạp</a:t>
                </a:r>
                <a:r>
                  <a:rPr lang="vi-VN" dirty="0"/>
                  <a:t> </a:t>
                </a:r>
                <a:r>
                  <a:rPr lang="vi-VN" dirty="0" err="1"/>
                  <a:t>để</a:t>
                </a:r>
                <a:r>
                  <a:rPr lang="vi-VN" dirty="0"/>
                  <a:t> mô </a:t>
                </a:r>
                <a:r>
                  <a:rPr lang="vi-VN" dirty="0" err="1"/>
                  <a:t>phỏng</a:t>
                </a:r>
                <a:r>
                  <a:rPr lang="vi-VN" dirty="0"/>
                  <a:t> </a:t>
                </a:r>
                <a:r>
                  <a:rPr lang="vi-VN" i="1" dirty="0" err="1"/>
                  <a:t>training</a:t>
                </a:r>
                <a:r>
                  <a:rPr lang="vi-VN" i="1" dirty="0"/>
                  <a:t> </a:t>
                </a:r>
                <a:r>
                  <a:rPr lang="vi-VN" i="1" dirty="0" err="1"/>
                  <a:t>data</a:t>
                </a:r>
                <a:r>
                  <a:rPr lang="vi-VN" i="1" dirty="0"/>
                  <a:t> </a:t>
                </a:r>
                <a:r>
                  <a:rPr lang="vi-VN" dirty="0"/>
                  <a:t>,</a:t>
                </a:r>
                <a:r>
                  <a:rPr lang="vi-VN" dirty="0" err="1"/>
                  <a:t>đặc</a:t>
                </a:r>
                <a:r>
                  <a:rPr lang="vi-VN" dirty="0"/>
                  <a:t> </a:t>
                </a:r>
                <a:r>
                  <a:rPr lang="vi-VN" dirty="0" err="1"/>
                  <a:t>biệt</a:t>
                </a:r>
                <a:r>
                  <a:rPr lang="vi-VN" dirty="0"/>
                  <a:t> </a:t>
                </a:r>
                <a:r>
                  <a:rPr lang="vi-VN" dirty="0" err="1"/>
                  <a:t>xảy</a:t>
                </a:r>
                <a:r>
                  <a:rPr lang="vi-VN" dirty="0"/>
                  <a:t> ra khi </a:t>
                </a:r>
                <a:r>
                  <a:rPr lang="vi-VN" dirty="0" err="1"/>
                  <a:t>lượng</a:t>
                </a:r>
                <a:r>
                  <a:rPr lang="vi-VN" dirty="0"/>
                  <a:t> </a:t>
                </a:r>
                <a:r>
                  <a:rPr lang="vi-VN" dirty="0" err="1"/>
                  <a:t>dữ</a:t>
                </a:r>
                <a:r>
                  <a:rPr lang="vi-VN" dirty="0"/>
                  <a:t> </a:t>
                </a:r>
                <a:r>
                  <a:rPr lang="vi-VN" dirty="0" err="1"/>
                  <a:t>liệu</a:t>
                </a:r>
                <a:r>
                  <a:rPr lang="vi-VN" dirty="0"/>
                  <a:t> </a:t>
                </a:r>
                <a:r>
                  <a:rPr lang="vi-VN" dirty="0" err="1"/>
                  <a:t>training</a:t>
                </a:r>
                <a:r>
                  <a:rPr lang="vi-VN" dirty="0"/>
                  <a:t> </a:t>
                </a:r>
                <a:r>
                  <a:rPr lang="vi-VN" dirty="0" err="1"/>
                  <a:t>quá</a:t>
                </a:r>
                <a:r>
                  <a:rPr lang="vi-VN" dirty="0"/>
                  <a:t> </a:t>
                </a:r>
                <a:r>
                  <a:rPr lang="vi-VN" dirty="0" err="1"/>
                  <a:t>nhỏ</a:t>
                </a:r>
                <a:r>
                  <a:rPr lang="vi-VN" dirty="0"/>
                  <a:t> trong khi </a:t>
                </a:r>
                <a:r>
                  <a:rPr lang="vi-VN" dirty="0" err="1"/>
                  <a:t>độ</a:t>
                </a:r>
                <a:r>
                  <a:rPr lang="vi-VN" dirty="0"/>
                  <a:t> </a:t>
                </a:r>
                <a:r>
                  <a:rPr lang="vi-VN" dirty="0" err="1"/>
                  <a:t>phức</a:t>
                </a:r>
                <a:r>
                  <a:rPr lang="vi-VN" dirty="0"/>
                  <a:t> </a:t>
                </a:r>
                <a:r>
                  <a:rPr lang="vi-VN" dirty="0" err="1"/>
                  <a:t>tạp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mô </a:t>
                </a:r>
                <a:r>
                  <a:rPr lang="vi-VN" dirty="0" err="1"/>
                  <a:t>hình</a:t>
                </a:r>
                <a:r>
                  <a:rPr lang="vi-VN" dirty="0"/>
                  <a:t> </a:t>
                </a:r>
                <a:r>
                  <a:rPr lang="vi-VN" dirty="0" err="1"/>
                  <a:t>quá</a:t>
                </a:r>
                <a:r>
                  <a:rPr lang="vi-VN" dirty="0"/>
                  <a:t> cao. </a:t>
                </a:r>
              </a:p>
              <a:p>
                <a:pPr marL="285750" indent="-171450" algn="just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vi-VN" dirty="0"/>
                  <a:t>Trong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bài</a:t>
                </a:r>
                <a:r>
                  <a:rPr lang="vi-VN" dirty="0"/>
                  <a:t> </a:t>
                </a:r>
                <a:r>
                  <a:rPr lang="vi-VN" dirty="0" err="1"/>
                  <a:t>toán</a:t>
                </a:r>
                <a:r>
                  <a:rPr lang="vi-VN" dirty="0"/>
                  <a:t> </a:t>
                </a:r>
                <a:r>
                  <a:rPr lang="vi-VN" i="1" dirty="0" err="1"/>
                  <a:t>Machine</a:t>
                </a:r>
                <a:r>
                  <a:rPr lang="vi-VN" i="1" dirty="0"/>
                  <a:t> </a:t>
                </a:r>
                <a:r>
                  <a:rPr lang="vi-VN" i="1" dirty="0" err="1"/>
                  <a:t>Learning</a:t>
                </a:r>
                <a:r>
                  <a:rPr lang="vi-VN" dirty="0"/>
                  <a:t>, </a:t>
                </a:r>
                <a:r>
                  <a:rPr lang="vi-VN" dirty="0" err="1"/>
                  <a:t>lượng</a:t>
                </a:r>
                <a:r>
                  <a:rPr lang="vi-VN" dirty="0"/>
                  <a:t> tham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cần</a:t>
                </a:r>
                <a:r>
                  <a:rPr lang="vi-VN" dirty="0"/>
                  <a:t> </a:t>
                </a:r>
                <a:r>
                  <a:rPr lang="vi-VN" dirty="0" err="1"/>
                  <a:t>xác</a:t>
                </a:r>
                <a:r>
                  <a:rPr lang="vi-VN" dirty="0"/>
                  <a:t> </a:t>
                </a:r>
                <a:r>
                  <a:rPr lang="vi-VN" dirty="0" err="1"/>
                  <a:t>định</a:t>
                </a:r>
                <a:r>
                  <a:rPr lang="vi-VN" dirty="0"/>
                  <a:t> </a:t>
                </a:r>
                <a:r>
                  <a:rPr lang="vi-VN" dirty="0" err="1"/>
                  <a:t>thường</a:t>
                </a:r>
                <a:r>
                  <a:rPr lang="vi-VN" dirty="0"/>
                  <a:t> </a:t>
                </a:r>
                <a:r>
                  <a:rPr lang="vi-VN" dirty="0" err="1"/>
                  <a:t>lớn</a:t>
                </a:r>
                <a:r>
                  <a:rPr lang="vi-VN" dirty="0"/>
                  <a:t> hơn </a:t>
                </a:r>
                <a:r>
                  <a:rPr lang="vi-VN" dirty="0" err="1"/>
                  <a:t>nhiều</a:t>
                </a:r>
                <a:r>
                  <a:rPr lang="vi-VN" dirty="0"/>
                  <a:t>, </a:t>
                </a:r>
                <a:r>
                  <a:rPr lang="vi-VN" dirty="0" err="1"/>
                  <a:t>và</a:t>
                </a:r>
                <a:r>
                  <a:rPr lang="vi-VN" dirty="0"/>
                  <a:t> </a:t>
                </a:r>
                <a:r>
                  <a:rPr lang="vi-VN" dirty="0" err="1"/>
                  <a:t>khoảng</a:t>
                </a:r>
                <a:r>
                  <a:rPr lang="vi-VN" dirty="0"/>
                  <a:t>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cũng</a:t>
                </a:r>
                <a:r>
                  <a:rPr lang="vi-VN" dirty="0"/>
                  <a:t> </a:t>
                </a:r>
                <a:r>
                  <a:rPr lang="vi-VN" dirty="0" err="1"/>
                  <a:t>rộng</a:t>
                </a:r>
                <a:r>
                  <a:rPr lang="vi-VN" dirty="0"/>
                  <a:t> hơn </a:t>
                </a:r>
                <a:r>
                  <a:rPr lang="vi-VN" dirty="0" err="1"/>
                  <a:t>nhiều</a:t>
                </a:r>
                <a:r>
                  <a:rPr lang="vi-VN" dirty="0"/>
                  <a:t> Như </a:t>
                </a:r>
                <a:r>
                  <a:rPr lang="vi-VN" dirty="0" err="1"/>
                  <a:t>vậy</a:t>
                </a:r>
                <a:r>
                  <a:rPr lang="vi-VN" dirty="0"/>
                  <a:t>, </a:t>
                </a:r>
                <a:r>
                  <a:rPr lang="vi-VN" dirty="0" err="1"/>
                  <a:t>việc</a:t>
                </a:r>
                <a:r>
                  <a:rPr lang="vi-VN" dirty="0"/>
                  <a:t> </a:t>
                </a:r>
                <a:r>
                  <a:rPr lang="vi-VN" dirty="0" err="1"/>
                  <a:t>chỉ</a:t>
                </a:r>
                <a:r>
                  <a:rPr lang="vi-VN" dirty="0"/>
                  <a:t> xây </a:t>
                </a:r>
                <a:r>
                  <a:rPr lang="vi-VN" dirty="0" err="1"/>
                  <a:t>dựng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mô </a:t>
                </a:r>
                <a:r>
                  <a:rPr lang="vi-VN" dirty="0" err="1"/>
                  <a:t>hình</a:t>
                </a:r>
                <a:r>
                  <a:rPr lang="vi-VN" dirty="0"/>
                  <a:t> thôi </a:t>
                </a:r>
                <a:r>
                  <a:rPr lang="vi-VN" dirty="0" err="1"/>
                  <a:t>cũng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đã</a:t>
                </a:r>
                <a:r>
                  <a:rPr lang="vi-VN" dirty="0"/>
                  <a:t> </a:t>
                </a:r>
                <a:r>
                  <a:rPr lang="vi-VN" dirty="0" err="1"/>
                  <a:t>rất</a:t>
                </a:r>
                <a:r>
                  <a:rPr lang="vi-VN" dirty="0"/>
                  <a:t> </a:t>
                </a:r>
                <a:r>
                  <a:rPr lang="vi-VN" dirty="0" err="1"/>
                  <a:t>phức</a:t>
                </a:r>
                <a:r>
                  <a:rPr lang="vi-VN" dirty="0"/>
                  <a:t> </a:t>
                </a:r>
                <a:r>
                  <a:rPr lang="vi-VN" dirty="0" err="1"/>
                  <a:t>tạp</a:t>
                </a:r>
                <a:r>
                  <a:rPr lang="vi-VN" dirty="0"/>
                  <a:t> </a:t>
                </a:r>
                <a:r>
                  <a:rPr lang="vi-VN" dirty="0" err="1"/>
                  <a:t>rồi</a:t>
                </a:r>
                <a:r>
                  <a:rPr lang="vi-VN" dirty="0"/>
                  <a:t>.</a:t>
                </a:r>
              </a:p>
              <a:p>
                <a:pPr marL="285750" indent="-171450" algn="just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vi-VN" dirty="0" err="1"/>
                  <a:t>Có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cách</a:t>
                </a:r>
                <a:r>
                  <a:rPr lang="vi-VN" dirty="0"/>
                  <a:t> </a:t>
                </a:r>
                <a:r>
                  <a:rPr lang="vi-VN" dirty="0" err="1"/>
                  <a:t>giúp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mô </a:t>
                </a:r>
                <a:r>
                  <a:rPr lang="vi-VN" dirty="0" err="1"/>
                  <a:t>hình</a:t>
                </a:r>
                <a:r>
                  <a:rPr lang="vi-VN" dirty="0"/>
                  <a:t> </a:t>
                </a:r>
                <a:r>
                  <a:rPr lang="vi-VN" dirty="0" err="1"/>
                  <a:t>cần</a:t>
                </a:r>
                <a:r>
                  <a:rPr lang="vi-VN" dirty="0"/>
                  <a:t> </a:t>
                </a:r>
                <a:r>
                  <a:rPr lang="vi-VN" dirty="0" err="1"/>
                  <a:t>huấn</a:t>
                </a:r>
                <a:r>
                  <a:rPr lang="vi-VN" dirty="0"/>
                  <a:t> </a:t>
                </a:r>
                <a:r>
                  <a:rPr lang="vi-VN" dirty="0" err="1"/>
                  <a:t>luyện</a:t>
                </a:r>
                <a:r>
                  <a:rPr lang="vi-VN" dirty="0"/>
                  <a:t> </a:t>
                </a:r>
                <a:r>
                  <a:rPr lang="vi-VN" dirty="0" err="1"/>
                  <a:t>giảm</a:t>
                </a:r>
                <a:r>
                  <a:rPr lang="vi-VN" dirty="0"/>
                  <a:t> đi </a:t>
                </a:r>
                <a:r>
                  <a:rPr lang="vi-VN" dirty="0" err="1"/>
                  <a:t>nhiều</a:t>
                </a:r>
                <a:r>
                  <a:rPr lang="vi-VN" dirty="0"/>
                  <a:t>, </a:t>
                </a:r>
                <a:r>
                  <a:rPr lang="vi-VN" dirty="0" err="1"/>
                  <a:t>thậm</a:t>
                </a:r>
                <a:r>
                  <a:rPr lang="vi-VN" dirty="0"/>
                  <a:t> </a:t>
                </a:r>
                <a:r>
                  <a:rPr lang="vi-VN" dirty="0" err="1"/>
                  <a:t>chí</a:t>
                </a:r>
                <a:r>
                  <a:rPr lang="vi-VN" dirty="0"/>
                  <a:t> </a:t>
                </a:r>
                <a:r>
                  <a:rPr lang="vi-VN" dirty="0" err="1"/>
                  <a:t>chỉ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mô </a:t>
                </a:r>
                <a:r>
                  <a:rPr lang="vi-VN" dirty="0" err="1"/>
                  <a:t>hìnhn</a:t>
                </a:r>
                <a:endParaRPr lang="vi-VN" dirty="0"/>
              </a:p>
              <a:p>
                <a:pPr marL="114300" indent="0" algn="just">
                  <a:spcBef>
                    <a:spcPts val="600"/>
                  </a:spcBef>
                </a:pPr>
                <a:r>
                  <a:rPr lang="vi-VN" dirty="0"/>
                  <a:t>=&gt;</a:t>
                </a:r>
                <a:r>
                  <a:rPr lang="vi-VN" sz="1200" b="1" i="1" dirty="0" err="1"/>
                  <a:t>Regularization</a:t>
                </a:r>
                <a:r>
                  <a:rPr lang="vi-VN" sz="1200" b="1" i="1" dirty="0"/>
                  <a:t> .</a:t>
                </a:r>
                <a:r>
                  <a:rPr lang="vi-VN" dirty="0"/>
                  <a:t> </a:t>
                </a:r>
                <a:r>
                  <a:rPr lang="vi-VN" dirty="0" err="1"/>
                  <a:t>Kỹ</a:t>
                </a:r>
                <a:r>
                  <a:rPr lang="vi-VN" dirty="0"/>
                  <a:t> </a:t>
                </a:r>
                <a:r>
                  <a:rPr lang="vi-VN" dirty="0" err="1"/>
                  <a:t>thuật</a:t>
                </a:r>
                <a:r>
                  <a:rPr lang="vi-VN" dirty="0"/>
                  <a:t> </a:t>
                </a:r>
                <a:r>
                  <a:rPr lang="vi-VN" b="1" i="1" dirty="0" err="1"/>
                  <a:t>regularization</a:t>
                </a:r>
                <a:r>
                  <a:rPr lang="vi-VN" dirty="0"/>
                  <a:t> </a:t>
                </a:r>
                <a:r>
                  <a:rPr lang="vi-VN" dirty="0" err="1"/>
                  <a:t>phổ</a:t>
                </a:r>
                <a:r>
                  <a:rPr lang="vi-VN" dirty="0"/>
                  <a:t> </a:t>
                </a:r>
                <a:r>
                  <a:rPr lang="vi-VN" dirty="0" err="1"/>
                  <a:t>biến</a:t>
                </a:r>
                <a:r>
                  <a:rPr lang="vi-VN" dirty="0"/>
                  <a:t> </a:t>
                </a:r>
                <a:r>
                  <a:rPr lang="vi-VN" dirty="0" err="1"/>
                  <a:t>nhất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thêm </a:t>
                </a:r>
                <a:r>
                  <a:rPr lang="vi-VN" dirty="0" err="1"/>
                  <a:t>vào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mất</a:t>
                </a:r>
                <a:r>
                  <a:rPr lang="vi-VN" dirty="0"/>
                  <a:t> </a:t>
                </a:r>
                <a:r>
                  <a:rPr lang="vi-VN" dirty="0" err="1"/>
                  <a:t>mát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hạng</a:t>
                </a:r>
                <a:r>
                  <a:rPr lang="vi-VN" dirty="0"/>
                  <a:t> </a:t>
                </a:r>
                <a:r>
                  <a:rPr lang="vi-VN" dirty="0" err="1"/>
                  <a:t>nữa</a:t>
                </a:r>
                <a:r>
                  <a:rPr lang="vi-VN" dirty="0"/>
                  <a:t>.</a:t>
                </a:r>
              </a:p>
              <a:p>
                <a:pPr marL="114300" indent="0" algn="just">
                  <a:spcBef>
                    <a:spcPts val="600"/>
                  </a:spcBef>
                </a:pP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hạng</a:t>
                </a:r>
                <a:r>
                  <a:rPr lang="vi-VN" dirty="0"/>
                  <a:t> </a:t>
                </a:r>
                <a:r>
                  <a:rPr lang="vi-VN" dirty="0" err="1"/>
                  <a:t>này</a:t>
                </a:r>
                <a:r>
                  <a:rPr lang="vi-VN" dirty="0"/>
                  <a:t> </a:t>
                </a:r>
                <a:r>
                  <a:rPr lang="vi-VN" dirty="0" err="1"/>
                  <a:t>thường</a:t>
                </a:r>
                <a:r>
                  <a:rPr lang="vi-VN" dirty="0"/>
                  <a:t> </a:t>
                </a:r>
                <a:r>
                  <a:rPr lang="vi-VN" dirty="0" err="1"/>
                  <a:t>dùng</a:t>
                </a:r>
                <a:r>
                  <a:rPr lang="vi-VN" dirty="0"/>
                  <a:t> </a:t>
                </a:r>
                <a:r>
                  <a:rPr lang="vi-VN" dirty="0" err="1"/>
                  <a:t>để</a:t>
                </a:r>
                <a:r>
                  <a:rPr lang="vi-VN" dirty="0"/>
                  <a:t> </a:t>
                </a:r>
                <a:r>
                  <a:rPr lang="vi-VN" dirty="0" err="1"/>
                  <a:t>đánh</a:t>
                </a:r>
                <a:r>
                  <a:rPr lang="vi-VN" dirty="0"/>
                  <a:t>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độ</a:t>
                </a:r>
                <a:r>
                  <a:rPr lang="vi-VN" dirty="0"/>
                  <a:t> </a:t>
                </a:r>
                <a:r>
                  <a:rPr lang="vi-VN" dirty="0" err="1"/>
                  <a:t>phức</a:t>
                </a:r>
                <a:r>
                  <a:rPr lang="vi-VN" dirty="0"/>
                  <a:t> </a:t>
                </a:r>
                <a:r>
                  <a:rPr lang="vi-VN" dirty="0" err="1"/>
                  <a:t>tạp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mô </a:t>
                </a:r>
                <a:r>
                  <a:rPr lang="vi-VN" dirty="0" err="1"/>
                  <a:t>hình</a:t>
                </a:r>
                <a:r>
                  <a:rPr lang="vi-VN" dirty="0"/>
                  <a:t>.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hạng</a:t>
                </a:r>
                <a:r>
                  <a:rPr lang="vi-VN" dirty="0"/>
                  <a:t> </a:t>
                </a:r>
                <a:r>
                  <a:rPr lang="vi-VN" dirty="0" err="1"/>
                  <a:t>này</a:t>
                </a:r>
                <a:r>
                  <a:rPr lang="vi-VN" dirty="0"/>
                  <a:t> </a:t>
                </a:r>
                <a:r>
                  <a:rPr lang="vi-VN" dirty="0" err="1"/>
                  <a:t>càng</a:t>
                </a:r>
                <a:r>
                  <a:rPr lang="vi-VN" dirty="0"/>
                  <a:t> </a:t>
                </a:r>
                <a:r>
                  <a:rPr lang="vi-VN" dirty="0" err="1"/>
                  <a:t>lớn</a:t>
                </a:r>
                <a:r>
                  <a:rPr lang="vi-VN" dirty="0"/>
                  <a:t>, </a:t>
                </a:r>
                <a:r>
                  <a:rPr lang="vi-VN" dirty="0" err="1"/>
                  <a:t>thì</a:t>
                </a:r>
                <a:r>
                  <a:rPr lang="vi-VN" dirty="0"/>
                  <a:t> mô </a:t>
                </a:r>
                <a:r>
                  <a:rPr lang="vi-VN" dirty="0" err="1"/>
                  <a:t>hình</a:t>
                </a:r>
                <a:r>
                  <a:rPr lang="vi-VN" dirty="0"/>
                  <a:t> </a:t>
                </a:r>
                <a:r>
                  <a:rPr lang="vi-VN" dirty="0" err="1"/>
                  <a:t>càng</a:t>
                </a:r>
                <a:r>
                  <a:rPr lang="vi-VN" dirty="0"/>
                  <a:t> </a:t>
                </a:r>
                <a:r>
                  <a:rPr lang="vi-VN" dirty="0" err="1"/>
                  <a:t>phức</a:t>
                </a:r>
                <a:r>
                  <a:rPr lang="vi-VN" dirty="0"/>
                  <a:t> </a:t>
                </a:r>
                <a:r>
                  <a:rPr lang="vi-VN" dirty="0" err="1"/>
                  <a:t>tạp</a:t>
                </a:r>
                <a:r>
                  <a:rPr lang="vi-VN" dirty="0"/>
                  <a:t>.</a:t>
                </a:r>
              </a:p>
              <a:p>
                <a:pPr marL="285750" indent="-171450" algn="just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vi-VN" b="1" dirty="0"/>
                  <a:t>Hàm </a:t>
                </a:r>
                <a:r>
                  <a:rPr lang="vi-VN" b="1" dirty="0" err="1"/>
                  <a:t>mất</a:t>
                </a:r>
                <a:r>
                  <a:rPr lang="vi-VN" b="1" dirty="0"/>
                  <a:t> </a:t>
                </a:r>
                <a:r>
                  <a:rPr lang="vi-VN" b="1" dirty="0" err="1"/>
                  <a:t>mát</a:t>
                </a:r>
                <a:r>
                  <a:rPr lang="vi-VN" b="1" dirty="0"/>
                  <a:t> </a:t>
                </a:r>
                <a:r>
                  <a:rPr lang="vi-VN" b="1" dirty="0" err="1"/>
                  <a:t>mới</a:t>
                </a:r>
                <a:r>
                  <a:rPr lang="vi-VN" b="1" dirty="0"/>
                  <a:t> - </a:t>
                </a:r>
                <a:r>
                  <a:rPr lang="vi-VN" b="1" i="1" dirty="0" err="1"/>
                  <a:t>Regularized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loss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function</a:t>
                </a:r>
                <a:r>
                  <a:rPr lang="vi-VN" b="1" i="1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định</a:t>
                </a:r>
                <a:r>
                  <a:rPr lang="vi-VN" dirty="0"/>
                  <a:t> </a:t>
                </a:r>
                <a:r>
                  <a:rPr lang="vi-VN" dirty="0" err="1"/>
                  <a:t>nghĩa</a:t>
                </a:r>
                <a:r>
                  <a:rPr lang="vi-VN" dirty="0"/>
                  <a:t> : </a:t>
                </a:r>
              </a:p>
              <a:p>
                <a:pPr marL="114300" indent="0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vi-VN" sz="1200" b="1" i="0" smtClean="0">
                            <a:latin typeface="Cambria Math" panose="02040503050406030204" pitchFamily="18" charset="0"/>
                          </a:rPr>
                          <m:t>𝐫𝐞𝐠</m:t>
                        </m:r>
                      </m:sub>
                    </m:sSub>
                  </m:oMath>
                </a14:m>
                <a:r>
                  <a:rPr lang="el-GR" b="1" dirty="0"/>
                  <a:t>= </a:t>
                </a:r>
                <a14:m>
                  <m:oMath xmlns:m="http://schemas.openxmlformats.org/officeDocument/2006/math">
                    <m:r>
                      <a:rPr lang="vi-VN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vi-V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1" i="0" dirty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vi-VN" b="1" dirty="0"/>
                  <a:t>) </a:t>
                </a:r>
                <a:r>
                  <a:rPr lang="el-GR" b="1" dirty="0"/>
                  <a:t>+ λ</a:t>
                </a:r>
                <a:r>
                  <a:rPr lang="vi-VN" b="1" dirty="0"/>
                  <a:t>R(</a:t>
                </a:r>
                <a:r>
                  <a:rPr lang="el-GR" b="1" dirty="0"/>
                  <a:t>θ) </a:t>
                </a:r>
                <a:endParaRPr lang="vi-VN" b="1" dirty="0"/>
              </a:p>
              <a:p>
                <a:pPr marL="114300" indent="0" algn="just">
                  <a:spcBef>
                    <a:spcPts val="600"/>
                  </a:spcBef>
                </a:pPr>
                <a:r>
                  <a:rPr lang="vi-VN" dirty="0"/>
                  <a:t>Trong </a:t>
                </a:r>
                <a:r>
                  <a:rPr lang="vi-VN" dirty="0" err="1"/>
                  <a:t>đó</a:t>
                </a:r>
                <a:r>
                  <a:rPr lang="vi-VN" dirty="0"/>
                  <a:t> </a:t>
                </a:r>
                <a:r>
                  <a:rPr lang="el-GR" b="1" i="1" dirty="0"/>
                  <a:t>θ</a:t>
                </a:r>
                <a:r>
                  <a:rPr lang="el-GR" dirty="0"/>
                  <a:t> </a:t>
                </a:r>
                <a:r>
                  <a:rPr lang="vi-VN" dirty="0" err="1"/>
                  <a:t>chính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trọng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dirty="0"/>
                  <a:t>trong mô </a:t>
                </a:r>
                <a:r>
                  <a:rPr lang="vi-VN" dirty="0" err="1"/>
                  <a:t>hình</a:t>
                </a:r>
                <a:r>
                  <a:rPr lang="vi-VN" dirty="0"/>
                  <a:t> </a:t>
                </a:r>
                <a:r>
                  <a:rPr lang="vi-VN" b="1" i="1" dirty="0" err="1"/>
                  <a:t>Logistic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regression</a:t>
                </a:r>
                <a:r>
                  <a:rPr lang="vi-VN" dirty="0"/>
                  <a:t>, J</a:t>
                </a:r>
                <a:r>
                  <a:rPr lang="vi-VN" b="1" i="1" dirty="0"/>
                  <a:t>(</a:t>
                </a:r>
                <a:r>
                  <a:rPr lang="el-GR" b="1" i="1" dirty="0"/>
                  <a:t>θ</a:t>
                </a:r>
                <a:r>
                  <a:rPr lang="el-GR" dirty="0"/>
                  <a:t>) </a:t>
                </a:r>
                <a:r>
                  <a:rPr lang="vi-VN" dirty="0" err="1"/>
                  <a:t>sẽ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hàm</a:t>
                </a:r>
                <a:r>
                  <a:rPr lang="vi-VN" dirty="0"/>
                  <a:t> </a:t>
                </a:r>
                <a:r>
                  <a:rPr lang="vi-VN" dirty="0" err="1"/>
                  <a:t>mất</a:t>
                </a:r>
                <a:r>
                  <a:rPr lang="vi-VN" dirty="0"/>
                  <a:t> </a:t>
                </a:r>
                <a:r>
                  <a:rPr lang="vi-VN" dirty="0" err="1"/>
                  <a:t>mát</a:t>
                </a:r>
                <a:r>
                  <a:rPr lang="vi-VN" dirty="0"/>
                  <a:t> </a:t>
                </a:r>
                <a:r>
                  <a:rPr lang="vi-VN" b="1" i="1" dirty="0" err="1"/>
                  <a:t>cross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entropy</a:t>
                </a:r>
                <a:r>
                  <a:rPr lang="vi-VN" b="1" i="1" dirty="0"/>
                  <a:t>. </a:t>
                </a:r>
              </a:p>
              <a:p>
                <a:pPr marL="285750" indent="-171450" algn="just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vi-VN" dirty="0" err="1"/>
                  <a:t>Việc</a:t>
                </a:r>
                <a:r>
                  <a:rPr lang="vi-VN" dirty="0"/>
                  <a:t> </a:t>
                </a:r>
                <a:r>
                  <a:rPr lang="vi-VN" dirty="0" err="1"/>
                  <a:t>tối</a:t>
                </a:r>
                <a:r>
                  <a:rPr lang="vi-VN" dirty="0"/>
                  <a:t> </a:t>
                </a:r>
                <a:r>
                  <a:rPr lang="vi-VN" dirty="0" err="1"/>
                  <a:t>thiểu</a:t>
                </a:r>
                <a:r>
                  <a:rPr lang="vi-VN" dirty="0"/>
                  <a:t> </a:t>
                </a:r>
                <a:r>
                  <a:rPr lang="vi-VN" b="1" i="1" dirty="0" err="1"/>
                  <a:t>regularized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loss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function</a:t>
                </a:r>
                <a:r>
                  <a:rPr lang="vi-VN" i="1" dirty="0"/>
                  <a:t> </a:t>
                </a:r>
                <a:r>
                  <a:rPr lang="vi-VN" dirty="0" err="1"/>
                  <a:t>nói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cách</a:t>
                </a:r>
                <a:r>
                  <a:rPr lang="vi-VN" dirty="0"/>
                  <a:t> tương </a:t>
                </a:r>
                <a:r>
                  <a:rPr lang="vi-VN" dirty="0" err="1"/>
                  <a:t>đối</a:t>
                </a:r>
                <a:r>
                  <a:rPr lang="vi-VN" dirty="0"/>
                  <a:t> </a:t>
                </a:r>
                <a:r>
                  <a:rPr lang="vi-VN" dirty="0" err="1"/>
                  <a:t>đồng</a:t>
                </a:r>
                <a:r>
                  <a:rPr lang="vi-VN" dirty="0"/>
                  <a:t> </a:t>
                </a:r>
                <a:r>
                  <a:rPr lang="vi-VN" dirty="0" err="1"/>
                  <a:t>nghĩa</a:t>
                </a:r>
                <a:r>
                  <a:rPr lang="vi-VN" dirty="0"/>
                  <a:t> </a:t>
                </a:r>
                <a:r>
                  <a:rPr lang="vi-VN" dirty="0" err="1"/>
                  <a:t>tối</a:t>
                </a:r>
                <a:r>
                  <a:rPr lang="vi-VN" dirty="0"/>
                  <a:t> </a:t>
                </a:r>
                <a:r>
                  <a:rPr lang="vi-VN" dirty="0" err="1"/>
                  <a:t>thiểu</a:t>
                </a:r>
                <a:r>
                  <a:rPr lang="vi-VN" dirty="0"/>
                  <a:t> </a:t>
                </a:r>
                <a:r>
                  <a:rPr lang="vi-VN" b="1" dirty="0" err="1"/>
                  <a:t>cả</a:t>
                </a:r>
                <a:r>
                  <a:rPr lang="vi-VN" b="1" dirty="0"/>
                  <a:t> </a:t>
                </a:r>
                <a:r>
                  <a:rPr lang="vi-VN" b="1" i="1" dirty="0" err="1"/>
                  <a:t>loss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function</a:t>
                </a:r>
                <a:r>
                  <a:rPr lang="vi-VN" b="1" i="1" dirty="0"/>
                  <a:t> </a:t>
                </a:r>
                <a:r>
                  <a:rPr lang="vi-VN" dirty="0" err="1"/>
                  <a:t>và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hạng</a:t>
                </a:r>
                <a:r>
                  <a:rPr lang="vi-VN" dirty="0"/>
                  <a:t> </a:t>
                </a:r>
                <a:r>
                  <a:rPr lang="vi-VN" b="1" i="1" dirty="0" err="1"/>
                  <a:t>regularization</a:t>
                </a:r>
                <a:r>
                  <a:rPr lang="vi-VN" dirty="0"/>
                  <a:t>. </a:t>
                </a:r>
              </a:p>
              <a:p>
                <a:pPr marL="285750" indent="-171450" algn="just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vi-VN" dirty="0"/>
                  <a:t>Ta </a:t>
                </a:r>
                <a:r>
                  <a:rPr lang="vi-VN" dirty="0" err="1"/>
                  <a:t>dùng</a:t>
                </a:r>
                <a:r>
                  <a:rPr lang="vi-VN" dirty="0"/>
                  <a:t> </a:t>
                </a:r>
                <a:r>
                  <a:rPr lang="vi-VN" dirty="0" err="1"/>
                  <a:t>cụm</a:t>
                </a:r>
                <a:r>
                  <a:rPr lang="vi-VN" dirty="0"/>
                  <a:t> </a:t>
                </a:r>
                <a:r>
                  <a:rPr lang="vi-VN" b="1" i="1" u="sng" dirty="0"/>
                  <a:t>“</a:t>
                </a:r>
                <a:r>
                  <a:rPr lang="vi-VN" b="1" i="1" u="sng" dirty="0" err="1"/>
                  <a:t>nói</a:t>
                </a:r>
                <a:r>
                  <a:rPr lang="vi-VN" b="1" i="1" u="sng" dirty="0"/>
                  <a:t> </a:t>
                </a:r>
                <a:r>
                  <a:rPr lang="vi-VN" b="1" i="1" u="sng" dirty="0" err="1"/>
                  <a:t>một</a:t>
                </a:r>
                <a:r>
                  <a:rPr lang="vi-VN" b="1" i="1" u="sng" dirty="0"/>
                  <a:t> </a:t>
                </a:r>
                <a:r>
                  <a:rPr lang="vi-VN" b="1" i="1" u="sng" dirty="0" err="1"/>
                  <a:t>cách</a:t>
                </a:r>
                <a:r>
                  <a:rPr lang="vi-VN" b="1" i="1" u="sng" dirty="0"/>
                  <a:t> tương </a:t>
                </a:r>
                <a:r>
                  <a:rPr lang="vi-VN" b="1" i="1" u="sng" dirty="0" err="1"/>
                  <a:t>đối</a:t>
                </a:r>
                <a:r>
                  <a:rPr lang="vi-VN" dirty="0"/>
                  <a:t>” </a:t>
                </a:r>
                <a:r>
                  <a:rPr lang="vi-VN" dirty="0" err="1"/>
                  <a:t>vì</a:t>
                </a:r>
                <a:r>
                  <a:rPr lang="vi-VN" dirty="0"/>
                  <a:t> </a:t>
                </a:r>
                <a:r>
                  <a:rPr lang="vi-VN" dirty="0" err="1"/>
                  <a:t>nghiệm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bài</a:t>
                </a:r>
                <a:r>
                  <a:rPr lang="vi-VN" dirty="0"/>
                  <a:t> </a:t>
                </a:r>
                <a:r>
                  <a:rPr lang="vi-VN" dirty="0" err="1"/>
                  <a:t>toán</a:t>
                </a:r>
                <a:r>
                  <a:rPr lang="vi-VN" dirty="0"/>
                  <a:t> </a:t>
                </a:r>
                <a:r>
                  <a:rPr lang="vi-VN" dirty="0" err="1"/>
                  <a:t>tối</a:t>
                </a:r>
                <a:r>
                  <a:rPr lang="vi-VN" dirty="0"/>
                  <a:t> ưu </a:t>
                </a:r>
                <a:r>
                  <a:rPr lang="vi-VN" b="1" i="1" dirty="0" err="1"/>
                  <a:t>loss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function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và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regularized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loss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function</a:t>
                </a:r>
                <a:r>
                  <a:rPr lang="vi-VN" i="1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khác</a:t>
                </a:r>
                <a:r>
                  <a:rPr lang="vi-VN" dirty="0"/>
                  <a:t> nhau. </a:t>
                </a:r>
                <a:r>
                  <a:rPr lang="vi-VN" dirty="0" err="1"/>
                  <a:t>Chúng</a:t>
                </a:r>
                <a:r>
                  <a:rPr lang="vi-VN" dirty="0"/>
                  <a:t> ta mong </a:t>
                </a:r>
                <a:r>
                  <a:rPr lang="vi-VN" dirty="0" err="1"/>
                  <a:t>muốn</a:t>
                </a:r>
                <a:r>
                  <a:rPr lang="vi-VN" dirty="0"/>
                  <a:t> </a:t>
                </a:r>
                <a:r>
                  <a:rPr lang="vi-VN" dirty="0" err="1"/>
                  <a:t>sự</a:t>
                </a:r>
                <a:r>
                  <a:rPr lang="vi-VN" dirty="0"/>
                  <a:t> </a:t>
                </a:r>
                <a:r>
                  <a:rPr lang="vi-VN" dirty="0" err="1"/>
                  <a:t>khác</a:t>
                </a:r>
                <a:r>
                  <a:rPr lang="vi-VN" dirty="0"/>
                  <a:t> nhau </a:t>
                </a:r>
                <a:r>
                  <a:rPr lang="vi-VN" dirty="0" err="1"/>
                  <a:t>này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nhỏ</a:t>
                </a:r>
                <a:r>
                  <a:rPr lang="vi-VN" dirty="0"/>
                  <a:t>, </a:t>
                </a:r>
                <a:r>
                  <a:rPr lang="vi-VN" dirty="0" err="1"/>
                  <a:t>vì</a:t>
                </a:r>
                <a:r>
                  <a:rPr lang="vi-VN" dirty="0"/>
                  <a:t> </a:t>
                </a:r>
                <a:r>
                  <a:rPr lang="vi-VN" dirty="0" err="1"/>
                  <a:t>vậy</a:t>
                </a:r>
                <a:r>
                  <a:rPr lang="vi-VN" dirty="0"/>
                  <a:t> tham </a:t>
                </a:r>
                <a:r>
                  <a:rPr lang="vi-VN" dirty="0" err="1"/>
                  <a:t>số</a:t>
                </a:r>
                <a:r>
                  <a:rPr lang="vi-VN" i="1" dirty="0"/>
                  <a:t> </a:t>
                </a:r>
                <a:r>
                  <a:rPr lang="vi-VN" i="1" dirty="0" err="1"/>
                  <a:t>regularization</a:t>
                </a:r>
                <a:r>
                  <a:rPr lang="vi-VN" i="1" dirty="0"/>
                  <a:t> (</a:t>
                </a:r>
                <a:r>
                  <a:rPr lang="vi-VN" b="1" i="1" dirty="0" err="1"/>
                  <a:t>regularizaton</a:t>
                </a:r>
                <a:r>
                  <a:rPr lang="vi-VN" b="1" i="1" dirty="0"/>
                  <a:t> </a:t>
                </a:r>
                <a:r>
                  <a:rPr lang="vi-VN" b="1" i="1" dirty="0" err="1"/>
                  <a:t>parameter</a:t>
                </a:r>
                <a:r>
                  <a:rPr lang="vi-VN" b="1" i="1" dirty="0"/>
                  <a:t>)</a:t>
                </a:r>
                <a:r>
                  <a:rPr lang="vi-VN" i="1" dirty="0"/>
                  <a:t> </a:t>
                </a:r>
                <a:r>
                  <a:rPr lang="el-GR" b="1" i="1" dirty="0"/>
                  <a:t>λ</a:t>
                </a:r>
                <a:r>
                  <a:rPr lang="el-GR" i="1" dirty="0"/>
                  <a:t> </a:t>
                </a:r>
                <a:r>
                  <a:rPr lang="vi-VN" dirty="0" err="1"/>
                  <a:t>thường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chọn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nhỏ</a:t>
                </a:r>
                <a:r>
                  <a:rPr lang="vi-VN" dirty="0"/>
                  <a:t> </a:t>
                </a:r>
                <a:r>
                  <a:rPr lang="vi-VN" dirty="0" err="1"/>
                  <a:t>để</a:t>
                </a:r>
                <a:r>
                  <a:rPr lang="vi-VN" dirty="0"/>
                  <a:t> </a:t>
                </a:r>
                <a:r>
                  <a:rPr lang="vi-VN" dirty="0" err="1"/>
                  <a:t>biểu</a:t>
                </a:r>
                <a:r>
                  <a:rPr lang="vi-VN" dirty="0"/>
                  <a:t> </a:t>
                </a:r>
                <a:r>
                  <a:rPr lang="vi-VN" dirty="0" err="1"/>
                  <a:t>thức</a:t>
                </a:r>
                <a:r>
                  <a:rPr lang="vi-VN" dirty="0"/>
                  <a:t> </a:t>
                </a:r>
                <a:r>
                  <a:rPr lang="vi-VN" b="1" i="1" dirty="0" err="1"/>
                  <a:t>regularization</a:t>
                </a:r>
                <a:r>
                  <a:rPr lang="vi-VN" dirty="0"/>
                  <a:t> không </a:t>
                </a:r>
                <a:r>
                  <a:rPr lang="vi-VN" dirty="0" err="1"/>
                  <a:t>làm</a:t>
                </a:r>
                <a:r>
                  <a:rPr lang="vi-VN" dirty="0"/>
                  <a:t> </a:t>
                </a:r>
                <a:r>
                  <a:rPr lang="vi-VN" dirty="0" err="1"/>
                  <a:t>giảm</a:t>
                </a:r>
                <a:r>
                  <a:rPr lang="vi-VN" dirty="0"/>
                  <a:t> </a:t>
                </a:r>
                <a:r>
                  <a:rPr lang="vi-VN" dirty="0" err="1"/>
                  <a:t>quá</a:t>
                </a:r>
                <a:r>
                  <a:rPr lang="vi-VN" dirty="0"/>
                  <a:t> </a:t>
                </a:r>
                <a:r>
                  <a:rPr lang="vi-VN" dirty="0" err="1"/>
                  <a:t>nhiều</a:t>
                </a:r>
                <a:r>
                  <a:rPr lang="vi-VN" dirty="0"/>
                  <a:t> </a:t>
                </a:r>
                <a:r>
                  <a:rPr lang="vi-VN" dirty="0" err="1"/>
                  <a:t>chất</a:t>
                </a:r>
                <a:r>
                  <a:rPr lang="vi-VN" dirty="0"/>
                  <a:t> </a:t>
                </a:r>
                <a:r>
                  <a:rPr lang="vi-VN" dirty="0" err="1"/>
                  <a:t>lượng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nghiệm</a:t>
                </a:r>
                <a:endParaRPr lang="vi-VN" dirty="0"/>
              </a:p>
            </p:txBody>
          </p:sp>
        </mc:Choice>
        <mc:Fallback xmlns="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2195" y="827247"/>
                <a:ext cx="8010141" cy="4200525"/>
              </a:xfrm>
              <a:blipFill>
                <a:blip r:embed="rId2"/>
                <a:stretch>
                  <a:fillRect r="-45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D359D01-5624-4371-AECC-5ACD8D4DEFDF}"/>
              </a:ext>
            </a:extLst>
          </p:cNvPr>
          <p:cNvSpPr txBox="1"/>
          <p:nvPr/>
        </p:nvSpPr>
        <p:spPr>
          <a:xfrm>
            <a:off x="681664" y="519470"/>
            <a:ext cx="778868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tx1"/>
                </a:solidFill>
              </a:rPr>
              <a:t>Regularization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88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09777" y="471487"/>
                <a:ext cx="8010141" cy="4672013"/>
              </a:xfrm>
            </p:spPr>
            <p:txBody>
              <a:bodyPr/>
              <a:lstStyle/>
              <a:p>
                <a:pPr marL="285750" indent="-171450" algn="just">
                  <a:buFont typeface="Wingdings" panose="05000000000000000000" pitchFamily="2" charset="2"/>
                  <a:buChar char="q"/>
                </a:pPr>
                <a:r>
                  <a:rPr lang="vi-VN" sz="1000" dirty="0"/>
                  <a:t>Với </a:t>
                </a:r>
                <a:r>
                  <a:rPr lang="vi-VN" sz="1000" b="1" i="1" dirty="0" err="1"/>
                  <a:t>binary</a:t>
                </a:r>
                <a:r>
                  <a:rPr lang="vi-VN" sz="1000" b="1" i="1" dirty="0"/>
                  <a:t> </a:t>
                </a:r>
                <a:r>
                  <a:rPr lang="vi-VN" sz="1000" b="1" i="1" dirty="0" err="1"/>
                  <a:t>classifiers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kỹ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thuật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được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sử</a:t>
                </a:r>
                <a:r>
                  <a:rPr lang="vi-VN" sz="1000" dirty="0"/>
                  <a:t> </a:t>
                </a:r>
                <a:r>
                  <a:rPr lang="vi-VN" sz="1000" dirty="0" err="1"/>
                  <a:t>dụng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nhiều</a:t>
                </a:r>
                <a:r>
                  <a:rPr lang="vi-VN" sz="1000" dirty="0"/>
                  <a:t> </a:t>
                </a:r>
                <a:r>
                  <a:rPr lang="vi-VN" sz="1000" dirty="0" err="1"/>
                  <a:t>nhất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là</a:t>
                </a:r>
                <a:r>
                  <a:rPr lang="vi-VN" sz="1000" dirty="0"/>
                  <a:t> </a:t>
                </a:r>
                <a:r>
                  <a:rPr lang="vi-VN" sz="1000" b="1" i="1" dirty="0" err="1"/>
                  <a:t>one-vs-rest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có</a:t>
                </a:r>
                <a:r>
                  <a:rPr lang="vi-VN" sz="1000" dirty="0"/>
                  <a:t> </a:t>
                </a:r>
                <a:r>
                  <a:rPr lang="vi-VN" sz="1000" dirty="0" err="1"/>
                  <a:t>một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hạn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chế</a:t>
                </a:r>
                <a:r>
                  <a:rPr lang="vi-VN" sz="1000" dirty="0"/>
                  <a:t> </a:t>
                </a:r>
                <a:r>
                  <a:rPr lang="vi-VN" sz="1000" dirty="0" err="1"/>
                  <a:t>về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tổng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các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xác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suất</a:t>
                </a:r>
                <a:r>
                  <a:rPr lang="vi-VN" sz="1000" dirty="0"/>
                  <a:t>. </a:t>
                </a:r>
                <a:r>
                  <a:rPr lang="vi-VN" sz="1000" dirty="0" err="1"/>
                  <a:t>Một</a:t>
                </a:r>
                <a:r>
                  <a:rPr lang="vi-VN" sz="1000" dirty="0"/>
                  <a:t> phương </a:t>
                </a:r>
                <a:r>
                  <a:rPr lang="vi-VN" sz="1000" dirty="0" err="1"/>
                  <a:t>pháp</a:t>
                </a:r>
                <a:r>
                  <a:rPr lang="vi-VN" sz="1000" dirty="0"/>
                  <a:t> </a:t>
                </a:r>
                <a:r>
                  <a:rPr lang="vi-VN" sz="1000" dirty="0" err="1"/>
                  <a:t>mở</a:t>
                </a:r>
                <a:r>
                  <a:rPr lang="vi-VN" sz="1000" dirty="0"/>
                  <a:t> </a:t>
                </a:r>
                <a:r>
                  <a:rPr lang="vi-VN" sz="1000" dirty="0" err="1"/>
                  <a:t>rộng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của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Logistic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Regression</a:t>
                </a:r>
                <a:r>
                  <a:rPr lang="vi-VN" sz="1000" dirty="0"/>
                  <a:t> </a:t>
                </a:r>
                <a:r>
                  <a:rPr lang="vi-VN" sz="1000" dirty="0" err="1"/>
                  <a:t>giúp</a:t>
                </a:r>
                <a:r>
                  <a:rPr lang="vi-VN" sz="1000" dirty="0"/>
                  <a:t> </a:t>
                </a:r>
                <a:r>
                  <a:rPr lang="vi-VN" sz="1000" dirty="0" err="1"/>
                  <a:t>khắc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phục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hạn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chế</a:t>
                </a:r>
                <a:r>
                  <a:rPr lang="vi-VN" sz="1000" dirty="0"/>
                  <a:t> trên </a:t>
                </a:r>
                <a:r>
                  <a:rPr lang="vi-VN" sz="1000" dirty="0" err="1"/>
                  <a:t>là</a:t>
                </a:r>
                <a:r>
                  <a:rPr lang="vi-VN" sz="1000" dirty="0"/>
                  <a:t> </a:t>
                </a:r>
                <a:r>
                  <a:rPr lang="vi-VN" sz="1000" b="1" i="1" dirty="0" err="1"/>
                  <a:t>Multinomial</a:t>
                </a:r>
                <a:r>
                  <a:rPr lang="vi-VN" sz="1000" b="1" i="1" dirty="0"/>
                  <a:t> </a:t>
                </a:r>
                <a:r>
                  <a:rPr lang="vi-VN" sz="1000" b="1" i="1" dirty="0" err="1"/>
                  <a:t>logistic</a:t>
                </a:r>
                <a:r>
                  <a:rPr lang="vi-VN" sz="1000" b="1" i="1" dirty="0"/>
                  <a:t> </a:t>
                </a:r>
                <a:r>
                  <a:rPr lang="vi-VN" sz="1000" b="1" i="1" dirty="0" err="1"/>
                  <a:t>regression</a:t>
                </a:r>
                <a:r>
                  <a:rPr lang="vi-VN" sz="1000" b="1" dirty="0"/>
                  <a:t> </a:t>
                </a:r>
                <a:r>
                  <a:rPr lang="vi-VN" sz="1000" dirty="0"/>
                  <a:t>(hay </a:t>
                </a:r>
                <a:r>
                  <a:rPr lang="vi-VN" sz="1000" dirty="0" err="1"/>
                  <a:t>còn</a:t>
                </a:r>
                <a:r>
                  <a:rPr lang="vi-VN" sz="1000" dirty="0"/>
                  <a:t> </a:t>
                </a:r>
                <a:r>
                  <a:rPr lang="vi-VN" sz="1000" dirty="0" err="1"/>
                  <a:t>gọi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là</a:t>
                </a:r>
                <a:r>
                  <a:rPr lang="vi-VN" sz="1000" dirty="0"/>
                  <a:t> </a:t>
                </a:r>
                <a:r>
                  <a:rPr lang="vi-VN" sz="1000" i="1" dirty="0" err="1"/>
                  <a:t>Softmax</a:t>
                </a:r>
                <a:r>
                  <a:rPr lang="vi-VN" sz="1000" i="1" dirty="0"/>
                  <a:t> </a:t>
                </a:r>
                <a:r>
                  <a:rPr lang="vi-VN" sz="1000" i="1" dirty="0" err="1"/>
                  <a:t>Regression</a:t>
                </a:r>
                <a:r>
                  <a:rPr lang="vi-VN" sz="1000" dirty="0"/>
                  <a:t>).</a:t>
                </a:r>
              </a:p>
              <a:p>
                <a:pPr marL="285750" indent="-171450" algn="just">
                  <a:buFont typeface="Wingdings" panose="05000000000000000000" pitchFamily="2" charset="2"/>
                  <a:buChar char="q"/>
                </a:pPr>
                <a:r>
                  <a:rPr lang="vi-VN" sz="1000" dirty="0" err="1"/>
                  <a:t>Với</a:t>
                </a:r>
                <a:r>
                  <a:rPr lang="vi-VN" sz="1000" dirty="0"/>
                  <a:t> 1 </a:t>
                </a:r>
                <a:r>
                  <a:rPr lang="vi-VN" sz="1000" dirty="0" err="1"/>
                  <a:t>vector</a:t>
                </a:r>
                <a:r>
                  <a:rPr lang="vi-VN" sz="1000" dirty="0"/>
                  <a:t> k </a:t>
                </a:r>
                <a:r>
                  <a:rPr lang="vi-VN" sz="1000" dirty="0" err="1"/>
                  <a:t>chiều</a:t>
                </a:r>
                <a:r>
                  <a:rPr lang="vi-VN" sz="1000" dirty="0"/>
                  <a:t> </a:t>
                </a:r>
                <a:r>
                  <a:rPr lang="vi-VN" sz="1000" i="1" dirty="0"/>
                  <a:t>z, z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vi-V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10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vi-V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1000" i="1" dirty="0"/>
                  <a:t> 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vi-V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vi-VN" sz="1000" i="1" dirty="0"/>
                  <a:t>] </a:t>
                </a:r>
                <a:r>
                  <a:rPr lang="vi-VN" sz="1000" dirty="0" err="1"/>
                  <a:t>kết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quả</a:t>
                </a:r>
                <a:r>
                  <a:rPr lang="vi-VN" sz="1000" dirty="0"/>
                  <a:t> </a:t>
                </a:r>
                <a:r>
                  <a:rPr lang="vi-VN" sz="1000" dirty="0" err="1"/>
                  <a:t>hàm</a:t>
                </a:r>
                <a:r>
                  <a:rPr lang="vi-VN" sz="1000" dirty="0"/>
                  <a:t> </a:t>
                </a:r>
                <a:r>
                  <a:rPr lang="vi-VN" sz="1000" b="1" i="1" dirty="0" err="1"/>
                  <a:t>softmax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sẽ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là</a:t>
                </a:r>
                <a:r>
                  <a:rPr lang="vi-VN" sz="1000" dirty="0"/>
                  <a:t> </a:t>
                </a:r>
                <a:r>
                  <a:rPr lang="vi-VN" sz="1000" dirty="0" err="1"/>
                  <a:t>một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vector</a:t>
                </a:r>
                <a:r>
                  <a:rPr lang="vi-VN" sz="1000" dirty="0"/>
                  <a:t> k </a:t>
                </a:r>
                <a:r>
                  <a:rPr lang="vi-VN" sz="1000" dirty="0" err="1"/>
                  <a:t>chiều</a:t>
                </a:r>
                <a:r>
                  <a:rPr lang="vi-VN" sz="1000" dirty="0"/>
                  <a:t> </a:t>
                </a:r>
                <a:r>
                  <a:rPr lang="vi-VN" sz="1000" dirty="0" err="1"/>
                  <a:t>được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định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nghĩa</a:t>
                </a:r>
                <a:r>
                  <a:rPr lang="vi-VN" sz="1000" dirty="0"/>
                  <a:t> như sau:</a:t>
                </a:r>
              </a:p>
              <a:p>
                <a:pPr marL="114300" indent="0" algn="ctr"/>
                <a:r>
                  <a:rPr lang="vi-VN" sz="1000" b="1" dirty="0" err="1"/>
                  <a:t>Softmax</a:t>
                </a:r>
                <a:r>
                  <a:rPr lang="vi-VN" sz="1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vi-VN" sz="10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vi-VN" sz="1000" b="1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000" b="1" i="0"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vi-VN" sz="1000" b="1" i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vi-V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00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vi-VN" sz="1000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vi-VN" sz="1000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vi-VN" sz="1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vi-VN" sz="1000" b="1" i="0">
                                <a:latin typeface="Cambria Math" panose="02040503050406030204" pitchFamily="18" charset="0"/>
                              </a:rPr>
                              <m:t>𝐣</m:t>
                            </m:r>
                            <m:r>
                              <a:rPr lang="vi-VN" sz="1000" b="1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vi-VN" sz="10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vi-VN" sz="1000" b="1" i="0"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p>
                          <m:e>
                            <m:r>
                              <a:rPr lang="vi-VN" sz="1000" b="1" i="0">
                                <a:latin typeface="Cambria Math" panose="02040503050406030204" pitchFamily="18" charset="0"/>
                              </a:rPr>
                              <m:t>𝐞𝐱𝐩</m:t>
                            </m:r>
                            <m:r>
                              <a:rPr lang="vi-VN" sz="1000" b="1" i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000" b="1" i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b>
                                <m:r>
                                  <a:rPr lang="vi-VN" sz="1000" b="1" i="0">
                                    <a:latin typeface="Cambria Math" panose="02040503050406030204" pitchFamily="18" charset="0"/>
                                  </a:rPr>
                                  <m:t>𝐣</m:t>
                                </m:r>
                              </m:sub>
                            </m:sSub>
                            <m:r>
                              <a:rPr lang="vi-VN" sz="1000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vi-VN" sz="1000" b="1" dirty="0"/>
                  <a:t> , 1</a:t>
                </a:r>
                <a14:m>
                  <m:oMath xmlns:m="http://schemas.openxmlformats.org/officeDocument/2006/math">
                    <m:r>
                      <a:rPr lang="vi-VN" sz="1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vi-VN" sz="1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</m:t>
                    </m:r>
                    <m:r>
                      <a:rPr lang="vi-VN" sz="1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vi-VN" sz="1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</m:oMath>
                </a14:m>
                <a:endParaRPr lang="vi-VN" sz="1000" b="1" dirty="0"/>
              </a:p>
              <a:p>
                <a:pPr marL="114300" indent="0" algn="just"/>
                <a:r>
                  <a:rPr lang="vi-VN" sz="1000" dirty="0" err="1"/>
                  <a:t>Hoặc</a:t>
                </a:r>
                <a:r>
                  <a:rPr lang="vi-VN" sz="1000" dirty="0"/>
                  <a:t>:</a:t>
                </a:r>
              </a:p>
              <a:p>
                <a:pPr marL="114300" indent="0" algn="ctr"/>
                <a:r>
                  <a:rPr lang="vi-VN" sz="1000" b="1" i="1" dirty="0" err="1"/>
                  <a:t>Softmax</a:t>
                </a:r>
                <a:r>
                  <a:rPr lang="vi-VN" sz="1000" b="1" i="1" dirty="0"/>
                  <a:t>(z)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vi-VN" sz="1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sz="1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1000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vi-VN" sz="1000" b="1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  <m:e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𝒆𝒙𝒑</m:t>
                                </m:r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vi-VN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10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vi-VN" sz="10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  <m:r>
                          <a:rPr lang="vi-VN" sz="1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vi-VN" sz="1000" b="1" i="1" dirty="0"/>
                          <m:t> </m:t>
                        </m:r>
                        <m:f>
                          <m:fPr>
                            <m:ctrlPr>
                              <a:rPr lang="vi-VN" sz="1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1000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vi-VN" sz="1000" b="1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vi-VN" sz="1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  <m:e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𝒆𝒙𝒑</m:t>
                                </m:r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vi-VN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10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vi-VN" sz="10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  <m:r>
                          <m:rPr>
                            <m:nor/>
                          </m:rPr>
                          <a:rPr lang="vi-VN" sz="1000" b="1" i="1" dirty="0"/>
                          <m:t> , . . ., </m:t>
                        </m:r>
                        <m:f>
                          <m:fPr>
                            <m:ctrlPr>
                              <a:rPr lang="vi-VN" sz="1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1000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vi-VN" sz="1000" b="1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vi-VN" sz="1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  <m:e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𝒆𝒙𝒑</m:t>
                                </m:r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vi-VN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10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vi-VN" sz="10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vi-VN" sz="1000" b="1" i="1" dirty="0"/>
              </a:p>
              <a:p>
                <a:pPr marL="114300" indent="0" algn="just"/>
                <a:r>
                  <a:rPr lang="vi-VN" sz="1000" dirty="0" err="1"/>
                  <a:t>Mẫu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số</a:t>
                </a:r>
                <a:r>
                  <a:rPr lang="vi-VN" sz="1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1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1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vi-VN" sz="10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vi-V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vi-VN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vi-VN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000" dirty="0"/>
                  <a:t>giúp </a:t>
                </a:r>
                <a:r>
                  <a:rPr lang="vi-VN" sz="1000" dirty="0" err="1"/>
                  <a:t>chuẩn</a:t>
                </a:r>
                <a:r>
                  <a:rPr lang="vi-VN" sz="1000" dirty="0"/>
                  <a:t> </a:t>
                </a:r>
                <a:r>
                  <a:rPr lang="vi-VN" sz="1000" dirty="0" err="1"/>
                  <a:t>hóa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các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giá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trị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của</a:t>
                </a:r>
                <a:r>
                  <a:rPr lang="vi-VN" sz="1000" dirty="0"/>
                  <a:t> </a:t>
                </a:r>
                <a:r>
                  <a:rPr lang="vi-VN" sz="1000" dirty="0" err="1"/>
                  <a:t>kết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quả</a:t>
                </a:r>
                <a:r>
                  <a:rPr lang="vi-VN" sz="1000" dirty="0"/>
                  <a:t> </a:t>
                </a:r>
                <a:r>
                  <a:rPr lang="vi-VN" sz="1000" dirty="0" err="1"/>
                  <a:t>về</a:t>
                </a:r>
                <a:r>
                  <a:rPr lang="vi-VN" sz="1000" dirty="0"/>
                  <a:t> </a:t>
                </a:r>
                <a:r>
                  <a:rPr lang="vi-VN" sz="1000" dirty="0" err="1"/>
                  <a:t>xác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suất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tức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tổng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các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giá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trị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sẽ</a:t>
                </a:r>
                <a:r>
                  <a:rPr lang="vi-VN" sz="1000" dirty="0"/>
                  <a:t> </a:t>
                </a:r>
                <a:r>
                  <a:rPr lang="vi-VN" sz="1000" dirty="0" err="1"/>
                  <a:t>bằng</a:t>
                </a:r>
                <a:r>
                  <a:rPr lang="vi-VN" sz="1000" dirty="0"/>
                  <a:t> 1.</a:t>
                </a:r>
              </a:p>
              <a:p>
                <a:pPr marL="285750" indent="-171450" algn="just">
                  <a:buFont typeface="Wingdings" panose="05000000000000000000" pitchFamily="2" charset="2"/>
                  <a:buChar char="q"/>
                </a:pPr>
                <a:r>
                  <a:rPr lang="vi-VN" sz="1000" dirty="0" err="1"/>
                  <a:t>Hàm</a:t>
                </a:r>
                <a:r>
                  <a:rPr lang="vi-VN" sz="1000" dirty="0"/>
                  <a:t> </a:t>
                </a:r>
                <a:r>
                  <a:rPr lang="vi-VN" sz="1000" b="1" i="1" dirty="0" err="1"/>
                  <a:t>likelihood</a:t>
                </a:r>
                <a:r>
                  <a:rPr lang="vi-VN" sz="1000" b="1" dirty="0"/>
                  <a:t> </a:t>
                </a:r>
                <a:r>
                  <a:rPr lang="vi-VN" sz="1000" dirty="0" err="1"/>
                  <a:t>với</a:t>
                </a:r>
                <a:r>
                  <a:rPr lang="vi-VN" sz="1000" dirty="0"/>
                  <a:t> mô </a:t>
                </a:r>
                <a:r>
                  <a:rPr lang="vi-VN" sz="1000" dirty="0" err="1"/>
                  <a:t>hình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có</a:t>
                </a:r>
                <a:r>
                  <a:rPr lang="vi-VN" sz="1000" dirty="0"/>
                  <a:t> </a:t>
                </a:r>
                <a:r>
                  <a:rPr lang="vi-VN" sz="1000" i="1" dirty="0"/>
                  <a:t>k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lớp</a:t>
                </a:r>
                <a:r>
                  <a:rPr lang="vi-VN" sz="1000" dirty="0"/>
                  <a:t> :</a:t>
                </a:r>
              </a:p>
              <a:p>
                <a:pPr marL="114300" indent="0" algn="ctr"/>
                <a:r>
                  <a:rPr lang="vi-VN" sz="1000" b="1" i="1" dirty="0"/>
                  <a:t>p(y = </a:t>
                </a:r>
                <a:r>
                  <a:rPr lang="vi-VN" sz="1000" b="1" i="1" dirty="0" err="1"/>
                  <a:t>c|x</a:t>
                </a:r>
                <a:r>
                  <a:rPr lang="vi-VN" sz="1000" b="1" i="1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000" b="1" i="1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vi-VN" sz="1000" b="1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vi-VN" sz="1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vi-VN" sz="1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vi-V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vi-V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vi-VN" sz="1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vi-VN" sz="1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vi-VN" sz="10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vi-VN" sz="1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vi-VN" sz="10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r>
                              <a:rPr lang="vi-VN" sz="1000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vi-VN" sz="1000" b="1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vi-VN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vi-VN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vi-V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vi-VN" sz="1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vi-VN" sz="1000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vi-VN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000" dirty="0"/>
                  <a:t> </a:t>
                </a:r>
                <a:r>
                  <a:rPr lang="vi-VN" sz="1000" dirty="0" err="1"/>
                  <a:t>là</a:t>
                </a:r>
                <a:r>
                  <a:rPr lang="vi-VN" sz="1000" dirty="0"/>
                  <a:t> </a:t>
                </a:r>
                <a:r>
                  <a:rPr lang="vi-VN" sz="1000" dirty="0" err="1"/>
                  <a:t>bộ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trọng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số</a:t>
                </a:r>
                <a:r>
                  <a:rPr lang="vi-VN" sz="1000" dirty="0"/>
                  <a:t> tương </a:t>
                </a:r>
                <a:r>
                  <a:rPr lang="vi-VN" sz="1000" dirty="0" err="1"/>
                  <a:t>ứng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với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lớp</a:t>
                </a:r>
                <a:r>
                  <a:rPr lang="vi-VN" sz="1000" dirty="0"/>
                  <a:t> </a:t>
                </a:r>
                <a:r>
                  <a:rPr lang="vi-VN" sz="1000" b="1" i="1" dirty="0"/>
                  <a:t>c</a:t>
                </a:r>
                <a:r>
                  <a:rPr lang="vi-VN" sz="1000" dirty="0"/>
                  <a:t> )</a:t>
                </a:r>
              </a:p>
              <a:p>
                <a:pPr marL="285750" indent="-171450" algn="just">
                  <a:buFont typeface="Wingdings" panose="05000000000000000000" pitchFamily="2" charset="2"/>
                  <a:buChar char="q"/>
                </a:pPr>
                <a:r>
                  <a:rPr lang="vi-VN" sz="1000" dirty="0" err="1"/>
                  <a:t>Hàm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mất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mát</a:t>
                </a:r>
                <a:r>
                  <a:rPr lang="vi-VN" sz="1000" dirty="0"/>
                  <a:t> trong </a:t>
                </a:r>
                <a:r>
                  <a:rPr lang="vi-VN" sz="1000" b="1" i="1" dirty="0" err="1"/>
                  <a:t>Multinomial</a:t>
                </a:r>
                <a:r>
                  <a:rPr lang="vi-VN" sz="1000" b="1" i="1" dirty="0"/>
                  <a:t> </a:t>
                </a:r>
                <a:r>
                  <a:rPr lang="vi-VN" sz="1000" b="1" i="1" dirty="0" err="1"/>
                  <a:t>Logistic</a:t>
                </a:r>
                <a:r>
                  <a:rPr lang="vi-VN" sz="1000" b="1" i="1" dirty="0"/>
                  <a:t> </a:t>
                </a:r>
                <a:r>
                  <a:rPr lang="vi-VN" sz="1000" b="1" i="1" dirty="0" err="1"/>
                  <a:t>Regression</a:t>
                </a:r>
                <a:r>
                  <a:rPr lang="vi-VN" sz="1000" b="1" i="1" dirty="0"/>
                  <a:t> </a:t>
                </a:r>
                <a:r>
                  <a:rPr lang="vi-VN" sz="1000" dirty="0" err="1"/>
                  <a:t>với</a:t>
                </a:r>
                <a:r>
                  <a:rPr lang="vi-VN" sz="1000" dirty="0"/>
                  <a:t> </a:t>
                </a:r>
                <a:r>
                  <a:rPr lang="vi-VN" sz="1000" b="1" i="1" dirty="0"/>
                  <a:t>k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lớp</a:t>
                </a:r>
                <a:r>
                  <a:rPr lang="vi-VN" sz="1000" dirty="0"/>
                  <a:t> :</a:t>
                </a:r>
              </a:p>
              <a:p>
                <a:pPr marL="11430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vi-V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10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vi-VN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vi-VN" sz="1000" dirty="0"/>
                  <a:t>,y) = </a:t>
                </a:r>
                <a14:m>
                  <m:oMath xmlns:m="http://schemas.openxmlformats.org/officeDocument/2006/math">
                    <m:r>
                      <a:rPr lang="vi-VN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vi-VN" sz="1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vi-V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vi-VN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vi-V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vi-VN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vi-VN" sz="1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vi-VN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vi-VN" sz="1000" dirty="0"/>
                  <a:t> = </a:t>
                </a:r>
                <a14:m>
                  <m:oMath xmlns:m="http://schemas.openxmlformats.org/officeDocument/2006/math">
                    <m:r>
                      <a:rPr lang="vi-VN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vi-VN" sz="1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vi-V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vi-VN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</m:nary>
                    <m:acc>
                      <m:accPr>
                        <m:chr m:val="̂"/>
                        <m:ctrlPr>
                          <a:rPr lang="vi-VN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vi-V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vi-V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vi-V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vi-V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vi-V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vi-V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vi-V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vi-VN" sz="1000" dirty="0"/>
              </a:p>
              <a:p>
                <a:pPr marL="285750" indent="-171450" algn="just">
                  <a:buFont typeface="Wingdings" panose="05000000000000000000" pitchFamily="2" charset="2"/>
                  <a:buChar char="q"/>
                </a:pPr>
                <a:r>
                  <a:rPr lang="vi-VN" sz="1000" dirty="0"/>
                  <a:t>Trong </a:t>
                </a:r>
                <a:r>
                  <a:rPr lang="vi-VN" sz="1000" b="1" i="1" dirty="0" err="1"/>
                  <a:t>Multinomial</a:t>
                </a:r>
                <a:r>
                  <a:rPr lang="vi-VN" sz="1000" b="1" i="1" dirty="0"/>
                  <a:t> </a:t>
                </a:r>
                <a:r>
                  <a:rPr lang="vi-VN" sz="1000" b="1" i="1" dirty="0" err="1"/>
                  <a:t>Logistic</a:t>
                </a:r>
                <a:r>
                  <a:rPr lang="vi-VN" sz="1000" b="1" i="1" dirty="0"/>
                  <a:t> </a:t>
                </a:r>
                <a:r>
                  <a:rPr lang="vi-VN" sz="1000" b="1" i="1" dirty="0" err="1"/>
                  <a:t>Regression</a:t>
                </a:r>
                <a:r>
                  <a:rPr lang="vi-VN" sz="1000" b="1" dirty="0"/>
                  <a:t> </a:t>
                </a:r>
                <a:r>
                  <a:rPr lang="vi-VN" sz="1000" dirty="0"/>
                  <a:t>y không </a:t>
                </a:r>
                <a:r>
                  <a:rPr lang="vi-VN" sz="1000" dirty="0" err="1"/>
                  <a:t>còn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là</a:t>
                </a:r>
                <a:r>
                  <a:rPr lang="vi-VN" sz="1000" dirty="0"/>
                  <a:t> </a:t>
                </a:r>
                <a:r>
                  <a:rPr lang="vi-VN" sz="1000" dirty="0" err="1"/>
                  <a:t>một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giá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trị</a:t>
                </a:r>
                <a:r>
                  <a:rPr lang="vi-VN" sz="1000" dirty="0"/>
                  <a:t> 0 </a:t>
                </a:r>
                <a:r>
                  <a:rPr lang="vi-VN" sz="1000" dirty="0" err="1"/>
                  <a:t>hoặc</a:t>
                </a:r>
                <a:r>
                  <a:rPr lang="vi-VN" sz="1000" dirty="0"/>
                  <a:t> 1 </a:t>
                </a:r>
                <a:r>
                  <a:rPr lang="vi-VN" sz="1000" dirty="0" err="1"/>
                  <a:t>nữa</a:t>
                </a:r>
                <a:r>
                  <a:rPr lang="vi-VN" sz="1000" dirty="0"/>
                  <a:t> </a:t>
                </a:r>
                <a:r>
                  <a:rPr lang="vi-VN" sz="1000" dirty="0" err="1"/>
                  <a:t>mà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là</a:t>
                </a:r>
                <a:r>
                  <a:rPr lang="vi-VN" sz="1000" dirty="0"/>
                  <a:t> </a:t>
                </a:r>
                <a:r>
                  <a:rPr lang="vi-VN" sz="1000" dirty="0" err="1"/>
                  <a:t>một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vector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với</a:t>
                </a:r>
                <a:r>
                  <a:rPr lang="vi-VN" sz="1000" dirty="0"/>
                  <a:t> </a:t>
                </a:r>
                <a:r>
                  <a:rPr lang="vi-VN" sz="1000" dirty="0" err="1"/>
                  <a:t>giá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trị</a:t>
                </a:r>
                <a:r>
                  <a:rPr lang="vi-VN" sz="1000" dirty="0"/>
                  <a:t> 1 ở </a:t>
                </a:r>
                <a:r>
                  <a:rPr lang="vi-VN" sz="1000" dirty="0" err="1"/>
                  <a:t>lớp</a:t>
                </a:r>
                <a:r>
                  <a:rPr lang="vi-VN" sz="1000" dirty="0"/>
                  <a:t> </a:t>
                </a:r>
                <a:r>
                  <a:rPr lang="vi-VN" sz="1000" dirty="0" err="1"/>
                  <a:t>đúng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và</a:t>
                </a:r>
                <a:r>
                  <a:rPr lang="vi-VN" sz="1000" dirty="0"/>
                  <a:t> </a:t>
                </a:r>
                <a:r>
                  <a:rPr lang="vi-VN" sz="1000" dirty="0" err="1"/>
                  <a:t>giá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trị</a:t>
                </a:r>
                <a:r>
                  <a:rPr lang="vi-VN" sz="1000" dirty="0"/>
                  <a:t> 0 ở </a:t>
                </a:r>
                <a:r>
                  <a:rPr lang="vi-VN" sz="1000" dirty="0" err="1"/>
                  <a:t>các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lớp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còn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lại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hàm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mất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mát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sẽ</a:t>
                </a:r>
                <a:r>
                  <a:rPr lang="vi-VN" sz="1000" dirty="0"/>
                  <a:t> </a:t>
                </a:r>
                <a:r>
                  <a:rPr lang="vi-VN" sz="1000" dirty="0" err="1"/>
                  <a:t>được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viết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lại</a:t>
                </a:r>
                <a:r>
                  <a:rPr lang="vi-VN" sz="1000" dirty="0"/>
                  <a:t> như sau:</a:t>
                </a:r>
              </a:p>
              <a:p>
                <a:pPr marL="285750" indent="-171450" algn="just">
                  <a:buFont typeface="Wingdings" panose="05000000000000000000" pitchFamily="2" charset="2"/>
                  <a:buChar char="q"/>
                </a:pPr>
                <a:endParaRPr lang="vi-VN" sz="1000" dirty="0"/>
              </a:p>
              <a:p>
                <a:pPr marL="114300" indent="0" algn="just"/>
                <a:endParaRPr lang="vi-VN" sz="1000" dirty="0"/>
              </a:p>
              <a:p>
                <a:pPr marL="114300" indent="0" algn="just"/>
                <a:endParaRPr lang="vi-VN" sz="1000" dirty="0"/>
              </a:p>
              <a:p>
                <a:pPr marL="114300" indent="0" algn="just"/>
                <a:endParaRPr lang="vi-VN" sz="1000" dirty="0"/>
              </a:p>
              <a:p>
                <a:pPr marL="114300" indent="0" algn="just"/>
                <a:endParaRPr lang="vi-VN" sz="1000" dirty="0"/>
              </a:p>
              <a:p>
                <a:pPr marL="285750" indent="-171450" algn="just">
                  <a:buFont typeface="Wingdings" panose="05000000000000000000" pitchFamily="2" charset="2"/>
                  <a:buChar char="q"/>
                </a:pPr>
                <a:r>
                  <a:rPr lang="vi-VN" sz="1000" dirty="0"/>
                  <a:t>Do </a:t>
                </a:r>
                <a:r>
                  <a:rPr lang="vi-VN" sz="1000" dirty="0" err="1"/>
                  <a:t>đó</a:t>
                </a:r>
                <a:r>
                  <a:rPr lang="vi-VN" sz="1000" dirty="0"/>
                  <a:t> </a:t>
                </a:r>
                <a:r>
                  <a:rPr lang="vi-VN" sz="1000" b="1" i="1" dirty="0" err="1"/>
                  <a:t>cross-entropy</a:t>
                </a:r>
                <a:r>
                  <a:rPr lang="vi-VN" sz="1000" b="1" i="1" dirty="0"/>
                  <a:t> </a:t>
                </a:r>
                <a:r>
                  <a:rPr lang="vi-VN" sz="1000" b="1" i="1" dirty="0" err="1"/>
                  <a:t>loss</a:t>
                </a:r>
                <a:r>
                  <a:rPr lang="vi-VN" sz="1000" b="1" i="1" dirty="0"/>
                  <a:t> </a:t>
                </a:r>
                <a:r>
                  <a:rPr lang="vi-VN" sz="1000" dirty="0" err="1"/>
                  <a:t>chỉ</a:t>
                </a:r>
                <a:r>
                  <a:rPr lang="vi-VN" sz="1000" dirty="0"/>
                  <a:t> đơn </a:t>
                </a:r>
                <a:r>
                  <a:rPr lang="vi-VN" sz="1000" dirty="0" err="1"/>
                  <a:t>giản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là</a:t>
                </a:r>
                <a:r>
                  <a:rPr lang="vi-VN" sz="1000" dirty="0"/>
                  <a:t> </a:t>
                </a:r>
                <a:r>
                  <a:rPr lang="vi-VN" sz="1000" dirty="0" err="1"/>
                  <a:t>hàm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log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của</a:t>
                </a:r>
                <a:r>
                  <a:rPr lang="vi-VN" sz="1000" dirty="0"/>
                  <a:t> </a:t>
                </a:r>
                <a:r>
                  <a:rPr lang="vi-VN" sz="1000" dirty="0" err="1"/>
                  <a:t>xác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xuất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đầu</a:t>
                </a:r>
                <a:r>
                  <a:rPr lang="vi-VN" sz="1000" dirty="0"/>
                  <a:t> ra tương </a:t>
                </a:r>
                <a:r>
                  <a:rPr lang="vi-VN" sz="1000" dirty="0" err="1"/>
                  <a:t>ứng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với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lớp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chính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xác</a:t>
                </a:r>
                <a:r>
                  <a:rPr lang="vi-VN" sz="1000" dirty="0"/>
                  <a:t> -&gt; </a:t>
                </a:r>
                <a:r>
                  <a:rPr lang="vi-VN" sz="1000" dirty="0" err="1"/>
                  <a:t>hàm</a:t>
                </a:r>
                <a:r>
                  <a:rPr lang="vi-VN" sz="1000" dirty="0"/>
                  <a:t> </a:t>
                </a:r>
                <a:r>
                  <a:rPr lang="vi-VN" sz="1000" b="1" dirty="0" err="1"/>
                  <a:t>negative</a:t>
                </a:r>
                <a:r>
                  <a:rPr lang="vi-VN" sz="1000" b="1" dirty="0"/>
                  <a:t> </a:t>
                </a:r>
                <a:r>
                  <a:rPr lang="vi-VN" sz="1000" b="1" dirty="0" err="1"/>
                  <a:t>log</a:t>
                </a:r>
                <a:r>
                  <a:rPr lang="vi-VN" sz="1000" b="1" dirty="0"/>
                  <a:t> </a:t>
                </a:r>
                <a:r>
                  <a:rPr lang="vi-VN" sz="1000" b="1" dirty="0" err="1"/>
                  <a:t>likelihood</a:t>
                </a:r>
                <a:r>
                  <a:rPr lang="vi-VN" sz="1000" b="1" dirty="0"/>
                  <a:t> </a:t>
                </a:r>
                <a:r>
                  <a:rPr lang="vi-VN" sz="1000" b="1" dirty="0" err="1"/>
                  <a:t>loss</a:t>
                </a:r>
                <a:r>
                  <a:rPr lang="vi-VN" sz="1000" b="1" dirty="0"/>
                  <a:t> : </a:t>
                </a:r>
              </a:p>
              <a:p>
                <a:pPr marL="11430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vi-V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10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vi-VN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vi-VN" sz="1000" i="1" dirty="0"/>
                  <a:t>,y) = </a:t>
                </a:r>
                <a14:m>
                  <m:oMath xmlns:m="http://schemas.openxmlformats.org/officeDocument/2006/math">
                    <m:r>
                      <a:rPr lang="vi-VN" sz="1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vi-VN" sz="1000" b="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vi-V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vi-VN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sz="1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vi-VN" sz="10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000" i="1" dirty="0"/>
                  <a:t> = </a:t>
                </a:r>
                <a14:m>
                  <m:oMath xmlns:m="http://schemas.openxmlformats.org/officeDocument/2006/math">
                    <m:r>
                      <a:rPr lang="vi-VN" sz="1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vi-VN" sz="1000" b="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vi-V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000" b="0" i="1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vi-VN" sz="1000" b="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vi-V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vi-VN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vi-VN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vi-V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vi-VN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vi-VN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vi-VN" sz="1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vi-VN" sz="10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vi-VN" sz="1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vi-VN" sz="1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vi-VN" sz="10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vi-VN" sz="1000" b="0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r>
                              <a:rPr lang="vi-VN" sz="1000" b="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vi-V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vi-V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vi-VN" sz="1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sz="1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0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vi-VN" sz="1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vi-VN" sz="10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vi-VN" sz="1000" dirty="0"/>
                  <a:t>   (</a:t>
                </a:r>
                <a:r>
                  <a:rPr lang="vi-VN" sz="1000" dirty="0" err="1"/>
                  <a:t>Với</a:t>
                </a:r>
                <a:r>
                  <a:rPr lang="vi-VN" sz="1000" dirty="0"/>
                  <a:t> </a:t>
                </a:r>
                <a:r>
                  <a:rPr lang="vi-VN" sz="1000" b="1" i="1" dirty="0"/>
                  <a:t>k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là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lớp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chính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xác</a:t>
                </a:r>
                <a:r>
                  <a:rPr lang="vi-VN" sz="1000" dirty="0"/>
                  <a:t>)</a:t>
                </a:r>
              </a:p>
              <a:p>
                <a:pPr marL="285750" indent="-171450" algn="just">
                  <a:buFont typeface="Wingdings" panose="05000000000000000000" pitchFamily="2" charset="2"/>
                  <a:buChar char="q"/>
                </a:pPr>
                <a:r>
                  <a:rPr lang="vi-VN" sz="1000" dirty="0" err="1"/>
                  <a:t>Đạo</a:t>
                </a:r>
                <a:r>
                  <a:rPr lang="vi-VN" sz="1000" dirty="0"/>
                  <a:t> </a:t>
                </a:r>
                <a:r>
                  <a:rPr lang="vi-VN" sz="1000" dirty="0" err="1"/>
                  <a:t>hàm</a:t>
                </a:r>
                <a:r>
                  <a:rPr lang="vi-VN" sz="1000" dirty="0"/>
                  <a:t> riêng cho </a:t>
                </a:r>
                <a:r>
                  <a:rPr lang="vi-VN" sz="1000" dirty="0" err="1"/>
                  <a:t>một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mẫu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của</a:t>
                </a:r>
                <a:r>
                  <a:rPr lang="vi-VN" sz="1000" dirty="0"/>
                  <a:t> </a:t>
                </a:r>
                <a:r>
                  <a:rPr lang="vi-VN" sz="1000" dirty="0" err="1"/>
                  <a:t>hàm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lỗi</a:t>
                </a:r>
                <a:r>
                  <a:rPr lang="vi-VN" sz="1000" dirty="0"/>
                  <a:t> </a:t>
                </a:r>
                <a:r>
                  <a:rPr lang="vi-VN" sz="1000" dirty="0" err="1"/>
                  <a:t>khá</a:t>
                </a:r>
                <a:r>
                  <a:rPr lang="vi-VN" sz="1000" dirty="0"/>
                  <a:t> </a:t>
                </a:r>
                <a:r>
                  <a:rPr lang="vi-VN" sz="1000" dirty="0" err="1"/>
                  <a:t>giống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với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các</a:t>
                </a:r>
                <a:r>
                  <a:rPr lang="vi-VN" sz="1000" dirty="0"/>
                  <a:t> </a:t>
                </a:r>
                <a:r>
                  <a:rPr lang="vi-VN" sz="1000" dirty="0" err="1"/>
                  <a:t>đạo</a:t>
                </a:r>
                <a:r>
                  <a:rPr lang="vi-VN" sz="1000" dirty="0"/>
                  <a:t> </a:t>
                </a:r>
                <a:r>
                  <a:rPr lang="vi-VN" sz="1000" dirty="0" err="1"/>
                  <a:t>hàm</a:t>
                </a:r>
                <a:r>
                  <a:rPr lang="vi-VN" sz="1000" dirty="0"/>
                  <a:t> riêng trong </a:t>
                </a:r>
                <a:r>
                  <a:rPr lang="vi-VN" sz="1000" i="1" dirty="0" err="1"/>
                  <a:t>binary</a:t>
                </a:r>
                <a:r>
                  <a:rPr lang="vi-VN" sz="1000" i="1" dirty="0"/>
                  <a:t> </a:t>
                </a:r>
                <a:r>
                  <a:rPr lang="vi-VN" sz="1000" i="1" dirty="0" err="1"/>
                  <a:t>Logistic</a:t>
                </a:r>
                <a:r>
                  <a:rPr lang="vi-VN" sz="1000" i="1" dirty="0"/>
                  <a:t> </a:t>
                </a:r>
                <a:r>
                  <a:rPr lang="vi-VN" sz="1000" i="1" dirty="0" err="1"/>
                  <a:t>Regression</a:t>
                </a:r>
                <a:r>
                  <a:rPr lang="vi-VN" sz="1000" dirty="0"/>
                  <a:t>:</a:t>
                </a:r>
              </a:p>
              <a:p>
                <a:pPr marL="114300" indent="0" algn="just"/>
                <a:endParaRPr lang="vi-VN" sz="1000" dirty="0"/>
              </a:p>
            </p:txBody>
          </p:sp>
        </mc:Choice>
        <mc:Fallback xmlns="">
          <p:sp>
            <p:nvSpPr>
              <p:cNvPr id="7" name="Tiêu đề phụ 6">
                <a:extLst>
                  <a:ext uri="{FF2B5EF4-FFF2-40B4-BE49-F238E27FC236}">
                    <a16:creationId xmlns:a16="http://schemas.microsoft.com/office/drawing/2014/main" id="{010F17F3-522F-4A2D-9386-E81034F4B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9777" y="471487"/>
                <a:ext cx="8010141" cy="46720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D359D01-5624-4371-AECC-5ACD8D4DEFDF}"/>
              </a:ext>
            </a:extLst>
          </p:cNvPr>
          <p:cNvSpPr txBox="1"/>
          <p:nvPr/>
        </p:nvSpPr>
        <p:spPr>
          <a:xfrm>
            <a:off x="650080" y="113705"/>
            <a:ext cx="772953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tx1"/>
                </a:solidFill>
              </a:rPr>
              <a:t>Multinomial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Logistic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Regression</a:t>
            </a: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517632E2-8EA3-4216-A785-2A7AEAE0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306" y="3021808"/>
            <a:ext cx="3481387" cy="728662"/>
          </a:xfrm>
          <a:prstGeom prst="rect">
            <a:avLst/>
          </a:prstGeom>
        </p:spPr>
      </p:pic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47498E2F-1012-4502-8EE1-9C3054840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306" y="4414838"/>
            <a:ext cx="3481386" cy="7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8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169545" y="635168"/>
            <a:ext cx="6572250" cy="647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300" dirty="0" err="1"/>
              <a:t>Hàm</a:t>
            </a:r>
            <a:r>
              <a:rPr lang="vi-VN" sz="2300" dirty="0"/>
              <a:t> </a:t>
            </a:r>
            <a:r>
              <a:rPr lang="vi-VN" sz="2300" i="1" dirty="0" err="1"/>
              <a:t>LogisticRegression</a:t>
            </a:r>
            <a:r>
              <a:rPr lang="vi-VN" sz="2300" i="1" dirty="0"/>
              <a:t>()</a:t>
            </a:r>
            <a:r>
              <a:rPr lang="vi-VN" sz="2300" dirty="0"/>
              <a:t> trong thư </a:t>
            </a:r>
            <a:r>
              <a:rPr lang="vi-VN" sz="2300" dirty="0" err="1"/>
              <a:t>viện</a:t>
            </a:r>
            <a:r>
              <a:rPr lang="vi-VN" sz="2300" dirty="0"/>
              <a:t> </a:t>
            </a:r>
            <a:r>
              <a:rPr lang="vi-VN" sz="2300" i="1" dirty="0" err="1"/>
              <a:t>sklearn</a:t>
            </a:r>
            <a:r>
              <a:rPr lang="vi-VN" sz="2300" dirty="0"/>
              <a:t> </a:t>
            </a:r>
            <a:r>
              <a:rPr lang="vi-VN" sz="2300" dirty="0" err="1"/>
              <a:t>và</a:t>
            </a:r>
            <a:r>
              <a:rPr lang="vi-VN" sz="2300" dirty="0"/>
              <a:t> </a:t>
            </a:r>
            <a:r>
              <a:rPr lang="vi-VN" sz="2300" dirty="0" err="1"/>
              <a:t>ứng</a:t>
            </a:r>
            <a:r>
              <a:rPr lang="vi-VN" sz="2300" dirty="0"/>
              <a:t> </a:t>
            </a:r>
            <a:r>
              <a:rPr lang="vi-VN" sz="2300" dirty="0" err="1"/>
              <a:t>dụng</a:t>
            </a:r>
            <a:r>
              <a:rPr lang="vi-VN" sz="2300" dirty="0"/>
              <a:t> </a:t>
            </a:r>
            <a:r>
              <a:rPr lang="vi-VN" sz="2300" dirty="0" err="1"/>
              <a:t>vào</a:t>
            </a:r>
            <a:r>
              <a:rPr lang="vi-VN" sz="2300" dirty="0"/>
              <a:t> </a:t>
            </a:r>
            <a:r>
              <a:rPr lang="vi-VN" sz="2300" dirty="0" err="1"/>
              <a:t>bài</a:t>
            </a:r>
            <a:r>
              <a:rPr lang="vi-VN" sz="2300" dirty="0"/>
              <a:t> </a:t>
            </a:r>
            <a:r>
              <a:rPr lang="vi-VN" sz="2300" dirty="0" err="1"/>
              <a:t>toán</a:t>
            </a:r>
            <a:endParaRPr sz="2300" dirty="0"/>
          </a:p>
        </p:txBody>
      </p:sp>
      <p:sp>
        <p:nvSpPr>
          <p:cNvPr id="1288" name="Google Shape;1288;p42"/>
          <p:cNvSpPr txBox="1">
            <a:spLocks noGrp="1"/>
          </p:cNvSpPr>
          <p:nvPr>
            <p:ph type="body" idx="1"/>
          </p:nvPr>
        </p:nvSpPr>
        <p:spPr>
          <a:xfrm>
            <a:off x="346710" y="1516380"/>
            <a:ext cx="6217920" cy="295209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vi-VN" sz="1300" dirty="0" err="1">
                <a:latin typeface="+mn-lt"/>
              </a:rPr>
              <a:t>Tìm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hiểu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những</a:t>
            </a:r>
            <a:r>
              <a:rPr lang="vi-VN" sz="1300" dirty="0">
                <a:latin typeface="+mn-lt"/>
              </a:rPr>
              <a:t> tham </a:t>
            </a:r>
            <a:r>
              <a:rPr lang="vi-VN" sz="1300" dirty="0" err="1">
                <a:latin typeface="+mn-lt"/>
              </a:rPr>
              <a:t>số</a:t>
            </a:r>
            <a:r>
              <a:rPr lang="vi-VN" sz="1300" dirty="0">
                <a:latin typeface="+mn-lt"/>
              </a:rPr>
              <a:t> quan </a:t>
            </a:r>
            <a:r>
              <a:rPr lang="vi-VN" sz="1300" dirty="0" err="1">
                <a:latin typeface="+mn-lt"/>
              </a:rPr>
              <a:t>trọng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được</a:t>
            </a:r>
            <a:r>
              <a:rPr lang="vi-VN" sz="1300" dirty="0">
                <a:latin typeface="+mn-lt"/>
              </a:rPr>
              <a:t> cho </a:t>
            </a:r>
            <a:r>
              <a:rPr lang="vi-VN" sz="1300" dirty="0" err="1">
                <a:latin typeface="+mn-lt"/>
              </a:rPr>
              <a:t>là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cần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thiết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đối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với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bài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toán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này</a:t>
            </a:r>
            <a:r>
              <a:rPr lang="vi-VN" sz="1300" dirty="0">
                <a:latin typeface="+mn-lt"/>
              </a:rPr>
              <a:t>, </a:t>
            </a:r>
            <a:r>
              <a:rPr lang="vi-VN" sz="1300" dirty="0" err="1">
                <a:latin typeface="+mn-lt"/>
              </a:rPr>
              <a:t>và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cách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chọn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giá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trị</a:t>
            </a:r>
            <a:r>
              <a:rPr lang="vi-VN" sz="1300" dirty="0">
                <a:latin typeface="+mn-lt"/>
              </a:rPr>
              <a:t> cho </a:t>
            </a:r>
            <a:r>
              <a:rPr lang="vi-VN" sz="1300" dirty="0" err="1">
                <a:latin typeface="+mn-lt"/>
              </a:rPr>
              <a:t>các</a:t>
            </a:r>
            <a:r>
              <a:rPr lang="vi-VN" sz="1300" dirty="0">
                <a:latin typeface="+mn-lt"/>
              </a:rPr>
              <a:t> tham </a:t>
            </a:r>
            <a:r>
              <a:rPr lang="vi-VN" sz="1300" dirty="0" err="1">
                <a:latin typeface="+mn-lt"/>
              </a:rPr>
              <a:t>số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đó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để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có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được</a:t>
            </a:r>
            <a:r>
              <a:rPr lang="vi-VN" sz="1300" dirty="0">
                <a:latin typeface="+mn-lt"/>
              </a:rPr>
              <a:t> mô </a:t>
            </a:r>
            <a:r>
              <a:rPr lang="vi-VN" sz="1300" dirty="0" err="1">
                <a:latin typeface="+mn-lt"/>
              </a:rPr>
              <a:t>hình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với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độ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chính</a:t>
            </a:r>
            <a:r>
              <a:rPr lang="vi-VN" sz="1300" dirty="0">
                <a:latin typeface="+mn-lt"/>
              </a:rPr>
              <a:t> </a:t>
            </a:r>
            <a:r>
              <a:rPr lang="vi-VN" sz="1300" dirty="0" err="1">
                <a:latin typeface="+mn-lt"/>
              </a:rPr>
              <a:t>xác</a:t>
            </a:r>
            <a:r>
              <a:rPr lang="vi-VN" sz="1300" dirty="0">
                <a:latin typeface="+mn-lt"/>
              </a:rPr>
              <a:t> cao.</a:t>
            </a:r>
          </a:p>
        </p:txBody>
      </p:sp>
      <p:sp>
        <p:nvSpPr>
          <p:cNvPr id="5" name="Google Shape;1595;p46">
            <a:extLst>
              <a:ext uri="{FF2B5EF4-FFF2-40B4-BE49-F238E27FC236}">
                <a16:creationId xmlns:a16="http://schemas.microsoft.com/office/drawing/2014/main" id="{06B59BEF-9619-403F-987C-88168F1C3765}"/>
              </a:ext>
            </a:extLst>
          </p:cNvPr>
          <p:cNvSpPr/>
          <p:nvPr/>
        </p:nvSpPr>
        <p:spPr>
          <a:xfrm>
            <a:off x="1235748" y="2297981"/>
            <a:ext cx="1179792" cy="219791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i="1" dirty="0" err="1"/>
              <a:t>Penalty</a:t>
            </a:r>
            <a:endParaRPr sz="1200" i="1" dirty="0"/>
          </a:p>
        </p:txBody>
      </p:sp>
      <p:sp>
        <p:nvSpPr>
          <p:cNvPr id="8" name="Google Shape;1595;p46">
            <a:extLst>
              <a:ext uri="{FF2B5EF4-FFF2-40B4-BE49-F238E27FC236}">
                <a16:creationId xmlns:a16="http://schemas.microsoft.com/office/drawing/2014/main" id="{434A3947-D7F1-45D4-B2F4-5F9FE7E5EECF}"/>
              </a:ext>
            </a:extLst>
          </p:cNvPr>
          <p:cNvSpPr/>
          <p:nvPr/>
        </p:nvSpPr>
        <p:spPr>
          <a:xfrm>
            <a:off x="1548168" y="2689194"/>
            <a:ext cx="1179792" cy="219790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i="1" dirty="0" err="1"/>
              <a:t>Solver</a:t>
            </a:r>
            <a:endParaRPr sz="1200" i="1" dirty="0"/>
          </a:p>
        </p:txBody>
      </p:sp>
      <p:sp>
        <p:nvSpPr>
          <p:cNvPr id="11" name="Google Shape;1595;p46">
            <a:extLst>
              <a:ext uri="{FF2B5EF4-FFF2-40B4-BE49-F238E27FC236}">
                <a16:creationId xmlns:a16="http://schemas.microsoft.com/office/drawing/2014/main" id="{7595A256-4868-484A-AA5A-93D8F01E92BD}"/>
              </a:ext>
            </a:extLst>
          </p:cNvPr>
          <p:cNvSpPr/>
          <p:nvPr/>
        </p:nvSpPr>
        <p:spPr>
          <a:xfrm>
            <a:off x="1981854" y="3080406"/>
            <a:ext cx="1492212" cy="253497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i="1" dirty="0" err="1"/>
              <a:t>Tol</a:t>
            </a:r>
            <a:r>
              <a:rPr lang="vi-VN" sz="1200" i="1" dirty="0"/>
              <a:t> </a:t>
            </a:r>
            <a:r>
              <a:rPr lang="vi-VN" sz="1200" i="1" dirty="0" err="1"/>
              <a:t>và</a:t>
            </a:r>
            <a:r>
              <a:rPr lang="vi-VN" sz="1200" i="1" dirty="0"/>
              <a:t> </a:t>
            </a:r>
            <a:r>
              <a:rPr lang="vi-VN" sz="1200" i="1" dirty="0" err="1"/>
              <a:t>max_iter</a:t>
            </a:r>
            <a:r>
              <a:rPr lang="vi-VN" sz="1200" i="1" dirty="0"/>
              <a:t> </a:t>
            </a:r>
            <a:endParaRPr sz="1200" i="1" dirty="0"/>
          </a:p>
        </p:txBody>
      </p:sp>
      <p:sp>
        <p:nvSpPr>
          <p:cNvPr id="14" name="Google Shape;1595;p46">
            <a:extLst>
              <a:ext uri="{FF2B5EF4-FFF2-40B4-BE49-F238E27FC236}">
                <a16:creationId xmlns:a16="http://schemas.microsoft.com/office/drawing/2014/main" id="{579505C2-8588-416C-9340-B18B86D57847}"/>
              </a:ext>
            </a:extLst>
          </p:cNvPr>
          <p:cNvSpPr/>
          <p:nvPr/>
        </p:nvSpPr>
        <p:spPr>
          <a:xfrm>
            <a:off x="2415540" y="3546664"/>
            <a:ext cx="1484594" cy="219791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i="1" dirty="0" err="1"/>
              <a:t>Multi_class</a:t>
            </a:r>
            <a:endParaRPr sz="1200" i="1" dirty="0"/>
          </a:p>
        </p:txBody>
      </p:sp>
      <p:sp>
        <p:nvSpPr>
          <p:cNvPr id="17" name="Google Shape;1595;p46">
            <a:extLst>
              <a:ext uri="{FF2B5EF4-FFF2-40B4-BE49-F238E27FC236}">
                <a16:creationId xmlns:a16="http://schemas.microsoft.com/office/drawing/2014/main" id="{9E80BF3B-23C7-4E42-847E-05498C7092F0}"/>
              </a:ext>
            </a:extLst>
          </p:cNvPr>
          <p:cNvSpPr/>
          <p:nvPr/>
        </p:nvSpPr>
        <p:spPr>
          <a:xfrm>
            <a:off x="2843568" y="4007571"/>
            <a:ext cx="1484594" cy="219791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i="1" dirty="0" err="1"/>
              <a:t>Random_state</a:t>
            </a:r>
            <a:endParaRPr sz="1200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1582419" y="252833"/>
            <a:ext cx="6111960" cy="640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>
                <a:latin typeface="Roboto Mono Regular" panose="020B0604020202020204" charset="0"/>
                <a:ea typeface="Roboto Mono Regular" panose="020B0604020202020204" charset="0"/>
              </a:rPr>
              <a:t>LogisticRegression</a:t>
            </a:r>
            <a:r>
              <a:rPr lang="vi-VN" sz="2400" dirty="0">
                <a:latin typeface="Roboto Mono Regular" panose="020B0604020202020204" charset="0"/>
                <a:ea typeface="Roboto Mono Regular" panose="020B0604020202020204" charset="0"/>
              </a:rPr>
              <a:t>() </a:t>
            </a:r>
            <a:r>
              <a:rPr lang="vi-VN" sz="2400" dirty="0" err="1">
                <a:latin typeface="Roboto Mono Regular" panose="020B0604020202020204" charset="0"/>
                <a:ea typeface="Roboto Mono Regular" panose="020B0604020202020204" charset="0"/>
              </a:rPr>
              <a:t>parameters</a:t>
            </a:r>
            <a:endParaRPr sz="2400" dirty="0"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667" name="Google Shape;667;p34"/>
          <p:cNvSpPr/>
          <p:nvPr/>
        </p:nvSpPr>
        <p:spPr>
          <a:xfrm rot="10800000">
            <a:off x="1582420" y="1443277"/>
            <a:ext cx="5689600" cy="3096986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98" name="Google Shape;698;p34"/>
          <p:cNvCxnSpPr/>
          <p:nvPr/>
        </p:nvCxnSpPr>
        <p:spPr>
          <a:xfrm>
            <a:off x="166918" y="89303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B358526-D2C2-41D0-9351-062B4D4B71EA}"/>
              </a:ext>
            </a:extLst>
          </p:cNvPr>
          <p:cNvSpPr txBox="1"/>
          <p:nvPr/>
        </p:nvSpPr>
        <p:spPr>
          <a:xfrm>
            <a:off x="4015465" y="1600200"/>
            <a:ext cx="82350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b="1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penalty</a:t>
            </a:r>
            <a:endParaRPr lang="vi-VN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21AA1C2-E81F-4F49-BEAE-E0FACF2D8FD1}"/>
              </a:ext>
            </a:extLst>
          </p:cNvPr>
          <p:cNvSpPr txBox="1"/>
          <p:nvPr/>
        </p:nvSpPr>
        <p:spPr>
          <a:xfrm>
            <a:off x="2034540" y="2217420"/>
            <a:ext cx="4678680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</a:rPr>
              <a:t>- Tham </a:t>
            </a:r>
            <a:r>
              <a:rPr lang="vi-VN" sz="1200" dirty="0" err="1">
                <a:solidFill>
                  <a:schemeClr val="bg1"/>
                </a:solidFill>
              </a:rPr>
              <a:t>số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để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tránh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hiện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tượng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b="1" i="1" dirty="0" err="1">
                <a:solidFill>
                  <a:schemeClr val="bg1"/>
                </a:solidFill>
              </a:rPr>
              <a:t>overfit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giá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trị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i="1" dirty="0">
                <a:solidFill>
                  <a:schemeClr val="bg1"/>
                </a:solidFill>
              </a:rPr>
              <a:t>{‘l1’, ‘l2’, ‘</a:t>
            </a:r>
            <a:r>
              <a:rPr lang="vi-VN" sz="1200" i="1" dirty="0" err="1">
                <a:solidFill>
                  <a:schemeClr val="bg1"/>
                </a:solidFill>
              </a:rPr>
              <a:t>elasticnet</a:t>
            </a:r>
            <a:r>
              <a:rPr lang="vi-VN" sz="1200" i="1" dirty="0">
                <a:solidFill>
                  <a:schemeClr val="bg1"/>
                </a:solidFill>
              </a:rPr>
              <a:t>’, ‘</a:t>
            </a:r>
            <a:r>
              <a:rPr lang="vi-VN" sz="1200" i="1" dirty="0" err="1">
                <a:solidFill>
                  <a:schemeClr val="bg1"/>
                </a:solidFill>
              </a:rPr>
              <a:t>none</a:t>
            </a:r>
            <a:r>
              <a:rPr lang="vi-VN" sz="1200" i="1" dirty="0">
                <a:solidFill>
                  <a:schemeClr val="bg1"/>
                </a:solidFill>
              </a:rPr>
              <a:t>’}. </a:t>
            </a:r>
          </a:p>
          <a:p>
            <a:pPr algn="just"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</a:rPr>
              <a:t>- Tuy nhiên do trong </a:t>
            </a:r>
            <a:r>
              <a:rPr lang="vi-VN" sz="1200" dirty="0" err="1">
                <a:solidFill>
                  <a:schemeClr val="bg1"/>
                </a:solidFill>
              </a:rPr>
              <a:t>quá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thử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nghiệm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đối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với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bài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toán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thì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giá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trị</a:t>
            </a:r>
            <a:r>
              <a:rPr lang="vi-VN" sz="1200" dirty="0">
                <a:solidFill>
                  <a:schemeClr val="bg1"/>
                </a:solidFill>
              </a:rPr>
              <a:t> đem </a:t>
            </a:r>
            <a:r>
              <a:rPr lang="vi-VN" sz="1200" dirty="0" err="1">
                <a:solidFill>
                  <a:schemeClr val="bg1"/>
                </a:solidFill>
              </a:rPr>
              <a:t>lại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kết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quả</a:t>
            </a:r>
            <a:r>
              <a:rPr lang="vi-VN" sz="1200" dirty="0">
                <a:solidFill>
                  <a:schemeClr val="bg1"/>
                </a:solidFill>
              </a:rPr>
              <a:t> không </a:t>
            </a:r>
            <a:r>
              <a:rPr lang="vi-VN" sz="1200" dirty="0" err="1">
                <a:solidFill>
                  <a:schemeClr val="bg1"/>
                </a:solidFill>
              </a:rPr>
              <a:t>khác</a:t>
            </a:r>
            <a:r>
              <a:rPr lang="vi-VN" sz="1200" dirty="0">
                <a:solidFill>
                  <a:schemeClr val="bg1"/>
                </a:solidFill>
              </a:rPr>
              <a:t> nhau </a:t>
            </a:r>
            <a:r>
              <a:rPr lang="vi-VN" sz="1200" dirty="0" err="1">
                <a:solidFill>
                  <a:schemeClr val="bg1"/>
                </a:solidFill>
              </a:rPr>
              <a:t>nhiều</a:t>
            </a:r>
            <a:r>
              <a:rPr lang="vi-VN" sz="1200" dirty="0">
                <a:solidFill>
                  <a:schemeClr val="bg1"/>
                </a:solidFill>
              </a:rPr>
              <a:t> nên </a:t>
            </a:r>
            <a:r>
              <a:rPr lang="vi-VN" sz="1200" dirty="0" err="1">
                <a:solidFill>
                  <a:schemeClr val="bg1"/>
                </a:solidFill>
              </a:rPr>
              <a:t>sử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dụng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mặc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định</a:t>
            </a:r>
            <a:r>
              <a:rPr lang="vi-VN" sz="1200" dirty="0">
                <a:solidFill>
                  <a:schemeClr val="bg1"/>
                </a:solidFill>
              </a:rPr>
              <a:t>:  </a:t>
            </a:r>
            <a:r>
              <a:rPr lang="vi-VN" sz="1200" b="1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penalty</a:t>
            </a:r>
            <a:r>
              <a:rPr lang="vi-VN" sz="1200" b="1" i="1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=’l2’</a:t>
            </a:r>
          </a:p>
          <a:p>
            <a:pPr algn="just"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</a:rPr>
              <a:t>- Thêm </a:t>
            </a:r>
            <a:r>
              <a:rPr lang="vi-VN" sz="1200" dirty="0" err="1">
                <a:solidFill>
                  <a:schemeClr val="bg1"/>
                </a:solidFill>
              </a:rPr>
              <a:t>vào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đó</a:t>
            </a:r>
            <a:r>
              <a:rPr lang="vi-VN" sz="1200" dirty="0">
                <a:solidFill>
                  <a:schemeClr val="bg1"/>
                </a:solidFill>
              </a:rPr>
              <a:t> công </a:t>
            </a:r>
            <a:r>
              <a:rPr lang="vi-VN" sz="1200" dirty="0" err="1">
                <a:solidFill>
                  <a:schemeClr val="bg1"/>
                </a:solidFill>
              </a:rPr>
              <a:t>thức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của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i="1" dirty="0">
                <a:solidFill>
                  <a:schemeClr val="bg1"/>
                </a:solidFill>
              </a:rPr>
              <a:t>’l2’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dễ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tính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đạo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hàm</a:t>
            </a:r>
            <a:r>
              <a:rPr lang="vi-VN" sz="1200" dirty="0">
                <a:solidFill>
                  <a:schemeClr val="bg1"/>
                </a:solidFill>
              </a:rPr>
              <a:t> hơn nên </a:t>
            </a:r>
            <a:r>
              <a:rPr lang="vi-VN" sz="1200" dirty="0" err="1">
                <a:solidFill>
                  <a:schemeClr val="bg1"/>
                </a:solidFill>
              </a:rPr>
              <a:t>thường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sử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dụng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phổ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biến</a:t>
            </a:r>
            <a:r>
              <a:rPr lang="vi-VN" sz="1200" dirty="0">
                <a:solidFill>
                  <a:schemeClr val="bg1"/>
                </a:solidFill>
              </a:rPr>
              <a:t> hơn. </a:t>
            </a:r>
          </a:p>
        </p:txBody>
      </p:sp>
    </p:spTree>
    <p:extLst>
      <p:ext uri="{BB962C8B-B14F-4D97-AF65-F5344CB8AC3E}">
        <p14:creationId xmlns:p14="http://schemas.microsoft.com/office/powerpoint/2010/main" val="125384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546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 err="1"/>
              <a:t>Tổng</a:t>
            </a:r>
            <a:r>
              <a:rPr lang="vi-VN" sz="3000" dirty="0"/>
              <a:t> quan </a:t>
            </a:r>
            <a:r>
              <a:rPr lang="vi-VN" sz="3000" dirty="0" err="1"/>
              <a:t>dữ</a:t>
            </a:r>
            <a:r>
              <a:rPr lang="vi-VN" sz="3000" dirty="0"/>
              <a:t> </a:t>
            </a:r>
            <a:r>
              <a:rPr lang="vi-VN" sz="3000" dirty="0" err="1"/>
              <a:t>liệu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747846" y="2365131"/>
            <a:ext cx="4329704" cy="2592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900" b="1" i="1" dirty="0">
                <a:latin typeface="Roboto Mono Regular" panose="020B0604020202020204" charset="0"/>
                <a:ea typeface="Roboto Mono Regular" panose="020B0604020202020204" charset="0"/>
              </a:rPr>
              <a:t>MNIST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là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tập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dữ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liệu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về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các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chữ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số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viết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tay.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Tập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dữ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liệu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được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chia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làm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2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phần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: </a:t>
            </a:r>
            <a:r>
              <a:rPr lang="vi-VN" sz="900" b="1" i="1" dirty="0" err="1">
                <a:latin typeface="Roboto Mono Regular" panose="020B0604020202020204" charset="0"/>
                <a:ea typeface="Roboto Mono Regular" panose="020B0604020202020204" charset="0"/>
              </a:rPr>
              <a:t>training</a:t>
            </a:r>
            <a:r>
              <a:rPr lang="vi-VN" sz="900" b="1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b="1" i="1" dirty="0" err="1">
                <a:latin typeface="Roboto Mono Regular" panose="020B0604020202020204" charset="0"/>
                <a:ea typeface="Roboto Mono Regular" panose="020B0604020202020204" charset="0"/>
              </a:rPr>
              <a:t>set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và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b="1" i="1" dirty="0" err="1">
                <a:latin typeface="Roboto Mono Regular" panose="020B0604020202020204" charset="0"/>
                <a:ea typeface="Roboto Mono Regular" panose="020B0604020202020204" charset="0"/>
              </a:rPr>
              <a:t>test</a:t>
            </a:r>
            <a:r>
              <a:rPr lang="vi-VN" sz="900" b="1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b="1" i="1" dirty="0" err="1">
                <a:latin typeface="Roboto Mono Regular" panose="020B0604020202020204" charset="0"/>
                <a:ea typeface="Roboto Mono Regular" panose="020B0604020202020204" charset="0"/>
              </a:rPr>
              <a:t>set</a:t>
            </a:r>
            <a:r>
              <a:rPr lang="vi-VN" sz="900" b="1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</a:p>
          <a:p>
            <a:pPr marL="457200" lvl="1" indent="0" algn="just"/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- </a:t>
            </a:r>
            <a:r>
              <a:rPr lang="vi-VN" sz="900" i="1" dirty="0" err="1">
                <a:latin typeface="Roboto Mono Regular" panose="020B0604020202020204" charset="0"/>
                <a:ea typeface="Roboto Mono Regular" panose="020B0604020202020204" charset="0"/>
              </a:rPr>
              <a:t>Training</a:t>
            </a:r>
            <a:r>
              <a:rPr lang="vi-VN" sz="900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i="1" dirty="0" err="1">
                <a:latin typeface="Roboto Mono Regular" panose="020B0604020202020204" charset="0"/>
                <a:ea typeface="Roboto Mono Regular" panose="020B0604020202020204" charset="0"/>
              </a:rPr>
              <a:t>set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gồm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60000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mẫu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.</a:t>
            </a:r>
          </a:p>
          <a:p>
            <a:pPr marL="457200" lvl="1" indent="0" algn="just"/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- </a:t>
            </a:r>
            <a:r>
              <a:rPr lang="vi-VN" sz="900" i="1" dirty="0" err="1">
                <a:latin typeface="Roboto Mono Regular" panose="020B0604020202020204" charset="0"/>
                <a:ea typeface="Roboto Mono Regular" panose="020B0604020202020204" charset="0"/>
              </a:rPr>
              <a:t>Test</a:t>
            </a:r>
            <a:r>
              <a:rPr lang="vi-VN" sz="900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i="1" dirty="0" err="1">
                <a:latin typeface="Roboto Mono Regular" panose="020B0604020202020204" charset="0"/>
                <a:ea typeface="Roboto Mono Regular" panose="020B0604020202020204" charset="0"/>
              </a:rPr>
              <a:t>set</a:t>
            </a:r>
            <a:r>
              <a:rPr lang="vi-VN" sz="900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gồm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10000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mẫu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.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Mỗi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mẫu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đặc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điểm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như sau:</a:t>
            </a:r>
          </a:p>
          <a:p>
            <a:pPr marL="457200" lvl="1" indent="0" algn="just"/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–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Mỗi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mẫu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gồm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một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bức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và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nhãn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tương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ứng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đi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kèm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.</a:t>
            </a:r>
          </a:p>
          <a:p>
            <a:pPr marL="457200" lvl="1" indent="0" algn="just"/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–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Bức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trong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mẫu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là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đen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trắng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(</a:t>
            </a:r>
            <a:r>
              <a:rPr lang="vi-VN" sz="900" i="1" dirty="0" err="1">
                <a:latin typeface="Roboto Mono Regular" panose="020B0604020202020204" charset="0"/>
                <a:ea typeface="Roboto Mono Regular" panose="020B0604020202020204" charset="0"/>
              </a:rPr>
              <a:t>grayscale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). </a:t>
            </a:r>
          </a:p>
          <a:p>
            <a:pPr marL="457200" lvl="1" indent="0" algn="just"/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–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Bức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kích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thước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b="1" dirty="0">
                <a:latin typeface="Roboto Mono Regular" panose="020B0604020202020204" charset="0"/>
                <a:ea typeface="Roboto Mono Regular" panose="020B0604020202020204" charset="0"/>
              </a:rPr>
              <a:t>28 × 28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điểm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(</a:t>
            </a:r>
            <a:r>
              <a:rPr lang="vi-VN" sz="900" i="1" dirty="0" err="1">
                <a:latin typeface="Roboto Mono Regular" panose="020B0604020202020204" charset="0"/>
                <a:ea typeface="Roboto Mono Regular" panose="020B0604020202020204" charset="0"/>
              </a:rPr>
              <a:t>pixel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). </a:t>
            </a:r>
          </a:p>
          <a:p>
            <a:pPr marL="457200" lvl="1" indent="0" algn="just"/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–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Mỗi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điểm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là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một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con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số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giá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trị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b="1" dirty="0">
                <a:latin typeface="Roboto Mono Regular" panose="020B0604020202020204" charset="0"/>
                <a:ea typeface="Roboto Mono Regular" panose="020B0604020202020204" charset="0"/>
              </a:rPr>
              <a:t>0 </a:t>
            </a:r>
            <a:r>
              <a:rPr lang="vi-VN" sz="900" b="1" dirty="0" err="1">
                <a:latin typeface="Roboto Mono Regular" panose="020B0604020202020204" charset="0"/>
                <a:ea typeface="Roboto Mono Regular" panose="020B0604020202020204" charset="0"/>
              </a:rPr>
              <a:t>đến</a:t>
            </a:r>
            <a:r>
              <a:rPr lang="vi-VN" sz="900" b="1" dirty="0">
                <a:latin typeface="Roboto Mono Regular" panose="020B0604020202020204" charset="0"/>
                <a:ea typeface="Roboto Mono Regular" panose="020B0604020202020204" charset="0"/>
              </a:rPr>
              <a:t> 255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. </a:t>
            </a:r>
          </a:p>
          <a:p>
            <a:pPr marL="457200" lvl="1" indent="0" algn="just"/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–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Chính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giữa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bức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sẽ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hình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về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một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chữ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số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nào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đó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trong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các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chữ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số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từ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b="1" dirty="0">
                <a:latin typeface="Roboto Mono Regular" panose="020B0604020202020204" charset="0"/>
                <a:ea typeface="Roboto Mono Regular" panose="020B0604020202020204" charset="0"/>
              </a:rPr>
              <a:t>0 </a:t>
            </a:r>
            <a:r>
              <a:rPr lang="vi-VN" sz="900" b="1" dirty="0" err="1">
                <a:latin typeface="Roboto Mono Regular" panose="020B0604020202020204" charset="0"/>
                <a:ea typeface="Roboto Mono Regular" panose="020B0604020202020204" charset="0"/>
              </a:rPr>
              <a:t>đến</a:t>
            </a:r>
            <a:r>
              <a:rPr lang="vi-VN" sz="900" b="1" dirty="0">
                <a:latin typeface="Roboto Mono Regular" panose="020B0604020202020204" charset="0"/>
                <a:ea typeface="Roboto Mono Regular" panose="020B0604020202020204" charset="0"/>
              </a:rPr>
              <a:t> 9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. </a:t>
            </a:r>
          </a:p>
          <a:p>
            <a:pPr marL="457200" lvl="1" indent="0" algn="just"/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–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Nhãn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của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bức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sẽ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có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giá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trị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từ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0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đến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9,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giá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trị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đó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sẽ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tương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ứng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với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chữ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số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viết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tay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xuất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hiện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trong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bức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900" dirty="0" err="1">
                <a:latin typeface="Roboto Mono Regular" panose="020B0604020202020204" charset="0"/>
                <a:ea typeface="Roboto Mono Regular" panose="020B0604020202020204" charset="0"/>
              </a:rPr>
              <a:t>ảnh</a:t>
            </a:r>
            <a:r>
              <a:rPr lang="vi-VN" sz="900" dirty="0">
                <a:latin typeface="Roboto Mono Regular" panose="020B0604020202020204" charset="0"/>
                <a:ea typeface="Roboto Mono Regular" panose="020B0604020202020204" charset="0"/>
              </a:rPr>
              <a:t>.</a:t>
            </a:r>
            <a:endParaRPr sz="900" dirty="0"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841233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356838" y="1737500"/>
            <a:ext cx="2278874" cy="4124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 err="1"/>
              <a:t>Tập</a:t>
            </a:r>
            <a:r>
              <a:rPr lang="vi-VN" sz="1800" dirty="0"/>
              <a:t> </a:t>
            </a:r>
            <a:r>
              <a:rPr lang="vi-VN" sz="1800" dirty="0" err="1"/>
              <a:t>dữ</a:t>
            </a:r>
            <a:r>
              <a:rPr lang="vi-VN" sz="1800" dirty="0"/>
              <a:t> </a:t>
            </a:r>
            <a:r>
              <a:rPr lang="vi-VN" sz="1800" dirty="0" err="1"/>
              <a:t>liệu</a:t>
            </a:r>
            <a:r>
              <a:rPr lang="vi-VN" sz="1800" dirty="0"/>
              <a:t> MNIST</a:t>
            </a:r>
            <a:endParaRPr sz="1800"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391BEDC3-6E04-41C5-9835-1169EE7DD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64" y="2149970"/>
            <a:ext cx="3875732" cy="235773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1573717" y="162883"/>
            <a:ext cx="6111960" cy="640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>
                <a:latin typeface="Roboto Mono Regular" panose="020B0604020202020204" charset="0"/>
                <a:ea typeface="Roboto Mono Regular" panose="020B0604020202020204" charset="0"/>
              </a:rPr>
              <a:t>LogisticRegression</a:t>
            </a:r>
            <a:r>
              <a:rPr lang="vi-VN" sz="2400" dirty="0">
                <a:latin typeface="Roboto Mono Regular" panose="020B0604020202020204" charset="0"/>
                <a:ea typeface="Roboto Mono Regular" panose="020B0604020202020204" charset="0"/>
              </a:rPr>
              <a:t>() </a:t>
            </a:r>
            <a:r>
              <a:rPr lang="vi-VN" sz="2400" dirty="0" err="1">
                <a:latin typeface="Roboto Mono Regular" panose="020B0604020202020204" charset="0"/>
                <a:ea typeface="Roboto Mono Regular" panose="020B0604020202020204" charset="0"/>
              </a:rPr>
              <a:t>parameters</a:t>
            </a:r>
            <a:endParaRPr sz="2400" dirty="0"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-377190" y="957025"/>
            <a:ext cx="9898380" cy="5135873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98" name="Google Shape;698;p34"/>
          <p:cNvCxnSpPr/>
          <p:nvPr/>
        </p:nvCxnSpPr>
        <p:spPr>
          <a:xfrm>
            <a:off x="166920" y="80308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B358526-D2C2-41D0-9351-062B4D4B71EA}"/>
              </a:ext>
            </a:extLst>
          </p:cNvPr>
          <p:cNvSpPr txBox="1"/>
          <p:nvPr/>
        </p:nvSpPr>
        <p:spPr>
          <a:xfrm>
            <a:off x="3885926" y="957025"/>
            <a:ext cx="124995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b="1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slover</a:t>
            </a:r>
            <a:endParaRPr lang="vi-VN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D21AA1C2-E81F-4F49-BEAE-E0FACF2D8FD1}"/>
                  </a:ext>
                </a:extLst>
              </p:cNvPr>
              <p:cNvSpPr txBox="1"/>
              <p:nvPr/>
            </p:nvSpPr>
            <p:spPr>
              <a:xfrm>
                <a:off x="484417" y="1304804"/>
                <a:ext cx="8290560" cy="3500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vi-VN" sz="1200" dirty="0">
                    <a:solidFill>
                      <a:schemeClr val="bg1"/>
                    </a:solidFill>
                  </a:rPr>
                  <a:t>- Tham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số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này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được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dùng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để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tối</a:t>
                </a:r>
                <a:r>
                  <a:rPr lang="vi-VN" sz="1200" dirty="0">
                    <a:solidFill>
                      <a:schemeClr val="bg1"/>
                    </a:solidFill>
                  </a:rPr>
                  <a:t> ưu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hóa</a:t>
                </a:r>
                <a:r>
                  <a:rPr lang="vi-VN" sz="1200" dirty="0">
                    <a:solidFill>
                      <a:schemeClr val="bg1"/>
                    </a:solidFill>
                  </a:rPr>
                  <a:t>,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có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giá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trị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  <a:r>
                  <a:rPr lang="vi-VN" sz="12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‘</a:t>
                </a:r>
                <a:r>
                  <a:rPr lang="vi-VN" sz="1200" b="1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newton-cg</a:t>
                </a:r>
                <a:r>
                  <a:rPr lang="vi-VN" sz="1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’, ‘</a:t>
                </a:r>
                <a:r>
                  <a:rPr lang="vi-VN" sz="1200" b="1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lbfgs</a:t>
                </a:r>
                <a:r>
                  <a:rPr lang="vi-VN" sz="1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’, ‘</a:t>
                </a:r>
                <a:r>
                  <a:rPr lang="vi-VN" sz="1200" b="1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liblinear</a:t>
                </a:r>
                <a:r>
                  <a:rPr lang="vi-VN" sz="1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’, ‘</a:t>
                </a:r>
                <a:r>
                  <a:rPr lang="vi-VN" sz="1200" b="1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sag</a:t>
                </a:r>
                <a:r>
                  <a:rPr lang="vi-VN" sz="1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’, ‘</a:t>
                </a:r>
                <a:r>
                  <a:rPr lang="vi-VN" sz="1200" b="1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saga</a:t>
                </a:r>
                <a:r>
                  <a:rPr lang="vi-VN" sz="1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vi-VN" sz="1200" dirty="0">
                    <a:solidFill>
                      <a:schemeClr val="bg1"/>
                    </a:solidFill>
                  </a:rPr>
                  <a:t>}.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vi-VN" sz="12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trường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hợp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sử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dụng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loại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thuật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toán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này</a:t>
                </a:r>
                <a:r>
                  <a:rPr lang="vi-VN" sz="1200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1200" dirty="0">
                    <a:solidFill>
                      <a:schemeClr val="bg1"/>
                    </a:solidFill>
                  </a:rPr>
                  <a:t>•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Đối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với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tập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dữ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liệu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nhỏ</a:t>
                </a:r>
                <a:r>
                  <a:rPr lang="vi-VN" sz="1200" dirty="0">
                    <a:solidFill>
                      <a:schemeClr val="bg1"/>
                    </a:solidFill>
                  </a:rPr>
                  <a:t>, 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liblinear</a:t>
                </a:r>
                <a:r>
                  <a:rPr lang="vi-VN" sz="1200" dirty="0">
                    <a:solidFill>
                      <a:schemeClr val="bg1"/>
                    </a:solidFill>
                  </a:rPr>
                  <a:t>’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một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lựa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chọn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tốt</a:t>
                </a:r>
                <a:r>
                  <a:rPr lang="vi-VN" sz="1200" dirty="0">
                    <a:solidFill>
                      <a:schemeClr val="bg1"/>
                    </a:solidFill>
                  </a:rPr>
                  <a:t>, trong khi </a:t>
                </a:r>
                <a:r>
                  <a:rPr lang="vi-VN" sz="1200" b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sag</a:t>
                </a:r>
                <a:r>
                  <a:rPr lang="vi-VN" sz="1200" dirty="0">
                    <a:solidFill>
                      <a:schemeClr val="bg1"/>
                    </a:solidFill>
                  </a:rPr>
                  <a:t>’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saga</a:t>
                </a:r>
                <a:r>
                  <a:rPr lang="vi-VN" sz="1200" dirty="0">
                    <a:solidFill>
                      <a:schemeClr val="bg1"/>
                    </a:solidFill>
                  </a:rPr>
                  <a:t>’ nhanh hơn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đối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với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tập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lớn</a:t>
                </a:r>
                <a:r>
                  <a:rPr lang="vi-VN" sz="1200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1200" dirty="0">
                    <a:solidFill>
                      <a:schemeClr val="bg1"/>
                    </a:solidFill>
                  </a:rPr>
                  <a:t>•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Đối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với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các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trường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hợp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cần</a:t>
                </a:r>
                <a:r>
                  <a:rPr lang="vi-VN" sz="1200" dirty="0">
                    <a:solidFill>
                      <a:schemeClr val="bg1"/>
                    </a:solidFill>
                  </a:rPr>
                  <a:t> phân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loại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nhiều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lớp</a:t>
                </a:r>
                <a:r>
                  <a:rPr lang="vi-VN" sz="1200" dirty="0">
                    <a:solidFill>
                      <a:schemeClr val="bg1"/>
                    </a:solidFill>
                  </a:rPr>
                  <a:t>,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chỉ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có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newton-cg</a:t>
                </a:r>
                <a:r>
                  <a:rPr lang="vi-VN" sz="1200" b="1" dirty="0">
                    <a:solidFill>
                      <a:schemeClr val="bg1"/>
                    </a:solidFill>
                  </a:rPr>
                  <a:t>’, 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sag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’, </a:t>
                </a:r>
                <a:r>
                  <a:rPr lang="vi-VN" sz="1200" b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saga</a:t>
                </a:r>
                <a:r>
                  <a:rPr lang="vi-VN" sz="1200" b="1" dirty="0">
                    <a:solidFill>
                      <a:schemeClr val="bg1"/>
                    </a:solidFill>
                  </a:rPr>
                  <a:t>’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</a:t>
                </a:r>
                <a:r>
                  <a:rPr lang="vi-VN" sz="1200" b="1" dirty="0">
                    <a:solidFill>
                      <a:schemeClr val="bg1"/>
                    </a:solidFill>
                  </a:rPr>
                  <a:t> 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lbfgs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’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xử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lý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tốt</a:t>
                </a:r>
                <a:r>
                  <a:rPr lang="vi-VN" sz="12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liblinear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’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phù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hợp</a:t>
                </a:r>
                <a:r>
                  <a:rPr lang="vi-VN" sz="1200" dirty="0">
                    <a:solidFill>
                      <a:schemeClr val="bg1"/>
                    </a:solidFill>
                  </a:rPr>
                  <a:t> hơn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với</a:t>
                </a:r>
                <a:r>
                  <a:rPr lang="vi-VN" sz="1200" dirty="0">
                    <a:solidFill>
                      <a:schemeClr val="bg1"/>
                    </a:solidFill>
                  </a:rPr>
                  <a:t> phương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pháp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one-versus-rest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.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1200" dirty="0">
                    <a:solidFill>
                      <a:schemeClr val="bg1"/>
                    </a:solidFill>
                  </a:rPr>
                  <a:t>• 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Newton-cg</a:t>
                </a:r>
                <a:r>
                  <a:rPr lang="vi-VN" sz="1200" dirty="0">
                    <a:solidFill>
                      <a:schemeClr val="bg1"/>
                    </a:solidFill>
                  </a:rPr>
                  <a:t>’, </a:t>
                </a:r>
                <a:r>
                  <a:rPr lang="vi-VN" sz="1200" b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lbfgs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’, 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sag</a:t>
                </a:r>
                <a:r>
                  <a:rPr lang="vi-VN" sz="1200" dirty="0">
                    <a:solidFill>
                      <a:schemeClr val="bg1"/>
                    </a:solidFill>
                  </a:rPr>
                  <a:t>’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saga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’ </a:t>
                </a:r>
                <a:r>
                  <a:rPr lang="vi-VN" sz="1200" dirty="0">
                    <a:solidFill>
                      <a:schemeClr val="bg1"/>
                    </a:solidFill>
                  </a:rPr>
                  <a:t>chi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xử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lý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L2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hoặc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không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không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có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i="1" dirty="0" err="1">
                    <a:solidFill>
                      <a:schemeClr val="bg1"/>
                    </a:solidFill>
                  </a:rPr>
                  <a:t>penalty</a:t>
                </a:r>
                <a:r>
                  <a:rPr lang="vi-VN" sz="1200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1200" dirty="0">
                    <a:solidFill>
                      <a:schemeClr val="bg1"/>
                    </a:solidFill>
                  </a:rPr>
                  <a:t>• 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Liblinear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’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saga</a:t>
                </a:r>
                <a:r>
                  <a:rPr lang="vi-VN" sz="1200" dirty="0">
                    <a:solidFill>
                      <a:schemeClr val="bg1"/>
                    </a:solidFill>
                  </a:rPr>
                  <a:t>’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cũng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xử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lý</a:t>
                </a:r>
                <a:r>
                  <a:rPr lang="vi-VN" sz="1200" dirty="0">
                    <a:solidFill>
                      <a:schemeClr val="bg1"/>
                    </a:solidFill>
                  </a:rPr>
                  <a:t> cho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cả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trường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hợp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L1</a:t>
                </a:r>
                <a:r>
                  <a:rPr lang="vi-VN" sz="1200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1200" dirty="0">
                    <a:solidFill>
                      <a:schemeClr val="bg1"/>
                    </a:solidFill>
                  </a:rPr>
                  <a:t>• 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saga</a:t>
                </a:r>
                <a:r>
                  <a:rPr lang="vi-VN" sz="1200" b="1" dirty="0">
                    <a:solidFill>
                      <a:schemeClr val="bg1"/>
                    </a:solidFill>
                  </a:rPr>
                  <a:t>’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cũng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hỗ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trợ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i="1" dirty="0" err="1">
                    <a:solidFill>
                      <a:schemeClr val="bg1"/>
                    </a:solidFill>
                  </a:rPr>
                  <a:t>elasticnet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’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penalty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1200" dirty="0">
                    <a:solidFill>
                      <a:schemeClr val="bg1"/>
                    </a:solidFill>
                  </a:rPr>
                  <a:t>• 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‘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liblinear</a:t>
                </a:r>
                <a:r>
                  <a:rPr lang="vi-VN" sz="1200" b="1" dirty="0">
                    <a:solidFill>
                      <a:schemeClr val="bg1"/>
                    </a:solidFill>
                  </a:rPr>
                  <a:t>’</a:t>
                </a:r>
                <a:r>
                  <a:rPr lang="vi-VN" sz="1200" dirty="0">
                    <a:solidFill>
                      <a:schemeClr val="bg1"/>
                    </a:solidFill>
                  </a:rPr>
                  <a:t> không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hỗ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trợ</a:t>
                </a:r>
                <a:r>
                  <a:rPr lang="vi-VN" sz="1200" dirty="0">
                    <a:solidFill>
                      <a:schemeClr val="bg1"/>
                    </a:solidFill>
                  </a:rPr>
                  <a:t> cho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trường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hợp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penalty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=’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none</a:t>
                </a:r>
                <a:r>
                  <a:rPr lang="vi-VN" sz="1200" dirty="0">
                    <a:solidFill>
                      <a:schemeClr val="bg1"/>
                    </a:solidFill>
                  </a:rPr>
                  <a:t>’. 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1200" dirty="0" err="1">
                    <a:solidFill>
                      <a:schemeClr val="bg1"/>
                    </a:solidFill>
                  </a:rPr>
                  <a:t>Cụ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thể</a:t>
                </a:r>
                <a:r>
                  <a:rPr lang="vi-VN" sz="1200" dirty="0">
                    <a:solidFill>
                      <a:schemeClr val="bg1"/>
                    </a:solidFill>
                  </a:rPr>
                  <a:t> trong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bài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toán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này</a:t>
                </a:r>
                <a:r>
                  <a:rPr lang="vi-VN" sz="1200" dirty="0">
                    <a:solidFill>
                      <a:schemeClr val="bg1"/>
                    </a:solidFill>
                  </a:rPr>
                  <a:t>,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sử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dụng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‘</a:t>
                </a:r>
                <a:r>
                  <a:rPr lang="vi-VN" sz="1200" i="1" dirty="0" err="1">
                    <a:solidFill>
                      <a:schemeClr val="bg1"/>
                    </a:solidFill>
                  </a:rPr>
                  <a:t>saga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’ -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thuật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toán</a:t>
                </a:r>
                <a:r>
                  <a:rPr lang="vi-VN" sz="1200" dirty="0">
                    <a:solidFill>
                      <a:schemeClr val="bg1"/>
                    </a:solidFill>
                  </a:rPr>
                  <a:t> tương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tự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và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cải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tiến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200" dirty="0">
                    <a:solidFill>
                      <a:schemeClr val="bg1"/>
                    </a:solidFill>
                  </a:rPr>
                  <a:t> ‘</a:t>
                </a:r>
                <a:r>
                  <a:rPr lang="vi-VN" sz="1200" i="1" dirty="0" err="1">
                    <a:solidFill>
                      <a:schemeClr val="bg1"/>
                    </a:solidFill>
                  </a:rPr>
                  <a:t>sag</a:t>
                </a:r>
                <a:r>
                  <a:rPr lang="vi-VN" sz="1200" dirty="0">
                    <a:solidFill>
                      <a:schemeClr val="bg1"/>
                    </a:solidFill>
                  </a:rPr>
                  <a:t>’ (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viết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tắt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i="1" dirty="0" err="1">
                    <a:solidFill>
                      <a:schemeClr val="bg1"/>
                    </a:solidFill>
                  </a:rPr>
                  <a:t>của</a:t>
                </a:r>
                <a:r>
                  <a:rPr lang="vi-VN" sz="1200" i="1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Stochastic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Average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b="1" i="1" dirty="0" err="1">
                    <a:solidFill>
                      <a:schemeClr val="bg1"/>
                    </a:solidFill>
                  </a:rPr>
                  <a:t>Gradient</a:t>
                </a:r>
                <a:r>
                  <a:rPr lang="vi-VN" sz="1200" b="1" i="1" dirty="0">
                    <a:solidFill>
                      <a:schemeClr val="bg1"/>
                    </a:solidFill>
                  </a:rPr>
                  <a:t>)</a:t>
                </a:r>
                <a:r>
                  <a:rPr lang="vi-VN" sz="1200" dirty="0">
                    <a:solidFill>
                      <a:schemeClr val="bg1"/>
                    </a:solidFill>
                  </a:rPr>
                  <a:t>.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Được</a:t>
                </a:r>
                <a:r>
                  <a:rPr lang="vi-VN" sz="1200" dirty="0">
                    <a:solidFill>
                      <a:schemeClr val="bg1"/>
                    </a:solidFill>
                  </a:rPr>
                  <a:t> mô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tả</a:t>
                </a:r>
                <a:r>
                  <a:rPr lang="vi-VN" sz="1200" dirty="0">
                    <a:solidFill>
                      <a:schemeClr val="bg1"/>
                    </a:solidFill>
                  </a:rPr>
                  <a:t>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bằng</a:t>
                </a:r>
                <a:r>
                  <a:rPr lang="vi-VN" sz="1200" dirty="0">
                    <a:solidFill>
                      <a:schemeClr val="bg1"/>
                    </a:solidFill>
                  </a:rPr>
                  <a:t> công </a:t>
                </a:r>
                <a:r>
                  <a:rPr lang="vi-VN" sz="1200" dirty="0" err="1">
                    <a:solidFill>
                      <a:schemeClr val="bg1"/>
                    </a:solidFill>
                  </a:rPr>
                  <a:t>thức</a:t>
                </a:r>
                <a:r>
                  <a:rPr lang="vi-VN" sz="12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vi-VN" sz="1200" b="1" i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vi-VN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vi-VN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vi-VN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vi-VN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vi-VN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</m:t>
                    </m:r>
                    <m:sSubSup>
                      <m:sSubSupPr>
                        <m:ctrlPr>
                          <a:rPr lang="vi-VN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sSub>
                          <m:sSubPr>
                            <m:ctrlPr>
                              <a:rPr lang="vi-VN" sz="1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vi-VN" sz="1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vi-VN" sz="1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1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bSup>
                    <m:r>
                      <a:rPr lang="vi-VN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vi-VN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sSub>
                          <m:sSubPr>
                            <m:ctrlPr>
                              <a:rPr lang="vi-VN" sz="1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vi-VN" sz="1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vi-VN" sz="1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1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vi-VN" sz="1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1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vi-VN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vi-VN" sz="1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1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sSub>
                              <m:sSubPr>
                                <m:ctrlPr>
                                  <a:rPr lang="vi-VN" sz="1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vi-VN" sz="1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sub>
                          <m:sup>
                            <m:d>
                              <m:dPr>
                                <m:ctrlPr>
                                  <a:rPr lang="vi-VN" sz="1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1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vi-VN" sz="1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vi-VN" sz="1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  <m:r>
                          <a:rPr lang="vi-VN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vi-VN" sz="12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D21AA1C2-E81F-4F49-BEAE-E0FACF2D8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7" y="1304804"/>
                <a:ext cx="8290560" cy="3500317"/>
              </a:xfrm>
              <a:prstGeom prst="rect">
                <a:avLst/>
              </a:prstGeom>
              <a:blipFill>
                <a:blip r:embed="rId3"/>
                <a:stretch>
                  <a:fillRect r="-74" b="-108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6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1573717" y="162883"/>
            <a:ext cx="6111960" cy="640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i="1" dirty="0" err="1">
                <a:latin typeface="Roboto Mono Regular" panose="020B0604020202020204" charset="0"/>
                <a:ea typeface="Roboto Mono Regular" panose="020B0604020202020204" charset="0"/>
              </a:rPr>
              <a:t>LogisticRegression</a:t>
            </a:r>
            <a:r>
              <a:rPr lang="vi-VN" sz="2400" i="1" dirty="0">
                <a:latin typeface="Roboto Mono Regular" panose="020B0604020202020204" charset="0"/>
                <a:ea typeface="Roboto Mono Regular" panose="020B0604020202020204" charset="0"/>
              </a:rPr>
              <a:t>() </a:t>
            </a:r>
            <a:r>
              <a:rPr lang="vi-VN" sz="2400" i="1" dirty="0" err="1">
                <a:latin typeface="Roboto Mono Regular" panose="020B0604020202020204" charset="0"/>
                <a:ea typeface="Roboto Mono Regular" panose="020B0604020202020204" charset="0"/>
              </a:rPr>
              <a:t>parameters</a:t>
            </a:r>
            <a:endParaRPr sz="2400" i="1" dirty="0"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667" name="Google Shape;667;p34"/>
          <p:cNvSpPr/>
          <p:nvPr/>
        </p:nvSpPr>
        <p:spPr>
          <a:xfrm rot="10800000">
            <a:off x="777240" y="1074419"/>
            <a:ext cx="7566660" cy="3639496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98" name="Google Shape;698;p34"/>
          <p:cNvCxnSpPr/>
          <p:nvPr/>
        </p:nvCxnSpPr>
        <p:spPr>
          <a:xfrm>
            <a:off x="166920" y="80308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B358526-D2C2-41D0-9351-062B4D4B71EA}"/>
              </a:ext>
            </a:extLst>
          </p:cNvPr>
          <p:cNvSpPr txBox="1"/>
          <p:nvPr/>
        </p:nvSpPr>
        <p:spPr>
          <a:xfrm>
            <a:off x="3661410" y="1297008"/>
            <a:ext cx="178689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tol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và</a:t>
            </a:r>
            <a:r>
              <a:rPr lang="vi-VN" i="1" dirty="0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max_iter</a:t>
            </a:r>
            <a:endParaRPr lang="vi-VN" i="1" dirty="0"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21AA1C2-E81F-4F49-BEAE-E0FACF2D8FD1}"/>
              </a:ext>
            </a:extLst>
          </p:cNvPr>
          <p:cNvSpPr txBox="1"/>
          <p:nvPr/>
        </p:nvSpPr>
        <p:spPr>
          <a:xfrm>
            <a:off x="1573717" y="1981200"/>
            <a:ext cx="6111960" cy="227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i="1" dirty="0">
                <a:solidFill>
                  <a:schemeClr val="bg1"/>
                </a:solidFill>
              </a:rPr>
              <a:t>- Tham </a:t>
            </a:r>
            <a:r>
              <a:rPr lang="vi-VN" sz="1200" i="1" dirty="0" err="1">
                <a:solidFill>
                  <a:schemeClr val="bg1"/>
                </a:solidFill>
              </a:rPr>
              <a:t>số</a:t>
            </a:r>
            <a:r>
              <a:rPr lang="vi-VN" sz="1200" i="1" dirty="0">
                <a:solidFill>
                  <a:schemeClr val="bg1"/>
                </a:solidFill>
              </a:rPr>
              <a:t> ‘</a:t>
            </a:r>
            <a:r>
              <a:rPr lang="vi-VN" sz="1200" b="1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tol</a:t>
            </a:r>
            <a:r>
              <a:rPr lang="vi-VN" sz="1200" i="1" dirty="0">
                <a:solidFill>
                  <a:schemeClr val="bg1"/>
                </a:solidFill>
              </a:rPr>
              <a:t>’ </a:t>
            </a:r>
            <a:r>
              <a:rPr lang="vi-VN" sz="1200" i="1" dirty="0" err="1">
                <a:solidFill>
                  <a:schemeClr val="bg1"/>
                </a:solidFill>
              </a:rPr>
              <a:t>đ</a:t>
            </a:r>
            <a:r>
              <a:rPr lang="vi-VN" sz="1200" dirty="0" err="1">
                <a:solidFill>
                  <a:schemeClr val="bg1"/>
                </a:solidFill>
              </a:rPr>
              <a:t>ược</a:t>
            </a:r>
            <a:r>
              <a:rPr lang="vi-VN" sz="1200" dirty="0">
                <a:solidFill>
                  <a:schemeClr val="bg1"/>
                </a:solidFill>
              </a:rPr>
              <a:t> coi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tiêu </a:t>
            </a:r>
            <a:r>
              <a:rPr lang="vi-VN" sz="1200" dirty="0" err="1">
                <a:solidFill>
                  <a:schemeClr val="bg1"/>
                </a:solidFill>
              </a:rPr>
              <a:t>chí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để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u="sng" dirty="0" err="1">
                <a:solidFill>
                  <a:schemeClr val="bg1"/>
                </a:solidFill>
              </a:rPr>
              <a:t>dừng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thuật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toán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mặc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định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10−4 . </a:t>
            </a:r>
          </a:p>
          <a:p>
            <a:pPr algn="just"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</a:rPr>
              <a:t>Khi </a:t>
            </a:r>
            <a:r>
              <a:rPr lang="vi-VN" sz="1200" dirty="0" err="1">
                <a:solidFill>
                  <a:schemeClr val="bg1"/>
                </a:solidFill>
              </a:rPr>
              <a:t>hàm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lỗi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i="1" dirty="0" err="1">
                <a:solidFill>
                  <a:schemeClr val="bg1"/>
                </a:solidFill>
              </a:rPr>
              <a:t>Cross-entropy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đạt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giá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trị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nhỏ</a:t>
            </a:r>
            <a:r>
              <a:rPr lang="vi-VN" sz="1200" dirty="0">
                <a:solidFill>
                  <a:schemeClr val="bg1"/>
                </a:solidFill>
              </a:rPr>
              <a:t> hơn </a:t>
            </a:r>
            <a:r>
              <a:rPr lang="vi-VN" sz="1200" i="1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‘</a:t>
            </a:r>
            <a:r>
              <a:rPr lang="vi-VN" sz="1200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tol</a:t>
            </a:r>
            <a:r>
              <a:rPr lang="vi-VN" sz="1200" i="1" dirty="0">
                <a:solidFill>
                  <a:schemeClr val="bg1"/>
                </a:solidFill>
              </a:rPr>
              <a:t>’ </a:t>
            </a:r>
            <a:r>
              <a:rPr lang="vi-VN" sz="1200" dirty="0" err="1">
                <a:solidFill>
                  <a:schemeClr val="bg1"/>
                </a:solidFill>
              </a:rPr>
              <a:t>thì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thuật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toán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coi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b="1" i="1" dirty="0" err="1">
                <a:solidFill>
                  <a:schemeClr val="bg1"/>
                </a:solidFill>
              </a:rPr>
              <a:t>hội</a:t>
            </a:r>
            <a:r>
              <a:rPr lang="vi-VN" sz="1200" b="1" i="1" dirty="0">
                <a:solidFill>
                  <a:schemeClr val="bg1"/>
                </a:solidFill>
              </a:rPr>
              <a:t> </a:t>
            </a:r>
            <a:r>
              <a:rPr lang="vi-VN" sz="1200" b="1" i="1" dirty="0" err="1">
                <a:solidFill>
                  <a:schemeClr val="bg1"/>
                </a:solidFill>
              </a:rPr>
              <a:t>tụ</a:t>
            </a:r>
            <a:r>
              <a:rPr lang="vi-VN" sz="1200" b="1" i="1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sẽ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b="1" dirty="0" err="1">
                <a:solidFill>
                  <a:schemeClr val="bg1"/>
                </a:solidFill>
              </a:rPr>
              <a:t>dừng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lại</a:t>
            </a:r>
            <a:r>
              <a:rPr lang="vi-VN" sz="1200" dirty="0">
                <a:solidFill>
                  <a:schemeClr val="bg1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vi-VN" sz="1200" dirty="0" err="1">
                <a:solidFill>
                  <a:schemeClr val="bg1"/>
                </a:solidFill>
              </a:rPr>
              <a:t>Chọn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b="1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tol</a:t>
            </a:r>
            <a:r>
              <a:rPr lang="vi-VN" sz="1200" b="1" i="1" dirty="0">
                <a:solidFill>
                  <a:schemeClr val="bg1"/>
                </a:solidFill>
              </a:rPr>
              <a:t> = 0.01</a:t>
            </a:r>
            <a:endParaRPr lang="vi-VN" sz="12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</a:rPr>
              <a:t>- Đi </a:t>
            </a:r>
            <a:r>
              <a:rPr lang="vi-VN" sz="1200" dirty="0" err="1">
                <a:solidFill>
                  <a:schemeClr val="bg1"/>
                </a:solidFill>
              </a:rPr>
              <a:t>kèm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với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i="1" dirty="0">
                <a:solidFill>
                  <a:schemeClr val="bg1"/>
                </a:solidFill>
              </a:rPr>
              <a:t>‘</a:t>
            </a:r>
            <a:r>
              <a:rPr lang="vi-VN" sz="1200" b="1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tol</a:t>
            </a:r>
            <a:r>
              <a:rPr lang="vi-VN" sz="1200" i="1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’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i="1" dirty="0">
                <a:solidFill>
                  <a:schemeClr val="bg1"/>
                </a:solidFill>
              </a:rPr>
              <a:t>‘</a:t>
            </a:r>
            <a:r>
              <a:rPr lang="vi-VN" sz="1200" b="1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max_iter</a:t>
            </a:r>
            <a:r>
              <a:rPr lang="vi-VN" sz="1200" dirty="0">
                <a:solidFill>
                  <a:schemeClr val="bg1"/>
                </a:solidFill>
              </a:rPr>
              <a:t>’ (</a:t>
            </a:r>
            <a:r>
              <a:rPr lang="vi-VN" sz="1200" dirty="0" err="1">
                <a:solidFill>
                  <a:schemeClr val="bg1"/>
                </a:solidFill>
              </a:rPr>
              <a:t>số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vòng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lặp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tối</a:t>
            </a:r>
            <a:r>
              <a:rPr lang="vi-VN" sz="1200" dirty="0">
                <a:solidFill>
                  <a:schemeClr val="bg1"/>
                </a:solidFill>
              </a:rPr>
              <a:t> đa), </a:t>
            </a:r>
            <a:r>
              <a:rPr lang="vi-VN" sz="1200" dirty="0" err="1">
                <a:solidFill>
                  <a:schemeClr val="bg1"/>
                </a:solidFill>
              </a:rPr>
              <a:t>mặc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định</a:t>
            </a:r>
            <a:r>
              <a:rPr lang="vi-VN" sz="1200" dirty="0">
                <a:solidFill>
                  <a:schemeClr val="bg1"/>
                </a:solidFill>
              </a:rPr>
              <a:t>  </a:t>
            </a:r>
            <a:r>
              <a:rPr lang="vi-VN" sz="1200" b="1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max_iter</a:t>
            </a:r>
            <a:r>
              <a:rPr lang="vi-VN" sz="1200" b="1" i="1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=100</a:t>
            </a:r>
            <a:r>
              <a:rPr lang="vi-VN" sz="1200" dirty="0">
                <a:solidFill>
                  <a:schemeClr val="bg1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vi-VN" sz="1200" dirty="0" err="1">
                <a:solidFill>
                  <a:schemeClr val="bg1"/>
                </a:solidFill>
              </a:rPr>
              <a:t>Những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trường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hợp</a:t>
            </a:r>
            <a:r>
              <a:rPr lang="vi-VN" sz="1200" dirty="0">
                <a:solidFill>
                  <a:schemeClr val="bg1"/>
                </a:solidFill>
              </a:rPr>
              <a:t> không </a:t>
            </a:r>
            <a:r>
              <a:rPr lang="vi-VN" sz="1200" dirty="0" err="1">
                <a:solidFill>
                  <a:schemeClr val="bg1"/>
                </a:solidFill>
              </a:rPr>
              <a:t>thể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hội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tụ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hoặc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hội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tụ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rất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chậm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lúc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 tham </a:t>
            </a:r>
            <a:r>
              <a:rPr lang="vi-VN" sz="1200" dirty="0" err="1">
                <a:solidFill>
                  <a:schemeClr val="bg1"/>
                </a:solidFill>
              </a:rPr>
              <a:t>số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cần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thiết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để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dừng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thuật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toán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tạm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chấp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nhận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kết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quả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tốt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nhất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đạt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cho </a:t>
            </a:r>
            <a:r>
              <a:rPr lang="vi-VN" sz="1200" dirty="0" err="1">
                <a:solidFill>
                  <a:schemeClr val="bg1"/>
                </a:solidFill>
              </a:rPr>
              <a:t>tới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lúc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đó</a:t>
            </a:r>
            <a:r>
              <a:rPr lang="vi-VN" sz="1200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vi-VN" sz="1200" dirty="0" err="1">
                <a:solidFill>
                  <a:schemeClr val="bg1"/>
                </a:solidFill>
              </a:rPr>
              <a:t>Chọn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b="1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max_iter</a:t>
            </a:r>
            <a:r>
              <a:rPr lang="vi-VN" sz="1200" b="1" i="1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200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= 100</a:t>
            </a:r>
            <a:r>
              <a:rPr lang="vi-VN" sz="1200" dirty="0">
                <a:solidFill>
                  <a:schemeClr val="bg1"/>
                </a:solidFill>
              </a:rPr>
              <a:t> (</a:t>
            </a:r>
            <a:r>
              <a:rPr lang="vi-VN" sz="1200" dirty="0" err="1">
                <a:solidFill>
                  <a:schemeClr val="bg1"/>
                </a:solidFill>
              </a:rPr>
              <a:t>mặc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định</a:t>
            </a:r>
            <a:r>
              <a:rPr lang="vi-VN" sz="1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82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6AC0B85-2100-4FFC-A934-833A7D8B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541" y="1483803"/>
            <a:ext cx="4274819" cy="180041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50000"/>
              </a:lnSpc>
            </a:pPr>
            <a:r>
              <a:rPr lang="vi-VN" sz="1200" dirty="0">
                <a:latin typeface="+mn-lt"/>
              </a:rPr>
              <a:t>Tham </a:t>
            </a:r>
            <a:r>
              <a:rPr lang="vi-VN" sz="1200" dirty="0" err="1">
                <a:latin typeface="+mn-lt"/>
              </a:rPr>
              <a:t>số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để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chọn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loại</a:t>
            </a:r>
            <a:r>
              <a:rPr lang="vi-VN" sz="1200" dirty="0">
                <a:latin typeface="+mn-lt"/>
              </a:rPr>
              <a:t> mô </a:t>
            </a:r>
            <a:r>
              <a:rPr lang="vi-VN" sz="1200" dirty="0" err="1">
                <a:latin typeface="+mn-lt"/>
              </a:rPr>
              <a:t>hình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Logistic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Regression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phù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hợp</a:t>
            </a:r>
            <a:r>
              <a:rPr lang="vi-VN" sz="1200" dirty="0">
                <a:latin typeface="+mn-lt"/>
              </a:rPr>
              <a:t> cho </a:t>
            </a:r>
            <a:r>
              <a:rPr lang="vi-VN" sz="1200" dirty="0" err="1">
                <a:latin typeface="+mn-lt"/>
              </a:rPr>
              <a:t>bài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toán</a:t>
            </a:r>
            <a:r>
              <a:rPr lang="vi-VN" sz="1200" dirty="0">
                <a:latin typeface="+mn-lt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vi-VN" sz="1200" dirty="0">
                <a:latin typeface="+mn-lt"/>
              </a:rPr>
              <a:t>Danh </a:t>
            </a:r>
            <a:r>
              <a:rPr lang="vi-VN" sz="1200" dirty="0" err="1">
                <a:latin typeface="+mn-lt"/>
              </a:rPr>
              <a:t>sách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tùy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chọn</a:t>
            </a:r>
            <a:r>
              <a:rPr lang="vi-VN" sz="1200" dirty="0">
                <a:latin typeface="+mn-lt"/>
              </a:rPr>
              <a:t> : {‘</a:t>
            </a:r>
            <a:r>
              <a:rPr lang="vi-VN" sz="1200" b="1" i="1" dirty="0" err="1">
                <a:latin typeface="+mn-lt"/>
              </a:rPr>
              <a:t>auto</a:t>
            </a:r>
            <a:r>
              <a:rPr lang="vi-VN" sz="1200" b="1" i="1" dirty="0">
                <a:latin typeface="+mn-lt"/>
              </a:rPr>
              <a:t>’, ‘</a:t>
            </a:r>
            <a:r>
              <a:rPr lang="vi-VN" sz="1200" b="1" i="1" dirty="0" err="1">
                <a:latin typeface="+mn-lt"/>
              </a:rPr>
              <a:t>ovr</a:t>
            </a:r>
            <a:r>
              <a:rPr lang="vi-VN" sz="1200" b="1" i="1" dirty="0">
                <a:latin typeface="+mn-lt"/>
              </a:rPr>
              <a:t>’, ‘</a:t>
            </a:r>
            <a:r>
              <a:rPr lang="vi-VN" sz="1200" b="1" i="1" dirty="0" err="1">
                <a:latin typeface="+mn-lt"/>
              </a:rPr>
              <a:t>multinomial</a:t>
            </a:r>
            <a:r>
              <a:rPr lang="vi-VN" sz="1200" dirty="0">
                <a:latin typeface="+mn-lt"/>
              </a:rPr>
              <a:t>’}. </a:t>
            </a:r>
          </a:p>
          <a:p>
            <a:pPr algn="just">
              <a:lnSpc>
                <a:spcPct val="150000"/>
              </a:lnSpc>
            </a:pPr>
            <a:r>
              <a:rPr lang="vi-VN" sz="1200" dirty="0">
                <a:latin typeface="+mn-lt"/>
              </a:rPr>
              <a:t>Ở đây ta </a:t>
            </a:r>
            <a:r>
              <a:rPr lang="vi-VN" sz="1200" dirty="0" err="1">
                <a:latin typeface="+mn-lt"/>
              </a:rPr>
              <a:t>sẽ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để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mặc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định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là</a:t>
            </a:r>
            <a:r>
              <a:rPr lang="vi-VN" sz="1200" dirty="0">
                <a:latin typeface="+mn-lt"/>
              </a:rPr>
              <a:t> ‘</a:t>
            </a:r>
            <a:r>
              <a:rPr lang="vi-VN" sz="1200" dirty="0" err="1">
                <a:latin typeface="+mn-lt"/>
              </a:rPr>
              <a:t>auto</a:t>
            </a:r>
            <a:r>
              <a:rPr lang="vi-VN" sz="1200" dirty="0">
                <a:latin typeface="+mn-lt"/>
              </a:rPr>
              <a:t>’ </a:t>
            </a:r>
            <a:r>
              <a:rPr lang="vi-VN" sz="1200" dirty="0" err="1">
                <a:latin typeface="+mn-lt"/>
              </a:rPr>
              <a:t>và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dựa</a:t>
            </a:r>
            <a:r>
              <a:rPr lang="vi-VN" sz="1200" dirty="0">
                <a:latin typeface="+mn-lt"/>
              </a:rPr>
              <a:t> theo </a:t>
            </a:r>
            <a:r>
              <a:rPr lang="vi-VN" sz="1200" dirty="0" err="1">
                <a:latin typeface="+mn-lt"/>
              </a:rPr>
              <a:t>dữ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liệu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bài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toán</a:t>
            </a:r>
            <a:r>
              <a:rPr lang="vi-VN" sz="1200" dirty="0">
                <a:latin typeface="+mn-lt"/>
              </a:rPr>
              <a:t>, mô </a:t>
            </a:r>
            <a:r>
              <a:rPr lang="vi-VN" sz="1200" dirty="0" err="1">
                <a:latin typeface="+mn-lt"/>
              </a:rPr>
              <a:t>hình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sẽ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tự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điều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chỉnh</a:t>
            </a:r>
            <a:r>
              <a:rPr lang="vi-VN" sz="1200" dirty="0">
                <a:latin typeface="+mn-lt"/>
              </a:rPr>
              <a:t> </a:t>
            </a:r>
            <a:r>
              <a:rPr lang="vi-VN" sz="1200" dirty="0" err="1">
                <a:latin typeface="+mn-lt"/>
              </a:rPr>
              <a:t>thành</a:t>
            </a:r>
            <a:r>
              <a:rPr lang="vi-VN" sz="1200" dirty="0">
                <a:latin typeface="+mn-lt"/>
              </a:rPr>
              <a:t> </a:t>
            </a:r>
            <a:r>
              <a:rPr lang="vi-VN" sz="1200" b="1" i="1" dirty="0">
                <a:latin typeface="+mn-lt"/>
              </a:rPr>
              <a:t>‘</a:t>
            </a:r>
            <a:r>
              <a:rPr lang="vi-VN" sz="1200" b="1" i="1" dirty="0" err="1">
                <a:latin typeface="+mn-lt"/>
              </a:rPr>
              <a:t>multinomial</a:t>
            </a:r>
            <a:r>
              <a:rPr lang="vi-VN" sz="1200" i="1" dirty="0">
                <a:latin typeface="+mn-lt"/>
              </a:rPr>
              <a:t>’</a:t>
            </a:r>
            <a:r>
              <a:rPr lang="vi-VN" sz="1200" dirty="0">
                <a:latin typeface="+mn-lt"/>
              </a:rPr>
              <a:t> cho </a:t>
            </a:r>
            <a:r>
              <a:rPr lang="vi-VN" sz="1200" dirty="0" err="1">
                <a:latin typeface="+mn-lt"/>
              </a:rPr>
              <a:t>chúng</a:t>
            </a:r>
            <a:r>
              <a:rPr lang="vi-VN" sz="1200" dirty="0">
                <a:latin typeface="+mn-lt"/>
              </a:rPr>
              <a:t> ta.</a:t>
            </a:r>
          </a:p>
        </p:txBody>
      </p:sp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854100" y="247916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i="1" dirty="0" err="1">
                <a:latin typeface="Roboto Mono Regular" panose="020B0604020202020204" charset="0"/>
                <a:ea typeface="Roboto Mono Regular" panose="020B0604020202020204" charset="0"/>
              </a:rPr>
              <a:t>LogisticRegression</a:t>
            </a:r>
            <a:r>
              <a:rPr lang="vi-VN" sz="2400" i="1" dirty="0">
                <a:latin typeface="Roboto Mono Regular" panose="020B0604020202020204" charset="0"/>
                <a:ea typeface="Roboto Mono Regular" panose="020B0604020202020204" charset="0"/>
              </a:rPr>
              <a:t>() </a:t>
            </a:r>
            <a:r>
              <a:rPr lang="vi-VN" sz="2400" i="1" dirty="0" err="1">
                <a:latin typeface="Roboto Mono Regular" panose="020B0604020202020204" charset="0"/>
                <a:ea typeface="Roboto Mono Regular" panose="020B0604020202020204" charset="0"/>
              </a:rPr>
              <a:t>parameters</a:t>
            </a:r>
            <a:endParaRPr sz="2400" i="1" dirty="0"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cxnSp>
        <p:nvCxnSpPr>
          <p:cNvPr id="698" name="Google Shape;698;p34"/>
          <p:cNvCxnSpPr/>
          <p:nvPr/>
        </p:nvCxnSpPr>
        <p:spPr>
          <a:xfrm>
            <a:off x="273600" y="810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B358526-D2C2-41D0-9351-062B4D4B71EA}"/>
              </a:ext>
            </a:extLst>
          </p:cNvPr>
          <p:cNvSpPr txBox="1"/>
          <p:nvPr/>
        </p:nvSpPr>
        <p:spPr>
          <a:xfrm>
            <a:off x="510541" y="1151641"/>
            <a:ext cx="18364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multi_class</a:t>
            </a:r>
            <a:endParaRPr lang="vi-VN" i="1" dirty="0"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9E0A7BE-6829-4A74-A1A8-2ED01731E80E}"/>
              </a:ext>
            </a:extLst>
          </p:cNvPr>
          <p:cNvSpPr txBox="1"/>
          <p:nvPr/>
        </p:nvSpPr>
        <p:spPr>
          <a:xfrm>
            <a:off x="3247780" y="3487592"/>
            <a:ext cx="4274819" cy="1443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 err="1">
                <a:solidFill>
                  <a:schemeClr val="tx1"/>
                </a:solidFill>
              </a:rPr>
              <a:t>Được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sử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dụng</a:t>
            </a:r>
            <a:r>
              <a:rPr lang="vi-VN" sz="1200" dirty="0">
                <a:solidFill>
                  <a:schemeClr val="tx1"/>
                </a:solidFill>
              </a:rPr>
              <a:t> khi </a:t>
            </a:r>
            <a:r>
              <a:rPr lang="vi-VN" sz="1200" b="1" i="1" dirty="0" err="1">
                <a:solidFill>
                  <a:schemeClr val="tx1"/>
                </a:solidFill>
              </a:rPr>
              <a:t>solver</a:t>
            </a:r>
            <a:r>
              <a:rPr lang="vi-VN" sz="1200" b="1" i="1" dirty="0">
                <a:solidFill>
                  <a:schemeClr val="tx1"/>
                </a:solidFill>
              </a:rPr>
              <a:t> == ‘</a:t>
            </a:r>
            <a:r>
              <a:rPr lang="vi-VN" sz="1200" b="1" i="1" dirty="0" err="1">
                <a:solidFill>
                  <a:schemeClr val="tx1"/>
                </a:solidFill>
              </a:rPr>
              <a:t>sag</a:t>
            </a:r>
            <a:r>
              <a:rPr lang="vi-VN" sz="1200" dirty="0">
                <a:solidFill>
                  <a:schemeClr val="tx1"/>
                </a:solidFill>
              </a:rPr>
              <a:t>’, </a:t>
            </a:r>
            <a:r>
              <a:rPr lang="vi-VN" sz="1200" b="1" i="1" dirty="0">
                <a:solidFill>
                  <a:schemeClr val="tx1"/>
                </a:solidFill>
              </a:rPr>
              <a:t>‘</a:t>
            </a:r>
            <a:r>
              <a:rPr lang="vi-VN" sz="1200" b="1" i="1" dirty="0" err="1">
                <a:solidFill>
                  <a:schemeClr val="tx1"/>
                </a:solidFill>
              </a:rPr>
              <a:t>saga</a:t>
            </a:r>
            <a:r>
              <a:rPr lang="vi-VN" sz="1200" dirty="0">
                <a:solidFill>
                  <a:schemeClr val="tx1"/>
                </a:solidFill>
              </a:rPr>
              <a:t>’ </a:t>
            </a:r>
            <a:r>
              <a:rPr lang="vi-VN" sz="1200" dirty="0" err="1">
                <a:solidFill>
                  <a:schemeClr val="tx1"/>
                </a:solidFill>
              </a:rPr>
              <a:t>hoặc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b="1" i="1" dirty="0">
                <a:solidFill>
                  <a:schemeClr val="tx1"/>
                </a:solidFill>
              </a:rPr>
              <a:t>‘</a:t>
            </a:r>
            <a:r>
              <a:rPr lang="vi-VN" sz="1200" b="1" i="1" dirty="0" err="1">
                <a:solidFill>
                  <a:schemeClr val="tx1"/>
                </a:solidFill>
              </a:rPr>
              <a:t>liblinear</a:t>
            </a:r>
            <a:r>
              <a:rPr lang="vi-VN" sz="1200" dirty="0">
                <a:solidFill>
                  <a:schemeClr val="tx1"/>
                </a:solidFill>
              </a:rPr>
              <a:t>’ </a:t>
            </a:r>
            <a:r>
              <a:rPr lang="vi-VN" sz="1200" dirty="0" err="1">
                <a:solidFill>
                  <a:schemeClr val="tx1"/>
                </a:solidFill>
              </a:rPr>
              <a:t>để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xáo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trộn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dữ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liệu</a:t>
            </a:r>
            <a:r>
              <a:rPr lang="vi-VN" sz="1200" dirty="0">
                <a:solidFill>
                  <a:schemeClr val="tx1"/>
                </a:solidFill>
              </a:rPr>
              <a:t>, </a:t>
            </a:r>
            <a:r>
              <a:rPr lang="vi-VN" sz="1200" dirty="0" err="1">
                <a:solidFill>
                  <a:schemeClr val="tx1"/>
                </a:solidFill>
              </a:rPr>
              <a:t>mặc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định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b="1" i="1" dirty="0" err="1">
                <a:solidFill>
                  <a:schemeClr val="tx1"/>
                </a:solidFill>
              </a:rPr>
              <a:t>None</a:t>
            </a:r>
            <a:r>
              <a:rPr lang="vi-VN" sz="12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1"/>
                </a:solidFill>
              </a:rPr>
              <a:t>Ở đây ta </a:t>
            </a:r>
            <a:r>
              <a:rPr lang="vi-VN" sz="1200" dirty="0" err="1">
                <a:solidFill>
                  <a:schemeClr val="tx1"/>
                </a:solidFill>
              </a:rPr>
              <a:t>sẽ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cố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định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b="1" i="1" dirty="0" err="1">
                <a:solidFill>
                  <a:schemeClr val="tx1"/>
                </a:solidFill>
              </a:rPr>
              <a:t>random_state</a:t>
            </a:r>
            <a:r>
              <a:rPr lang="vi-VN" sz="1200" b="1" i="1" dirty="0">
                <a:solidFill>
                  <a:schemeClr val="tx1"/>
                </a:solidFill>
              </a:rPr>
              <a:t> = 0 </a:t>
            </a:r>
            <a:r>
              <a:rPr lang="vi-VN" sz="1200" dirty="0" err="1">
                <a:solidFill>
                  <a:schemeClr val="tx1"/>
                </a:solidFill>
              </a:rPr>
              <a:t>để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cố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định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một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bộ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dữ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liệu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nhằm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thuận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tiện</a:t>
            </a:r>
            <a:r>
              <a:rPr lang="vi-VN" sz="1200" dirty="0">
                <a:solidFill>
                  <a:schemeClr val="tx1"/>
                </a:solidFill>
              </a:rPr>
              <a:t> cho </a:t>
            </a:r>
            <a:r>
              <a:rPr lang="vi-VN" sz="1200" dirty="0" err="1">
                <a:solidFill>
                  <a:schemeClr val="tx1"/>
                </a:solidFill>
              </a:rPr>
              <a:t>việc</a:t>
            </a:r>
            <a:r>
              <a:rPr lang="vi-VN" sz="1200" dirty="0">
                <a:solidFill>
                  <a:schemeClr val="tx1"/>
                </a:solidFill>
              </a:rPr>
              <a:t> quan </a:t>
            </a:r>
            <a:r>
              <a:rPr lang="vi-VN" sz="1200" dirty="0" err="1">
                <a:solidFill>
                  <a:schemeClr val="tx1"/>
                </a:solidFill>
              </a:rPr>
              <a:t>sát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đánh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giá</a:t>
            </a:r>
            <a:r>
              <a:rPr lang="vi-VN" sz="1200" dirty="0">
                <a:solidFill>
                  <a:schemeClr val="tx1"/>
                </a:solidFill>
              </a:rPr>
              <a:t> mô </a:t>
            </a:r>
            <a:r>
              <a:rPr lang="vi-VN" sz="1200" dirty="0" err="1">
                <a:solidFill>
                  <a:schemeClr val="tx1"/>
                </a:solidFill>
              </a:rPr>
              <a:t>hình</a:t>
            </a:r>
            <a:r>
              <a:rPr lang="vi-VN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66F04C6-E538-4D8F-ADB4-1713F30E2169}"/>
              </a:ext>
            </a:extLst>
          </p:cNvPr>
          <p:cNvSpPr txBox="1"/>
          <p:nvPr/>
        </p:nvSpPr>
        <p:spPr>
          <a:xfrm>
            <a:off x="3247780" y="3130329"/>
            <a:ext cx="18364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i="1" dirty="0" err="1">
                <a:latin typeface="Roboto Mono Regular" panose="020B0604020202020204" charset="0"/>
                <a:ea typeface="Roboto Mono Regular" panose="020B0604020202020204" charset="0"/>
              </a:rPr>
              <a:t>Random_state</a:t>
            </a:r>
            <a:endParaRPr lang="vi-VN" i="1" dirty="0">
              <a:latin typeface="Roboto Mono Regular" panose="020B0604020202020204" charset="0"/>
              <a:ea typeface="Roboto Mono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77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3E9B0B2-60C3-4F6C-A288-1AF9D182A62B}"/>
              </a:ext>
            </a:extLst>
          </p:cNvPr>
          <p:cNvSpPr txBox="1"/>
          <p:nvPr/>
        </p:nvSpPr>
        <p:spPr>
          <a:xfrm>
            <a:off x="756139" y="1672807"/>
            <a:ext cx="6822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Các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bước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thử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nghiệm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để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tìm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mô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hình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tốt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nhất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và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đánh</a:t>
            </a:r>
            <a:r>
              <a:rPr lang="vi-VN" sz="2800" b="1" i="0" dirty="0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1" i="0" dirty="0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giá</a:t>
            </a:r>
            <a:endParaRPr lang="vi-VN" sz="2800" b="1" dirty="0">
              <a:solidFill>
                <a:schemeClr val="bg1"/>
              </a:solidFill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cxnSp>
        <p:nvCxnSpPr>
          <p:cNvPr id="5" name="Google Shape;698;p34">
            <a:extLst>
              <a:ext uri="{FF2B5EF4-FFF2-40B4-BE49-F238E27FC236}">
                <a16:creationId xmlns:a16="http://schemas.microsoft.com/office/drawing/2014/main" id="{71A66D0C-4EA8-4671-B852-CA600709DAF7}"/>
              </a:ext>
            </a:extLst>
          </p:cNvPr>
          <p:cNvCxnSpPr>
            <a:cxnSpLocks/>
          </p:cNvCxnSpPr>
          <p:nvPr/>
        </p:nvCxnSpPr>
        <p:spPr>
          <a:xfrm>
            <a:off x="857250" y="2575206"/>
            <a:ext cx="6265069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5819654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1053744" y="493836"/>
            <a:ext cx="7728718" cy="504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bước</a:t>
            </a:r>
            <a:r>
              <a:rPr lang="vi-VN" sz="2800" dirty="0"/>
              <a:t> </a:t>
            </a:r>
            <a:r>
              <a:rPr lang="vi-VN" sz="2800" dirty="0" err="1"/>
              <a:t>thử</a:t>
            </a:r>
            <a:r>
              <a:rPr lang="vi-VN" sz="2800" dirty="0"/>
              <a:t> </a:t>
            </a:r>
            <a:r>
              <a:rPr lang="vi-VN" sz="2800" dirty="0" err="1"/>
              <a:t>nghiệm</a:t>
            </a:r>
            <a:endParaRPr sz="28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-91440" y="1039474"/>
            <a:ext cx="923544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Sơ đồ 1">
            <a:extLst>
              <a:ext uri="{FF2B5EF4-FFF2-40B4-BE49-F238E27FC236}">
                <a16:creationId xmlns:a16="http://schemas.microsoft.com/office/drawing/2014/main" id="{96F9CA2B-E37A-43C4-87CC-9D4737285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457278"/>
              </p:ext>
            </p:extLst>
          </p:nvPr>
        </p:nvGraphicFramePr>
        <p:xfrm>
          <a:off x="1134706" y="998220"/>
          <a:ext cx="7011074" cy="4145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3401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690197" y="78864"/>
            <a:ext cx="7763606" cy="720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err="1">
                <a:solidFill>
                  <a:srgbClr val="FFFFFF"/>
                </a:solidFill>
              </a:rPr>
              <a:t>Tổng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kết</a:t>
            </a:r>
            <a:r>
              <a:rPr lang="vi-VN" sz="2800" dirty="0"/>
              <a:t> – xây </a:t>
            </a:r>
            <a:r>
              <a:rPr lang="vi-VN" sz="2800" dirty="0" err="1"/>
              <a:t>dựng</a:t>
            </a:r>
            <a:r>
              <a:rPr lang="vi-VN" sz="2800" dirty="0"/>
              <a:t> </a:t>
            </a:r>
            <a:r>
              <a:rPr lang="vi-VN" sz="2800" dirty="0" err="1"/>
              <a:t>Pipeline</a:t>
            </a:r>
            <a:r>
              <a:rPr lang="vi-VN" sz="2800" dirty="0"/>
              <a:t> </a:t>
            </a:r>
            <a:r>
              <a:rPr lang="vi-VN" sz="2800" dirty="0" err="1"/>
              <a:t>hoàn</a:t>
            </a:r>
            <a:r>
              <a:rPr lang="vi-VN" sz="2800" dirty="0"/>
              <a:t> </a:t>
            </a:r>
            <a:r>
              <a:rPr lang="vi-VN" sz="2800" dirty="0" err="1"/>
              <a:t>chỉnh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726C89E-6BF4-42CC-90E6-AC6BABD8A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46" y="764112"/>
            <a:ext cx="7876257" cy="4207938"/>
          </a:xfrm>
        </p:spPr>
        <p:txBody>
          <a:bodyPr/>
          <a:lstStyle/>
          <a:p>
            <a:pPr marL="285750" indent="-171450" algn="just">
              <a:buFont typeface="Wingdings" panose="05000000000000000000" pitchFamily="2" charset="2"/>
              <a:buChar char="Ø"/>
            </a:pP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tiên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tổng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lần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lượt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bước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tiền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xử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171450" algn="just">
              <a:buFont typeface="Arial" panose="020B0604020202020204" pitchFamily="34" charset="0"/>
              <a:buChar char="•"/>
            </a:pP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Xoay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ảnh</a:t>
            </a:r>
            <a:endParaRPr lang="vi-VN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742950" lvl="1" indent="-171450" algn="just">
              <a:buFont typeface="Arial" panose="020B0604020202020204" pitchFamily="34" charset="0"/>
              <a:buChar char="•"/>
            </a:pP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Cắt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Xóa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dòng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cột</a:t>
            </a:r>
            <a:r>
              <a:rPr lang="vi-VN" sz="11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chứa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toàn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0)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chỉnh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kíchcỡ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thanh (28,28)</a:t>
            </a:r>
          </a:p>
          <a:p>
            <a:pPr marL="742950" lvl="1" indent="-171450" algn="just">
              <a:buFont typeface="Arial" panose="020B0604020202020204" pitchFamily="34" charset="0"/>
              <a:buChar char="•"/>
            </a:pP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Thuật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toan </a:t>
            </a:r>
            <a:r>
              <a:rPr lang="vi-VN" sz="11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PCA</a:t>
            </a:r>
            <a:endParaRPr lang="vi-VN" sz="1100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742950" lvl="1" indent="-171450" algn="just">
              <a:buFont typeface="Arial" panose="020B0604020202020204" pitchFamily="34" charset="0"/>
              <a:buChar char="•"/>
            </a:pP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Thuật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toan </a:t>
            </a:r>
            <a:r>
              <a:rPr lang="vi-VN" sz="11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Polynomial</a:t>
            </a:r>
            <a:r>
              <a:rPr lang="vi-VN" sz="11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Features</a:t>
            </a:r>
            <a:endParaRPr lang="vi-VN" sz="1100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742950" lvl="1" indent="-171450" algn="just">
              <a:buFont typeface="Arial" panose="020B0604020202020204" pitchFamily="34" charset="0"/>
              <a:buChar char="•"/>
            </a:pP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Chuẩn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thuật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Standard </a:t>
            </a:r>
            <a:r>
              <a:rPr lang="vi-VN" sz="11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Scaler</a:t>
            </a:r>
            <a:r>
              <a:rPr lang="vi-VN" sz="11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lvl="1" indent="-171450" algn="just">
              <a:buFont typeface="Arial" panose="020B0604020202020204" pitchFamily="34" charset="0"/>
              <a:buChar char="•"/>
            </a:pP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Đưa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mô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Logistic</a:t>
            </a:r>
            <a:r>
              <a:rPr lang="vi-VN" sz="11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lang="vi-VN" sz="11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dự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đoán</a:t>
            </a:r>
            <a:r>
              <a:rPr lang="vi-VN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171450" algn="just">
              <a:buFont typeface="Wingdings" panose="05000000000000000000" pitchFamily="2" charset="2"/>
              <a:buChar char="Ø"/>
            </a:pP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 xây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Pipeline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hoàn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chỉnh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cho mô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tham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đã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phù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lang="vi-V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như sau:</a:t>
            </a:r>
          </a:p>
          <a:p>
            <a:pPr marL="285750" indent="-171450" algn="just">
              <a:buFont typeface="Wingdings" panose="05000000000000000000" pitchFamily="2" charset="2"/>
              <a:buChar char="Ø"/>
            </a:pPr>
            <a:endParaRPr lang="vi-V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14300" indent="0" algn="just"/>
            <a:endParaRPr lang="vi-VN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171450" algn="just">
              <a:buFont typeface="Wingdings" panose="05000000000000000000" pitchFamily="2" charset="2"/>
              <a:buChar char="Ø"/>
            </a:pPr>
            <a:endParaRPr lang="vi-V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171450" algn="just">
              <a:buFont typeface="Wingdings" panose="05000000000000000000" pitchFamily="2" charset="2"/>
              <a:buChar char="Ø"/>
            </a:pPr>
            <a:endParaRPr lang="vi-VN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171450" algn="just">
              <a:buFont typeface="Wingdings" panose="05000000000000000000" pitchFamily="2" charset="2"/>
              <a:buChar char="Ø"/>
            </a:pPr>
            <a:endParaRPr lang="vi-VN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171450" algn="just">
              <a:buFont typeface="Wingdings" panose="05000000000000000000" pitchFamily="2" charset="2"/>
              <a:buChar char="v"/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vào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effectLst/>
                <a:latin typeface="Arial" panose="020B0604020202020204" pitchFamily="34" charset="0"/>
              </a:rPr>
              <a:t>pipeline</a:t>
            </a:r>
            <a:r>
              <a:rPr lang="vi-VN" b="0" i="0" dirty="0">
                <a:effectLst/>
                <a:latin typeface="Arial" panose="020B0604020202020204" pitchFamily="34" charset="0"/>
              </a:rPr>
              <a:t> 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vào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hàm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effectLst/>
                <a:latin typeface="Arial" panose="020B0604020202020204" pitchFamily="34" charset="0"/>
              </a:rPr>
              <a:t>Logistic</a:t>
            </a:r>
            <a:r>
              <a:rPr lang="vi-VN" b="0" i="1" dirty="0"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effectLst/>
                <a:latin typeface="Arial" panose="020B0604020202020204" pitchFamily="34" charset="0"/>
              </a:rPr>
              <a:t>Regression</a:t>
            </a:r>
            <a:r>
              <a:rPr lang="vi-VN" b="0" i="1" dirty="0">
                <a:effectLst/>
                <a:latin typeface="Arial" panose="020B0604020202020204" pitchFamily="34" charset="0"/>
              </a:rPr>
              <a:t>() </a:t>
            </a:r>
            <a:r>
              <a:rPr lang="vi-VN" b="0" i="0" dirty="0">
                <a:effectLst/>
                <a:latin typeface="Arial" panose="020B0604020202020204" pitchFamily="34" charset="0"/>
              </a:rPr>
              <a:t>ở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bước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cuối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effectLst/>
                <a:latin typeface="Arial" panose="020B0604020202020204" pitchFamily="34" charset="0"/>
              </a:rPr>
              <a:t>pipeline</a:t>
            </a:r>
            <a:r>
              <a:rPr lang="vi-VN" b="0" i="1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:</a:t>
            </a:r>
          </a:p>
          <a:p>
            <a:pPr marL="311150" indent="-171450" algn="just">
              <a:buFont typeface="Wingdings" panose="05000000000000000000" pitchFamily="2" charset="2"/>
              <a:buChar char="Ø"/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vào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effectLst/>
                <a:latin typeface="Arial" panose="020B0604020202020204" pitchFamily="34" charset="0"/>
              </a:rPr>
              <a:t>pipeline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mảng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2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chiều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số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thuộc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(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bắt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buộc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784 = 28×28). Sau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qua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bước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trong </a:t>
            </a:r>
            <a:r>
              <a:rPr lang="vi-VN" b="0" i="1" dirty="0" err="1">
                <a:effectLst/>
                <a:latin typeface="Arial" panose="020B0604020202020204" pitchFamily="34" charset="0"/>
              </a:rPr>
              <a:t>pipeline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</a:rPr>
              <a:t>,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sẽ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biến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đổi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như sau:</a:t>
            </a:r>
          </a:p>
          <a:p>
            <a:pPr marL="768350" lvl="1" indent="-171450" algn="just">
              <a:buFont typeface="Arial" panose="020B0604020202020204" pitchFamily="34" charset="0"/>
              <a:buChar char="•"/>
            </a:pPr>
            <a:r>
              <a:rPr lang="vi-VN" sz="1050" b="0" i="1" dirty="0">
                <a:effectLst/>
                <a:latin typeface="Roboto Mono Regular" panose="020B0604020202020204" charset="0"/>
                <a:ea typeface="Roboto Mono Regular" panose="020B0604020202020204" charset="0"/>
              </a:rPr>
              <a:t>’</a:t>
            </a:r>
            <a:r>
              <a:rPr lang="vi-VN" sz="1050" b="0" i="1" dirty="0" err="1">
                <a:effectLst/>
                <a:latin typeface="Roboto Mono Regular" panose="020B0604020202020204" charset="0"/>
                <a:ea typeface="Roboto Mono Regular" panose="020B0604020202020204" charset="0"/>
              </a:rPr>
              <a:t>image_filter</a:t>
            </a:r>
            <a:r>
              <a:rPr lang="vi-VN" sz="1050" b="0" i="1" dirty="0">
                <a:effectLst/>
                <a:latin typeface="Roboto Mono Regular" panose="020B0604020202020204" charset="0"/>
                <a:ea typeface="Roboto Mono Regular" panose="020B0604020202020204" charset="0"/>
              </a:rPr>
              <a:t>’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: Không thay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đổi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kích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thước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768350" lvl="1" indent="-171450" algn="just">
              <a:buFont typeface="Arial" panose="020B0604020202020204" pitchFamily="34" charset="0"/>
              <a:buChar char="•"/>
            </a:pPr>
            <a:r>
              <a:rPr lang="vi-VN" sz="1050" b="0" i="1" dirty="0">
                <a:effectLst/>
                <a:latin typeface="Roboto Mono Regular" panose="020B0604020202020204" charset="0"/>
                <a:ea typeface="Roboto Mono Regular" panose="020B0604020202020204" charset="0"/>
              </a:rPr>
              <a:t>’</a:t>
            </a:r>
            <a:r>
              <a:rPr lang="vi-VN" sz="1050" b="0" i="1" dirty="0" err="1">
                <a:effectLst/>
                <a:latin typeface="Roboto Mono Regular" panose="020B0604020202020204" charset="0"/>
                <a:ea typeface="Roboto Mono Regular" panose="020B0604020202020204" charset="0"/>
              </a:rPr>
              <a:t>pca</a:t>
            </a:r>
            <a:r>
              <a:rPr lang="vi-VN" sz="1050" b="0" i="1" dirty="0">
                <a:effectLst/>
                <a:latin typeface="Roboto Mono Regular" panose="020B0604020202020204" charset="0"/>
                <a:ea typeface="Roboto Mono Regular" panose="020B0604020202020204" charset="0"/>
              </a:rPr>
              <a:t>’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: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Kích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thước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sẽ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còn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(10000,70).</a:t>
            </a:r>
          </a:p>
          <a:p>
            <a:pPr marL="768350" lvl="1" indent="-171450" algn="just">
              <a:buFont typeface="Arial" panose="020B0604020202020204" pitchFamily="34" charset="0"/>
              <a:buChar char="•"/>
            </a:pPr>
            <a:r>
              <a:rPr lang="vi-VN" sz="1050" b="0" i="1" dirty="0">
                <a:effectLst/>
                <a:latin typeface="Roboto Mono Regular" panose="020B0604020202020204" charset="0"/>
                <a:ea typeface="Roboto Mono Regular" panose="020B0604020202020204" charset="0"/>
              </a:rPr>
              <a:t>’</a:t>
            </a:r>
            <a:r>
              <a:rPr lang="vi-VN" sz="1050" b="0" i="1" dirty="0" err="1">
                <a:effectLst/>
                <a:latin typeface="Roboto Mono Regular" panose="020B0604020202020204" charset="0"/>
                <a:ea typeface="Roboto Mono Regular" panose="020B0604020202020204" charset="0"/>
              </a:rPr>
              <a:t>poly</a:t>
            </a:r>
            <a:r>
              <a:rPr lang="vi-VN" sz="1050" b="0" i="1" dirty="0">
                <a:effectLst/>
                <a:latin typeface="Roboto Mono Regular" panose="020B0604020202020204" charset="0"/>
                <a:ea typeface="Roboto Mono Regular" panose="020B0604020202020204" charset="0"/>
              </a:rPr>
              <a:t>’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: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Kích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thước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sẽ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tăng lên thanh (10000,2486).</a:t>
            </a:r>
          </a:p>
          <a:p>
            <a:pPr marL="768350" lvl="1" indent="-171450" algn="just">
              <a:buFont typeface="Arial" panose="020B0604020202020204" pitchFamily="34" charset="0"/>
              <a:buChar char="•"/>
            </a:pPr>
            <a:r>
              <a:rPr lang="vi-VN" sz="1050" b="0" i="0" dirty="0">
                <a:effectLst/>
                <a:latin typeface="Arial" panose="020B0604020202020204" pitchFamily="34" charset="0"/>
              </a:rPr>
              <a:t>’</a:t>
            </a:r>
            <a:r>
              <a:rPr lang="vi-VN" sz="1050" b="0" i="1" dirty="0" err="1">
                <a:effectLst/>
                <a:latin typeface="Roboto Mono Regular" panose="020B0604020202020204" charset="0"/>
                <a:ea typeface="Roboto Mono Regular" panose="020B0604020202020204" charset="0"/>
              </a:rPr>
              <a:t>scaler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’: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Kích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thước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 không </a:t>
            </a:r>
            <a:r>
              <a:rPr lang="vi-VN" sz="1050" b="0" i="0" dirty="0" err="1">
                <a:effectLst/>
                <a:latin typeface="Arial" panose="020B0604020202020204" pitchFamily="34" charset="0"/>
              </a:rPr>
              <a:t>đổi</a:t>
            </a:r>
            <a:r>
              <a:rPr lang="vi-VN" sz="105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596900" lvl="1" indent="0" algn="just"/>
            <a:r>
              <a:rPr lang="vi-VN" dirty="0">
                <a:latin typeface="Arial" panose="020B0604020202020204" pitchFamily="34" charset="0"/>
              </a:rPr>
              <a:t>=&gt;</a:t>
            </a:r>
            <a:r>
              <a:rPr lang="vi-VN" b="0" i="0" dirty="0">
                <a:effectLst/>
                <a:latin typeface="Arial" panose="020B0604020202020204" pitchFamily="34" charset="0"/>
              </a:rPr>
              <a:t>Do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kích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thước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tập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X_test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sẽ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(10000,2486).</a:t>
            </a:r>
          </a:p>
          <a:p>
            <a:pPr marL="311150" indent="-171450" algn="just">
              <a:buFont typeface="Wingdings" panose="05000000000000000000" pitchFamily="2" charset="2"/>
              <a:buChar char="Ø"/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vi-VN" b="0" i="0" dirty="0">
                <a:effectLst/>
                <a:latin typeface="Arial" panose="020B0604020202020204" pitchFamily="34" charset="0"/>
              </a:rPr>
              <a:t> ra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mô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hay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effectLst/>
                <a:latin typeface="Arial" panose="020B0604020202020204" pitchFamily="34" charset="0"/>
              </a:rPr>
              <a:t>pipeline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u="sng" dirty="0" err="1">
                <a:effectLst/>
                <a:latin typeface="Arial" panose="020B0604020202020204" pitchFamily="34" charset="0"/>
              </a:rPr>
              <a:t>xác</a:t>
            </a:r>
            <a:r>
              <a:rPr lang="vi-VN" b="0" i="0" u="sng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u="sng" dirty="0" err="1">
                <a:effectLst/>
                <a:latin typeface="Arial" panose="020B0604020202020204" pitchFamily="34" charset="0"/>
              </a:rPr>
              <a:t>xuất</a:t>
            </a:r>
            <a:r>
              <a:rPr lang="vi-VN" b="0" i="0" u="sng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trên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lớp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bức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ảnh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tập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đưa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vào</a:t>
            </a:r>
            <a:r>
              <a:rPr lang="vi-VN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139700" indent="0" algn="just"/>
            <a:r>
              <a:rPr lang="vi-VN" b="0" i="0" dirty="0">
                <a:effectLst/>
                <a:latin typeface="Arial" panose="020B0604020202020204" pitchFamily="34" charset="0"/>
              </a:rPr>
              <a:t>    Sau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hiện</a:t>
            </a:r>
            <a:r>
              <a:rPr lang="vi-VN" b="0" i="0" dirty="0">
                <a:effectLst/>
                <a:latin typeface="Arial" panose="020B0604020202020204" pitchFamily="34" charset="0"/>
              </a:rPr>
              <a:t> lưu </a:t>
            </a:r>
            <a:r>
              <a:rPr lang="vi-VN" b="0" i="1" dirty="0" err="1">
                <a:effectLst/>
                <a:latin typeface="Arial" panose="020B0604020202020204" pitchFamily="34" charset="0"/>
              </a:rPr>
              <a:t>pipeline</a:t>
            </a:r>
            <a:r>
              <a:rPr lang="vi-VN" b="0" i="1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mô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thanh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file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tên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effectLst/>
                <a:latin typeface="Arial" panose="020B0604020202020204" pitchFamily="34" charset="0"/>
              </a:rPr>
              <a:t>pipeline_LR.sav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1103" name="Google Shape;1103;p38"/>
          <p:cNvCxnSpPr/>
          <p:nvPr/>
        </p:nvCxnSpPr>
        <p:spPr>
          <a:xfrm>
            <a:off x="261694" y="70284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134068E-F879-4AAC-8A13-FD41AD2B9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" y="2230250"/>
            <a:ext cx="6129338" cy="79155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A9F93E-FECF-496C-A010-DE050E7DA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519" y="1511093"/>
            <a:ext cx="4216802" cy="5250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vi-VN" sz="2800" b="0" i="0" dirty="0" err="1">
                <a:effectLst/>
                <a:latin typeface="Roboto Mono Regular" panose="020B0604020202020204" charset="0"/>
                <a:ea typeface="Roboto Mono Regular" panose="020B0604020202020204" charset="0"/>
              </a:rPr>
              <a:t>Thử</a:t>
            </a:r>
            <a:r>
              <a:rPr lang="vi-VN" sz="2800" b="0" i="0" dirty="0"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0" i="0" dirty="0" err="1">
                <a:effectLst/>
                <a:latin typeface="Roboto Mono Regular" panose="020B0604020202020204" charset="0"/>
                <a:ea typeface="Roboto Mono Regular" panose="020B0604020202020204" charset="0"/>
              </a:rPr>
              <a:t>nghiệm</a:t>
            </a:r>
            <a:r>
              <a:rPr lang="vi-VN" sz="2800" b="0" i="0" dirty="0"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0" i="0" dirty="0" err="1">
                <a:effectLst/>
                <a:latin typeface="Roboto Mono Regular" panose="020B0604020202020204" charset="0"/>
                <a:ea typeface="Roboto Mono Regular" panose="020B0604020202020204" charset="0"/>
              </a:rPr>
              <a:t>thực</a:t>
            </a:r>
            <a:r>
              <a:rPr lang="vi-VN" sz="2800" b="0" i="0" dirty="0"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2800" b="0" i="0" dirty="0" err="1">
                <a:effectLst/>
                <a:latin typeface="Roboto Mono Regular" panose="020B0604020202020204" charset="0"/>
                <a:ea typeface="Roboto Mono Regular" panose="020B0604020202020204" charset="0"/>
              </a:rPr>
              <a:t>tế</a:t>
            </a:r>
            <a:endParaRPr lang="vi-VN" sz="2800" dirty="0"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4" name="Google Shape;419;p28">
            <a:extLst>
              <a:ext uri="{FF2B5EF4-FFF2-40B4-BE49-F238E27FC236}">
                <a16:creationId xmlns:a16="http://schemas.microsoft.com/office/drawing/2014/main" id="{B71C0C2B-89DA-48EE-ADBF-B654944139D0}"/>
              </a:ext>
            </a:extLst>
          </p:cNvPr>
          <p:cNvSpPr/>
          <p:nvPr/>
        </p:nvSpPr>
        <p:spPr>
          <a:xfrm>
            <a:off x="3762408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20;p28">
            <a:extLst>
              <a:ext uri="{FF2B5EF4-FFF2-40B4-BE49-F238E27FC236}">
                <a16:creationId xmlns:a16="http://schemas.microsoft.com/office/drawing/2014/main" id="{C3A039DB-BC26-454F-9CE2-10F44204D297}"/>
              </a:ext>
            </a:extLst>
          </p:cNvPr>
          <p:cNvSpPr/>
          <p:nvPr/>
        </p:nvSpPr>
        <p:spPr>
          <a:xfrm>
            <a:off x="3890770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6" name="Google Shape;421;p28">
            <a:extLst>
              <a:ext uri="{FF2B5EF4-FFF2-40B4-BE49-F238E27FC236}">
                <a16:creationId xmlns:a16="http://schemas.microsoft.com/office/drawing/2014/main" id="{AC81C87A-291B-4627-A36F-FA7A09E264A7}"/>
              </a:ext>
            </a:extLst>
          </p:cNvPr>
          <p:cNvSpPr/>
          <p:nvPr/>
        </p:nvSpPr>
        <p:spPr>
          <a:xfrm>
            <a:off x="3521582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7" name="Google Shape;422;p28">
            <a:extLst>
              <a:ext uri="{FF2B5EF4-FFF2-40B4-BE49-F238E27FC236}">
                <a16:creationId xmlns:a16="http://schemas.microsoft.com/office/drawing/2014/main" id="{7EEC4AF2-4BB0-4A59-815E-00B7F7D91256}"/>
              </a:ext>
            </a:extLst>
          </p:cNvPr>
          <p:cNvSpPr/>
          <p:nvPr/>
        </p:nvSpPr>
        <p:spPr>
          <a:xfrm>
            <a:off x="3890770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23;p28">
            <a:extLst>
              <a:ext uri="{FF2B5EF4-FFF2-40B4-BE49-F238E27FC236}">
                <a16:creationId xmlns:a16="http://schemas.microsoft.com/office/drawing/2014/main" id="{8C24A680-9899-4174-BAC7-4EBB5854189E}"/>
              </a:ext>
            </a:extLst>
          </p:cNvPr>
          <p:cNvSpPr/>
          <p:nvPr/>
        </p:nvSpPr>
        <p:spPr>
          <a:xfrm>
            <a:off x="4054698" y="2762369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24;p28">
            <a:extLst>
              <a:ext uri="{FF2B5EF4-FFF2-40B4-BE49-F238E27FC236}">
                <a16:creationId xmlns:a16="http://schemas.microsoft.com/office/drawing/2014/main" id="{76088401-702C-4CE6-ADE9-B9CC69762536}"/>
              </a:ext>
            </a:extLst>
          </p:cNvPr>
          <p:cNvSpPr/>
          <p:nvPr/>
        </p:nvSpPr>
        <p:spPr>
          <a:xfrm>
            <a:off x="4106811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25;p28">
            <a:extLst>
              <a:ext uri="{FF2B5EF4-FFF2-40B4-BE49-F238E27FC236}">
                <a16:creationId xmlns:a16="http://schemas.microsoft.com/office/drawing/2014/main" id="{0F8B5F56-869D-4FA5-8163-69595F8E56F5}"/>
              </a:ext>
            </a:extLst>
          </p:cNvPr>
          <p:cNvSpPr/>
          <p:nvPr/>
        </p:nvSpPr>
        <p:spPr>
          <a:xfrm>
            <a:off x="4386397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26;p28">
            <a:extLst>
              <a:ext uri="{FF2B5EF4-FFF2-40B4-BE49-F238E27FC236}">
                <a16:creationId xmlns:a16="http://schemas.microsoft.com/office/drawing/2014/main" id="{6239C2EC-C1C6-48D7-9E79-2286E1A26E62}"/>
              </a:ext>
            </a:extLst>
          </p:cNvPr>
          <p:cNvSpPr/>
          <p:nvPr/>
        </p:nvSpPr>
        <p:spPr>
          <a:xfrm>
            <a:off x="4446130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2" name="Google Shape;427;p28">
            <a:extLst>
              <a:ext uri="{FF2B5EF4-FFF2-40B4-BE49-F238E27FC236}">
                <a16:creationId xmlns:a16="http://schemas.microsoft.com/office/drawing/2014/main" id="{49CFD657-6D8C-4C8E-B588-06876703AE3F}"/>
              </a:ext>
            </a:extLst>
          </p:cNvPr>
          <p:cNvSpPr/>
          <p:nvPr/>
        </p:nvSpPr>
        <p:spPr>
          <a:xfrm>
            <a:off x="4446130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3" name="Google Shape;428;p28">
            <a:extLst>
              <a:ext uri="{FF2B5EF4-FFF2-40B4-BE49-F238E27FC236}">
                <a16:creationId xmlns:a16="http://schemas.microsoft.com/office/drawing/2014/main" id="{63B6C624-5BD7-4C38-A4E5-566C6A956DBF}"/>
              </a:ext>
            </a:extLst>
          </p:cNvPr>
          <p:cNvSpPr/>
          <p:nvPr/>
        </p:nvSpPr>
        <p:spPr>
          <a:xfrm>
            <a:off x="4066144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29;p28">
            <a:extLst>
              <a:ext uri="{FF2B5EF4-FFF2-40B4-BE49-F238E27FC236}">
                <a16:creationId xmlns:a16="http://schemas.microsoft.com/office/drawing/2014/main" id="{80343C2C-5331-4334-9CCB-89B5DE9DAF4A}"/>
              </a:ext>
            </a:extLst>
          </p:cNvPr>
          <p:cNvSpPr/>
          <p:nvPr/>
        </p:nvSpPr>
        <p:spPr>
          <a:xfrm>
            <a:off x="4128413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30;p28">
            <a:extLst>
              <a:ext uri="{FF2B5EF4-FFF2-40B4-BE49-F238E27FC236}">
                <a16:creationId xmlns:a16="http://schemas.microsoft.com/office/drawing/2014/main" id="{49E7C7C7-C31B-4F02-9189-15992D60C07B}"/>
              </a:ext>
            </a:extLst>
          </p:cNvPr>
          <p:cNvSpPr/>
          <p:nvPr/>
        </p:nvSpPr>
        <p:spPr>
          <a:xfrm>
            <a:off x="4569407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31;p28">
            <a:extLst>
              <a:ext uri="{FF2B5EF4-FFF2-40B4-BE49-F238E27FC236}">
                <a16:creationId xmlns:a16="http://schemas.microsoft.com/office/drawing/2014/main" id="{5D4EAC53-6A3B-4C29-A28A-CDFACDFCE643}"/>
              </a:ext>
            </a:extLst>
          </p:cNvPr>
          <p:cNvSpPr/>
          <p:nvPr/>
        </p:nvSpPr>
        <p:spPr>
          <a:xfrm>
            <a:off x="4569407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2;p28">
            <a:extLst>
              <a:ext uri="{FF2B5EF4-FFF2-40B4-BE49-F238E27FC236}">
                <a16:creationId xmlns:a16="http://schemas.microsoft.com/office/drawing/2014/main" id="{414A067C-E480-4660-A599-44404C2B723D}"/>
              </a:ext>
            </a:extLst>
          </p:cNvPr>
          <p:cNvSpPr/>
          <p:nvPr/>
        </p:nvSpPr>
        <p:spPr>
          <a:xfrm>
            <a:off x="5273470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33;p28">
            <a:extLst>
              <a:ext uri="{FF2B5EF4-FFF2-40B4-BE49-F238E27FC236}">
                <a16:creationId xmlns:a16="http://schemas.microsoft.com/office/drawing/2014/main" id="{34214C5A-63DB-4B80-BF27-B54952380406}"/>
              </a:ext>
            </a:extLst>
          </p:cNvPr>
          <p:cNvSpPr/>
          <p:nvPr/>
        </p:nvSpPr>
        <p:spPr>
          <a:xfrm>
            <a:off x="5465361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34;p28">
            <a:extLst>
              <a:ext uri="{FF2B5EF4-FFF2-40B4-BE49-F238E27FC236}">
                <a16:creationId xmlns:a16="http://schemas.microsoft.com/office/drawing/2014/main" id="{8E0B36BF-CDC5-49D7-BAAA-0F339B20B089}"/>
              </a:ext>
            </a:extLst>
          </p:cNvPr>
          <p:cNvSpPr/>
          <p:nvPr/>
        </p:nvSpPr>
        <p:spPr>
          <a:xfrm>
            <a:off x="5554316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0" name="Google Shape;435;p28">
            <a:extLst>
              <a:ext uri="{FF2B5EF4-FFF2-40B4-BE49-F238E27FC236}">
                <a16:creationId xmlns:a16="http://schemas.microsoft.com/office/drawing/2014/main" id="{E6FF2CD5-98B5-4DB7-874D-EF04AA8633B9}"/>
              </a:ext>
            </a:extLst>
          </p:cNvPr>
          <p:cNvSpPr/>
          <p:nvPr/>
        </p:nvSpPr>
        <p:spPr>
          <a:xfrm>
            <a:off x="5790699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1" name="Google Shape;436;p28">
            <a:extLst>
              <a:ext uri="{FF2B5EF4-FFF2-40B4-BE49-F238E27FC236}">
                <a16:creationId xmlns:a16="http://schemas.microsoft.com/office/drawing/2014/main" id="{8A199290-D227-4AED-BA9F-FEDD4824A27B}"/>
              </a:ext>
            </a:extLst>
          </p:cNvPr>
          <p:cNvSpPr/>
          <p:nvPr/>
        </p:nvSpPr>
        <p:spPr>
          <a:xfrm>
            <a:off x="5722086" y="1368063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7;p28">
            <a:extLst>
              <a:ext uri="{FF2B5EF4-FFF2-40B4-BE49-F238E27FC236}">
                <a16:creationId xmlns:a16="http://schemas.microsoft.com/office/drawing/2014/main" id="{362A0E0E-35C4-4B2B-A769-AD2CF0DCD7AE}"/>
              </a:ext>
            </a:extLst>
          </p:cNvPr>
          <p:cNvSpPr/>
          <p:nvPr/>
        </p:nvSpPr>
        <p:spPr>
          <a:xfrm>
            <a:off x="5861878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38;p28">
            <a:extLst>
              <a:ext uri="{FF2B5EF4-FFF2-40B4-BE49-F238E27FC236}">
                <a16:creationId xmlns:a16="http://schemas.microsoft.com/office/drawing/2014/main" id="{CAD9069C-71BF-46AF-86C1-BA2942D7A4FB}"/>
              </a:ext>
            </a:extLst>
          </p:cNvPr>
          <p:cNvSpPr/>
          <p:nvPr/>
        </p:nvSpPr>
        <p:spPr>
          <a:xfrm>
            <a:off x="6399447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9;p28">
            <a:extLst>
              <a:ext uri="{FF2B5EF4-FFF2-40B4-BE49-F238E27FC236}">
                <a16:creationId xmlns:a16="http://schemas.microsoft.com/office/drawing/2014/main" id="{1F3F3ABD-6CC4-423F-BC1D-84E70E2B2997}"/>
              </a:ext>
            </a:extLst>
          </p:cNvPr>
          <p:cNvSpPr/>
          <p:nvPr/>
        </p:nvSpPr>
        <p:spPr>
          <a:xfrm>
            <a:off x="6462990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40;p28">
            <a:extLst>
              <a:ext uri="{FF2B5EF4-FFF2-40B4-BE49-F238E27FC236}">
                <a16:creationId xmlns:a16="http://schemas.microsoft.com/office/drawing/2014/main" id="{357E88B3-2493-4C85-B36C-D5457793B842}"/>
              </a:ext>
            </a:extLst>
          </p:cNvPr>
          <p:cNvSpPr/>
          <p:nvPr/>
        </p:nvSpPr>
        <p:spPr>
          <a:xfrm>
            <a:off x="5992775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1;p28">
            <a:extLst>
              <a:ext uri="{FF2B5EF4-FFF2-40B4-BE49-F238E27FC236}">
                <a16:creationId xmlns:a16="http://schemas.microsoft.com/office/drawing/2014/main" id="{1E37996A-86C9-4BBA-9377-87CEDEC11E9F}"/>
              </a:ext>
            </a:extLst>
          </p:cNvPr>
          <p:cNvSpPr/>
          <p:nvPr/>
        </p:nvSpPr>
        <p:spPr>
          <a:xfrm>
            <a:off x="6110966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Đường kết nối: Mũi tên Gấp khúc 28">
            <a:extLst>
              <a:ext uri="{FF2B5EF4-FFF2-40B4-BE49-F238E27FC236}">
                <a16:creationId xmlns:a16="http://schemas.microsoft.com/office/drawing/2014/main" id="{4709E365-C4A9-45AC-8D29-6B7BCD18D7CA}"/>
              </a:ext>
            </a:extLst>
          </p:cNvPr>
          <p:cNvCxnSpPr>
            <a:cxnSpLocks/>
          </p:cNvCxnSpPr>
          <p:nvPr/>
        </p:nvCxnSpPr>
        <p:spPr>
          <a:xfrm>
            <a:off x="363268" y="1511093"/>
            <a:ext cx="650084" cy="357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80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572000" y="1766569"/>
            <a:ext cx="2785542" cy="994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Thanks</a:t>
            </a:r>
            <a:r>
              <a:rPr lang="vi-V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vi-VN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for</a:t>
            </a:r>
            <a:r>
              <a:rPr lang="vi-V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vi-VN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your</a:t>
            </a:r>
            <a:r>
              <a:rPr lang="vi-V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vi-VN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watching</a:t>
            </a:r>
            <a:r>
              <a:rPr lang="vi-V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!!!!</a:t>
            </a:r>
            <a:endParaRPr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5628;p51">
            <a:extLst>
              <a:ext uri="{FF2B5EF4-FFF2-40B4-BE49-F238E27FC236}">
                <a16:creationId xmlns:a16="http://schemas.microsoft.com/office/drawing/2014/main" id="{78EE17B5-DD2D-499A-BE5C-AC9BCC88D951}"/>
              </a:ext>
            </a:extLst>
          </p:cNvPr>
          <p:cNvGrpSpPr/>
          <p:nvPr/>
        </p:nvGrpSpPr>
        <p:grpSpPr>
          <a:xfrm>
            <a:off x="6321486" y="2725348"/>
            <a:ext cx="1036056" cy="113000"/>
            <a:chOff x="705948" y="3788465"/>
            <a:chExt cx="2308953" cy="299400"/>
          </a:xfrm>
        </p:grpSpPr>
        <p:sp>
          <p:nvSpPr>
            <p:cNvPr id="157" name="Google Shape;5629;p51">
              <a:extLst>
                <a:ext uri="{FF2B5EF4-FFF2-40B4-BE49-F238E27FC236}">
                  <a16:creationId xmlns:a16="http://schemas.microsoft.com/office/drawing/2014/main" id="{DA86D394-B215-4EA3-9987-FE0F15CBE4AF}"/>
                </a:ext>
              </a:extLst>
            </p:cNvPr>
            <p:cNvSpPr/>
            <p:nvPr/>
          </p:nvSpPr>
          <p:spPr>
            <a:xfrm>
              <a:off x="705948" y="3788465"/>
              <a:ext cx="335400" cy="299400"/>
            </a:xfrm>
            <a:prstGeom prst="heart">
              <a:avLst/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630;p51">
              <a:extLst>
                <a:ext uri="{FF2B5EF4-FFF2-40B4-BE49-F238E27FC236}">
                  <a16:creationId xmlns:a16="http://schemas.microsoft.com/office/drawing/2014/main" id="{59DE1E67-5B22-49C0-BCEC-3F9A8F83C261}"/>
                </a:ext>
              </a:extLst>
            </p:cNvPr>
            <p:cNvSpPr/>
            <p:nvPr/>
          </p:nvSpPr>
          <p:spPr>
            <a:xfrm>
              <a:off x="1209923" y="3788465"/>
              <a:ext cx="335400" cy="299400"/>
            </a:xfrm>
            <a:prstGeom prst="heart">
              <a:avLst/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631;p51">
              <a:extLst>
                <a:ext uri="{FF2B5EF4-FFF2-40B4-BE49-F238E27FC236}">
                  <a16:creationId xmlns:a16="http://schemas.microsoft.com/office/drawing/2014/main" id="{95B56D1A-0AAB-4141-B1BB-D034BB09F08E}"/>
                </a:ext>
              </a:extLst>
            </p:cNvPr>
            <p:cNvSpPr/>
            <p:nvPr/>
          </p:nvSpPr>
          <p:spPr>
            <a:xfrm>
              <a:off x="1713905" y="3788465"/>
              <a:ext cx="335400" cy="299400"/>
            </a:xfrm>
            <a:prstGeom prst="heart">
              <a:avLst/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632;p51">
              <a:extLst>
                <a:ext uri="{FF2B5EF4-FFF2-40B4-BE49-F238E27FC236}">
                  <a16:creationId xmlns:a16="http://schemas.microsoft.com/office/drawing/2014/main" id="{4DA9F8FD-106B-4266-80BC-0462404D7974}"/>
                </a:ext>
              </a:extLst>
            </p:cNvPr>
            <p:cNvSpPr/>
            <p:nvPr/>
          </p:nvSpPr>
          <p:spPr>
            <a:xfrm>
              <a:off x="2189639" y="3788465"/>
              <a:ext cx="335400" cy="299400"/>
            </a:xfrm>
            <a:prstGeom prst="heart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633;p51">
              <a:extLst>
                <a:ext uri="{FF2B5EF4-FFF2-40B4-BE49-F238E27FC236}">
                  <a16:creationId xmlns:a16="http://schemas.microsoft.com/office/drawing/2014/main" id="{2F5387DF-0915-4EEC-8D3B-5220DC7AD328}"/>
                </a:ext>
              </a:extLst>
            </p:cNvPr>
            <p:cNvSpPr/>
            <p:nvPr/>
          </p:nvSpPr>
          <p:spPr>
            <a:xfrm>
              <a:off x="2679500" y="3788465"/>
              <a:ext cx="335400" cy="299400"/>
            </a:xfrm>
            <a:prstGeom prst="heart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333A9C-80E9-459C-958C-3F98A8710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995" y="1002627"/>
            <a:ext cx="3871869" cy="606601"/>
          </a:xfrm>
        </p:spPr>
        <p:txBody>
          <a:bodyPr/>
          <a:lstStyle/>
          <a:p>
            <a:r>
              <a:rPr lang="vi-VN" dirty="0" err="1"/>
              <a:t>Tải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:</a:t>
            </a:r>
            <a:br>
              <a:rPr lang="vi-VN" dirty="0"/>
            </a:br>
            <a:r>
              <a:rPr lang="vi-VN" sz="1000" dirty="0" err="1">
                <a:solidFill>
                  <a:schemeClr val="bg1"/>
                </a:solidFill>
              </a:rPr>
              <a:t>sử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dụng</a:t>
            </a:r>
            <a:r>
              <a:rPr lang="vi-VN" sz="1000" dirty="0">
                <a:solidFill>
                  <a:schemeClr val="bg1"/>
                </a:solidFill>
              </a:rPr>
              <a:t>  </a:t>
            </a:r>
            <a:r>
              <a:rPr lang="vi-VN" sz="1000" dirty="0" err="1">
                <a:solidFill>
                  <a:schemeClr val="bg1"/>
                </a:solidFill>
              </a:rPr>
              <a:t>hàm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fetch_openml</a:t>
            </a:r>
            <a:r>
              <a:rPr lang="vi-VN" sz="1000" i="1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(</a:t>
            </a:r>
            <a:r>
              <a:rPr lang="vi-VN" sz="1000" i="1" dirty="0">
                <a:solidFill>
                  <a:schemeClr val="bg1"/>
                </a:solidFill>
              </a:rPr>
              <a:t>)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từ</a:t>
            </a:r>
            <a:r>
              <a:rPr lang="vi-VN" sz="1000" dirty="0">
                <a:solidFill>
                  <a:schemeClr val="bg1"/>
                </a:solidFill>
              </a:rPr>
              <a:t> thư </a:t>
            </a:r>
            <a:r>
              <a:rPr lang="vi-VN" sz="1000" dirty="0" err="1">
                <a:solidFill>
                  <a:schemeClr val="bg1"/>
                </a:solidFill>
              </a:rPr>
              <a:t>viện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i="1" dirty="0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sklearn.datasets</a:t>
            </a:r>
            <a:r>
              <a:rPr lang="vi-VN" sz="1000" dirty="0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để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tải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bộ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dữ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dirty="0" err="1">
                <a:solidFill>
                  <a:schemeClr val="bg1"/>
                </a:solidFill>
              </a:rPr>
              <a:t>liệu</a:t>
            </a:r>
            <a:r>
              <a:rPr lang="vi-VN" sz="1000" dirty="0">
                <a:solidFill>
                  <a:schemeClr val="bg1"/>
                </a:solidFill>
              </a:rPr>
              <a:t> </a:t>
            </a:r>
            <a:r>
              <a:rPr lang="vi-VN" sz="1000" i="1" dirty="0">
                <a:solidFill>
                  <a:schemeClr val="bg1"/>
                </a:solidFill>
              </a:rPr>
              <a:t>mnist_784</a:t>
            </a:r>
            <a:r>
              <a:rPr lang="vi-VN" sz="1000" dirty="0">
                <a:solidFill>
                  <a:schemeClr val="bg1"/>
                </a:solidFill>
              </a:rPr>
              <a:t>. </a:t>
            </a:r>
            <a:br>
              <a:rPr lang="vi-VN" sz="1000" dirty="0">
                <a:solidFill>
                  <a:schemeClr val="bg1"/>
                </a:solidFill>
              </a:rPr>
            </a:br>
            <a:endParaRPr lang="vi-VN" dirty="0"/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8FBB8F04-322D-47BA-85AE-E66C7DF0DC7F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405268" y="2052470"/>
            <a:ext cx="2277079" cy="299472"/>
          </a:xfrm>
        </p:spPr>
        <p:txBody>
          <a:bodyPr/>
          <a:lstStyle/>
          <a:p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quan </a:t>
            </a:r>
            <a:r>
              <a:rPr lang="vi-VN" dirty="0" err="1"/>
              <a:t>sát</a:t>
            </a:r>
            <a:endParaRPr lang="vi-VN" dirty="0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22EBAA96-17F7-47D3-A8CF-334745560BFB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55050" y="121218"/>
            <a:ext cx="7833900" cy="606600"/>
          </a:xfrm>
        </p:spPr>
        <p:txBody>
          <a:bodyPr/>
          <a:lstStyle/>
          <a:p>
            <a:pPr algn="ctr"/>
            <a:r>
              <a:rPr lang="vi-VN" dirty="0"/>
              <a:t>Quan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pic>
        <p:nvPicPr>
          <p:cNvPr id="12" name="Hình ảnh 11" descr="Ảnh có chứa văn bản&#10;&#10;Mô tả được tạo tự động">
            <a:extLst>
              <a:ext uri="{FF2B5EF4-FFF2-40B4-BE49-F238E27FC236}">
                <a16:creationId xmlns:a16="http://schemas.microsoft.com/office/drawing/2014/main" id="{74452EF3-028C-4296-A1F1-271C7551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7" y="2378869"/>
            <a:ext cx="3577271" cy="2536031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F722F36-77B4-4FC5-A9EE-2F99D243C4A3}"/>
              </a:ext>
            </a:extLst>
          </p:cNvPr>
          <p:cNvSpPr txBox="1"/>
          <p:nvPr/>
        </p:nvSpPr>
        <p:spPr>
          <a:xfrm>
            <a:off x="4326833" y="817211"/>
            <a:ext cx="473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200" dirty="0" err="1">
                <a:solidFill>
                  <a:schemeClr val="bg1"/>
                </a:solidFill>
              </a:rPr>
              <a:t>Bộ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liệu</a:t>
            </a:r>
            <a:r>
              <a:rPr lang="vi-VN" sz="1200" dirty="0">
                <a:solidFill>
                  <a:schemeClr val="bg1"/>
                </a:solidFill>
              </a:rPr>
              <a:t> không chia </a:t>
            </a:r>
            <a:r>
              <a:rPr lang="vi-VN" sz="1200" dirty="0" err="1">
                <a:solidFill>
                  <a:schemeClr val="bg1"/>
                </a:solidFill>
              </a:rPr>
              <a:t>thành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i="1" dirty="0" err="1">
                <a:solidFill>
                  <a:schemeClr val="bg1"/>
                </a:solidFill>
              </a:rPr>
              <a:t>training</a:t>
            </a:r>
            <a:r>
              <a:rPr lang="vi-VN" sz="1200" i="1" dirty="0">
                <a:solidFill>
                  <a:schemeClr val="bg1"/>
                </a:solidFill>
              </a:rPr>
              <a:t> </a:t>
            </a:r>
            <a:r>
              <a:rPr lang="vi-VN" sz="1200" i="1" dirty="0" err="1">
                <a:solidFill>
                  <a:schemeClr val="bg1"/>
                </a:solidFill>
              </a:rPr>
              <a:t>set</a:t>
            </a:r>
            <a:r>
              <a:rPr lang="vi-VN" sz="1200" i="1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i="1" dirty="0" err="1">
                <a:solidFill>
                  <a:schemeClr val="bg1"/>
                </a:solidFill>
              </a:rPr>
              <a:t>test</a:t>
            </a:r>
            <a:r>
              <a:rPr lang="vi-VN" sz="1200" i="1" dirty="0">
                <a:solidFill>
                  <a:schemeClr val="bg1"/>
                </a:solidFill>
              </a:rPr>
              <a:t> </a:t>
            </a:r>
            <a:r>
              <a:rPr lang="vi-VN" sz="1200" i="1" dirty="0" err="1">
                <a:solidFill>
                  <a:schemeClr val="bg1"/>
                </a:solidFill>
              </a:rPr>
              <a:t>set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mà</a:t>
            </a:r>
            <a:r>
              <a:rPr lang="vi-VN" sz="1200" dirty="0">
                <a:solidFill>
                  <a:schemeClr val="bg1"/>
                </a:solidFill>
              </a:rPr>
              <a:t> chung </a:t>
            </a:r>
            <a:r>
              <a:rPr lang="vi-VN" sz="1200" dirty="0" err="1">
                <a:solidFill>
                  <a:schemeClr val="bg1"/>
                </a:solidFill>
              </a:rPr>
              <a:t>lại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thành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một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bộ</a:t>
            </a:r>
            <a:r>
              <a:rPr lang="vi-VN" sz="1200" dirty="0">
                <a:solidFill>
                  <a:schemeClr val="bg1"/>
                </a:solidFill>
              </a:rPr>
              <a:t> duy </a:t>
            </a:r>
            <a:r>
              <a:rPr lang="vi-VN" sz="1200" dirty="0" err="1">
                <a:solidFill>
                  <a:schemeClr val="bg1"/>
                </a:solidFill>
              </a:rPr>
              <a:t>nhất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gồm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b="1" dirty="0">
                <a:solidFill>
                  <a:schemeClr val="bg1"/>
                </a:solidFill>
              </a:rPr>
              <a:t>70,000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mẫu</a:t>
            </a:r>
            <a:r>
              <a:rPr lang="vi-VN" sz="1200" dirty="0">
                <a:solidFill>
                  <a:schemeClr val="bg1"/>
                </a:solidFill>
              </a:rPr>
              <a:t>. </a:t>
            </a:r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vi-VN" sz="1200" b="1" dirty="0">
                <a:solidFill>
                  <a:schemeClr val="bg1"/>
                </a:solidFill>
              </a:rPr>
              <a:t>X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tổ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chức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thành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b="1" dirty="0">
                <a:solidFill>
                  <a:schemeClr val="bg1"/>
                </a:solidFill>
              </a:rPr>
              <a:t>784 </a:t>
            </a:r>
            <a:r>
              <a:rPr lang="vi-VN" sz="1200" b="1" dirty="0" err="1">
                <a:solidFill>
                  <a:schemeClr val="bg1"/>
                </a:solidFill>
              </a:rPr>
              <a:t>cột</a:t>
            </a:r>
            <a:r>
              <a:rPr lang="vi-VN" sz="1200" b="1" dirty="0">
                <a:solidFill>
                  <a:schemeClr val="bg1"/>
                </a:solidFill>
              </a:rPr>
              <a:t> </a:t>
            </a:r>
            <a:r>
              <a:rPr lang="vi-VN" sz="1200" b="1" dirty="0" err="1">
                <a:solidFill>
                  <a:schemeClr val="bg1"/>
                </a:solidFill>
              </a:rPr>
              <a:t>và</a:t>
            </a:r>
            <a:r>
              <a:rPr lang="vi-VN" sz="1200" b="1" dirty="0">
                <a:solidFill>
                  <a:schemeClr val="bg1"/>
                </a:solidFill>
              </a:rPr>
              <a:t> 70,000 </a:t>
            </a:r>
            <a:r>
              <a:rPr lang="vi-VN" sz="1200" b="1" dirty="0" err="1">
                <a:solidFill>
                  <a:schemeClr val="bg1"/>
                </a:solidFill>
              </a:rPr>
              <a:t>dòng</a:t>
            </a:r>
            <a:r>
              <a:rPr lang="vi-VN" sz="1200" dirty="0">
                <a:solidFill>
                  <a:schemeClr val="bg1"/>
                </a:solidFill>
              </a:rPr>
              <a:t>; </a:t>
            </a:r>
            <a:r>
              <a:rPr lang="vi-VN" sz="1200" dirty="0" err="1">
                <a:solidFill>
                  <a:schemeClr val="bg1"/>
                </a:solidFill>
              </a:rPr>
              <a:t>với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cột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lần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lượt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pixel1, ..., pixel784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giá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trị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điểm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ảnh</a:t>
            </a:r>
            <a:r>
              <a:rPr lang="vi-VN" sz="1200" dirty="0">
                <a:solidFill>
                  <a:schemeClr val="bg1"/>
                </a:solidFill>
              </a:rPr>
              <a:t> trong </a:t>
            </a:r>
            <a:r>
              <a:rPr lang="vi-VN" sz="1200" dirty="0" err="1">
                <a:solidFill>
                  <a:schemeClr val="bg1"/>
                </a:solidFill>
              </a:rPr>
              <a:t>từng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bức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ảnh</a:t>
            </a:r>
            <a:r>
              <a:rPr lang="vi-VN" sz="1200" dirty="0">
                <a:solidFill>
                  <a:schemeClr val="bg1"/>
                </a:solidFill>
              </a:rPr>
              <a:t>.</a:t>
            </a:r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vi-VN" sz="1200" b="1" dirty="0">
                <a:solidFill>
                  <a:schemeClr val="bg1"/>
                </a:solidFill>
              </a:rPr>
              <a:t>y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tập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giá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trị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nhãn</a:t>
            </a:r>
            <a:r>
              <a:rPr lang="vi-VN" sz="1200" dirty="0">
                <a:solidFill>
                  <a:schemeClr val="bg1"/>
                </a:solidFill>
              </a:rPr>
              <a:t> (</a:t>
            </a:r>
            <a:r>
              <a:rPr lang="vi-VN" sz="1200" dirty="0" err="1">
                <a:solidFill>
                  <a:schemeClr val="bg1"/>
                </a:solidFill>
              </a:rPr>
              <a:t>class</a:t>
            </a:r>
            <a:r>
              <a:rPr lang="vi-VN" sz="1200" dirty="0">
                <a:solidFill>
                  <a:schemeClr val="bg1"/>
                </a:solidFill>
              </a:rPr>
              <a:t>) </a:t>
            </a:r>
            <a:r>
              <a:rPr lang="vi-VN" sz="1200" dirty="0" err="1">
                <a:solidFill>
                  <a:schemeClr val="bg1"/>
                </a:solidFill>
              </a:rPr>
              <a:t>của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ảnh</a:t>
            </a:r>
            <a:r>
              <a:rPr lang="vi-VN" sz="1200" dirty="0">
                <a:solidFill>
                  <a:schemeClr val="bg1"/>
                </a:solidFill>
              </a:rPr>
              <a:t> trong </a:t>
            </a:r>
            <a:r>
              <a:rPr lang="vi-VN" sz="1200" dirty="0" err="1">
                <a:solidFill>
                  <a:schemeClr val="bg1"/>
                </a:solidFill>
              </a:rPr>
              <a:t>tập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liệu</a:t>
            </a:r>
            <a:r>
              <a:rPr lang="vi-VN" sz="1200" dirty="0">
                <a:solidFill>
                  <a:schemeClr val="bg1"/>
                </a:solidFill>
              </a:rPr>
              <a:t>. </a:t>
            </a:r>
          </a:p>
          <a:p>
            <a:pPr lvl="8" algn="just"/>
            <a:r>
              <a:rPr lang="vi-VN" sz="1200" dirty="0">
                <a:solidFill>
                  <a:schemeClr val="bg1"/>
                </a:solidFill>
              </a:rPr>
              <a:t>Sau </a:t>
            </a:r>
            <a:r>
              <a:rPr lang="vi-VN" sz="1200" dirty="0" err="1">
                <a:solidFill>
                  <a:schemeClr val="bg1"/>
                </a:solidFill>
              </a:rPr>
              <a:t>đó</a:t>
            </a:r>
            <a:r>
              <a:rPr lang="vi-VN" sz="1200" dirty="0">
                <a:solidFill>
                  <a:schemeClr val="bg1"/>
                </a:solidFill>
              </a:rPr>
              <a:t> phân chia </a:t>
            </a:r>
            <a:r>
              <a:rPr lang="vi-VN" sz="1200" dirty="0" err="1">
                <a:solidFill>
                  <a:schemeClr val="bg1"/>
                </a:solidFill>
              </a:rPr>
              <a:t>tập</a:t>
            </a:r>
            <a:r>
              <a:rPr lang="vi-VN" sz="1200" dirty="0">
                <a:solidFill>
                  <a:schemeClr val="bg1"/>
                </a:solidFill>
              </a:rPr>
              <a:t> X theo </a:t>
            </a:r>
            <a:r>
              <a:rPr lang="vi-VN" sz="1200" dirty="0" err="1">
                <a:solidFill>
                  <a:schemeClr val="bg1"/>
                </a:solidFill>
              </a:rPr>
              <a:t>tỉ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lệ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b="1" dirty="0" err="1">
                <a:solidFill>
                  <a:schemeClr val="bg1"/>
                </a:solidFill>
              </a:rPr>
              <a:t>train</a:t>
            </a:r>
            <a:r>
              <a:rPr lang="vi-VN" sz="1200" b="1" dirty="0">
                <a:solidFill>
                  <a:schemeClr val="bg1"/>
                </a:solidFill>
              </a:rPr>
              <a:t> : </a:t>
            </a:r>
            <a:r>
              <a:rPr lang="vi-VN" sz="1200" b="1" dirty="0" err="1">
                <a:solidFill>
                  <a:schemeClr val="bg1"/>
                </a:solidFill>
              </a:rPr>
              <a:t>test</a:t>
            </a:r>
            <a:r>
              <a:rPr lang="vi-VN" sz="1200" b="1" dirty="0">
                <a:solidFill>
                  <a:schemeClr val="bg1"/>
                </a:solidFill>
              </a:rPr>
              <a:t> = 6 : 1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905430B-6B0A-496F-B886-2BECA1A06ECB}"/>
              </a:ext>
            </a:extLst>
          </p:cNvPr>
          <p:cNvSpPr txBox="1"/>
          <p:nvPr/>
        </p:nvSpPr>
        <p:spPr>
          <a:xfrm>
            <a:off x="4338182" y="2430865"/>
            <a:ext cx="47200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200" dirty="0">
                <a:solidFill>
                  <a:schemeClr val="bg1"/>
                </a:solidFill>
              </a:rPr>
              <a:t>Ta </a:t>
            </a:r>
            <a:r>
              <a:rPr lang="vi-VN" sz="1200" dirty="0" err="1">
                <a:solidFill>
                  <a:schemeClr val="bg1"/>
                </a:solidFill>
              </a:rPr>
              <a:t>sẽ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lấy</a:t>
            </a:r>
            <a:r>
              <a:rPr lang="vi-VN" sz="1200" dirty="0">
                <a:solidFill>
                  <a:schemeClr val="bg1"/>
                </a:solidFill>
              </a:rPr>
              <a:t> 25 </a:t>
            </a:r>
            <a:r>
              <a:rPr lang="vi-VN" sz="1200" dirty="0" err="1">
                <a:solidFill>
                  <a:schemeClr val="bg1"/>
                </a:solidFill>
              </a:rPr>
              <a:t>dòng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liệu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đầu</a:t>
            </a:r>
            <a:r>
              <a:rPr lang="vi-VN" sz="1200" dirty="0">
                <a:solidFill>
                  <a:schemeClr val="bg1"/>
                </a:solidFill>
              </a:rPr>
              <a:t> tương đương </a:t>
            </a:r>
            <a:r>
              <a:rPr lang="vi-VN" sz="1200" dirty="0" err="1">
                <a:solidFill>
                  <a:schemeClr val="bg1"/>
                </a:solidFill>
              </a:rPr>
              <a:t>với</a:t>
            </a:r>
            <a:r>
              <a:rPr lang="vi-VN" sz="1200" dirty="0">
                <a:solidFill>
                  <a:schemeClr val="bg1"/>
                </a:solidFill>
              </a:rPr>
              <a:t> 25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ảnh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đầu</a:t>
            </a:r>
            <a:r>
              <a:rPr lang="vi-VN" sz="1200" dirty="0">
                <a:solidFill>
                  <a:schemeClr val="bg1"/>
                </a:solidFill>
              </a:rPr>
              <a:t> tiên trong </a:t>
            </a:r>
            <a:r>
              <a:rPr lang="vi-VN" sz="1200" dirty="0" err="1">
                <a:solidFill>
                  <a:schemeClr val="bg1"/>
                </a:solidFill>
              </a:rPr>
              <a:t>dữ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liệu</a:t>
            </a:r>
            <a:r>
              <a:rPr lang="vi-VN" sz="1200" dirty="0">
                <a:solidFill>
                  <a:schemeClr val="bg1"/>
                </a:solidFill>
              </a:rPr>
              <a:t> ra </a:t>
            </a:r>
            <a:r>
              <a:rPr lang="vi-VN" sz="1200" dirty="0" err="1">
                <a:solidFill>
                  <a:schemeClr val="bg1"/>
                </a:solidFill>
              </a:rPr>
              <a:t>để</a:t>
            </a:r>
            <a:r>
              <a:rPr lang="vi-VN" sz="1200" dirty="0">
                <a:solidFill>
                  <a:schemeClr val="bg1"/>
                </a:solidFill>
              </a:rPr>
              <a:t> quan </a:t>
            </a:r>
            <a:r>
              <a:rPr lang="vi-VN" sz="1200" dirty="0" err="1">
                <a:solidFill>
                  <a:schemeClr val="bg1"/>
                </a:solidFill>
              </a:rPr>
              <a:t>sát</a:t>
            </a:r>
            <a:r>
              <a:rPr lang="vi-VN" sz="1200" dirty="0">
                <a:solidFill>
                  <a:schemeClr val="bg1"/>
                </a:solidFill>
              </a:rPr>
              <a:t>. </a:t>
            </a:r>
            <a:r>
              <a:rPr lang="vi-VN" sz="1200" dirty="0" err="1">
                <a:solidFill>
                  <a:schemeClr val="bg1"/>
                </a:solidFill>
              </a:rPr>
              <a:t>Để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làm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điều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đầu</a:t>
            </a:r>
            <a:r>
              <a:rPr lang="vi-VN" sz="1200" dirty="0">
                <a:solidFill>
                  <a:schemeClr val="bg1"/>
                </a:solidFill>
              </a:rPr>
              <a:t> tiên ta </a:t>
            </a:r>
            <a:r>
              <a:rPr lang="vi-VN" sz="1200" dirty="0" err="1">
                <a:solidFill>
                  <a:schemeClr val="bg1"/>
                </a:solidFill>
              </a:rPr>
              <a:t>sẽ</a:t>
            </a:r>
            <a:r>
              <a:rPr lang="vi-VN" sz="1200" dirty="0">
                <a:solidFill>
                  <a:schemeClr val="bg1"/>
                </a:solidFill>
              </a:rPr>
              <a:t> thay </a:t>
            </a:r>
            <a:r>
              <a:rPr lang="vi-VN" sz="1200" dirty="0" err="1">
                <a:solidFill>
                  <a:schemeClr val="bg1"/>
                </a:solidFill>
              </a:rPr>
              <a:t>đổi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i="1" dirty="0" err="1">
                <a:solidFill>
                  <a:schemeClr val="bg1"/>
                </a:solidFill>
              </a:rPr>
              <a:t>shape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của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mỗi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liệu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từ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b="1" dirty="0">
                <a:solidFill>
                  <a:schemeClr val="bg1"/>
                </a:solidFill>
              </a:rPr>
              <a:t>(784, 1)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thành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b="1" dirty="0">
                <a:solidFill>
                  <a:schemeClr val="bg1"/>
                </a:solidFill>
              </a:rPr>
              <a:t>(28, 28</a:t>
            </a:r>
            <a:r>
              <a:rPr lang="vi-VN" sz="1200" dirty="0">
                <a:solidFill>
                  <a:schemeClr val="bg1"/>
                </a:solidFill>
              </a:rPr>
              <a:t>) </a:t>
            </a:r>
            <a:r>
              <a:rPr lang="vi-VN" sz="1200" dirty="0" err="1">
                <a:solidFill>
                  <a:schemeClr val="bg1"/>
                </a:solidFill>
              </a:rPr>
              <a:t>rồi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chuyển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màu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của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liệu</a:t>
            </a:r>
            <a:r>
              <a:rPr lang="vi-VN" sz="1200" dirty="0">
                <a:solidFill>
                  <a:schemeClr val="bg1"/>
                </a:solidFill>
              </a:rPr>
              <a:t> sang </a:t>
            </a:r>
            <a:r>
              <a:rPr lang="vi-VN" sz="1200" b="1" dirty="0" err="1">
                <a:solidFill>
                  <a:schemeClr val="bg1"/>
                </a:solidFill>
              </a:rPr>
              <a:t>gray</a:t>
            </a:r>
            <a:r>
              <a:rPr lang="vi-VN" sz="1200" dirty="0">
                <a:solidFill>
                  <a:schemeClr val="bg1"/>
                </a:solidFill>
              </a:rPr>
              <a:t> như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bên.</a:t>
            </a:r>
          </a:p>
          <a:p>
            <a:pPr algn="just"/>
            <a:r>
              <a:rPr lang="vi-VN" sz="1200" dirty="0">
                <a:solidFill>
                  <a:schemeClr val="bg1"/>
                </a:solidFill>
              </a:rPr>
              <a:t>Quan </a:t>
            </a:r>
            <a:r>
              <a:rPr lang="vi-VN" sz="1200" dirty="0" err="1">
                <a:solidFill>
                  <a:schemeClr val="bg1"/>
                </a:solidFill>
              </a:rPr>
              <a:t>sát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tập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liệu,ta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thấy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nét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vẽ</a:t>
            </a:r>
            <a:r>
              <a:rPr lang="vi-VN" sz="1200" dirty="0">
                <a:solidFill>
                  <a:schemeClr val="bg1"/>
                </a:solidFill>
              </a:rPr>
              <a:t> ở </a:t>
            </a:r>
            <a:r>
              <a:rPr lang="vi-VN" sz="1200" dirty="0" err="1">
                <a:solidFill>
                  <a:schemeClr val="bg1"/>
                </a:solidFill>
              </a:rPr>
              <a:t>mỗi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đậm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nhạt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khác</a:t>
            </a:r>
            <a:r>
              <a:rPr lang="vi-VN" sz="1200" dirty="0">
                <a:solidFill>
                  <a:schemeClr val="bg1"/>
                </a:solidFill>
              </a:rPr>
              <a:t> nhau;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những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cặp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số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nhiều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nét</a:t>
            </a:r>
            <a:r>
              <a:rPr lang="vi-VN" sz="1200" dirty="0">
                <a:solidFill>
                  <a:schemeClr val="bg1"/>
                </a:solidFill>
              </a:rPr>
              <a:t> tương </a:t>
            </a:r>
            <a:r>
              <a:rPr lang="vi-VN" sz="1200" dirty="0" err="1">
                <a:solidFill>
                  <a:schemeClr val="bg1"/>
                </a:solidFill>
              </a:rPr>
              <a:t>đồng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khó</a:t>
            </a:r>
            <a:r>
              <a:rPr lang="vi-VN" sz="1200" dirty="0">
                <a:solidFill>
                  <a:schemeClr val="bg1"/>
                </a:solidFill>
              </a:rPr>
              <a:t> phân </a:t>
            </a:r>
            <a:r>
              <a:rPr lang="vi-VN" sz="1200" dirty="0" err="1">
                <a:solidFill>
                  <a:schemeClr val="bg1"/>
                </a:solidFill>
              </a:rPr>
              <a:t>biệt</a:t>
            </a:r>
            <a:r>
              <a:rPr lang="vi-VN" sz="1200" dirty="0">
                <a:solidFill>
                  <a:schemeClr val="bg1"/>
                </a:solidFill>
              </a:rPr>
              <a:t> như 1 − 7 hay 4 − 9, ... </a:t>
            </a:r>
            <a:r>
              <a:rPr lang="vi-VN" sz="1200" dirty="0" err="1">
                <a:solidFill>
                  <a:schemeClr val="bg1"/>
                </a:solidFill>
              </a:rPr>
              <a:t>và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lúc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cùng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một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số</a:t>
            </a:r>
            <a:r>
              <a:rPr lang="vi-VN" sz="1200" dirty="0">
                <a:solidFill>
                  <a:schemeClr val="bg1"/>
                </a:solidFill>
              </a:rPr>
              <a:t> nhưng </a:t>
            </a:r>
            <a:r>
              <a:rPr lang="vi-VN" sz="1200" dirty="0" err="1">
                <a:solidFill>
                  <a:schemeClr val="bg1"/>
                </a:solidFill>
              </a:rPr>
              <a:t>lại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vẽ</a:t>
            </a:r>
            <a:r>
              <a:rPr lang="vi-VN" sz="1200" dirty="0">
                <a:solidFill>
                  <a:schemeClr val="bg1"/>
                </a:solidFill>
              </a:rPr>
              <a:t> theo </a:t>
            </a:r>
            <a:r>
              <a:rPr lang="vi-VN" sz="1200" dirty="0" err="1">
                <a:solidFill>
                  <a:schemeClr val="bg1"/>
                </a:solidFill>
              </a:rPr>
              <a:t>cách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khác</a:t>
            </a:r>
            <a:r>
              <a:rPr lang="vi-VN" sz="1200" dirty="0">
                <a:solidFill>
                  <a:schemeClr val="bg1"/>
                </a:solidFill>
              </a:rPr>
              <a:t> nhau tiêu </a:t>
            </a:r>
            <a:r>
              <a:rPr lang="vi-VN" sz="1200" dirty="0" err="1">
                <a:solidFill>
                  <a:schemeClr val="bg1"/>
                </a:solidFill>
              </a:rPr>
              <a:t>biểu</a:t>
            </a:r>
            <a:r>
              <a:rPr lang="vi-VN" sz="1200" dirty="0">
                <a:solidFill>
                  <a:schemeClr val="bg1"/>
                </a:solidFill>
              </a:rPr>
              <a:t> như </a:t>
            </a:r>
            <a:r>
              <a:rPr lang="vi-VN" sz="1200" dirty="0" err="1">
                <a:solidFill>
                  <a:schemeClr val="bg1"/>
                </a:solidFill>
              </a:rPr>
              <a:t>số</a:t>
            </a:r>
            <a:r>
              <a:rPr lang="vi-VN" sz="1200" dirty="0">
                <a:solidFill>
                  <a:schemeClr val="bg1"/>
                </a:solidFill>
              </a:rPr>
              <a:t> 1 ở </a:t>
            </a:r>
            <a:r>
              <a:rPr lang="vi-VN" sz="1200" dirty="0" err="1">
                <a:solidFill>
                  <a:schemeClr val="bg1"/>
                </a:solidFill>
              </a:rPr>
              <a:t>dữ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liệu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thứ</a:t>
            </a:r>
            <a:r>
              <a:rPr lang="vi-VN" sz="1200" dirty="0">
                <a:solidFill>
                  <a:schemeClr val="bg1"/>
                </a:solidFill>
              </a:rPr>
              <a:t> 24 </a:t>
            </a:r>
            <a:r>
              <a:rPr lang="vi-VN" sz="1200" dirty="0" err="1">
                <a:solidFill>
                  <a:schemeClr val="bg1"/>
                </a:solidFill>
              </a:rPr>
              <a:t>và</a:t>
            </a:r>
            <a:r>
              <a:rPr lang="vi-VN" sz="1200" dirty="0">
                <a:solidFill>
                  <a:schemeClr val="bg1"/>
                </a:solidFill>
              </a:rPr>
              <a:t> 25. </a:t>
            </a:r>
          </a:p>
          <a:p>
            <a:pPr algn="just"/>
            <a:r>
              <a:rPr lang="vi-VN" sz="1200" dirty="0" err="1">
                <a:solidFill>
                  <a:schemeClr val="bg1"/>
                </a:solidFill>
              </a:rPr>
              <a:t>Từ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những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nhận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định</a:t>
            </a:r>
            <a:r>
              <a:rPr lang="vi-VN" sz="1200" dirty="0">
                <a:solidFill>
                  <a:schemeClr val="bg1"/>
                </a:solidFill>
              </a:rPr>
              <a:t> trên, ta </a:t>
            </a:r>
            <a:r>
              <a:rPr lang="vi-VN" sz="1200" dirty="0" err="1">
                <a:solidFill>
                  <a:schemeClr val="bg1"/>
                </a:solidFill>
              </a:rPr>
              <a:t>cần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phải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thực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hiện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bước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tiền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xử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lý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kĩ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một</a:t>
            </a:r>
            <a:r>
              <a:rPr lang="vi-VN" sz="1200" dirty="0">
                <a:solidFill>
                  <a:schemeClr val="bg1"/>
                </a:solidFill>
              </a:rPr>
              <a:t> mô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đủ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mạnh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để</a:t>
            </a:r>
            <a:r>
              <a:rPr lang="vi-VN" sz="1200" dirty="0">
                <a:solidFill>
                  <a:schemeClr val="bg1"/>
                </a:solidFill>
              </a:rPr>
              <a:t> phân </a:t>
            </a:r>
            <a:r>
              <a:rPr lang="vi-VN" sz="1200" dirty="0" err="1">
                <a:solidFill>
                  <a:schemeClr val="bg1"/>
                </a:solidFill>
              </a:rPr>
              <a:t>loại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nhận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dạng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số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viết</a:t>
            </a:r>
            <a:r>
              <a:rPr lang="vi-VN" sz="1200" dirty="0">
                <a:solidFill>
                  <a:schemeClr val="bg1"/>
                </a:solidFill>
              </a:rPr>
              <a:t> tay trên </a:t>
            </a:r>
            <a:r>
              <a:rPr lang="vi-VN" sz="1200" dirty="0" err="1">
                <a:solidFill>
                  <a:schemeClr val="bg1"/>
                </a:solidFill>
              </a:rPr>
              <a:t>tập</a:t>
            </a:r>
            <a:r>
              <a:rPr lang="vi-VN" sz="1200" dirty="0">
                <a:solidFill>
                  <a:schemeClr val="bg1"/>
                </a:solidFill>
              </a:rPr>
              <a:t> MNIST trên. </a:t>
            </a:r>
          </a:p>
          <a:p>
            <a:pPr algn="just"/>
            <a:r>
              <a:rPr lang="vi-VN" sz="1200" dirty="0">
                <a:solidFill>
                  <a:schemeClr val="bg1"/>
                </a:solidFill>
              </a:rPr>
              <a:t>Ở đây ta </a:t>
            </a:r>
            <a:r>
              <a:rPr lang="vi-VN" sz="1200" dirty="0" err="1">
                <a:solidFill>
                  <a:schemeClr val="bg1"/>
                </a:solidFill>
              </a:rPr>
              <a:t>sẽ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sử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dụng</a:t>
            </a:r>
            <a:r>
              <a:rPr lang="vi-VN" sz="1200" dirty="0">
                <a:solidFill>
                  <a:schemeClr val="bg1"/>
                </a:solidFill>
              </a:rPr>
              <a:t> mô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i="1" dirty="0" err="1">
                <a:solidFill>
                  <a:schemeClr val="bg1"/>
                </a:solidFill>
              </a:rPr>
              <a:t>Logistic</a:t>
            </a:r>
            <a:r>
              <a:rPr lang="vi-VN" sz="1200" i="1" dirty="0">
                <a:solidFill>
                  <a:schemeClr val="bg1"/>
                </a:solidFill>
              </a:rPr>
              <a:t> </a:t>
            </a:r>
            <a:r>
              <a:rPr lang="vi-VN" sz="1200" i="1" dirty="0" err="1">
                <a:solidFill>
                  <a:schemeClr val="bg1"/>
                </a:solidFill>
              </a:rPr>
              <a:t>Regression</a:t>
            </a:r>
            <a:r>
              <a:rPr lang="vi-VN" sz="1200" i="1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để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thực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hiện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nhiệm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vụ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C61EA34-8B27-440F-9CFD-F2B9D8EB2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68" y="1426015"/>
            <a:ext cx="3717131" cy="167386"/>
          </a:xfrm>
          <a:prstGeom prst="rect">
            <a:avLst/>
          </a:prstGeom>
        </p:spPr>
      </p:pic>
      <p:cxnSp>
        <p:nvCxnSpPr>
          <p:cNvPr id="10" name="Google Shape;257;p23">
            <a:extLst>
              <a:ext uri="{FF2B5EF4-FFF2-40B4-BE49-F238E27FC236}">
                <a16:creationId xmlns:a16="http://schemas.microsoft.com/office/drawing/2014/main" id="{D1B71D36-D7E0-4248-96FA-266D5D84007D}"/>
              </a:ext>
            </a:extLst>
          </p:cNvPr>
          <p:cNvCxnSpPr/>
          <p:nvPr/>
        </p:nvCxnSpPr>
        <p:spPr>
          <a:xfrm>
            <a:off x="311700" y="6487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982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319050" y="707353"/>
            <a:ext cx="7833900" cy="4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rgbClr val="FFFFFF"/>
                </a:solidFill>
              </a:rPr>
              <a:t>Tiền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xử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lý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dữ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liệu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chemeClr val="dk1"/>
                </a:solidFill>
              </a:rPr>
              <a:t>Lọc</a:t>
            </a:r>
            <a:r>
              <a:rPr lang="vi-VN" dirty="0">
                <a:solidFill>
                  <a:schemeClr val="dk1"/>
                </a:solidFill>
              </a:rPr>
              <a:t> </a:t>
            </a:r>
            <a:r>
              <a:rPr lang="vi-VN" dirty="0" err="1">
                <a:solidFill>
                  <a:schemeClr val="dk1"/>
                </a:solidFill>
              </a:rPr>
              <a:t>giá</a:t>
            </a:r>
            <a:r>
              <a:rPr lang="vi-VN" dirty="0">
                <a:solidFill>
                  <a:schemeClr val="dk1"/>
                </a:solidFill>
              </a:rPr>
              <a:t> </a:t>
            </a:r>
            <a:r>
              <a:rPr lang="vi-VN" dirty="0" err="1">
                <a:solidFill>
                  <a:schemeClr val="dk1"/>
                </a:solidFill>
              </a:rPr>
              <a:t>trị</a:t>
            </a:r>
            <a:r>
              <a:rPr lang="vi-VN" dirty="0">
                <a:solidFill>
                  <a:schemeClr val="dk1"/>
                </a:solidFill>
              </a:rPr>
              <a:t> </a:t>
            </a:r>
            <a:r>
              <a:rPr lang="vi-VN" dirty="0" err="1">
                <a:solidFill>
                  <a:schemeClr val="dk1"/>
                </a:solidFill>
              </a:rPr>
              <a:t>nhiễu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</a:rPr>
              <a:t>PCA </a:t>
            </a:r>
            <a:r>
              <a:rPr lang="vi-VN" dirty="0" err="1">
                <a:solidFill>
                  <a:schemeClr val="dk1"/>
                </a:solidFill>
              </a:rPr>
              <a:t>và</a:t>
            </a:r>
            <a:r>
              <a:rPr lang="vi-VN" dirty="0">
                <a:solidFill>
                  <a:schemeClr val="dk1"/>
                </a:solidFill>
              </a:rPr>
              <a:t> </a:t>
            </a:r>
            <a:r>
              <a:rPr lang="vi-VN" dirty="0" err="1">
                <a:solidFill>
                  <a:schemeClr val="dk1"/>
                </a:solidFill>
              </a:rPr>
              <a:t>Polynomial</a:t>
            </a:r>
            <a:r>
              <a:rPr lang="vi-VN" dirty="0">
                <a:solidFill>
                  <a:schemeClr val="dk1"/>
                </a:solidFill>
              </a:rPr>
              <a:t> </a:t>
            </a:r>
            <a:r>
              <a:rPr lang="vi-VN" dirty="0" err="1">
                <a:solidFill>
                  <a:schemeClr val="dk1"/>
                </a:solidFill>
              </a:rPr>
              <a:t>Features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chemeClr val="dk1"/>
                </a:solidFill>
              </a:rPr>
              <a:t>Hiện</a:t>
            </a:r>
            <a:r>
              <a:rPr lang="vi-VN" dirty="0">
                <a:solidFill>
                  <a:schemeClr val="dk1"/>
                </a:solidFill>
              </a:rPr>
              <a:t> </a:t>
            </a:r>
            <a:r>
              <a:rPr lang="vi-VN" dirty="0" err="1">
                <a:solidFill>
                  <a:schemeClr val="dk1"/>
                </a:solidFill>
              </a:rPr>
              <a:t>tượng</a:t>
            </a:r>
            <a:r>
              <a:rPr lang="vi-VN" dirty="0">
                <a:solidFill>
                  <a:schemeClr val="dk1"/>
                </a:solidFill>
              </a:rPr>
              <a:t> đa </a:t>
            </a:r>
            <a:r>
              <a:rPr lang="vi-VN" dirty="0" err="1">
                <a:solidFill>
                  <a:schemeClr val="dk1"/>
                </a:solidFill>
              </a:rPr>
              <a:t>cộng</a:t>
            </a:r>
            <a:r>
              <a:rPr lang="vi-VN" dirty="0">
                <a:solidFill>
                  <a:schemeClr val="dk1"/>
                </a:solidFill>
              </a:rPr>
              <a:t> </a:t>
            </a:r>
            <a:r>
              <a:rPr lang="vi-VN" dirty="0" err="1">
                <a:solidFill>
                  <a:schemeClr val="dk1"/>
                </a:solidFill>
              </a:rPr>
              <a:t>tuyến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69127" y="2762369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36515" y="1368063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08;p28">
            <a:extLst>
              <a:ext uri="{FF2B5EF4-FFF2-40B4-BE49-F238E27FC236}">
                <a16:creationId xmlns:a16="http://schemas.microsoft.com/office/drawing/2014/main" id="{BC3D383C-16FA-4262-B185-C81FD0B67E39}"/>
              </a:ext>
            </a:extLst>
          </p:cNvPr>
          <p:cNvSpPr/>
          <p:nvPr/>
        </p:nvSpPr>
        <p:spPr>
          <a:xfrm>
            <a:off x="819925" y="396670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5" name="Google Shape;402;p28">
            <a:extLst>
              <a:ext uri="{FF2B5EF4-FFF2-40B4-BE49-F238E27FC236}">
                <a16:creationId xmlns:a16="http://schemas.microsoft.com/office/drawing/2014/main" id="{AFA04EE4-C9C0-49D1-AC66-DDEA663BBEE3}"/>
              </a:ext>
            </a:extLst>
          </p:cNvPr>
          <p:cNvSpPr/>
          <p:nvPr/>
        </p:nvSpPr>
        <p:spPr>
          <a:xfrm>
            <a:off x="1344811" y="39913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48FFD5"/>
                </a:solidFill>
              </a:rPr>
              <a:t>SS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3" name="Sao: 5 Cánh 2">
            <a:extLst>
              <a:ext uri="{FF2B5EF4-FFF2-40B4-BE49-F238E27FC236}">
                <a16:creationId xmlns:a16="http://schemas.microsoft.com/office/drawing/2014/main" id="{9019CCB2-C5B0-42BA-8C2F-5C6B85449C3D}"/>
              </a:ext>
            </a:extLst>
          </p:cNvPr>
          <p:cNvSpPr/>
          <p:nvPr/>
        </p:nvSpPr>
        <p:spPr>
          <a:xfrm>
            <a:off x="998211" y="4136703"/>
            <a:ext cx="89468" cy="8390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D27A58F-44F9-4228-9CFE-D67816A12D66}"/>
              </a:ext>
            </a:extLst>
          </p:cNvPr>
          <p:cNvSpPr txBox="1"/>
          <p:nvPr/>
        </p:nvSpPr>
        <p:spPr>
          <a:xfrm>
            <a:off x="1561355" y="4045087"/>
            <a:ext cx="1538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Standard </a:t>
            </a:r>
            <a:r>
              <a:rPr lang="vi-VN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Scaler</a:t>
            </a:r>
            <a:endParaRPr lang="vi-VN" sz="1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0" name="Google Shape;402;p28">
            <a:extLst>
              <a:ext uri="{FF2B5EF4-FFF2-40B4-BE49-F238E27FC236}">
                <a16:creationId xmlns:a16="http://schemas.microsoft.com/office/drawing/2014/main" id="{5C53EBAD-9EC6-4A9E-A228-8397B1BD2A97}"/>
              </a:ext>
            </a:extLst>
          </p:cNvPr>
          <p:cNvSpPr/>
          <p:nvPr/>
        </p:nvSpPr>
        <p:spPr>
          <a:xfrm>
            <a:off x="1307431" y="134257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51" name="Google Shape;408;p28">
            <a:extLst>
              <a:ext uri="{FF2B5EF4-FFF2-40B4-BE49-F238E27FC236}">
                <a16:creationId xmlns:a16="http://schemas.microsoft.com/office/drawing/2014/main" id="{B66FBFCC-ADE3-48EE-8096-F33940366643}"/>
              </a:ext>
            </a:extLst>
          </p:cNvPr>
          <p:cNvSpPr/>
          <p:nvPr/>
        </p:nvSpPr>
        <p:spPr>
          <a:xfrm>
            <a:off x="797500" y="13513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cxnSp>
        <p:nvCxnSpPr>
          <p:cNvPr id="9" name="Đường kết nối: Mũi tên Gấp khúc 8">
            <a:extLst>
              <a:ext uri="{FF2B5EF4-FFF2-40B4-BE49-F238E27FC236}">
                <a16:creationId xmlns:a16="http://schemas.microsoft.com/office/drawing/2014/main" id="{2273793C-9074-461A-8A05-C41E1FDD31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983" y="1454776"/>
            <a:ext cx="165816" cy="119356"/>
          </a:xfrm>
          <a:prstGeom prst="bentConnector3">
            <a:avLst>
              <a:gd name="adj1" fmla="val -420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Google Shape;404;p28">
            <a:extLst>
              <a:ext uri="{FF2B5EF4-FFF2-40B4-BE49-F238E27FC236}">
                <a16:creationId xmlns:a16="http://schemas.microsoft.com/office/drawing/2014/main" id="{1415C149-1967-47F3-97CC-AAC1E14E0DE3}"/>
              </a:ext>
            </a:extLst>
          </p:cNvPr>
          <p:cNvSpPr txBox="1">
            <a:spLocks/>
          </p:cNvSpPr>
          <p:nvPr/>
        </p:nvSpPr>
        <p:spPr>
          <a:xfrm>
            <a:off x="1585631" y="151109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vi-VN" dirty="0">
                <a:solidFill>
                  <a:schemeClr val="dk1"/>
                </a:solidFill>
              </a:rPr>
              <a:t>Xoay </a:t>
            </a:r>
            <a:r>
              <a:rPr lang="vi-VN" dirty="0" err="1">
                <a:solidFill>
                  <a:schemeClr val="dk1"/>
                </a:solidFill>
              </a:rPr>
              <a:t>ảnh</a:t>
            </a:r>
            <a:endParaRPr lang="vi-V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3095114" y="257761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FFFFFF"/>
                </a:solidFill>
              </a:rPr>
              <a:t>Xoay </a:t>
            </a:r>
            <a:r>
              <a:rPr lang="vi-VN" dirty="0" err="1">
                <a:solidFill>
                  <a:srgbClr val="FFFFFF"/>
                </a:solidFill>
              </a:rPr>
              <a:t>ảnh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106016" y="957370"/>
            <a:ext cx="3861925" cy="2112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b="1" dirty="0"/>
              <a:t>Xoay </a:t>
            </a:r>
            <a:r>
              <a:rPr lang="vi-VN" b="1" dirty="0" err="1"/>
              <a:t>ảnh</a:t>
            </a:r>
            <a:r>
              <a:rPr lang="vi-VN" b="1" dirty="0"/>
              <a:t> </a:t>
            </a:r>
            <a:r>
              <a:rPr lang="vi-VN" dirty="0" err="1"/>
              <a:t>với</a:t>
            </a:r>
            <a:r>
              <a:rPr lang="vi-VN" dirty="0"/>
              <a:t> 1 </a:t>
            </a:r>
            <a:r>
              <a:rPr lang="vi-VN" dirty="0" err="1"/>
              <a:t>góc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quanh 1 </a:t>
            </a:r>
            <a:r>
              <a:rPr lang="vi-VN" dirty="0" err="1"/>
              <a:t>điểm</a:t>
            </a:r>
            <a:r>
              <a:rPr lang="vi-VN" dirty="0"/>
              <a:t> (ở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)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tăng </a:t>
            </a:r>
            <a:r>
              <a:rPr lang="vi-VN" dirty="0" err="1"/>
              <a:t>cường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hơn.</a:t>
            </a:r>
          </a:p>
          <a:p>
            <a:pPr marL="171450" lvl="0" indent="-171450" algn="just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i="1" dirty="0"/>
              <a:t>MNIST</a:t>
            </a:r>
            <a:r>
              <a:rPr lang="vi-VN" dirty="0"/>
              <a:t>, ta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nghiêng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góc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vẻ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không </a:t>
            </a:r>
            <a:r>
              <a:rPr lang="vi-VN" dirty="0" err="1"/>
              <a:t>khả</a:t>
            </a:r>
            <a:r>
              <a:rPr lang="vi-VN" dirty="0"/>
              <a:t> thi.</a:t>
            </a:r>
          </a:p>
          <a:p>
            <a:pPr marL="171450" lvl="0" indent="-171450" algn="just" rtl="0"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ra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thêm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xoay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gốc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góc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cho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nghiêng.</a:t>
            </a:r>
          </a:p>
          <a:p>
            <a:pPr marL="0" indent="0" algn="just">
              <a:spcBef>
                <a:spcPts val="300"/>
              </a:spcBef>
            </a:pPr>
            <a:endParaRPr lang="vi-VN" dirty="0"/>
          </a:p>
          <a:p>
            <a:pPr marL="0" indent="0" algn="just">
              <a:spcBef>
                <a:spcPts val="300"/>
              </a:spcBef>
            </a:pPr>
            <a:endParaRPr lang="vi-VN" dirty="0"/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2022737" y="864466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297;p26">
            <a:extLst>
              <a:ext uri="{FF2B5EF4-FFF2-40B4-BE49-F238E27FC236}">
                <a16:creationId xmlns:a16="http://schemas.microsoft.com/office/drawing/2014/main" id="{95A44BA2-3EB7-4432-BC8B-F7D589E14FDC}"/>
              </a:ext>
            </a:extLst>
          </p:cNvPr>
          <p:cNvSpPr txBox="1">
            <a:spLocks/>
          </p:cNvSpPr>
          <p:nvPr/>
        </p:nvSpPr>
        <p:spPr>
          <a:xfrm>
            <a:off x="4185138" y="891921"/>
            <a:ext cx="4852846" cy="205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171450" indent="-171450" algn="just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vi-VN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Các</a:t>
            </a:r>
            <a:r>
              <a:rPr lang="vi-VN" b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bước</a:t>
            </a:r>
            <a:r>
              <a:rPr lang="vi-VN" b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thực</a:t>
            </a:r>
            <a:r>
              <a:rPr lang="vi-VN" b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hiện</a:t>
            </a:r>
            <a:r>
              <a:rPr lang="vi-VN" dirty="0">
                <a:latin typeface="Roboto Light" panose="02000000000000000000" pitchFamily="2" charset="0"/>
                <a:ea typeface="Roboto Light" panose="02000000000000000000" pitchFamily="2" charset="0"/>
              </a:rPr>
              <a:t> :</a:t>
            </a:r>
          </a:p>
          <a:p>
            <a:pPr marL="457200" lvl="1" indent="0" algn="just">
              <a:spcBef>
                <a:spcPts val="500"/>
              </a:spcBef>
            </a:pP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• </a:t>
            </a:r>
            <a:r>
              <a:rPr lang="vi-VN" sz="1100" u="sng" dirty="0" err="1">
                <a:latin typeface="Roboto Light" panose="02000000000000000000" pitchFamily="2" charset="0"/>
                <a:ea typeface="Roboto Light" panose="02000000000000000000" pitchFamily="2" charset="0"/>
              </a:rPr>
              <a:t>Bước</a:t>
            </a:r>
            <a:r>
              <a:rPr lang="vi-VN" sz="1100" u="sng" dirty="0">
                <a:latin typeface="Roboto Light" panose="02000000000000000000" pitchFamily="2" charset="0"/>
                <a:ea typeface="Roboto Light" panose="02000000000000000000" pitchFamily="2" charset="0"/>
              </a:rPr>
              <a:t> 1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Tạo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ma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trận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xoay (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dòng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3)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với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tâm quay (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center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),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góc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quay (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angle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)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và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tỷ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lệ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ảnh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trước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và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sau khi xoay (ở đây luôn cho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là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1). </a:t>
            </a:r>
          </a:p>
          <a:p>
            <a:pPr marL="457200" lvl="1" indent="0" algn="just">
              <a:spcBef>
                <a:spcPts val="500"/>
              </a:spcBef>
            </a:pP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• </a:t>
            </a:r>
            <a:r>
              <a:rPr lang="vi-VN" sz="1100" u="sng" dirty="0" err="1">
                <a:latin typeface="Roboto Light" panose="02000000000000000000" pitchFamily="2" charset="0"/>
                <a:ea typeface="Roboto Light" panose="02000000000000000000" pitchFamily="2" charset="0"/>
              </a:rPr>
              <a:t>Bước</a:t>
            </a:r>
            <a:r>
              <a:rPr lang="vi-VN" sz="1100" u="sng" dirty="0">
                <a:latin typeface="Roboto Light" panose="02000000000000000000" pitchFamily="2" charset="0"/>
                <a:ea typeface="Roboto Light" panose="02000000000000000000" pitchFamily="2" charset="0"/>
              </a:rPr>
              <a:t> 2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Áp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dụng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phép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biến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đổi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Affine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cho ma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trận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điểm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ảnh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pixel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)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với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ma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trận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biến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đổi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là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ma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trận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xoay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vừa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tìm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được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ở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Bước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1.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Kết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quả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là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ma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trận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điểm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ảnh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đã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xoay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của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ảnh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đầu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vào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chiều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dương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của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quá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trình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xoay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là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ngược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chiều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kim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đồng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hồ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). </a:t>
            </a:r>
          </a:p>
          <a:p>
            <a:pPr marL="457200" lvl="1" indent="0" algn="just">
              <a:spcBef>
                <a:spcPts val="500"/>
              </a:spcBef>
            </a:pP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• </a:t>
            </a:r>
            <a:r>
              <a:rPr lang="vi-VN" sz="1100" u="sng" dirty="0" err="1">
                <a:latin typeface="Roboto Light" panose="02000000000000000000" pitchFamily="2" charset="0"/>
                <a:ea typeface="Roboto Light" panose="02000000000000000000" pitchFamily="2" charset="0"/>
              </a:rPr>
              <a:t>Bước</a:t>
            </a:r>
            <a:r>
              <a:rPr lang="vi-VN" sz="1100" u="sng" dirty="0">
                <a:latin typeface="Roboto Light" panose="02000000000000000000" pitchFamily="2" charset="0"/>
                <a:ea typeface="Roboto Light" panose="02000000000000000000" pitchFamily="2" charset="0"/>
              </a:rPr>
              <a:t> 3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: Do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ảnh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sau khi xoay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bị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mờ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hơn so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với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ảnh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gốc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nên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dùng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hàm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sharpening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để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làm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ảnh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rõ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lại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Hàm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này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tăng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giá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trị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các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điểm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ảnh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và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bỏ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các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điểm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ảnh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có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giá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trị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nhỏ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đi (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các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điểm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ở biên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của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vi-VN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số</a:t>
            </a:r>
            <a:r>
              <a:rPr lang="vi-VN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).</a:t>
            </a:r>
          </a:p>
        </p:txBody>
      </p:sp>
      <p:sp>
        <p:nvSpPr>
          <p:cNvPr id="81" name="Google Shape;297;p26">
            <a:extLst>
              <a:ext uri="{FF2B5EF4-FFF2-40B4-BE49-F238E27FC236}">
                <a16:creationId xmlns:a16="http://schemas.microsoft.com/office/drawing/2014/main" id="{5C9CBB0E-B666-42F1-B850-D5084934149B}"/>
              </a:ext>
            </a:extLst>
          </p:cNvPr>
          <p:cNvSpPr txBox="1">
            <a:spLocks/>
          </p:cNvSpPr>
          <p:nvPr/>
        </p:nvSpPr>
        <p:spPr>
          <a:xfrm>
            <a:off x="4598376" y="4730861"/>
            <a:ext cx="4465984" cy="412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/>
            <a:r>
              <a:rPr lang="vi-VN" sz="1200" dirty="0" err="1"/>
              <a:t>Kết</a:t>
            </a:r>
            <a:r>
              <a:rPr lang="vi-VN" sz="1200" dirty="0"/>
              <a:t> </a:t>
            </a:r>
            <a:r>
              <a:rPr lang="vi-VN" sz="1200" dirty="0" err="1"/>
              <a:t>quả</a:t>
            </a:r>
            <a:r>
              <a:rPr lang="vi-VN" sz="1200" dirty="0"/>
              <a:t> </a:t>
            </a:r>
            <a:r>
              <a:rPr lang="vi-VN" sz="1200" dirty="0" err="1"/>
              <a:t>của</a:t>
            </a:r>
            <a:r>
              <a:rPr lang="vi-VN" sz="1200" dirty="0"/>
              <a:t> </a:t>
            </a:r>
            <a:r>
              <a:rPr lang="vi-VN" sz="1200" dirty="0" err="1"/>
              <a:t>việc</a:t>
            </a:r>
            <a:r>
              <a:rPr lang="vi-VN" sz="1200" dirty="0"/>
              <a:t> xoay </a:t>
            </a:r>
            <a:r>
              <a:rPr lang="vi-VN" sz="1200" dirty="0" err="1"/>
              <a:t>ảnh</a:t>
            </a:r>
            <a:r>
              <a:rPr lang="vi-VN" sz="1200" dirty="0"/>
              <a:t> qua </a:t>
            </a:r>
            <a:r>
              <a:rPr lang="vi-VN" sz="1200" dirty="0" err="1"/>
              <a:t>một</a:t>
            </a:r>
            <a:r>
              <a:rPr lang="vi-VN" sz="1200" dirty="0"/>
              <a:t> </a:t>
            </a:r>
            <a:r>
              <a:rPr lang="vi-VN" sz="1200" dirty="0" err="1"/>
              <a:t>ví</a:t>
            </a:r>
            <a:r>
              <a:rPr lang="vi-VN" sz="1200" dirty="0"/>
              <a:t> </a:t>
            </a:r>
            <a:r>
              <a:rPr lang="vi-VN" sz="1200" dirty="0" err="1"/>
              <a:t>dụ</a:t>
            </a:r>
            <a:r>
              <a:rPr lang="vi-VN" sz="1200" dirty="0"/>
              <a:t> </a:t>
            </a:r>
            <a:r>
              <a:rPr lang="vi-VN" sz="1200" dirty="0" err="1"/>
              <a:t>lấy</a:t>
            </a:r>
            <a:r>
              <a:rPr lang="vi-VN" sz="1200" dirty="0"/>
              <a:t> </a:t>
            </a:r>
            <a:r>
              <a:rPr lang="vi-VN" sz="1200" dirty="0" err="1"/>
              <a:t>từ</a:t>
            </a:r>
            <a:r>
              <a:rPr lang="vi-VN" sz="1200" dirty="0"/>
              <a:t> </a:t>
            </a:r>
            <a:r>
              <a:rPr lang="vi-VN" sz="1200" dirty="0" err="1"/>
              <a:t>tập</a:t>
            </a:r>
            <a:r>
              <a:rPr lang="vi-VN" sz="1200" dirty="0"/>
              <a:t> MNIST:</a:t>
            </a:r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287BC7E7-E39B-43E3-A7B6-CDFA4DD68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3" y="3297574"/>
            <a:ext cx="3861926" cy="1405727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11F176E-07C5-4ADE-9C77-E1C1880F1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610" y="3040080"/>
            <a:ext cx="1610823" cy="1663221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DF6ED398-24D2-47BB-91D0-DBB381B5A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806" y="3040006"/>
            <a:ext cx="1602030" cy="1663295"/>
          </a:xfrm>
          <a:prstGeom prst="rect">
            <a:avLst/>
          </a:prstGeom>
        </p:spPr>
      </p:pic>
      <p:sp>
        <p:nvSpPr>
          <p:cNvPr id="18" name="Google Shape;297;p26">
            <a:extLst>
              <a:ext uri="{FF2B5EF4-FFF2-40B4-BE49-F238E27FC236}">
                <a16:creationId xmlns:a16="http://schemas.microsoft.com/office/drawing/2014/main" id="{02803238-AB5E-41E0-9287-990421ADCC36}"/>
              </a:ext>
            </a:extLst>
          </p:cNvPr>
          <p:cNvSpPr txBox="1">
            <a:spLocks/>
          </p:cNvSpPr>
          <p:nvPr/>
        </p:nvSpPr>
        <p:spPr>
          <a:xfrm>
            <a:off x="288822" y="2951475"/>
            <a:ext cx="4465984" cy="412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/>
            <a:r>
              <a:rPr lang="vi-VN" sz="1200" i="1" dirty="0" err="1"/>
              <a:t>Hàm</a:t>
            </a:r>
            <a:r>
              <a:rPr lang="vi-VN" sz="1200" i="1" dirty="0"/>
              <a:t> xoay </a:t>
            </a:r>
            <a:r>
              <a:rPr lang="vi-VN" sz="1200" i="1" dirty="0" err="1"/>
              <a:t>ảnh</a:t>
            </a:r>
            <a:r>
              <a:rPr lang="vi-VN" sz="1200" i="1" dirty="0"/>
              <a:t> </a:t>
            </a:r>
            <a:r>
              <a:rPr lang="vi-VN" sz="1200" i="1" dirty="0" err="1"/>
              <a:t>với</a:t>
            </a:r>
            <a:r>
              <a:rPr lang="vi-VN" sz="1200" i="1" dirty="0"/>
              <a:t> </a:t>
            </a:r>
            <a:r>
              <a:rPr lang="vi-VN" sz="1200" i="1" dirty="0" err="1"/>
              <a:t>OpenCV</a:t>
            </a:r>
            <a:endParaRPr lang="vi-VN" sz="12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rgbClr val="FFFFFF"/>
                </a:solidFill>
              </a:rPr>
              <a:t>Lọc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giá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trị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nhiễu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898608" cy="151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Khi quan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ý </a:t>
            </a:r>
            <a:r>
              <a:rPr lang="vi-VN" dirty="0" err="1"/>
              <a:t>nghĩa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. </a:t>
            </a:r>
            <a:r>
              <a:rPr lang="vi-VN" dirty="0" err="1"/>
              <a:t>Chẳng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ở biên luôn mang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0. Do </a:t>
            </a:r>
            <a:r>
              <a:rPr lang="vi-VN" dirty="0" err="1"/>
              <a:t>đó</a:t>
            </a:r>
            <a:r>
              <a:rPr lang="vi-VN" dirty="0"/>
              <a:t> ta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trên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mang </a:t>
            </a:r>
            <a:r>
              <a:rPr lang="vi-VN" dirty="0" err="1"/>
              <a:t>nhiều</a:t>
            </a:r>
            <a:r>
              <a:rPr lang="vi-VN" dirty="0"/>
              <a:t> ý </a:t>
            </a:r>
            <a:r>
              <a:rPr lang="vi-VN" dirty="0" err="1"/>
              <a:t>nghĩa</a:t>
            </a:r>
            <a:r>
              <a:rPr lang="vi-VN" dirty="0"/>
              <a:t> hơn,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cho </a:t>
            </a:r>
            <a:r>
              <a:rPr lang="vi-VN" dirty="0" err="1"/>
              <a:t>việc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.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ta </a:t>
            </a:r>
            <a:r>
              <a:rPr lang="vi-VN" dirty="0" err="1"/>
              <a:t>sẽ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hai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sau.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141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êu đề 22">
            <a:extLst>
              <a:ext uri="{FF2B5EF4-FFF2-40B4-BE49-F238E27FC236}">
                <a16:creationId xmlns:a16="http://schemas.microsoft.com/office/drawing/2014/main" id="{33E179F2-603B-4E89-A6B5-FA3F92F65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458314"/>
            <a:ext cx="8520600" cy="469445"/>
          </a:xfrm>
        </p:spPr>
        <p:txBody>
          <a:bodyPr/>
          <a:lstStyle/>
          <a:p>
            <a:r>
              <a:rPr lang="vi-VN" dirty="0" err="1"/>
              <a:t>Xóa</a:t>
            </a:r>
            <a:r>
              <a:rPr lang="vi-VN" dirty="0"/>
              <a:t> biên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canh </a:t>
            </a:r>
            <a:r>
              <a:rPr lang="vi-VN" dirty="0" err="1"/>
              <a:t>giữa</a:t>
            </a:r>
            <a:r>
              <a:rPr lang="vi-VN" dirty="0"/>
              <a:t> cho </a:t>
            </a:r>
            <a:r>
              <a:rPr lang="vi-VN" dirty="0" err="1"/>
              <a:t>hình</a:t>
            </a:r>
            <a:endParaRPr lang="vi-VN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0B9B8C04-8BAE-4C80-B7A0-DE672EA55788}"/>
              </a:ext>
            </a:extLst>
          </p:cNvPr>
          <p:cNvSpPr txBox="1"/>
          <p:nvPr/>
        </p:nvSpPr>
        <p:spPr>
          <a:xfrm>
            <a:off x="585787" y="1034143"/>
            <a:ext cx="8093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200" dirty="0" err="1">
                <a:solidFill>
                  <a:schemeClr val="bg1"/>
                </a:solidFill>
              </a:rPr>
              <a:t>Đầu</a:t>
            </a:r>
            <a:r>
              <a:rPr lang="vi-VN" sz="1200" dirty="0">
                <a:solidFill>
                  <a:schemeClr val="bg1"/>
                </a:solidFill>
              </a:rPr>
              <a:t> tiên canh </a:t>
            </a:r>
            <a:r>
              <a:rPr lang="vi-VN" sz="1200" dirty="0" err="1">
                <a:solidFill>
                  <a:schemeClr val="bg1"/>
                </a:solidFill>
              </a:rPr>
              <a:t>giữa</a:t>
            </a:r>
            <a:r>
              <a:rPr lang="vi-VN" sz="1200" dirty="0">
                <a:solidFill>
                  <a:schemeClr val="bg1"/>
                </a:solidFill>
              </a:rPr>
              <a:t> cho </a:t>
            </a:r>
            <a:r>
              <a:rPr lang="vi-VN" sz="1200" dirty="0" err="1">
                <a:solidFill>
                  <a:schemeClr val="bg1"/>
                </a:solidFill>
              </a:rPr>
              <a:t>tất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cả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trước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để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thực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hiện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việc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đầu</a:t>
            </a:r>
            <a:r>
              <a:rPr lang="vi-VN" sz="1200" dirty="0">
                <a:solidFill>
                  <a:schemeClr val="bg1"/>
                </a:solidFill>
              </a:rPr>
              <a:t> tiên ta </a:t>
            </a:r>
            <a:r>
              <a:rPr lang="vi-VN" sz="1200" dirty="0" err="1">
                <a:solidFill>
                  <a:schemeClr val="bg1"/>
                </a:solidFill>
              </a:rPr>
              <a:t>sẽ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tìm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nhật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nhỏ</a:t>
            </a:r>
            <a:r>
              <a:rPr lang="vi-VN" sz="1200" dirty="0">
                <a:solidFill>
                  <a:schemeClr val="bg1"/>
                </a:solidFill>
              </a:rPr>
              <a:t> hơn, bao </a:t>
            </a:r>
            <a:r>
              <a:rPr lang="vi-VN" sz="1200" dirty="0" err="1">
                <a:solidFill>
                  <a:schemeClr val="bg1"/>
                </a:solidFill>
              </a:rPr>
              <a:t>sát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vẽ</a:t>
            </a:r>
            <a:r>
              <a:rPr lang="vi-VN" sz="1200" dirty="0">
                <a:solidFill>
                  <a:schemeClr val="bg1"/>
                </a:solidFill>
              </a:rPr>
              <a:t> (</a:t>
            </a:r>
            <a:r>
              <a:rPr lang="vi-VN" sz="1200" dirty="0" err="1">
                <a:solidFill>
                  <a:schemeClr val="bg1"/>
                </a:solidFill>
              </a:rPr>
              <a:t>tức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ở bên </a:t>
            </a:r>
            <a:r>
              <a:rPr lang="vi-VN" sz="1200" dirty="0" err="1">
                <a:solidFill>
                  <a:schemeClr val="bg1"/>
                </a:solidFill>
              </a:rPr>
              <a:t>ngoài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sẽ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chỉ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còn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điểm</a:t>
            </a:r>
            <a:r>
              <a:rPr lang="vi-VN" sz="1200" dirty="0">
                <a:solidFill>
                  <a:schemeClr val="bg1"/>
                </a:solidFill>
              </a:rPr>
              <a:t> 0). </a:t>
            </a:r>
            <a:r>
              <a:rPr lang="vi-VN" sz="1200" dirty="0" err="1">
                <a:solidFill>
                  <a:schemeClr val="bg1"/>
                </a:solidFill>
              </a:rPr>
              <a:t>Dựa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vào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tọa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độ</a:t>
            </a:r>
            <a:r>
              <a:rPr lang="vi-VN" sz="1200" dirty="0">
                <a:solidFill>
                  <a:schemeClr val="bg1"/>
                </a:solidFill>
              </a:rPr>
              <a:t> 4 </a:t>
            </a:r>
            <a:r>
              <a:rPr lang="vi-VN" sz="1200" dirty="0" err="1">
                <a:solidFill>
                  <a:schemeClr val="bg1"/>
                </a:solidFill>
              </a:rPr>
              <a:t>góc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của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nhật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 ta </a:t>
            </a:r>
            <a:r>
              <a:rPr lang="vi-VN" sz="1200" dirty="0" err="1">
                <a:solidFill>
                  <a:schemeClr val="bg1"/>
                </a:solidFill>
              </a:rPr>
              <a:t>tìm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chính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xác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tọa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độ</a:t>
            </a:r>
            <a:r>
              <a:rPr lang="vi-VN" sz="1200" dirty="0">
                <a:solidFill>
                  <a:schemeClr val="bg1"/>
                </a:solidFill>
              </a:rPr>
              <a:t> tâm </a:t>
            </a:r>
            <a:r>
              <a:rPr lang="vi-VN" sz="1200" dirty="0" err="1">
                <a:solidFill>
                  <a:schemeClr val="bg1"/>
                </a:solidFill>
              </a:rPr>
              <a:t>của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mỗi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bức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. </a:t>
            </a:r>
            <a:r>
              <a:rPr lang="vi-VN" sz="1200" dirty="0" err="1">
                <a:solidFill>
                  <a:schemeClr val="bg1"/>
                </a:solidFill>
              </a:rPr>
              <a:t>Từ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việc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dịch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chuyển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vẽ</a:t>
            </a:r>
            <a:r>
              <a:rPr lang="vi-VN" sz="1200" dirty="0">
                <a:solidFill>
                  <a:schemeClr val="bg1"/>
                </a:solidFill>
              </a:rPr>
              <a:t> ở </a:t>
            </a:r>
            <a:r>
              <a:rPr lang="vi-VN" sz="1200" dirty="0" err="1">
                <a:solidFill>
                  <a:schemeClr val="bg1"/>
                </a:solidFill>
              </a:rPr>
              <a:t>mỗi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bức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về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vị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trí</a:t>
            </a:r>
            <a:r>
              <a:rPr lang="vi-VN" sz="1200" dirty="0">
                <a:solidFill>
                  <a:schemeClr val="bg1"/>
                </a:solidFill>
              </a:rPr>
              <a:t> trung tâm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đơn </a:t>
            </a:r>
            <a:r>
              <a:rPr lang="vi-VN" sz="1200" dirty="0" err="1">
                <a:solidFill>
                  <a:schemeClr val="bg1"/>
                </a:solidFill>
              </a:rPr>
              <a:t>giản</a:t>
            </a:r>
            <a:r>
              <a:rPr lang="vi-VN" sz="1200" dirty="0">
                <a:solidFill>
                  <a:schemeClr val="bg1"/>
                </a:solidFill>
              </a:rPr>
              <a:t>. Sau khi </a:t>
            </a:r>
            <a:r>
              <a:rPr lang="vi-VN" sz="1200" dirty="0" err="1">
                <a:solidFill>
                  <a:schemeClr val="bg1"/>
                </a:solidFill>
              </a:rPr>
              <a:t>dịch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chuyển</a:t>
            </a:r>
            <a:r>
              <a:rPr lang="vi-VN" sz="1200" dirty="0">
                <a:solidFill>
                  <a:schemeClr val="bg1"/>
                </a:solidFill>
              </a:rPr>
              <a:t> ta </a:t>
            </a:r>
            <a:r>
              <a:rPr lang="vi-VN" sz="1200" dirty="0" err="1">
                <a:solidFill>
                  <a:schemeClr val="bg1"/>
                </a:solidFill>
              </a:rPr>
              <a:t>chỉ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cần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xóa</a:t>
            </a:r>
            <a:r>
              <a:rPr lang="vi-VN" sz="1200" dirty="0">
                <a:solidFill>
                  <a:schemeClr val="bg1"/>
                </a:solidFill>
              </a:rPr>
              <a:t> biên sao cho </a:t>
            </a:r>
            <a:r>
              <a:rPr lang="vi-VN" sz="1200" dirty="0" err="1">
                <a:solidFill>
                  <a:schemeClr val="bg1"/>
                </a:solidFill>
              </a:rPr>
              <a:t>mỗi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biên cho </a:t>
            </a:r>
            <a:r>
              <a:rPr lang="vi-VN" sz="1200" dirty="0" err="1">
                <a:solidFill>
                  <a:schemeClr val="bg1"/>
                </a:solidFill>
              </a:rPr>
              <a:t>tất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cả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. Thu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tập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liệu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mới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với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tất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cả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đều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kích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thước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20 × 20 </a:t>
            </a:r>
            <a:r>
              <a:rPr lang="vi-VN" sz="1200" dirty="0" err="1">
                <a:solidFill>
                  <a:schemeClr val="bg1"/>
                </a:solidFill>
              </a:rPr>
              <a:t>và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tổng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cộng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đã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xóa</a:t>
            </a:r>
            <a:r>
              <a:rPr lang="vi-VN" sz="1200" dirty="0">
                <a:solidFill>
                  <a:schemeClr val="bg1"/>
                </a:solidFill>
              </a:rPr>
              <a:t> 26, 880, 000 </a:t>
            </a:r>
            <a:r>
              <a:rPr lang="vi-VN" sz="1200" dirty="0" err="1">
                <a:solidFill>
                  <a:schemeClr val="bg1"/>
                </a:solidFill>
              </a:rPr>
              <a:t>điểm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ảnh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khỏi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toàn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tập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liệu</a:t>
            </a:r>
            <a:r>
              <a:rPr lang="vi-VN" sz="1200" dirty="0">
                <a:solidFill>
                  <a:schemeClr val="bg1"/>
                </a:solidFill>
              </a:rPr>
              <a:t>. Tuy nhiên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thể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thấy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làm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 không </a:t>
            </a:r>
            <a:r>
              <a:rPr lang="vi-VN" sz="1200" dirty="0" err="1">
                <a:solidFill>
                  <a:schemeClr val="bg1"/>
                </a:solidFill>
              </a:rPr>
              <a:t>hoàn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toàn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tối</a:t>
            </a:r>
            <a:r>
              <a:rPr lang="vi-VN" sz="1200" dirty="0">
                <a:solidFill>
                  <a:schemeClr val="bg1"/>
                </a:solidFill>
              </a:rPr>
              <a:t> ưu, ta xem </a:t>
            </a:r>
            <a:r>
              <a:rPr lang="vi-VN" sz="1200" dirty="0" err="1">
                <a:solidFill>
                  <a:schemeClr val="bg1"/>
                </a:solidFill>
              </a:rPr>
              <a:t>thử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một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trích</a:t>
            </a:r>
            <a:r>
              <a:rPr lang="vi-VN" sz="1200" dirty="0">
                <a:solidFill>
                  <a:schemeClr val="bg1"/>
                </a:solidFill>
              </a:rPr>
              <a:t> ra </a:t>
            </a:r>
            <a:r>
              <a:rPr lang="vi-VN" sz="1200" dirty="0" err="1">
                <a:solidFill>
                  <a:schemeClr val="bg1"/>
                </a:solidFill>
              </a:rPr>
              <a:t>từ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tập</a:t>
            </a:r>
            <a:r>
              <a:rPr lang="vi-VN" sz="1200" dirty="0">
                <a:solidFill>
                  <a:schemeClr val="bg1"/>
                </a:solidFill>
              </a:rPr>
              <a:t> MNIST.</a:t>
            </a:r>
          </a:p>
          <a:p>
            <a:pPr algn="just"/>
            <a:endParaRPr lang="vi-VN" sz="1200" dirty="0">
              <a:solidFill>
                <a:schemeClr val="bg1"/>
              </a:solidFill>
            </a:endParaRPr>
          </a:p>
          <a:p>
            <a:pPr algn="just"/>
            <a:endParaRPr lang="vi-VN" sz="1200" dirty="0">
              <a:solidFill>
                <a:schemeClr val="bg1"/>
              </a:solidFill>
            </a:endParaRPr>
          </a:p>
          <a:p>
            <a:pPr algn="just"/>
            <a:endParaRPr lang="vi-VN" sz="1200" dirty="0">
              <a:solidFill>
                <a:schemeClr val="bg1"/>
              </a:solidFill>
            </a:endParaRPr>
          </a:p>
          <a:p>
            <a:pPr algn="just"/>
            <a:endParaRPr lang="vi-VN" sz="1200" dirty="0">
              <a:solidFill>
                <a:schemeClr val="bg1"/>
              </a:solidFill>
            </a:endParaRPr>
          </a:p>
          <a:p>
            <a:pPr algn="just"/>
            <a:endParaRPr lang="vi-VN" sz="1200" dirty="0">
              <a:solidFill>
                <a:schemeClr val="bg1"/>
              </a:solidFill>
            </a:endParaRPr>
          </a:p>
          <a:p>
            <a:pPr algn="just"/>
            <a:endParaRPr lang="vi-VN" sz="1200" dirty="0">
              <a:solidFill>
                <a:schemeClr val="bg1"/>
              </a:solidFill>
            </a:endParaRPr>
          </a:p>
          <a:p>
            <a:pPr algn="just"/>
            <a:endParaRPr lang="vi-VN" sz="1200" dirty="0">
              <a:solidFill>
                <a:schemeClr val="bg1"/>
              </a:solidFill>
            </a:endParaRPr>
          </a:p>
          <a:p>
            <a:pPr algn="just"/>
            <a:r>
              <a:rPr lang="vi-VN" sz="1200" dirty="0" err="1">
                <a:solidFill>
                  <a:schemeClr val="bg1"/>
                </a:solidFill>
              </a:rPr>
              <a:t>Nhìn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vào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trên ta </a:t>
            </a:r>
            <a:r>
              <a:rPr lang="vi-VN" sz="1200" dirty="0" err="1">
                <a:solidFill>
                  <a:schemeClr val="bg1"/>
                </a:solidFill>
              </a:rPr>
              <a:t>để</a:t>
            </a:r>
            <a:r>
              <a:rPr lang="vi-VN" sz="1200" dirty="0">
                <a:solidFill>
                  <a:schemeClr val="bg1"/>
                </a:solidFill>
              </a:rPr>
              <a:t> ý </a:t>
            </a:r>
            <a:r>
              <a:rPr lang="vi-VN" sz="1200" dirty="0" err="1">
                <a:solidFill>
                  <a:schemeClr val="bg1"/>
                </a:solidFill>
              </a:rPr>
              <a:t>thấy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một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chấm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trắng</a:t>
            </a:r>
            <a:r>
              <a:rPr lang="vi-VN" sz="1200" dirty="0">
                <a:solidFill>
                  <a:schemeClr val="bg1"/>
                </a:solidFill>
              </a:rPr>
              <a:t> ở </a:t>
            </a:r>
            <a:r>
              <a:rPr lang="vi-VN" sz="1200" dirty="0" err="1">
                <a:solidFill>
                  <a:schemeClr val="bg1"/>
                </a:solidFill>
              </a:rPr>
              <a:t>trước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số</a:t>
            </a:r>
            <a:r>
              <a:rPr lang="vi-VN" sz="1200" dirty="0">
                <a:solidFill>
                  <a:schemeClr val="bg1"/>
                </a:solidFill>
              </a:rPr>
              <a:t> 3, đây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điểm</a:t>
            </a:r>
            <a:r>
              <a:rPr lang="vi-VN" sz="1200" dirty="0">
                <a:solidFill>
                  <a:schemeClr val="bg1"/>
                </a:solidFill>
              </a:rPr>
              <a:t>  </a:t>
            </a:r>
            <a:r>
              <a:rPr lang="vi-VN" sz="1200" dirty="0" err="1">
                <a:solidFill>
                  <a:schemeClr val="bg1"/>
                </a:solidFill>
              </a:rPr>
              <a:t>nhiễu</a:t>
            </a:r>
            <a:r>
              <a:rPr lang="vi-VN" sz="1200" dirty="0">
                <a:solidFill>
                  <a:schemeClr val="bg1"/>
                </a:solidFill>
              </a:rPr>
              <a:t>.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nhiều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ảnh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cũng</a:t>
            </a:r>
            <a:r>
              <a:rPr lang="vi-VN" sz="1200" dirty="0">
                <a:solidFill>
                  <a:schemeClr val="bg1"/>
                </a:solidFill>
              </a:rPr>
              <a:t> mang </a:t>
            </a:r>
            <a:r>
              <a:rPr lang="vi-VN" sz="1200" dirty="0" err="1">
                <a:solidFill>
                  <a:schemeClr val="bg1"/>
                </a:solidFill>
              </a:rPr>
              <a:t>những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điểm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nhiễu</a:t>
            </a:r>
            <a:r>
              <a:rPr lang="vi-VN" sz="1200" dirty="0">
                <a:solidFill>
                  <a:schemeClr val="bg1"/>
                </a:solidFill>
              </a:rPr>
              <a:t> như </a:t>
            </a:r>
            <a:r>
              <a:rPr lang="vi-VN" sz="1200" dirty="0" err="1">
                <a:solidFill>
                  <a:schemeClr val="bg1"/>
                </a:solidFill>
              </a:rPr>
              <a:t>thế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. Khi </a:t>
            </a:r>
            <a:r>
              <a:rPr lang="vi-VN" sz="1200" dirty="0" err="1">
                <a:solidFill>
                  <a:schemeClr val="bg1"/>
                </a:solidFill>
              </a:rPr>
              <a:t>thực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hiện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thuật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toán</a:t>
            </a:r>
            <a:r>
              <a:rPr lang="vi-VN" sz="1200" dirty="0">
                <a:solidFill>
                  <a:schemeClr val="bg1"/>
                </a:solidFill>
              </a:rPr>
              <a:t> như trên </a:t>
            </a:r>
            <a:r>
              <a:rPr lang="vi-VN" sz="1200" dirty="0" err="1">
                <a:solidFill>
                  <a:schemeClr val="bg1"/>
                </a:solidFill>
              </a:rPr>
              <a:t>thì</a:t>
            </a:r>
            <a:r>
              <a:rPr lang="vi-VN" sz="1200" dirty="0">
                <a:solidFill>
                  <a:schemeClr val="bg1"/>
                </a:solidFill>
              </a:rPr>
              <a:t> ta </a:t>
            </a:r>
            <a:r>
              <a:rPr lang="vi-VN" sz="1200" dirty="0" err="1">
                <a:solidFill>
                  <a:schemeClr val="bg1"/>
                </a:solidFill>
              </a:rPr>
              <a:t>chỉ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thể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cắt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tối</a:t>
            </a:r>
            <a:r>
              <a:rPr lang="vi-VN" sz="1200" dirty="0">
                <a:solidFill>
                  <a:schemeClr val="bg1"/>
                </a:solidFill>
              </a:rPr>
              <a:t> đa </a:t>
            </a:r>
            <a:r>
              <a:rPr lang="vi-VN" sz="1200" dirty="0" err="1">
                <a:solidFill>
                  <a:schemeClr val="bg1"/>
                </a:solidFill>
              </a:rPr>
              <a:t>tới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trước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dấu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chấm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trắng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đó</a:t>
            </a:r>
            <a:r>
              <a:rPr lang="vi-VN" sz="1200" dirty="0">
                <a:solidFill>
                  <a:schemeClr val="bg1"/>
                </a:solidFill>
              </a:rPr>
              <a:t> trong khi ở bên trong </a:t>
            </a:r>
            <a:r>
              <a:rPr lang="vi-VN" sz="1200" dirty="0" err="1">
                <a:solidFill>
                  <a:schemeClr val="bg1"/>
                </a:solidFill>
              </a:rPr>
              <a:t>vẫn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còn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rất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nhiều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hàng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cột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chứa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toàn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giá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trị</a:t>
            </a:r>
            <a:r>
              <a:rPr lang="vi-VN" sz="1200" dirty="0">
                <a:solidFill>
                  <a:schemeClr val="bg1"/>
                </a:solidFill>
              </a:rPr>
              <a:t> 0 không </a:t>
            </a:r>
            <a:r>
              <a:rPr lang="vi-VN" sz="1200" dirty="0" err="1">
                <a:solidFill>
                  <a:schemeClr val="bg1"/>
                </a:solidFill>
              </a:rPr>
              <a:t>mà</a:t>
            </a:r>
            <a:r>
              <a:rPr lang="vi-VN" sz="1200" dirty="0">
                <a:solidFill>
                  <a:schemeClr val="bg1"/>
                </a:solidFill>
              </a:rPr>
              <a:t> ý </a:t>
            </a:r>
            <a:r>
              <a:rPr lang="vi-VN" sz="1200" dirty="0" err="1">
                <a:solidFill>
                  <a:schemeClr val="bg1"/>
                </a:solidFill>
              </a:rPr>
              <a:t>nghĩa</a:t>
            </a:r>
            <a:r>
              <a:rPr lang="vi-VN" sz="1200" dirty="0">
                <a:solidFill>
                  <a:schemeClr val="bg1"/>
                </a:solidFill>
              </a:rPr>
              <a:t> cho </a:t>
            </a:r>
            <a:r>
              <a:rPr lang="vi-VN" sz="1200" dirty="0" err="1">
                <a:solidFill>
                  <a:schemeClr val="bg1"/>
                </a:solidFill>
              </a:rPr>
              <a:t>việc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dự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đoán</a:t>
            </a:r>
            <a:r>
              <a:rPr lang="vi-VN" sz="1200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vi-VN" sz="1200" dirty="0" err="1">
                <a:solidFill>
                  <a:schemeClr val="bg1"/>
                </a:solidFill>
              </a:rPr>
              <a:t>Kèm</a:t>
            </a:r>
            <a:r>
              <a:rPr lang="vi-VN" sz="1200" dirty="0">
                <a:solidFill>
                  <a:schemeClr val="bg1"/>
                </a:solidFill>
              </a:rPr>
              <a:t> theo </a:t>
            </a:r>
            <a:r>
              <a:rPr lang="vi-VN" sz="1200" dirty="0" err="1">
                <a:solidFill>
                  <a:schemeClr val="bg1"/>
                </a:solidFill>
              </a:rPr>
              <a:t>đó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thể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những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trường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hợp</a:t>
            </a:r>
            <a:r>
              <a:rPr lang="vi-VN" sz="1200" dirty="0">
                <a:solidFill>
                  <a:schemeClr val="bg1"/>
                </a:solidFill>
              </a:rPr>
              <a:t> hi </a:t>
            </a:r>
            <a:r>
              <a:rPr lang="vi-VN" sz="1200" dirty="0" err="1">
                <a:solidFill>
                  <a:schemeClr val="bg1"/>
                </a:solidFill>
              </a:rPr>
              <a:t>hữu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giữa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sẽ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nét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đứt</a:t>
            </a:r>
            <a:r>
              <a:rPr lang="vi-VN" sz="1200" dirty="0">
                <a:solidFill>
                  <a:schemeClr val="bg1"/>
                </a:solidFill>
              </a:rPr>
              <a:t>, ta </a:t>
            </a:r>
            <a:r>
              <a:rPr lang="vi-VN" sz="1200" dirty="0" err="1">
                <a:solidFill>
                  <a:schemeClr val="bg1"/>
                </a:solidFill>
              </a:rPr>
              <a:t>cũng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muốn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bỏ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những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điểm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đứt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quãng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đó</a:t>
            </a:r>
            <a:r>
              <a:rPr lang="vi-VN" sz="1200" dirty="0">
                <a:solidFill>
                  <a:schemeClr val="bg1"/>
                </a:solidFill>
              </a:rPr>
              <a:t> đi </a:t>
            </a:r>
            <a:r>
              <a:rPr lang="vi-VN" sz="1200" dirty="0" err="1">
                <a:solidFill>
                  <a:schemeClr val="bg1"/>
                </a:solidFill>
              </a:rPr>
              <a:t>để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ảnh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được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liền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nét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thuận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tiện</a:t>
            </a:r>
            <a:r>
              <a:rPr lang="vi-VN" sz="1200" dirty="0">
                <a:solidFill>
                  <a:schemeClr val="bg1"/>
                </a:solidFill>
              </a:rPr>
              <a:t> cho mô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sau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 hơn. </a:t>
            </a:r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FC980B4F-AB53-4BB3-9BF1-FEC288BDACE6}"/>
              </a:ext>
            </a:extLst>
          </p:cNvPr>
          <p:cNvSpPr/>
          <p:nvPr/>
        </p:nvSpPr>
        <p:spPr>
          <a:xfrm>
            <a:off x="60721" y="853086"/>
            <a:ext cx="91440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EC0C690-F42E-4317-8E9D-8788192B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55" y="2268152"/>
            <a:ext cx="1477108" cy="10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5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497439" y="34999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Xóa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cột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0</a:t>
            </a:r>
            <a:endParaRPr dirty="0"/>
          </a:p>
        </p:txBody>
      </p:sp>
      <p:sp>
        <p:nvSpPr>
          <p:cNvPr id="572" name="Google Shape;572;p30"/>
          <p:cNvSpPr/>
          <p:nvPr/>
        </p:nvSpPr>
        <p:spPr>
          <a:xfrm flipH="1">
            <a:off x="4667938" y="1148932"/>
            <a:ext cx="45719" cy="3741239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89096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DDC037A-EE66-4154-8324-1EFD7024B0C1}"/>
              </a:ext>
            </a:extLst>
          </p:cNvPr>
          <p:cNvSpPr txBox="1"/>
          <p:nvPr/>
        </p:nvSpPr>
        <p:spPr>
          <a:xfrm>
            <a:off x="311700" y="956591"/>
            <a:ext cx="4074563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 err="1">
                <a:solidFill>
                  <a:schemeClr val="bg1"/>
                </a:solidFill>
              </a:rPr>
              <a:t>Với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này</a:t>
            </a:r>
            <a:r>
              <a:rPr lang="vi-VN" sz="1200" dirty="0">
                <a:solidFill>
                  <a:schemeClr val="bg1"/>
                </a:solidFill>
              </a:rPr>
              <a:t> ta </a:t>
            </a:r>
            <a:r>
              <a:rPr lang="vi-VN" sz="1200" dirty="0" err="1">
                <a:solidFill>
                  <a:schemeClr val="bg1"/>
                </a:solidFill>
              </a:rPr>
              <a:t>sẽ</a:t>
            </a:r>
            <a:r>
              <a:rPr lang="vi-VN" sz="1200" dirty="0">
                <a:solidFill>
                  <a:schemeClr val="bg1"/>
                </a:solidFill>
              </a:rPr>
              <a:t> đơn </a:t>
            </a:r>
            <a:r>
              <a:rPr lang="vi-VN" sz="1200" dirty="0" err="1">
                <a:solidFill>
                  <a:schemeClr val="bg1"/>
                </a:solidFill>
              </a:rPr>
              <a:t>giản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xóa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bỏ</a:t>
            </a:r>
            <a:r>
              <a:rPr lang="vi-VN" sz="1200" dirty="0">
                <a:solidFill>
                  <a:schemeClr val="bg1"/>
                </a:solidFill>
              </a:rPr>
              <a:t> đi </a:t>
            </a:r>
            <a:r>
              <a:rPr lang="vi-VN" sz="1200" dirty="0" err="1">
                <a:solidFill>
                  <a:schemeClr val="bg1"/>
                </a:solidFill>
              </a:rPr>
              <a:t>những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dòng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cột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mà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chỉ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chứa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toàn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số</a:t>
            </a:r>
            <a:r>
              <a:rPr lang="vi-VN" sz="1200" dirty="0">
                <a:solidFill>
                  <a:schemeClr val="bg1"/>
                </a:solidFill>
              </a:rPr>
              <a:t> 0 (bao </a:t>
            </a:r>
            <a:r>
              <a:rPr lang="vi-VN" sz="1200" dirty="0" err="1">
                <a:solidFill>
                  <a:schemeClr val="bg1"/>
                </a:solidFill>
              </a:rPr>
              <a:t>gồm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dòng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cột</a:t>
            </a:r>
            <a:r>
              <a:rPr lang="vi-VN" sz="1200" dirty="0">
                <a:solidFill>
                  <a:schemeClr val="bg1"/>
                </a:solidFill>
              </a:rPr>
              <a:t> ở </a:t>
            </a:r>
            <a:r>
              <a:rPr lang="vi-VN" sz="1200" dirty="0" err="1">
                <a:solidFill>
                  <a:schemeClr val="bg1"/>
                </a:solidFill>
              </a:rPr>
              <a:t>sát</a:t>
            </a:r>
            <a:r>
              <a:rPr lang="vi-VN" sz="1200" dirty="0">
                <a:solidFill>
                  <a:schemeClr val="bg1"/>
                </a:solidFill>
              </a:rPr>
              <a:t> biên </a:t>
            </a:r>
            <a:r>
              <a:rPr lang="vi-VN" sz="1200" dirty="0" err="1">
                <a:solidFill>
                  <a:schemeClr val="bg1"/>
                </a:solidFill>
              </a:rPr>
              <a:t>và</a:t>
            </a:r>
            <a:r>
              <a:rPr lang="vi-VN" sz="1200" dirty="0">
                <a:solidFill>
                  <a:schemeClr val="bg1"/>
                </a:solidFill>
              </a:rPr>
              <a:t> ở xen </a:t>
            </a:r>
            <a:r>
              <a:rPr lang="vi-VN" sz="1200" dirty="0" err="1">
                <a:solidFill>
                  <a:schemeClr val="bg1"/>
                </a:solidFill>
              </a:rPr>
              <a:t>giữa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vẽ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vì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nó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chỉ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khiến</a:t>
            </a:r>
            <a:r>
              <a:rPr lang="vi-VN" sz="1200" dirty="0">
                <a:solidFill>
                  <a:schemeClr val="bg1"/>
                </a:solidFill>
              </a:rPr>
              <a:t> cho </a:t>
            </a:r>
            <a:r>
              <a:rPr lang="vi-VN" sz="1200" dirty="0" err="1">
                <a:solidFill>
                  <a:schemeClr val="bg1"/>
                </a:solidFill>
              </a:rPr>
              <a:t>các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nét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vẽ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cách</a:t>
            </a:r>
            <a:r>
              <a:rPr lang="vi-VN" sz="1200" dirty="0">
                <a:solidFill>
                  <a:schemeClr val="bg1"/>
                </a:solidFill>
              </a:rPr>
              <a:t> xa nhau). Sau khi </a:t>
            </a:r>
            <a:r>
              <a:rPr lang="vi-VN" sz="1200" dirty="0" err="1">
                <a:solidFill>
                  <a:schemeClr val="bg1"/>
                </a:solidFill>
              </a:rPr>
              <a:t>xóa</a:t>
            </a:r>
            <a:r>
              <a:rPr lang="vi-VN" sz="1200" dirty="0">
                <a:solidFill>
                  <a:schemeClr val="bg1"/>
                </a:solidFill>
              </a:rPr>
              <a:t>, ta </a:t>
            </a:r>
            <a:r>
              <a:rPr lang="vi-VN" sz="1200" dirty="0" err="1">
                <a:solidFill>
                  <a:schemeClr val="bg1"/>
                </a:solidFill>
              </a:rPr>
              <a:t>sẽ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thực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hiện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việc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điều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chỉnh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kích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thước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dữ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liệu</a:t>
            </a:r>
            <a:r>
              <a:rPr lang="vi-VN" sz="1200" dirty="0">
                <a:solidFill>
                  <a:schemeClr val="bg1"/>
                </a:solidFill>
              </a:rPr>
              <a:t> cho </a:t>
            </a:r>
            <a:r>
              <a:rPr lang="vi-VN" sz="1200" dirty="0" err="1">
                <a:solidFill>
                  <a:schemeClr val="bg1"/>
                </a:solidFill>
              </a:rPr>
              <a:t>mỗi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ảnh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trở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lại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thành</a:t>
            </a:r>
            <a:r>
              <a:rPr lang="vi-VN" sz="1200" dirty="0">
                <a:solidFill>
                  <a:schemeClr val="bg1"/>
                </a:solidFill>
              </a:rPr>
              <a:t> (28, 28) cho </a:t>
            </a:r>
            <a:r>
              <a:rPr lang="vi-VN" sz="1200" dirty="0" err="1">
                <a:solidFill>
                  <a:schemeClr val="bg1"/>
                </a:solidFill>
              </a:rPr>
              <a:t>phù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hợp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với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đầu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vào</a:t>
            </a:r>
            <a:r>
              <a:rPr lang="vi-VN" sz="1200" dirty="0">
                <a:solidFill>
                  <a:schemeClr val="bg1"/>
                </a:solidFill>
              </a:rPr>
              <a:t> mô </a:t>
            </a:r>
            <a:r>
              <a:rPr lang="vi-VN" sz="1200" dirty="0" err="1">
                <a:solidFill>
                  <a:schemeClr val="bg1"/>
                </a:solidFill>
              </a:rPr>
              <a:t>hình</a:t>
            </a:r>
            <a:r>
              <a:rPr lang="vi-VN" sz="1200" dirty="0">
                <a:solidFill>
                  <a:schemeClr val="bg1"/>
                </a:solidFill>
              </a:rPr>
              <a:t>, </a:t>
            </a:r>
            <a:r>
              <a:rPr lang="vi-VN" sz="1200" dirty="0" err="1">
                <a:solidFill>
                  <a:schemeClr val="bg1"/>
                </a:solidFill>
              </a:rPr>
              <a:t>bằng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hàm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resize</a:t>
            </a:r>
            <a:r>
              <a:rPr lang="vi-VN" sz="1200" dirty="0">
                <a:solidFill>
                  <a:schemeClr val="bg1"/>
                </a:solidFill>
              </a:rPr>
              <a:t> </a:t>
            </a:r>
            <a:r>
              <a:rPr lang="vi-VN" sz="1200" dirty="0" err="1">
                <a:solidFill>
                  <a:schemeClr val="bg1"/>
                </a:solidFill>
              </a:rPr>
              <a:t>từ</a:t>
            </a:r>
            <a:r>
              <a:rPr lang="vi-VN" sz="1200" dirty="0">
                <a:solidFill>
                  <a:schemeClr val="bg1"/>
                </a:solidFill>
              </a:rPr>
              <a:t> thư </a:t>
            </a:r>
            <a:r>
              <a:rPr lang="vi-VN" sz="1200" dirty="0" err="1">
                <a:solidFill>
                  <a:schemeClr val="bg1"/>
                </a:solidFill>
              </a:rPr>
              <a:t>viện</a:t>
            </a:r>
            <a:r>
              <a:rPr lang="vi-VN" sz="1200" dirty="0">
                <a:solidFill>
                  <a:schemeClr val="bg1"/>
                </a:solidFill>
              </a:rPr>
              <a:t> cv2.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AC789A1-B6CE-4023-BA80-071EAD1D2A6D}"/>
              </a:ext>
            </a:extLst>
          </p:cNvPr>
          <p:cNvSpPr txBox="1"/>
          <p:nvPr/>
        </p:nvSpPr>
        <p:spPr>
          <a:xfrm>
            <a:off x="4995332" y="958897"/>
            <a:ext cx="3955765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dirty="0">
                <a:solidFill>
                  <a:schemeClr val="bg1"/>
                </a:solidFill>
              </a:rPr>
              <a:t>Sau khi lọc các dòng cột kể trên, ta đã loại bỏ </a:t>
            </a:r>
            <a:r>
              <a:rPr lang="en-US" dirty="0">
                <a:solidFill>
                  <a:schemeClr val="bg1"/>
                </a:solidFill>
              </a:rPr>
              <a:t>33_346_053 </a:t>
            </a:r>
            <a:r>
              <a:rPr lang="vi-VN" dirty="0">
                <a:solidFill>
                  <a:schemeClr val="bg1"/>
                </a:solidFill>
              </a:rPr>
              <a:t>điểm ảnh (trước khi đưa các bức ảnh trở lại kích thước cũ). Quan </a:t>
            </a:r>
            <a:r>
              <a:rPr lang="vi-VN" dirty="0" err="1">
                <a:solidFill>
                  <a:schemeClr val="bg1"/>
                </a:solidFill>
              </a:rPr>
              <a:t>sát</a:t>
            </a:r>
            <a:r>
              <a:rPr lang="vi-VN" dirty="0">
                <a:solidFill>
                  <a:schemeClr val="bg1"/>
                </a:solidFill>
              </a:rPr>
              <a:t>, ta </a:t>
            </a:r>
            <a:r>
              <a:rPr lang="vi-VN" dirty="0" err="1">
                <a:solidFill>
                  <a:schemeClr val="bg1"/>
                </a:solidFill>
              </a:rPr>
              <a:t>thấy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vẻ</a:t>
            </a:r>
            <a:r>
              <a:rPr lang="vi-VN" dirty="0">
                <a:solidFill>
                  <a:schemeClr val="bg1"/>
                </a:solidFill>
              </a:rPr>
              <a:t> như </a:t>
            </a:r>
            <a:r>
              <a:rPr lang="vi-VN" dirty="0" err="1">
                <a:solidFill>
                  <a:schemeClr val="bg1"/>
                </a:solidFill>
              </a:rPr>
              <a:t>cách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giải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quyết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này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đã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khắc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phục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được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một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phần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những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hạn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chế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của</a:t>
            </a:r>
            <a:r>
              <a:rPr lang="vi-VN" dirty="0">
                <a:solidFill>
                  <a:schemeClr val="bg1"/>
                </a:solidFill>
              </a:rPr>
              <a:t> phương </a:t>
            </a:r>
            <a:r>
              <a:rPr lang="vi-VN" dirty="0" err="1">
                <a:solidFill>
                  <a:schemeClr val="bg1"/>
                </a:solidFill>
              </a:rPr>
              <a:t>pháp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xử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lý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trước</a:t>
            </a:r>
            <a:r>
              <a:rPr lang="vi-VN" dirty="0">
                <a:solidFill>
                  <a:schemeClr val="bg1"/>
                </a:solidFill>
              </a:rPr>
              <a:t>, </a:t>
            </a:r>
            <a:r>
              <a:rPr lang="vi-VN" dirty="0" err="1">
                <a:solidFill>
                  <a:schemeClr val="bg1"/>
                </a:solidFill>
              </a:rPr>
              <a:t>đó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là</a:t>
            </a:r>
            <a:r>
              <a:rPr lang="vi-VN" dirty="0">
                <a:solidFill>
                  <a:schemeClr val="bg1"/>
                </a:solidFill>
              </a:rPr>
              <a:t> theo quan </a:t>
            </a:r>
            <a:r>
              <a:rPr lang="vi-VN" dirty="0" err="1">
                <a:solidFill>
                  <a:schemeClr val="bg1"/>
                </a:solidFill>
              </a:rPr>
              <a:t>điểm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chủ</a:t>
            </a:r>
            <a:r>
              <a:rPr lang="vi-VN" dirty="0">
                <a:solidFill>
                  <a:schemeClr val="bg1"/>
                </a:solidFill>
              </a:rPr>
              <a:t> quan. Nhưng </a:t>
            </a:r>
            <a:r>
              <a:rPr lang="vi-VN" dirty="0" err="1">
                <a:solidFill>
                  <a:schemeClr val="bg1"/>
                </a:solidFill>
              </a:rPr>
              <a:t>để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thật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sự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đánh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giá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được</a:t>
            </a:r>
            <a:r>
              <a:rPr lang="vi-VN" dirty="0">
                <a:solidFill>
                  <a:schemeClr val="bg1"/>
                </a:solidFill>
              </a:rPr>
              <a:t> phương </a:t>
            </a:r>
            <a:r>
              <a:rPr lang="vi-VN" dirty="0" err="1">
                <a:solidFill>
                  <a:schemeClr val="bg1"/>
                </a:solidFill>
              </a:rPr>
              <a:t>pháp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nào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hiệu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quả</a:t>
            </a:r>
            <a:r>
              <a:rPr lang="vi-VN" dirty="0">
                <a:solidFill>
                  <a:schemeClr val="bg1"/>
                </a:solidFill>
              </a:rPr>
              <a:t> hơn, ta </a:t>
            </a:r>
            <a:r>
              <a:rPr lang="vi-VN" dirty="0" err="1">
                <a:solidFill>
                  <a:schemeClr val="bg1"/>
                </a:solidFill>
              </a:rPr>
              <a:t>phải</a:t>
            </a:r>
            <a:r>
              <a:rPr lang="vi-VN" dirty="0">
                <a:solidFill>
                  <a:schemeClr val="bg1"/>
                </a:solidFill>
              </a:rPr>
              <a:t> xem khi </a:t>
            </a:r>
            <a:r>
              <a:rPr lang="vi-VN" dirty="0" err="1">
                <a:solidFill>
                  <a:schemeClr val="bg1"/>
                </a:solidFill>
              </a:rPr>
              <a:t>nó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áp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dụng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vào</a:t>
            </a:r>
            <a:r>
              <a:rPr lang="vi-VN" dirty="0">
                <a:solidFill>
                  <a:schemeClr val="bg1"/>
                </a:solidFill>
              </a:rPr>
              <a:t> mô </a:t>
            </a:r>
            <a:r>
              <a:rPr lang="vi-VN" dirty="0" err="1">
                <a:solidFill>
                  <a:schemeClr val="bg1"/>
                </a:solidFill>
              </a:rPr>
              <a:t>hình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thể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cải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thiện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được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độ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chính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xác</a:t>
            </a:r>
            <a:r>
              <a:rPr lang="vi-VN" dirty="0">
                <a:solidFill>
                  <a:schemeClr val="bg1"/>
                </a:solidFill>
              </a:rPr>
              <a:t> như </a:t>
            </a:r>
            <a:r>
              <a:rPr lang="vi-VN" dirty="0" err="1">
                <a:solidFill>
                  <a:schemeClr val="bg1"/>
                </a:solidFill>
              </a:rPr>
              <a:t>thế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nào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vi-VN" dirty="0" err="1">
                <a:solidFill>
                  <a:schemeClr val="bg1"/>
                </a:solidFill>
              </a:rPr>
              <a:t>Lúc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mới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thực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sự</a:t>
            </a:r>
            <a:r>
              <a:rPr lang="vi-VN" dirty="0">
                <a:solidFill>
                  <a:schemeClr val="bg1"/>
                </a:solidFill>
              </a:rPr>
              <a:t> ra </a:t>
            </a:r>
            <a:r>
              <a:rPr lang="vi-VN" dirty="0" err="1">
                <a:solidFill>
                  <a:schemeClr val="bg1"/>
                </a:solidFill>
              </a:rPr>
              <a:t>quyết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định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là</a:t>
            </a:r>
            <a:r>
              <a:rPr lang="vi-VN" dirty="0">
                <a:solidFill>
                  <a:schemeClr val="bg1"/>
                </a:solidFill>
              </a:rPr>
              <a:t> nên </a:t>
            </a:r>
            <a:r>
              <a:rPr lang="vi-VN" dirty="0" err="1">
                <a:solidFill>
                  <a:schemeClr val="bg1"/>
                </a:solidFill>
              </a:rPr>
              <a:t>chọn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và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bỏ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cách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xử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lý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nào</a:t>
            </a:r>
            <a:r>
              <a:rPr lang="vi-VN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4AE8998B-4A76-440A-A0D7-9C546F3F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9" y="2953741"/>
            <a:ext cx="3984764" cy="21680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6745</Words>
  <Application>Microsoft Office PowerPoint</Application>
  <PresentationFormat>On-screen Show (16:9)</PresentationFormat>
  <Paragraphs>369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3" baseType="lpstr">
      <vt:lpstr>Roboto Light</vt:lpstr>
      <vt:lpstr>Proxima Nova</vt:lpstr>
      <vt:lpstr>Roboto Mono Regular</vt:lpstr>
      <vt:lpstr>Proxima Nova Semibold</vt:lpstr>
      <vt:lpstr>Impact</vt:lpstr>
      <vt:lpstr>Symbol</vt:lpstr>
      <vt:lpstr>Cambria Math</vt:lpstr>
      <vt:lpstr>Wingdings</vt:lpstr>
      <vt:lpstr>Courier New</vt:lpstr>
      <vt:lpstr>Bree Serif</vt:lpstr>
      <vt:lpstr>Roboto Thin</vt:lpstr>
      <vt:lpstr>Times New Roman</vt:lpstr>
      <vt:lpstr>Arial</vt:lpstr>
      <vt:lpstr>Roboto Black</vt:lpstr>
      <vt:lpstr>WEB PROPOSAL</vt:lpstr>
      <vt:lpstr>SlidesGo Final Pages</vt:lpstr>
      <vt:lpstr>Logistic Regression Model For MNIST Dataset </vt:lpstr>
      <vt:lpstr>CONTENTS</vt:lpstr>
      <vt:lpstr>Tổng quan dữ liệu</vt:lpstr>
      <vt:lpstr>Tải tập dữ liệu: sử dụng  hàm fetch_openml() từ thư viện sklearn.datasets để tải bộ dữ liệu mnist_784.  </vt:lpstr>
      <vt:lpstr>Tiền xử lý dữ liệu</vt:lpstr>
      <vt:lpstr>Xoay ảnh</vt:lpstr>
      <vt:lpstr>Lọc giá trị nhiễu</vt:lpstr>
      <vt:lpstr>Xóa biên kết hợp canh giữa cho hình</vt:lpstr>
      <vt:lpstr>Xóa tất cả dòng cột chứa toàn giá trị 0</vt:lpstr>
      <vt:lpstr>Hiện tượng đa cộng tuyến (Multicollinearity) và cách giải quyết </vt:lpstr>
      <vt:lpstr>Hiện tượng đa cộng tuyến</vt:lpstr>
      <vt:lpstr>Xác định dấu hiệu xảy ra hiện tưởng đa cộng tuyến</vt:lpstr>
      <vt:lpstr>Xác định dấu hiệu xảy ra hiện tưởng đa cộng tuyến</vt:lpstr>
      <vt:lpstr>Hướng giải quyết hiện tượng đa cộng tuyến</vt:lpstr>
      <vt:lpstr>Principal Component Analysis (PCA) là gì? </vt:lpstr>
      <vt:lpstr>Ứng dụng PCA vào tập dữ liệu MNIST </vt:lpstr>
      <vt:lpstr>Polynomial Features </vt:lpstr>
      <vt:lpstr>Ứng dụng Polynomial Features vào tập dữ liệu</vt:lpstr>
      <vt:lpstr>Standard Scaler</vt:lpstr>
      <vt:lpstr>Xây dựng mô hình Logistic Regression</vt:lpstr>
      <vt:lpstr>Đầu vào và đầu ra của mô hình </vt:lpstr>
      <vt:lpstr>Cấu trúc - thiết kế  mô hình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Hàm LogisticRegression() trong thư viện sklearn và ứng dụng vào bài toán</vt:lpstr>
      <vt:lpstr>LogisticRegression() parameters</vt:lpstr>
      <vt:lpstr>LogisticRegression() parameters</vt:lpstr>
      <vt:lpstr>LogisticRegression() parameters</vt:lpstr>
      <vt:lpstr>LogisticRegression() parameters</vt:lpstr>
      <vt:lpstr>PowerPoint Presentation</vt:lpstr>
      <vt:lpstr>Các bước thử nghiệm</vt:lpstr>
      <vt:lpstr>Tổng kết – xây dựng Pipeline hoàn chỉnh</vt:lpstr>
      <vt:lpstr>Thử nghiệm thực tế</vt:lpstr>
      <vt:lpstr>Thanks for your watching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Model For MNIST Dataset </dc:title>
  <cp:lastModifiedBy>Nguyễn Thanh Tùng</cp:lastModifiedBy>
  <cp:revision>74</cp:revision>
  <dcterms:modified xsi:type="dcterms:W3CDTF">2021-06-22T08:23:11Z</dcterms:modified>
</cp:coreProperties>
</file>