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86" r:id="rId4"/>
    <p:sldId id="259" r:id="rId5"/>
    <p:sldId id="288" r:id="rId6"/>
    <p:sldId id="291" r:id="rId7"/>
    <p:sldId id="292" r:id="rId8"/>
    <p:sldId id="297" r:id="rId9"/>
    <p:sldId id="296" r:id="rId10"/>
    <p:sldId id="295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7" r:id="rId21"/>
    <p:sldId id="289" r:id="rId22"/>
    <p:sldId id="290" r:id="rId23"/>
    <p:sldId id="294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279" r:id="rId34"/>
    <p:sldId id="316" r:id="rId35"/>
    <p:sldId id="317" r:id="rId36"/>
    <p:sldId id="318" r:id="rId37"/>
  </p:sldIdLst>
  <p:sldSz cx="9144000" cy="5143500" type="screen16x9"/>
  <p:notesSz cx="6858000" cy="9144000"/>
  <p:embeddedFontLst>
    <p:embeddedFont>
      <p:font typeface="Oswald" panose="020B0604020202020204" charset="0"/>
      <p:regular r:id="rId39"/>
      <p:bold r:id="rId40"/>
    </p:embeddedFont>
    <p:embeddedFont>
      <p:font typeface="Roboto Condensed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52E1D6-E7D9-4E34-BAFE-E27FB19DCF39}">
  <a:tblStyle styleId="{E652E1D6-E7D9-4E34-BAFE-E27FB19DC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66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805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66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5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11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95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875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590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655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71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620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854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557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53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326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757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727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267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098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68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882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662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467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591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994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6115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2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3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14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47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13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44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781493" y="2806987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LAPORAN AKHIR HASIL </a:t>
            </a:r>
            <a:r>
              <a:rPr lang="id-ID" sz="3600"/>
              <a:t>KLUSTERING DATASET </a:t>
            </a:r>
            <a:r>
              <a:rPr lang="id-ID" sz="3600" dirty="0"/>
              <a:t>PANGGILAN KELUAR DI SERVER ZTE &amp; HUAWEI</a:t>
            </a:r>
            <a:endParaRPr sz="3600" dirty="0"/>
          </a:p>
        </p:txBody>
      </p:sp>
      <p:sp>
        <p:nvSpPr>
          <p:cNvPr id="3" name="Google Shape;172;p13">
            <a:extLst>
              <a:ext uri="{FF2B5EF4-FFF2-40B4-BE49-F238E27FC236}">
                <a16:creationId xmlns:a16="http://schemas.microsoft.com/office/drawing/2014/main" id="{19DF9962-F65F-4EFA-B4C6-653D8D6AC963}"/>
              </a:ext>
            </a:extLst>
          </p:cNvPr>
          <p:cNvSpPr txBox="1">
            <a:spLocks/>
          </p:cNvSpPr>
          <p:nvPr/>
        </p:nvSpPr>
        <p:spPr>
          <a:xfrm>
            <a:off x="903764" y="4295551"/>
            <a:ext cx="1871330" cy="4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id-ID" sz="1600" dirty="0"/>
              <a:t>Wiranto Widotomo</a:t>
            </a:r>
          </a:p>
        </p:txBody>
      </p:sp>
      <p:sp>
        <p:nvSpPr>
          <p:cNvPr id="4" name="Google Shape;172;p13">
            <a:extLst>
              <a:ext uri="{FF2B5EF4-FFF2-40B4-BE49-F238E27FC236}">
                <a16:creationId xmlns:a16="http://schemas.microsoft.com/office/drawing/2014/main" id="{E4A01A19-40EF-41CF-B3B2-DEAFDE0CE67E}"/>
              </a:ext>
            </a:extLst>
          </p:cNvPr>
          <p:cNvSpPr txBox="1">
            <a:spLocks/>
          </p:cNvSpPr>
          <p:nvPr/>
        </p:nvSpPr>
        <p:spPr>
          <a:xfrm>
            <a:off x="3097618" y="4295551"/>
            <a:ext cx="1871330" cy="4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id-ID" sz="1600" dirty="0"/>
              <a:t>M Arlanda Valio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node dan sub operator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238;p20">
            <a:extLst>
              <a:ext uri="{FF2B5EF4-FFF2-40B4-BE49-F238E27FC236}">
                <a16:creationId xmlns:a16="http://schemas.microsoft.com/office/drawing/2014/main" id="{18EB8D98-1719-4ECA-91F4-8C0C2A847B47}"/>
              </a:ext>
            </a:extLst>
          </p:cNvPr>
          <p:cNvSpPr txBox="1">
            <a:spLocks/>
          </p:cNvSpPr>
          <p:nvPr/>
        </p:nvSpPr>
        <p:spPr>
          <a:xfrm>
            <a:off x="3543249" y="929023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5. Kluster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3415C-C67E-4DE9-B369-DC87487E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53" y="1424763"/>
            <a:ext cx="5558858" cy="33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5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32576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Operator dan sub operator</a:t>
            </a:r>
            <a:endParaRPr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844755" y="1215361"/>
            <a:ext cx="1604675" cy="62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/>
              <a:t>1.Kluster 1</a:t>
            </a:r>
            <a:endParaRPr b="1"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" name="Google Shape;238;p20">
            <a:extLst>
              <a:ext uri="{FF2B5EF4-FFF2-40B4-BE49-F238E27FC236}">
                <a16:creationId xmlns:a16="http://schemas.microsoft.com/office/drawing/2014/main" id="{9196BD70-A003-41B6-91BB-6E01E1288D1A}"/>
              </a:ext>
            </a:extLst>
          </p:cNvPr>
          <p:cNvSpPr txBox="1">
            <a:spLocks/>
          </p:cNvSpPr>
          <p:nvPr/>
        </p:nvSpPr>
        <p:spPr>
          <a:xfrm>
            <a:off x="6043209" y="1203104"/>
            <a:ext cx="1934668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2. Kluster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B6004-7B84-4D48-9A44-D748B317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2717"/>
            <a:ext cx="4182248" cy="2676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EFB2C-D7DB-43DF-8E39-04B2FACFC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108" y="1926513"/>
            <a:ext cx="502037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3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75106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Operator dan sub operator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Google Shape;238;p20">
            <a:extLst>
              <a:ext uri="{FF2B5EF4-FFF2-40B4-BE49-F238E27FC236}">
                <a16:creationId xmlns:a16="http://schemas.microsoft.com/office/drawing/2014/main" id="{95C389EA-E7ED-46F9-8581-47BBE838ADC6}"/>
              </a:ext>
            </a:extLst>
          </p:cNvPr>
          <p:cNvSpPr txBox="1">
            <a:spLocks/>
          </p:cNvSpPr>
          <p:nvPr/>
        </p:nvSpPr>
        <p:spPr>
          <a:xfrm>
            <a:off x="6036323" y="1274581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4. Kluster 3</a:t>
            </a:r>
          </a:p>
        </p:txBody>
      </p:sp>
      <p:sp>
        <p:nvSpPr>
          <p:cNvPr id="15" name="Google Shape;238;p20">
            <a:extLst>
              <a:ext uri="{FF2B5EF4-FFF2-40B4-BE49-F238E27FC236}">
                <a16:creationId xmlns:a16="http://schemas.microsoft.com/office/drawing/2014/main" id="{95C7D182-2C61-4FA8-A1C3-B497A5E3B3D8}"/>
              </a:ext>
            </a:extLst>
          </p:cNvPr>
          <p:cNvSpPr txBox="1">
            <a:spLocks/>
          </p:cNvSpPr>
          <p:nvPr/>
        </p:nvSpPr>
        <p:spPr>
          <a:xfrm>
            <a:off x="874637" y="1274582"/>
            <a:ext cx="1604674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3. Kluster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BA724-A5B2-4967-B164-A4F9E0EB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0254"/>
            <a:ext cx="4572000" cy="296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D7A40-A2EC-4FDD-AD63-3E6EC1D8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528" y="1760254"/>
            <a:ext cx="457200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1" y="53251"/>
            <a:ext cx="769790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Operator dan sub operator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238;p20">
            <a:extLst>
              <a:ext uri="{FF2B5EF4-FFF2-40B4-BE49-F238E27FC236}">
                <a16:creationId xmlns:a16="http://schemas.microsoft.com/office/drawing/2014/main" id="{18EB8D98-1719-4ECA-91F4-8C0C2A847B47}"/>
              </a:ext>
            </a:extLst>
          </p:cNvPr>
          <p:cNvSpPr txBox="1">
            <a:spLocks/>
          </p:cNvSpPr>
          <p:nvPr/>
        </p:nvSpPr>
        <p:spPr>
          <a:xfrm>
            <a:off x="3553199" y="727093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5. Kluster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91B59-D202-4DC4-96F4-C41469B0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10" y="1192261"/>
            <a:ext cx="6209414" cy="38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6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32576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tgw dan sub operator</a:t>
            </a:r>
            <a:endParaRPr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844755" y="1215361"/>
            <a:ext cx="1604675" cy="62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/>
              <a:t>1.Kluster 1</a:t>
            </a:r>
            <a:endParaRPr b="1"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" name="Google Shape;238;p20">
            <a:extLst>
              <a:ext uri="{FF2B5EF4-FFF2-40B4-BE49-F238E27FC236}">
                <a16:creationId xmlns:a16="http://schemas.microsoft.com/office/drawing/2014/main" id="{9196BD70-A003-41B6-91BB-6E01E1288D1A}"/>
              </a:ext>
            </a:extLst>
          </p:cNvPr>
          <p:cNvSpPr txBox="1">
            <a:spLocks/>
          </p:cNvSpPr>
          <p:nvPr/>
        </p:nvSpPr>
        <p:spPr>
          <a:xfrm>
            <a:off x="6043209" y="1203104"/>
            <a:ext cx="1934668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2. Kluster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52F98-E8FD-4332-A1EE-E6D2AF95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475"/>
            <a:ext cx="3763926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AE1A2-0DFC-4F28-9C48-F1C43F825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501" y="1696461"/>
            <a:ext cx="525649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1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75106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tgw dan sub operator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238;p20">
            <a:extLst>
              <a:ext uri="{FF2B5EF4-FFF2-40B4-BE49-F238E27FC236}">
                <a16:creationId xmlns:a16="http://schemas.microsoft.com/office/drawing/2014/main" id="{95C389EA-E7ED-46F9-8581-47BBE838ADC6}"/>
              </a:ext>
            </a:extLst>
          </p:cNvPr>
          <p:cNvSpPr txBox="1">
            <a:spLocks/>
          </p:cNvSpPr>
          <p:nvPr/>
        </p:nvSpPr>
        <p:spPr>
          <a:xfrm>
            <a:off x="6036323" y="944976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4. Kluster 3</a:t>
            </a:r>
          </a:p>
        </p:txBody>
      </p:sp>
      <p:sp>
        <p:nvSpPr>
          <p:cNvPr id="15" name="Google Shape;238;p20">
            <a:extLst>
              <a:ext uri="{FF2B5EF4-FFF2-40B4-BE49-F238E27FC236}">
                <a16:creationId xmlns:a16="http://schemas.microsoft.com/office/drawing/2014/main" id="{95C7D182-2C61-4FA8-A1C3-B497A5E3B3D8}"/>
              </a:ext>
            </a:extLst>
          </p:cNvPr>
          <p:cNvSpPr txBox="1">
            <a:spLocks/>
          </p:cNvSpPr>
          <p:nvPr/>
        </p:nvSpPr>
        <p:spPr>
          <a:xfrm>
            <a:off x="874637" y="944977"/>
            <a:ext cx="1604674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3. Kluster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A9BAA-E25A-4691-96CD-031615E6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297"/>
            <a:ext cx="4488528" cy="3169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6CC33-90C3-46B1-888B-5E7167FE0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528" y="1675646"/>
            <a:ext cx="461695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1" y="53251"/>
            <a:ext cx="769790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tgw dan sub operator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Google Shape;238;p20">
            <a:extLst>
              <a:ext uri="{FF2B5EF4-FFF2-40B4-BE49-F238E27FC236}">
                <a16:creationId xmlns:a16="http://schemas.microsoft.com/office/drawing/2014/main" id="{18EB8D98-1719-4ECA-91F4-8C0C2A847B47}"/>
              </a:ext>
            </a:extLst>
          </p:cNvPr>
          <p:cNvSpPr txBox="1">
            <a:spLocks/>
          </p:cNvSpPr>
          <p:nvPr/>
        </p:nvSpPr>
        <p:spPr>
          <a:xfrm>
            <a:off x="3553199" y="727093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5. Kluster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6BE2F-D3C3-4F2E-8F4D-A7BD99D9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4022"/>
            <a:ext cx="9144000" cy="30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5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32576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To.Xch dan sub operator</a:t>
            </a:r>
            <a:endParaRPr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844755" y="1215361"/>
            <a:ext cx="1604675" cy="62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/>
              <a:t>1.Kluster 1</a:t>
            </a:r>
            <a:endParaRPr b="1"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" name="Google Shape;238;p20">
            <a:extLst>
              <a:ext uri="{FF2B5EF4-FFF2-40B4-BE49-F238E27FC236}">
                <a16:creationId xmlns:a16="http://schemas.microsoft.com/office/drawing/2014/main" id="{9196BD70-A003-41B6-91BB-6E01E1288D1A}"/>
              </a:ext>
            </a:extLst>
          </p:cNvPr>
          <p:cNvSpPr txBox="1">
            <a:spLocks/>
          </p:cNvSpPr>
          <p:nvPr/>
        </p:nvSpPr>
        <p:spPr>
          <a:xfrm>
            <a:off x="6043209" y="1203104"/>
            <a:ext cx="1934668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2. Kluster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A4624-DE66-406D-9297-5790E655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0425"/>
            <a:ext cx="3742660" cy="3115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832635-E548-4FEF-8258-FEAEA63CD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360" y="1743740"/>
            <a:ext cx="5367123" cy="32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75106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To.Xch dan sub operator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3" name="Google Shape;238;p20">
            <a:extLst>
              <a:ext uri="{FF2B5EF4-FFF2-40B4-BE49-F238E27FC236}">
                <a16:creationId xmlns:a16="http://schemas.microsoft.com/office/drawing/2014/main" id="{95C389EA-E7ED-46F9-8581-47BBE838ADC6}"/>
              </a:ext>
            </a:extLst>
          </p:cNvPr>
          <p:cNvSpPr txBox="1">
            <a:spLocks/>
          </p:cNvSpPr>
          <p:nvPr/>
        </p:nvSpPr>
        <p:spPr>
          <a:xfrm>
            <a:off x="6036323" y="944976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4. Kluster 3</a:t>
            </a:r>
          </a:p>
        </p:txBody>
      </p:sp>
      <p:sp>
        <p:nvSpPr>
          <p:cNvPr id="15" name="Google Shape;238;p20">
            <a:extLst>
              <a:ext uri="{FF2B5EF4-FFF2-40B4-BE49-F238E27FC236}">
                <a16:creationId xmlns:a16="http://schemas.microsoft.com/office/drawing/2014/main" id="{95C7D182-2C61-4FA8-A1C3-B497A5E3B3D8}"/>
              </a:ext>
            </a:extLst>
          </p:cNvPr>
          <p:cNvSpPr txBox="1">
            <a:spLocks/>
          </p:cNvSpPr>
          <p:nvPr/>
        </p:nvSpPr>
        <p:spPr>
          <a:xfrm>
            <a:off x="874637" y="944977"/>
            <a:ext cx="1604674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3. Kluster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105F0-7914-4977-AA02-A21A9D3C6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41545"/>
            <a:ext cx="4657060" cy="3438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64BF0-045B-4FD8-9030-37BB5426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061" y="1441545"/>
            <a:ext cx="4448423" cy="34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1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1" y="53251"/>
            <a:ext cx="769790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To.Xch dan sub operator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238;p20">
            <a:extLst>
              <a:ext uri="{FF2B5EF4-FFF2-40B4-BE49-F238E27FC236}">
                <a16:creationId xmlns:a16="http://schemas.microsoft.com/office/drawing/2014/main" id="{18EB8D98-1719-4ECA-91F4-8C0C2A847B47}"/>
              </a:ext>
            </a:extLst>
          </p:cNvPr>
          <p:cNvSpPr txBox="1">
            <a:spLocks/>
          </p:cNvSpPr>
          <p:nvPr/>
        </p:nvSpPr>
        <p:spPr>
          <a:xfrm>
            <a:off x="3553199" y="727093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5. Kluster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E76DA-84AD-425F-B4CA-0BAB2F228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" y="1254641"/>
            <a:ext cx="9005777" cy="38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611373" y="1244226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3600" b="1" dirty="0">
                <a:solidFill>
                  <a:srgbClr val="3796BF"/>
                </a:solidFill>
              </a:rPr>
              <a:t>Apa itu Clustering?</a:t>
            </a:r>
            <a:endParaRPr sz="3600" b="1" dirty="0">
              <a:solidFill>
                <a:srgbClr val="3796BF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d-ID" b="1" dirty="0"/>
              <a:t>Clustering</a:t>
            </a:r>
            <a:r>
              <a:rPr lang="id-ID" dirty="0"/>
              <a:t> adalah metode penganalisaan data, yang sering dimasukkan sebagai salah satu metode </a:t>
            </a:r>
            <a:r>
              <a:rPr lang="id-ID" b="1" dirty="0"/>
              <a:t>Data Mining </a:t>
            </a:r>
            <a:r>
              <a:rPr lang="id-ID" dirty="0"/>
              <a:t>yang tujuannya adalah untuk mengelompokkan data dengan </a:t>
            </a:r>
            <a:r>
              <a:rPr lang="id-ID" b="1" dirty="0"/>
              <a:t>karakteristik</a:t>
            </a:r>
            <a:r>
              <a:rPr lang="id-ID" dirty="0"/>
              <a:t> yang sama ke suatu ‘wilayah’ yang </a:t>
            </a:r>
            <a:r>
              <a:rPr lang="id-ID" b="1" dirty="0"/>
              <a:t>sama</a:t>
            </a:r>
            <a:r>
              <a:rPr lang="id-ID" dirty="0"/>
              <a:t> dan data dengan karakteristik yang berbeda ke ‘wilayah’ yang lain.</a:t>
            </a:r>
            <a:endParaRPr sz="3600" dirty="0"/>
          </a:p>
        </p:txBody>
      </p:sp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425303" y="1911187"/>
            <a:ext cx="913738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7200" b="0" dirty="0">
                <a:solidFill>
                  <a:srgbClr val="3796BF"/>
                </a:solidFill>
              </a:rPr>
              <a:t>2</a:t>
            </a:r>
            <a:r>
              <a:rPr lang="en" sz="7200" b="0" dirty="0">
                <a:solidFill>
                  <a:srgbClr val="3796BF"/>
                </a:solidFill>
              </a:rPr>
              <a:t>.</a:t>
            </a:r>
            <a:r>
              <a:rPr lang="id-ID" sz="7200" b="0" dirty="0">
                <a:solidFill>
                  <a:srgbClr val="3796BF"/>
                </a:solidFill>
              </a:rPr>
              <a:t> </a:t>
            </a:r>
            <a:r>
              <a:rPr lang="id-ID" sz="6600" b="0" dirty="0">
                <a:solidFill>
                  <a:schemeClr val="bg1"/>
                </a:solidFill>
              </a:rPr>
              <a:t>Dataset Server Huawei</a:t>
            </a:r>
            <a:endParaRPr lang="en" sz="6600" b="0" dirty="0">
              <a:solidFill>
                <a:schemeClr val="bg1"/>
              </a:solidFill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0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138498" y="399358"/>
            <a:ext cx="5733067" cy="461654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-35294" y="-204433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id-ID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LOTTING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 KLUSTER</a:t>
            </a:r>
            <a:endParaRPr lang="id-ID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C2D0F-E96A-4AFE-9596-8E1A48A6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14" y="643839"/>
            <a:ext cx="5232123" cy="3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8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3997841" y="1024721"/>
            <a:ext cx="4667693" cy="3430331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725959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id-ID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rofil Kluster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FFFFFF"/>
                </a:solidFill>
              </a:rPr>
              <a:t>Mencari nilai rata-rata masing-masing kolom di setiap kluster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66BB4-8921-4191-868F-50C00D004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52" y="1388682"/>
            <a:ext cx="4029741" cy="26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Urutan nilai kluster tertinggi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id-ID" dirty="0"/>
              <a:t>Kluster 1 dengan jumlah 21,266 </a:t>
            </a:r>
            <a:endParaRPr dirty="0"/>
          </a:p>
          <a:p>
            <a:pPr lvl="0">
              <a:spcBef>
                <a:spcPts val="0"/>
              </a:spcBef>
            </a:pPr>
            <a:r>
              <a:rPr lang="id-ID" dirty="0"/>
              <a:t>Kluster 2 dengan jumlah 12,364</a:t>
            </a:r>
          </a:p>
          <a:p>
            <a:pPr lvl="0">
              <a:spcBef>
                <a:spcPts val="0"/>
              </a:spcBef>
            </a:pPr>
            <a:r>
              <a:rPr lang="id-ID" dirty="0"/>
              <a:t>Kluster 3 dengan jumlah 6,316</a:t>
            </a:r>
          </a:p>
          <a:p>
            <a:pPr lvl="0">
              <a:spcBef>
                <a:spcPts val="0"/>
              </a:spcBef>
            </a:pPr>
            <a:r>
              <a:rPr lang="id-ID" dirty="0"/>
              <a:t>Kluster 4 dengan jumlah 2,6836</a:t>
            </a:r>
          </a:p>
          <a:p>
            <a:pPr lvl="0">
              <a:spcBef>
                <a:spcPts val="0"/>
              </a:spcBef>
            </a:pPr>
            <a:r>
              <a:rPr lang="id-ID" dirty="0"/>
              <a:t>Kluster 5 dengan jumlah -0,743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084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32576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sub operator dan area</a:t>
            </a:r>
            <a:endParaRPr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844755" y="1215361"/>
            <a:ext cx="1604675" cy="62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/>
              <a:t>1.Kluster 1</a:t>
            </a:r>
            <a:endParaRPr b="1"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" name="Google Shape;238;p20">
            <a:extLst>
              <a:ext uri="{FF2B5EF4-FFF2-40B4-BE49-F238E27FC236}">
                <a16:creationId xmlns:a16="http://schemas.microsoft.com/office/drawing/2014/main" id="{9196BD70-A003-41B6-91BB-6E01E1288D1A}"/>
              </a:ext>
            </a:extLst>
          </p:cNvPr>
          <p:cNvSpPr txBox="1">
            <a:spLocks/>
          </p:cNvSpPr>
          <p:nvPr/>
        </p:nvSpPr>
        <p:spPr>
          <a:xfrm>
            <a:off x="6043209" y="1203104"/>
            <a:ext cx="1934668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2. Kluster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1E40C-9598-4038-948A-27F69F6C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6" y="1689248"/>
            <a:ext cx="4085107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B2A75-3533-461C-B0B8-96D20F36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624" y="1689248"/>
            <a:ext cx="502037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0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75106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sub operator dan area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3" name="Google Shape;238;p20">
            <a:extLst>
              <a:ext uri="{FF2B5EF4-FFF2-40B4-BE49-F238E27FC236}">
                <a16:creationId xmlns:a16="http://schemas.microsoft.com/office/drawing/2014/main" id="{95C389EA-E7ED-46F9-8581-47BBE838ADC6}"/>
              </a:ext>
            </a:extLst>
          </p:cNvPr>
          <p:cNvSpPr txBox="1">
            <a:spLocks/>
          </p:cNvSpPr>
          <p:nvPr/>
        </p:nvSpPr>
        <p:spPr>
          <a:xfrm>
            <a:off x="6046956" y="944976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4. Kluster 4</a:t>
            </a:r>
          </a:p>
        </p:txBody>
      </p:sp>
      <p:sp>
        <p:nvSpPr>
          <p:cNvPr id="15" name="Google Shape;238;p20">
            <a:extLst>
              <a:ext uri="{FF2B5EF4-FFF2-40B4-BE49-F238E27FC236}">
                <a16:creationId xmlns:a16="http://schemas.microsoft.com/office/drawing/2014/main" id="{95C7D182-2C61-4FA8-A1C3-B497A5E3B3D8}"/>
              </a:ext>
            </a:extLst>
          </p:cNvPr>
          <p:cNvSpPr txBox="1">
            <a:spLocks/>
          </p:cNvSpPr>
          <p:nvPr/>
        </p:nvSpPr>
        <p:spPr>
          <a:xfrm>
            <a:off x="874637" y="944977"/>
            <a:ext cx="1604674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3. Kluster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ED318-EDD1-43AC-8D05-657F1DB2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545"/>
            <a:ext cx="4242391" cy="3535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7132B-432E-4CFD-955D-BCAC4B627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331" y="1441544"/>
            <a:ext cx="4986670" cy="37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1" y="53251"/>
            <a:ext cx="769790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sub operator dan area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0" name="Google Shape;238;p20">
            <a:extLst>
              <a:ext uri="{FF2B5EF4-FFF2-40B4-BE49-F238E27FC236}">
                <a16:creationId xmlns:a16="http://schemas.microsoft.com/office/drawing/2014/main" id="{18EB8D98-1719-4ECA-91F4-8C0C2A847B47}"/>
              </a:ext>
            </a:extLst>
          </p:cNvPr>
          <p:cNvSpPr txBox="1">
            <a:spLocks/>
          </p:cNvSpPr>
          <p:nvPr/>
        </p:nvSpPr>
        <p:spPr>
          <a:xfrm>
            <a:off x="3553199" y="727093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5. Kluster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56408-1858-49FF-9BE0-B8557C8B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16" y="1238591"/>
            <a:ext cx="9144000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1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32576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sub operator dan node</a:t>
            </a:r>
            <a:endParaRPr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844755" y="1215361"/>
            <a:ext cx="1604675" cy="62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/>
              <a:t>1.Kluster 1</a:t>
            </a:r>
            <a:endParaRPr b="1"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1" name="Google Shape;238;p20">
            <a:extLst>
              <a:ext uri="{FF2B5EF4-FFF2-40B4-BE49-F238E27FC236}">
                <a16:creationId xmlns:a16="http://schemas.microsoft.com/office/drawing/2014/main" id="{9196BD70-A003-41B6-91BB-6E01E1288D1A}"/>
              </a:ext>
            </a:extLst>
          </p:cNvPr>
          <p:cNvSpPr txBox="1">
            <a:spLocks/>
          </p:cNvSpPr>
          <p:nvPr/>
        </p:nvSpPr>
        <p:spPr>
          <a:xfrm>
            <a:off x="6043209" y="1203104"/>
            <a:ext cx="1934668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2. Kluster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B1048-D51D-47D1-860A-552C0420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" y="1819475"/>
            <a:ext cx="4060583" cy="296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43051-4BE9-411A-900C-B9A4EAC07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583" y="1696462"/>
            <a:ext cx="502037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25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75106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sub operator dan node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Google Shape;238;p20">
            <a:extLst>
              <a:ext uri="{FF2B5EF4-FFF2-40B4-BE49-F238E27FC236}">
                <a16:creationId xmlns:a16="http://schemas.microsoft.com/office/drawing/2014/main" id="{95C389EA-E7ED-46F9-8581-47BBE838ADC6}"/>
              </a:ext>
            </a:extLst>
          </p:cNvPr>
          <p:cNvSpPr txBox="1">
            <a:spLocks/>
          </p:cNvSpPr>
          <p:nvPr/>
        </p:nvSpPr>
        <p:spPr>
          <a:xfrm>
            <a:off x="6046956" y="944976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4. Kluster 4</a:t>
            </a:r>
          </a:p>
        </p:txBody>
      </p:sp>
      <p:sp>
        <p:nvSpPr>
          <p:cNvPr id="15" name="Google Shape;238;p20">
            <a:extLst>
              <a:ext uri="{FF2B5EF4-FFF2-40B4-BE49-F238E27FC236}">
                <a16:creationId xmlns:a16="http://schemas.microsoft.com/office/drawing/2014/main" id="{95C7D182-2C61-4FA8-A1C3-B497A5E3B3D8}"/>
              </a:ext>
            </a:extLst>
          </p:cNvPr>
          <p:cNvSpPr txBox="1">
            <a:spLocks/>
          </p:cNvSpPr>
          <p:nvPr/>
        </p:nvSpPr>
        <p:spPr>
          <a:xfrm>
            <a:off x="874637" y="944977"/>
            <a:ext cx="1604674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3. Kluster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03421-EAA9-46ED-BCC1-1C9B441C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5" y="1420804"/>
            <a:ext cx="3839258" cy="3722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D3A63-D9EB-447A-987A-25289160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251" y="1419475"/>
            <a:ext cx="5272026" cy="37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0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1" y="53251"/>
            <a:ext cx="769790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sub operator dan node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0" name="Google Shape;238;p20">
            <a:extLst>
              <a:ext uri="{FF2B5EF4-FFF2-40B4-BE49-F238E27FC236}">
                <a16:creationId xmlns:a16="http://schemas.microsoft.com/office/drawing/2014/main" id="{18EB8D98-1719-4ECA-91F4-8C0C2A847B47}"/>
              </a:ext>
            </a:extLst>
          </p:cNvPr>
          <p:cNvSpPr txBox="1">
            <a:spLocks/>
          </p:cNvSpPr>
          <p:nvPr/>
        </p:nvSpPr>
        <p:spPr>
          <a:xfrm>
            <a:off x="3553199" y="727093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5. Kluster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8FF33-8496-432A-9CD7-C74A7D7C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16" y="1222743"/>
            <a:ext cx="9144000" cy="38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7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600740" y="1137900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3600" b="1" dirty="0">
                <a:solidFill>
                  <a:srgbClr val="3796BF"/>
                </a:solidFill>
              </a:rPr>
              <a:t>K-Means Clustering?</a:t>
            </a:r>
            <a:endParaRPr sz="3600" b="1" dirty="0">
              <a:solidFill>
                <a:srgbClr val="3796BF"/>
              </a:solidFill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id-ID" dirty="0"/>
              <a:t>Suatu metode penganalisaan data atau metode Data Mining yang melakukan proses pemodelan data yang unsupervised. Untuk memproses data algoritma K-means Clustering , data dimulai dengan kelompok pertama centroid yang dipilih secara acak, yang digunakan sebagai titik awal untuk setiap cluster</a:t>
            </a:r>
            <a:endParaRPr sz="3600" dirty="0"/>
          </a:p>
        </p:txBody>
      </p:sp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7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32576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sub operator dan opr</a:t>
            </a:r>
            <a:endParaRPr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844755" y="1215361"/>
            <a:ext cx="1604675" cy="62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/>
              <a:t>1.Kluster 1</a:t>
            </a:r>
            <a:endParaRPr b="1"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1" name="Google Shape;238;p20">
            <a:extLst>
              <a:ext uri="{FF2B5EF4-FFF2-40B4-BE49-F238E27FC236}">
                <a16:creationId xmlns:a16="http://schemas.microsoft.com/office/drawing/2014/main" id="{9196BD70-A003-41B6-91BB-6E01E1288D1A}"/>
              </a:ext>
            </a:extLst>
          </p:cNvPr>
          <p:cNvSpPr txBox="1">
            <a:spLocks/>
          </p:cNvSpPr>
          <p:nvPr/>
        </p:nvSpPr>
        <p:spPr>
          <a:xfrm>
            <a:off x="6043209" y="1203104"/>
            <a:ext cx="1934668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2. Kluster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0B2B1-7598-47E5-A872-9C05B454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457"/>
            <a:ext cx="4104167" cy="322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BDD74-844B-4574-8232-2D64F872B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166" y="1704456"/>
            <a:ext cx="5001317" cy="31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5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775106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sub operator dan opr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3" name="Google Shape;238;p20">
            <a:extLst>
              <a:ext uri="{FF2B5EF4-FFF2-40B4-BE49-F238E27FC236}">
                <a16:creationId xmlns:a16="http://schemas.microsoft.com/office/drawing/2014/main" id="{95C389EA-E7ED-46F9-8581-47BBE838ADC6}"/>
              </a:ext>
            </a:extLst>
          </p:cNvPr>
          <p:cNvSpPr txBox="1">
            <a:spLocks/>
          </p:cNvSpPr>
          <p:nvPr/>
        </p:nvSpPr>
        <p:spPr>
          <a:xfrm>
            <a:off x="6046956" y="944976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4. Kluster 4</a:t>
            </a:r>
          </a:p>
        </p:txBody>
      </p:sp>
      <p:sp>
        <p:nvSpPr>
          <p:cNvPr id="15" name="Google Shape;238;p20">
            <a:extLst>
              <a:ext uri="{FF2B5EF4-FFF2-40B4-BE49-F238E27FC236}">
                <a16:creationId xmlns:a16="http://schemas.microsoft.com/office/drawing/2014/main" id="{95C7D182-2C61-4FA8-A1C3-B497A5E3B3D8}"/>
              </a:ext>
            </a:extLst>
          </p:cNvPr>
          <p:cNvSpPr txBox="1">
            <a:spLocks/>
          </p:cNvSpPr>
          <p:nvPr/>
        </p:nvSpPr>
        <p:spPr>
          <a:xfrm>
            <a:off x="874637" y="944977"/>
            <a:ext cx="1604674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3. Kluster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36459-CBD0-40FB-AFD6-E7512DC1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6048"/>
            <a:ext cx="3944679" cy="3499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7B129-FE88-4D0A-BB48-B9162470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679" y="1485610"/>
            <a:ext cx="5160805" cy="33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7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1" y="53251"/>
            <a:ext cx="769790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sub operator dan opr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0" name="Google Shape;238;p20">
            <a:extLst>
              <a:ext uri="{FF2B5EF4-FFF2-40B4-BE49-F238E27FC236}">
                <a16:creationId xmlns:a16="http://schemas.microsoft.com/office/drawing/2014/main" id="{18EB8D98-1719-4ECA-91F4-8C0C2A847B47}"/>
              </a:ext>
            </a:extLst>
          </p:cNvPr>
          <p:cNvSpPr txBox="1">
            <a:spLocks/>
          </p:cNvSpPr>
          <p:nvPr/>
        </p:nvSpPr>
        <p:spPr>
          <a:xfrm>
            <a:off x="3553199" y="727093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5. Kluster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D9293-596A-42E6-BF74-809F0809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2111"/>
            <a:ext cx="9144000" cy="39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8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525233" y="581515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rgbClr val="FF9900"/>
                </a:solidFill>
              </a:rPr>
              <a:t>KESIMPULAN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00740" y="1205187"/>
            <a:ext cx="8171120" cy="3728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Di server Huawei kluster dengan nilai profil tertinggi adalah kluster ke-1 sedangkan terendah kluster ke-5. </a:t>
            </a:r>
          </a:p>
          <a:p>
            <a:pPr lvl="0"/>
            <a:r>
              <a:rPr lang="id-ID" dirty="0"/>
              <a:t>Di kluster ke-1 jumlah </a:t>
            </a:r>
            <a:r>
              <a:rPr lang="id-ID" i="1" dirty="0"/>
              <a:t>customer</a:t>
            </a:r>
            <a:r>
              <a:rPr lang="id-ID" dirty="0"/>
              <a:t> di area REG2 dengan sub operator netre-jabar merupakan yang paling banyak berdasarkan area. </a:t>
            </a:r>
          </a:p>
          <a:p>
            <a:pPr lvl="0"/>
            <a:r>
              <a:rPr lang="id-ID" dirty="0"/>
              <a:t>Sedangkan jumlah </a:t>
            </a:r>
            <a:r>
              <a:rPr lang="id-ID" i="1" dirty="0"/>
              <a:t>customer</a:t>
            </a:r>
            <a:r>
              <a:rPr lang="id-ID" dirty="0"/>
              <a:t>  di node JK2S dengan sub operator netre-jkt merupakan yang paling banyak berdasarkan node. </a:t>
            </a:r>
          </a:p>
          <a:p>
            <a:pPr lvl="0"/>
            <a:r>
              <a:rPr lang="id-ID" dirty="0"/>
              <a:t>Sedangkan jumlah </a:t>
            </a:r>
            <a:r>
              <a:rPr lang="id-ID" i="1" dirty="0"/>
              <a:t>customer</a:t>
            </a:r>
            <a:r>
              <a:rPr lang="id-ID" dirty="0"/>
              <a:t> operator telkom dengan sub operator netre-jkt dan netre-jabar merupakan yang paling banyak</a:t>
            </a:r>
            <a:r>
              <a:rPr lang="id-ID"/>
              <a:t>. </a:t>
            </a:r>
            <a:endParaRPr lang="id-ID" dirty="0"/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525233" y="581515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rgbClr val="FF9900"/>
                </a:solidFill>
              </a:rPr>
              <a:t>KESIMPULAN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00740" y="1205187"/>
            <a:ext cx="8171120" cy="3728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Di kluster ke-5 jumlah </a:t>
            </a:r>
            <a:r>
              <a:rPr lang="id-ID" i="1" dirty="0"/>
              <a:t>customer</a:t>
            </a:r>
            <a:r>
              <a:rPr lang="id-ID" dirty="0"/>
              <a:t> di area REG2 merupakan yang paling banyak, sub operator telkomsel yang paling banyak mengisi di area REG2. </a:t>
            </a:r>
          </a:p>
          <a:p>
            <a:pPr lvl="0"/>
            <a:r>
              <a:rPr lang="id-ID" dirty="0"/>
              <a:t>Sedangkan jumlah </a:t>
            </a:r>
            <a:r>
              <a:rPr lang="id-ID" i="1" dirty="0"/>
              <a:t>customer</a:t>
            </a:r>
            <a:r>
              <a:rPr lang="id-ID" dirty="0"/>
              <a:t> di node JK2S merupakan yang paling banyak, sub operator telkomsel yang paling banyak mengisi di node JK2S. </a:t>
            </a:r>
          </a:p>
          <a:p>
            <a:pPr lvl="0"/>
            <a:r>
              <a:rPr lang="id-ID" dirty="0"/>
              <a:t>Sedangkan jumlah </a:t>
            </a:r>
            <a:r>
              <a:rPr lang="id-ID" i="1" dirty="0"/>
              <a:t>customer</a:t>
            </a:r>
            <a:r>
              <a:rPr lang="id-ID" dirty="0"/>
              <a:t> operator olo merupakan yang paling banyak.</a:t>
            </a: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36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525233" y="581515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rgbClr val="FF9900"/>
                </a:solidFill>
              </a:rPr>
              <a:t>KESIMPULAN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00740" y="1205187"/>
            <a:ext cx="8171120" cy="3728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Di server ZTE kluster dengan nilai profil tertinggi adalah kluster ke-1 sedangkan terendah kluster ke-5. </a:t>
            </a:r>
          </a:p>
          <a:p>
            <a:pPr lvl="0"/>
            <a:r>
              <a:rPr lang="id-ID" dirty="0"/>
              <a:t>Di kluster ke-1 jumlah </a:t>
            </a:r>
            <a:r>
              <a:rPr lang="id-ID" i="1" dirty="0"/>
              <a:t>customer</a:t>
            </a:r>
            <a:r>
              <a:rPr lang="id-ID" dirty="0"/>
              <a:t> di node SB5S dengan sub operator telkomsel merupakan yang paling banyak. </a:t>
            </a:r>
          </a:p>
          <a:p>
            <a:pPr lvl="0"/>
            <a:r>
              <a:rPr lang="id-ID" dirty="0"/>
              <a:t>Sedangkan jumlah </a:t>
            </a:r>
            <a:r>
              <a:rPr lang="id-ID" i="1" dirty="0"/>
              <a:t>customer</a:t>
            </a:r>
            <a:r>
              <a:rPr lang="id-ID" dirty="0"/>
              <a:t> di operator telkomsel merupakan yang paling banyak. Sedangkan jumlah </a:t>
            </a:r>
            <a:r>
              <a:rPr lang="id-ID" i="1" dirty="0"/>
              <a:t>customer</a:t>
            </a:r>
            <a:r>
              <a:rPr lang="id-ID" dirty="0"/>
              <a:t> di tgw KBL_MGW dengan sub operator telkomsel merupakan yang paling banyak. </a:t>
            </a:r>
          </a:p>
          <a:p>
            <a:pPr lvl="0"/>
            <a:r>
              <a:rPr lang="id-ID" dirty="0"/>
              <a:t>Sedangkan jumlah </a:t>
            </a:r>
            <a:r>
              <a:rPr lang="id-ID" i="1" dirty="0"/>
              <a:t>customer</a:t>
            </a:r>
            <a:r>
              <a:rPr lang="id-ID" dirty="0"/>
              <a:t> di  sub operator Telkomsel dengan To.Xch Telkomsel_SB merupakan yang paling banyak. </a:t>
            </a: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880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525233" y="581515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rgbClr val="FF9900"/>
                </a:solidFill>
              </a:rPr>
              <a:t>KESIMPULAN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00740" y="1205187"/>
            <a:ext cx="8171120" cy="3728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Di kluster ke-5 jumlah </a:t>
            </a:r>
            <a:r>
              <a:rPr lang="id-ID" i="1" dirty="0"/>
              <a:t>customer</a:t>
            </a:r>
            <a:r>
              <a:rPr lang="id-ID" dirty="0"/>
              <a:t> di node BM1S merupakan yang paling banyak dan semua sub operator terdapat di node BM1S. </a:t>
            </a:r>
          </a:p>
          <a:p>
            <a:pPr lvl="0"/>
            <a:r>
              <a:rPr lang="id-ID" dirty="0"/>
              <a:t>Sedangkan jumlah </a:t>
            </a:r>
            <a:r>
              <a:rPr lang="id-ID" i="1" dirty="0"/>
              <a:t>customer</a:t>
            </a:r>
            <a:r>
              <a:rPr lang="id-ID" dirty="0"/>
              <a:t> di operator telkomsel dengan sub operator mobile 8 dan netre-kal merupakan yang paling banyak. </a:t>
            </a:r>
          </a:p>
          <a:p>
            <a:pPr lvl="0"/>
            <a:r>
              <a:rPr lang="id-ID" dirty="0"/>
              <a:t>Sedangkan jumlah </a:t>
            </a:r>
            <a:r>
              <a:rPr lang="id-ID" i="1" dirty="0"/>
              <a:t>customer</a:t>
            </a:r>
            <a:r>
              <a:rPr lang="id-ID" dirty="0"/>
              <a:t> di tgw KBL_MGW dengan sub operator telkomsel dan netre-jatim merupakan yang paling banyak. </a:t>
            </a:r>
          </a:p>
          <a:p>
            <a:pPr lvl="0"/>
            <a:r>
              <a:rPr lang="id-ID" dirty="0"/>
              <a:t>Sedangkan jumlah </a:t>
            </a:r>
            <a:r>
              <a:rPr lang="id-ID" i="1" dirty="0"/>
              <a:t>customer</a:t>
            </a:r>
            <a:r>
              <a:rPr lang="id-ID" dirty="0"/>
              <a:t> di sub operator netre-jatim dengan hampir semua To.Xch merupakan yang paling banyak.</a:t>
            </a: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36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855920" y="1889922"/>
            <a:ext cx="841968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1.</a:t>
            </a:r>
            <a:r>
              <a:rPr lang="id-ID" sz="7200" b="0" dirty="0">
                <a:solidFill>
                  <a:srgbClr val="3796BF"/>
                </a:solidFill>
              </a:rPr>
              <a:t> </a:t>
            </a:r>
            <a:r>
              <a:rPr lang="id-ID" sz="7200" b="0" dirty="0">
                <a:solidFill>
                  <a:schemeClr val="bg1"/>
                </a:solidFill>
              </a:rPr>
              <a:t>Dataset Server ZTE</a:t>
            </a:r>
            <a:endParaRPr lang="en" sz="7200" b="0" dirty="0">
              <a:solidFill>
                <a:schemeClr val="bg1"/>
              </a:solidFill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138498" y="399358"/>
            <a:ext cx="5733067" cy="461654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4294967295"/>
          </p:nvPr>
        </p:nvSpPr>
        <p:spPr>
          <a:xfrm>
            <a:off x="-35294" y="-204433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id-ID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LOTTING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 KLUSTER</a:t>
            </a:r>
            <a:endParaRPr lang="id-ID" sz="1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01D54-D25B-44AF-9745-DFD5DFBF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529" y="627206"/>
            <a:ext cx="5251840" cy="34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1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3997841" y="1024721"/>
            <a:ext cx="4667693" cy="3430331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725959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id-ID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rofil Kluster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800" dirty="0">
                <a:solidFill>
                  <a:srgbClr val="FFFFFF"/>
                </a:solidFill>
              </a:rPr>
              <a:t>Mencari nilai rata-rata masing-masing kolom di setiap kluster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CFE6C-BF9C-4F3C-A4DC-83EF56FC0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9" y="1353028"/>
            <a:ext cx="4091211" cy="27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7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Urutan nilai kluster tertinggi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id-ID" dirty="0"/>
              <a:t>Kluster 1 dengan jumlah 12,271 </a:t>
            </a:r>
            <a:endParaRPr dirty="0"/>
          </a:p>
          <a:p>
            <a:pPr lvl="0">
              <a:spcBef>
                <a:spcPts val="0"/>
              </a:spcBef>
            </a:pPr>
            <a:r>
              <a:rPr lang="id-ID" dirty="0"/>
              <a:t>Kluster 4 dengan jumlah 4,559</a:t>
            </a:r>
          </a:p>
          <a:p>
            <a:pPr>
              <a:spcBef>
                <a:spcPts val="0"/>
              </a:spcBef>
            </a:pPr>
            <a:r>
              <a:rPr lang="id-ID" dirty="0"/>
              <a:t>Kluster 2 dengan jumlah 3,438</a:t>
            </a:r>
          </a:p>
          <a:p>
            <a:pPr lvl="0">
              <a:spcBef>
                <a:spcPts val="0"/>
              </a:spcBef>
            </a:pPr>
            <a:r>
              <a:rPr lang="id-ID" dirty="0"/>
              <a:t>Kluster 3 dengan jumlah 1,6811</a:t>
            </a:r>
          </a:p>
          <a:p>
            <a:pPr lvl="0">
              <a:spcBef>
                <a:spcPts val="0"/>
              </a:spcBef>
            </a:pPr>
            <a:r>
              <a:rPr lang="id-ID" dirty="0"/>
              <a:t>Kluster 5 dengan jumlah -1,117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33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node dan sub operator</a:t>
            </a:r>
            <a:endParaRPr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844755" y="1215361"/>
            <a:ext cx="1604675" cy="62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b="1" dirty="0"/>
              <a:t>1.Kluster 1</a:t>
            </a:r>
            <a:endParaRPr b="1"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238;p20">
            <a:extLst>
              <a:ext uri="{FF2B5EF4-FFF2-40B4-BE49-F238E27FC236}">
                <a16:creationId xmlns:a16="http://schemas.microsoft.com/office/drawing/2014/main" id="{9196BD70-A003-41B6-91BB-6E01E1288D1A}"/>
              </a:ext>
            </a:extLst>
          </p:cNvPr>
          <p:cNvSpPr txBox="1">
            <a:spLocks/>
          </p:cNvSpPr>
          <p:nvPr/>
        </p:nvSpPr>
        <p:spPr>
          <a:xfrm>
            <a:off x="6043209" y="1203104"/>
            <a:ext cx="1934668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2. Kluster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9F7B8-BE46-4782-B2F8-796CD4CE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13" y="1800103"/>
            <a:ext cx="4225349" cy="3001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2A255-5098-41B2-B42A-36F982B0AB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7"/>
          <a:stretch/>
        </p:blipFill>
        <p:spPr>
          <a:xfrm>
            <a:off x="4182248" y="1800103"/>
            <a:ext cx="4648886" cy="30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8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2349862" y="53251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nl-NL" dirty="0"/>
              <a:t>Berdasarkan node dan sub operator</a:t>
            </a:r>
            <a:endParaRPr dirty="0"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Google Shape;238;p20">
            <a:extLst>
              <a:ext uri="{FF2B5EF4-FFF2-40B4-BE49-F238E27FC236}">
                <a16:creationId xmlns:a16="http://schemas.microsoft.com/office/drawing/2014/main" id="{95C389EA-E7ED-46F9-8581-47BBE838ADC6}"/>
              </a:ext>
            </a:extLst>
          </p:cNvPr>
          <p:cNvSpPr txBox="1">
            <a:spLocks/>
          </p:cNvSpPr>
          <p:nvPr/>
        </p:nvSpPr>
        <p:spPr>
          <a:xfrm>
            <a:off x="6036323" y="1274581"/>
            <a:ext cx="2037602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4. Kluster 3</a:t>
            </a:r>
          </a:p>
        </p:txBody>
      </p:sp>
      <p:sp>
        <p:nvSpPr>
          <p:cNvPr id="15" name="Google Shape;238;p20">
            <a:extLst>
              <a:ext uri="{FF2B5EF4-FFF2-40B4-BE49-F238E27FC236}">
                <a16:creationId xmlns:a16="http://schemas.microsoft.com/office/drawing/2014/main" id="{95C7D182-2C61-4FA8-A1C3-B497A5E3B3D8}"/>
              </a:ext>
            </a:extLst>
          </p:cNvPr>
          <p:cNvSpPr txBox="1">
            <a:spLocks/>
          </p:cNvSpPr>
          <p:nvPr/>
        </p:nvSpPr>
        <p:spPr>
          <a:xfrm>
            <a:off x="874637" y="1274582"/>
            <a:ext cx="1604674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»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⋄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●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○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600"/>
              <a:buFont typeface="Roboto Condensed"/>
              <a:buChar char="■"/>
              <a:defRPr sz="16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id-ID" b="1" dirty="0"/>
              <a:t>3. Kluster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CF2D2-0F30-455F-B119-E9360E9D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2" y="1770887"/>
            <a:ext cx="4710547" cy="2779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CD41F-4A08-4D3B-9D07-A8E41C455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35" y="1901902"/>
            <a:ext cx="4338084" cy="25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0685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793</Words>
  <Application>Microsoft Office PowerPoint</Application>
  <PresentationFormat>On-screen Show (16:9)</PresentationFormat>
  <Paragraphs>139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Roboto Condensed</vt:lpstr>
      <vt:lpstr>Oswald</vt:lpstr>
      <vt:lpstr>Arial</vt:lpstr>
      <vt:lpstr>Wolsey template</vt:lpstr>
      <vt:lpstr>LAPORAN AKHIR HASIL KLUSTERING DATASET PANGGILAN KELUAR DI SERVER ZTE &amp; HUAWEI</vt:lpstr>
      <vt:lpstr>PowerPoint Presentation</vt:lpstr>
      <vt:lpstr>PowerPoint Presentation</vt:lpstr>
      <vt:lpstr>1. Dataset Server ZTE</vt:lpstr>
      <vt:lpstr>PowerPoint Presentation</vt:lpstr>
      <vt:lpstr>PowerPoint Presentation</vt:lpstr>
      <vt:lpstr>Urutan nilai kluster tertinggi</vt:lpstr>
      <vt:lpstr>Berdasarkan node dan sub operator</vt:lpstr>
      <vt:lpstr>Berdasarkan node dan sub operator</vt:lpstr>
      <vt:lpstr>Berdasarkan node dan sub operator</vt:lpstr>
      <vt:lpstr>Berdasarkan Operator dan sub operator</vt:lpstr>
      <vt:lpstr>Berdasarkan Operator dan sub operator</vt:lpstr>
      <vt:lpstr>Berdasarkan Operator dan sub operator</vt:lpstr>
      <vt:lpstr>Berdasarkan tgw dan sub operator</vt:lpstr>
      <vt:lpstr>Berdasarkan tgw dan sub operator</vt:lpstr>
      <vt:lpstr>Berdasarkan tgw dan sub operator</vt:lpstr>
      <vt:lpstr>Berdasarkan To.Xch dan sub operator</vt:lpstr>
      <vt:lpstr>Berdasarkan To.Xch dan sub operator</vt:lpstr>
      <vt:lpstr>Berdasarkan To.Xch dan sub operator</vt:lpstr>
      <vt:lpstr>2. Dataset Server Huawei</vt:lpstr>
      <vt:lpstr>PowerPoint Presentation</vt:lpstr>
      <vt:lpstr>PowerPoint Presentation</vt:lpstr>
      <vt:lpstr>Urutan nilai kluster tertinggi</vt:lpstr>
      <vt:lpstr>Berdasarkan sub operator dan area</vt:lpstr>
      <vt:lpstr>Berdasarkan sub operator dan area</vt:lpstr>
      <vt:lpstr>Berdasarkan sub operator dan area</vt:lpstr>
      <vt:lpstr>Berdasarkan sub operator dan node</vt:lpstr>
      <vt:lpstr>Berdasarkan sub operator dan node</vt:lpstr>
      <vt:lpstr>Berdasarkan sub operator dan node</vt:lpstr>
      <vt:lpstr>Berdasarkan sub operator dan opr</vt:lpstr>
      <vt:lpstr>Berdasarkan sub operator dan opr</vt:lpstr>
      <vt:lpstr>Berdasarkan sub operator dan opr</vt:lpstr>
      <vt:lpstr>KESIMPULAN</vt:lpstr>
      <vt:lpstr>KESIMPULAN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AKHIR HASIL KLUSTERING DI DATASET PANGGILAN KELUAR DI SERVER ZTE &amp; HUAWEI</dc:title>
  <cp:lastModifiedBy>Wito_Randomo</cp:lastModifiedBy>
  <cp:revision>38</cp:revision>
  <dcterms:modified xsi:type="dcterms:W3CDTF">2020-11-12T11:43:32Z</dcterms:modified>
</cp:coreProperties>
</file>