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48" r:id="rId3"/>
    <p:sldId id="297" r:id="rId4"/>
    <p:sldId id="344" r:id="rId5"/>
    <p:sldId id="266" r:id="rId6"/>
    <p:sldId id="299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01" r:id="rId16"/>
    <p:sldId id="298" r:id="rId17"/>
    <p:sldId id="311" r:id="rId18"/>
    <p:sldId id="257" r:id="rId19"/>
    <p:sldId id="263" r:id="rId20"/>
    <p:sldId id="258" r:id="rId21"/>
    <p:sldId id="286" r:id="rId22"/>
    <p:sldId id="287" r:id="rId23"/>
    <p:sldId id="288" r:id="rId24"/>
    <p:sldId id="289" r:id="rId25"/>
    <p:sldId id="275" r:id="rId26"/>
    <p:sldId id="290" r:id="rId27"/>
    <p:sldId id="291" r:id="rId28"/>
    <p:sldId id="292" r:id="rId29"/>
    <p:sldId id="293" r:id="rId30"/>
    <p:sldId id="260" r:id="rId31"/>
    <p:sldId id="294" r:id="rId32"/>
    <p:sldId id="345" r:id="rId33"/>
    <p:sldId id="295" r:id="rId34"/>
    <p:sldId id="296" r:id="rId35"/>
    <p:sldId id="329" r:id="rId36"/>
    <p:sldId id="312" r:id="rId37"/>
    <p:sldId id="330" r:id="rId38"/>
    <p:sldId id="331" r:id="rId39"/>
    <p:sldId id="332" r:id="rId40"/>
    <p:sldId id="273" r:id="rId41"/>
    <p:sldId id="274" r:id="rId42"/>
    <p:sldId id="276" r:id="rId43"/>
    <p:sldId id="272" r:id="rId44"/>
    <p:sldId id="270" r:id="rId45"/>
    <p:sldId id="333" r:id="rId46"/>
    <p:sldId id="277" r:id="rId47"/>
    <p:sldId id="278" r:id="rId48"/>
    <p:sldId id="279" r:id="rId49"/>
    <p:sldId id="284" r:id="rId50"/>
    <p:sldId id="283" r:id="rId51"/>
    <p:sldId id="280" r:id="rId52"/>
    <p:sldId id="281" r:id="rId53"/>
    <p:sldId id="282" r:id="rId54"/>
    <p:sldId id="285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7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명수" initials="김명" lastIdx="6" clrIdx="0">
    <p:extLst>
      <p:ext uri="{19B8F6BF-5375-455C-9EA6-DF929625EA0E}">
        <p15:presenceInfo xmlns:p15="http://schemas.microsoft.com/office/powerpoint/2012/main" userId="d075bdc98c593f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4T17:04:32.213" idx="4">
    <p:pos x="10" y="10"/>
    <p:text>폰 툴즈// 32비트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4T16:58:40.001" idx="3">
    <p:pos x="10" y="10"/>
    <p:text>read 함수가 null을 붙이지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4T17:23:09.398" idx="5">
    <p:pos x="6881" y="555"/>
    <p:text>위에 사진과 밑의 사진을 보고 코드영역의 주소를 알 수 있고 -&gt; 입력값과 코드 영역 사이의 오프셋이 24바이트라는것을 알 수 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4T17:41:25.988" idx="6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6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5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Rect 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49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sz="25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•마스터 텍스트 스타일 편집</a:t>
            </a:r>
            <a:endParaRPr lang="ko-KR" altLang="en-US" sz="25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sz="25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•</a:t>
            </a:r>
            <a:r>
              <a:rPr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둘째 수준</a:t>
            </a:r>
            <a:endParaRPr lang="ko-KR" altLang="en-US" sz="5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•</a:t>
            </a:r>
            <a:r>
              <a:rPr sz="25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셋째 수준</a:t>
            </a:r>
            <a:endParaRPr lang="ko-KR" altLang="en-US" sz="25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r>
              <a:rPr sz="5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••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3000" b="0" cap="none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2019-08-26</a:t>
            </a:fld>
            <a:endParaRPr lang="ko-KR" altLang="en-US" sz="3000" b="0" cap="none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64121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0934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dirty="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EMP</a:t>
            </a:r>
            <a:endParaRPr lang="ko-KR" altLang="en-US" sz="60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28390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dirty="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Exploit </a:t>
            </a:r>
            <a:r>
              <a:rPr sz="2400" dirty="0" err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mach</a:t>
            </a:r>
            <a:r>
              <a:rPr sz="2400" dirty="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-o project </a:t>
            </a:r>
            <a:endParaRPr lang="ko-KR" altLang="en-US" sz="24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9429750" y="4845050"/>
            <a:ext cx="272288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조성준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정재영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김명수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749061" y="16827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5000" b="0" cap="none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•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  <p:pic>
        <p:nvPicPr>
          <p:cNvPr id="4" name="그림 3" descr="C:/Users/jjy/AppData/Roaming/PolarisOffice/ETemp/18984_549232/fImage470149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1838325"/>
            <a:ext cx="5070475" cy="1496695"/>
          </a:xfrm>
          <a:prstGeom prst="rect">
            <a:avLst/>
          </a:prstGeom>
          <a:noFill/>
        </p:spPr>
      </p:pic>
      <p:pic>
        <p:nvPicPr>
          <p:cNvPr id="5" name="그림 4" descr="C:/Users/jjy/AppData/Roaming/PolarisOffice/ETemp/18984_549232/fImage4063499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3310890"/>
            <a:ext cx="5067300" cy="1391920"/>
          </a:xfrm>
          <a:prstGeom prst="rect">
            <a:avLst/>
          </a:prstGeom>
          <a:noFill/>
        </p:spPr>
      </p:pic>
      <p:pic>
        <p:nvPicPr>
          <p:cNvPr id="6" name="그림 5" descr="C:/Users/jjy/AppData/Roaming/PolarisOffice/ETemp/18984_549232/fImage4094500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835784"/>
            <a:ext cx="4606290" cy="1460500"/>
          </a:xfrm>
          <a:prstGeom prst="rect">
            <a:avLst/>
          </a:prstGeom>
          <a:noFill/>
        </p:spPr>
      </p:pic>
      <p:pic>
        <p:nvPicPr>
          <p:cNvPr id="7" name="그림 6" descr="C:/Users/jjy/AppData/Roaming/PolarisOffice/ETemp/18984_549232/fImage4045501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10" y="3260725"/>
            <a:ext cx="4641215" cy="1454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3820065" y="-444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5000" b="0" cap="none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•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  <p:pic>
        <p:nvPicPr>
          <p:cNvPr id="4" name="그림 3" descr="C:/Users/jjy/AppData/Roaming/PolarisOffice/ETemp/18984_549232/fImage4701506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1838325"/>
            <a:ext cx="5070475" cy="1496695"/>
          </a:xfrm>
          <a:prstGeom prst="rect">
            <a:avLst/>
          </a:prstGeom>
          <a:noFill/>
        </p:spPr>
      </p:pic>
      <p:pic>
        <p:nvPicPr>
          <p:cNvPr id="5" name="그림 4" descr="C:/Users/jjy/AppData/Roaming/PolarisOffice/ETemp/18984_549232/fImage4063507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3310890"/>
            <a:ext cx="5067300" cy="1391920"/>
          </a:xfrm>
          <a:prstGeom prst="rect">
            <a:avLst/>
          </a:prstGeom>
          <a:noFill/>
        </p:spPr>
      </p:pic>
      <p:pic>
        <p:nvPicPr>
          <p:cNvPr id="6" name="그림 5" descr="C:/Users/jjy/AppData/Roaming/PolarisOffice/ETemp/18984_549232/fImage4094508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835784"/>
            <a:ext cx="4606290" cy="1460500"/>
          </a:xfrm>
          <a:prstGeom prst="rect">
            <a:avLst/>
          </a:prstGeom>
          <a:noFill/>
        </p:spPr>
      </p:pic>
      <p:pic>
        <p:nvPicPr>
          <p:cNvPr id="7" name="그림 6" descr="C:/Users/jjy/AppData/Roaming/PolarisOffice/ETemp/18984_549232/fImage4045509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10" y="3321685"/>
            <a:ext cx="4641215" cy="1393825"/>
          </a:xfrm>
          <a:prstGeom prst="rect">
            <a:avLst/>
          </a:prstGeom>
          <a:noFill/>
        </p:spPr>
      </p:pic>
      <p:sp>
        <p:nvSpPr>
          <p:cNvPr id="8" name="도형 7"/>
          <p:cNvSpPr>
            <a:spLocks/>
          </p:cNvSpPr>
          <p:nvPr/>
        </p:nvSpPr>
        <p:spPr>
          <a:xfrm>
            <a:off x="899160" y="2956560"/>
            <a:ext cx="4546600" cy="379095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933440" y="2917825"/>
            <a:ext cx="4546600" cy="411480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5978525" y="4324350"/>
            <a:ext cx="4546600" cy="379095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827405" y="4318000"/>
            <a:ext cx="4546600" cy="379095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989965" y="4858385"/>
            <a:ext cx="10363835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Library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영역에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대해서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ASLR이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적용되지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않는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것처럼</a:t>
            </a: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보임</a:t>
            </a: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1508185" y="4032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jy/AppData/Roaming/PolarisOffice/ETemp/18984_549232/fImage3981519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5" y="4737100"/>
            <a:ext cx="5088255" cy="1411605"/>
          </a:xfrm>
          <a:prstGeom prst="rect">
            <a:avLst/>
          </a:prstGeom>
          <a:noFill/>
        </p:spPr>
      </p:pic>
      <p:pic>
        <p:nvPicPr>
          <p:cNvPr id="6" name="그림 5" descr="C:/Users/jjy/AppData/Roaming/PolarisOffice/ETemp/18984_549232/fImage4701520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2554605"/>
            <a:ext cx="5070475" cy="1496695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827405" y="5756910"/>
            <a:ext cx="5021580" cy="391795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827405" y="3666489"/>
            <a:ext cx="4546600" cy="379095"/>
          </a:xfrm>
          <a:prstGeom prst="rect">
            <a:avLst/>
          </a:prstGeom>
          <a:solidFill>
            <a:srgbClr val="FF0000">
              <a:alpha val="430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846455" y="1836420"/>
            <a:ext cx="500253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Before reboot</a:t>
            </a: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40105" y="4070350"/>
            <a:ext cx="500253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After reboot</a:t>
            </a: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544551" y="28262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5D597-84B0-49BE-92C4-9890E7A473A3}"/>
              </a:ext>
            </a:extLst>
          </p:cNvPr>
          <p:cNvSpPr/>
          <p:nvPr/>
        </p:nvSpPr>
        <p:spPr>
          <a:xfrm>
            <a:off x="838200" y="2044005"/>
            <a:ext cx="9483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: </a:t>
            </a:r>
            <a:r>
              <a:rPr lang="en-US" altLang="ko-KR" sz="45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Randomized per execution</a:t>
            </a:r>
            <a:endParaRPr lang="en-US" altLang="ko-KR" sz="4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E2BE4-45B3-41D4-85AE-1346E82896C7}"/>
              </a:ext>
            </a:extLst>
          </p:cNvPr>
          <p:cNvSpPr/>
          <p:nvPr/>
        </p:nvSpPr>
        <p:spPr>
          <a:xfrm>
            <a:off x="838200" y="3332092"/>
            <a:ext cx="925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Heap: </a:t>
            </a:r>
            <a:r>
              <a:rPr lang="en-US" altLang="ko-KR" sz="45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Randomized per execution</a:t>
            </a:r>
            <a:endParaRPr lang="en-US" altLang="ko-KR" sz="4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23D7F9-14D0-48B0-B527-A9CBF3513AD3}"/>
              </a:ext>
            </a:extLst>
          </p:cNvPr>
          <p:cNvSpPr/>
          <p:nvPr/>
        </p:nvSpPr>
        <p:spPr>
          <a:xfrm>
            <a:off x="838200" y="4678661"/>
            <a:ext cx="10587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5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Library : </a:t>
            </a:r>
            <a:r>
              <a:rPr lang="en-US" altLang="ko-KR" sz="45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Randomized per device boot</a:t>
            </a:r>
            <a:endParaRPr lang="en-US" altLang="ko-KR" sz="45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3510776" y="33845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0" y="1825764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Stack : Randomized per execution</a:t>
            </a:r>
            <a:endParaRPr lang="en-US" altLang="ko-KR" sz="40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Heap: 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Randomized per execution</a:t>
            </a:r>
            <a:endParaRPr lang="en-US" altLang="ko-KR" sz="40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4000" b="0" cap="none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Library : 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Randomized per device boot</a:t>
            </a:r>
            <a:endParaRPr lang="ko-KR" altLang="en-US" sz="4000" b="0" cap="none" dirty="0">
              <a:solidFill>
                <a:schemeClr val="bg1"/>
              </a:solidFill>
              <a:latin typeface="맑은 고딕" charset="0"/>
              <a:ea typeface="Arial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4000" b="0" cap="none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-&gt; </a:t>
            </a:r>
            <a:r>
              <a:rPr sz="4000" b="0" cap="none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lpe</a:t>
            </a:r>
            <a:r>
              <a:rPr sz="40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의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경우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ASLR이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무의미함</a:t>
            </a:r>
            <a:r>
              <a:rPr sz="4000" b="0" cap="none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Arial" charset="0"/>
              </a:rPr>
              <a:t> </a:t>
            </a:r>
            <a:endParaRPr lang="ko-KR" altLang="en-US" sz="4000" b="0" cap="none" dirty="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B3EDFF-8644-4B48-9C06-C770A554416E}"/>
              </a:ext>
            </a:extLst>
          </p:cNvPr>
          <p:cNvSpPr/>
          <p:nvPr/>
        </p:nvSpPr>
        <p:spPr>
          <a:xfrm>
            <a:off x="119049" y="275553"/>
            <a:ext cx="315368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Canary</a:t>
            </a:r>
            <a:r>
              <a:rPr lang="ko-KR" alt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1CADBB9-0CE8-46D6-8F55-B33517020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46811"/>
              </p:ext>
            </p:extLst>
          </p:nvPr>
        </p:nvGraphicFramePr>
        <p:xfrm>
          <a:off x="279712" y="1404051"/>
          <a:ext cx="5341471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55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?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F0392-806B-432B-80A3-DF113C70A922}"/>
              </a:ext>
            </a:extLst>
          </p:cNvPr>
          <p:cNvSpPr/>
          <p:nvPr/>
        </p:nvSpPr>
        <p:spPr>
          <a:xfrm>
            <a:off x="7092956" y="1307848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 보호 기법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F76A1A1-3D22-4820-8B7C-A99432D82A7B}"/>
              </a:ext>
            </a:extLst>
          </p:cNvPr>
          <p:cNvSpPr/>
          <p:nvPr/>
        </p:nvSpPr>
        <p:spPr>
          <a:xfrm rot="4373786">
            <a:off x="6261979" y="1942271"/>
            <a:ext cx="476087" cy="2044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DA74913-D4F3-4A26-9820-7BFF894DE62B}"/>
              </a:ext>
            </a:extLst>
          </p:cNvPr>
          <p:cNvSpPr/>
          <p:nvPr/>
        </p:nvSpPr>
        <p:spPr>
          <a:xfrm rot="4373786">
            <a:off x="6332775" y="3673306"/>
            <a:ext cx="476087" cy="2044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7982E1-4ED5-43C8-B172-B9E5429E2F90}"/>
              </a:ext>
            </a:extLst>
          </p:cNvPr>
          <p:cNvSpPr/>
          <p:nvPr/>
        </p:nvSpPr>
        <p:spPr>
          <a:xfrm>
            <a:off x="7420371" y="2298046"/>
            <a:ext cx="108234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버퍼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88517E-99D8-4C32-B6C5-A9729EDEC99A}"/>
              </a:ext>
            </a:extLst>
          </p:cNvPr>
          <p:cNvSpPr/>
          <p:nvPr/>
        </p:nvSpPr>
        <p:spPr>
          <a:xfrm>
            <a:off x="7488907" y="3966092"/>
            <a:ext cx="18998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카나리</a:t>
            </a:r>
            <a:endParaRPr lang="en-US" altLang="ko-KR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랜덤 값</a:t>
            </a:r>
            <a:endParaRPr lang="en-US" altLang="ko-KR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5BC620-F866-4C1B-8505-2FC531F449B2}"/>
              </a:ext>
            </a:extLst>
          </p:cNvPr>
          <p:cNvSpPr/>
          <p:nvPr/>
        </p:nvSpPr>
        <p:spPr>
          <a:xfrm>
            <a:off x="250057" y="4412443"/>
            <a:ext cx="45076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0EFC3-7E0B-4AA7-BF93-E98DB72FE33C}"/>
              </a:ext>
            </a:extLst>
          </p:cNvPr>
          <p:cNvSpPr/>
          <p:nvPr/>
        </p:nvSpPr>
        <p:spPr>
          <a:xfrm>
            <a:off x="233225" y="4393556"/>
            <a:ext cx="48442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" name="폭발: 14pt 2">
            <a:extLst>
              <a:ext uri="{FF2B5EF4-FFF2-40B4-BE49-F238E27FC236}">
                <a16:creationId xmlns:a16="http://schemas.microsoft.com/office/drawing/2014/main" id="{B4671B16-500F-417A-A001-98A63D0419DC}"/>
              </a:ext>
            </a:extLst>
          </p:cNvPr>
          <p:cNvSpPr/>
          <p:nvPr/>
        </p:nvSpPr>
        <p:spPr>
          <a:xfrm>
            <a:off x="1021949" y="3864853"/>
            <a:ext cx="3299885" cy="188000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827963-7847-46C6-BD8C-790644041881}"/>
              </a:ext>
            </a:extLst>
          </p:cNvPr>
          <p:cNvSpPr/>
          <p:nvPr/>
        </p:nvSpPr>
        <p:spPr>
          <a:xfrm>
            <a:off x="1568913" y="4463837"/>
            <a:ext cx="199926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</a:t>
            </a:r>
            <a:r>
              <a:rPr lang="ko-KR" altLang="en-US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</a:t>
            </a:r>
            <a:endParaRPr lang="en-US" altLang="ko-KR" sz="3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94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B3EDFF-8644-4B48-9C06-C770A554416E}"/>
              </a:ext>
            </a:extLst>
          </p:cNvPr>
          <p:cNvSpPr/>
          <p:nvPr/>
        </p:nvSpPr>
        <p:spPr>
          <a:xfrm>
            <a:off x="119049" y="275553"/>
            <a:ext cx="315368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Canary</a:t>
            </a:r>
            <a:r>
              <a:rPr lang="ko-KR" alt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F596E-DE56-44F9-A604-ED8CB360FFC5}"/>
              </a:ext>
            </a:extLst>
          </p:cNvPr>
          <p:cNvSpPr/>
          <p:nvPr/>
        </p:nvSpPr>
        <p:spPr>
          <a:xfrm>
            <a:off x="1229346" y="1376169"/>
            <a:ext cx="153118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780EE4-D13E-4F81-BE8F-C8825F006A77}"/>
              </a:ext>
            </a:extLst>
          </p:cNvPr>
          <p:cNvSpPr/>
          <p:nvPr/>
        </p:nvSpPr>
        <p:spPr>
          <a:xfrm>
            <a:off x="8723544" y="1347446"/>
            <a:ext cx="161614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1CADBB9-0CE8-46D6-8F55-B33517020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5600"/>
              </p:ext>
            </p:extLst>
          </p:nvPr>
        </p:nvGraphicFramePr>
        <p:xfrm>
          <a:off x="279712" y="2007900"/>
          <a:ext cx="5341471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55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EE9C4A-A670-413F-9038-929F06CB5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6699"/>
              </p:ext>
            </p:extLst>
          </p:nvPr>
        </p:nvGraphicFramePr>
        <p:xfrm>
          <a:off x="6570817" y="2007900"/>
          <a:ext cx="5341471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55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80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1717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5. library 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81361" y="1677642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Linux :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우리가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사용하는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함수들이</a:t>
            </a:r>
            <a:r>
              <a:rPr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 </a:t>
            </a:r>
            <a:endParaRPr lang="en-US" altLang="ko-KR" sz="40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         </a:t>
            </a:r>
            <a:r>
              <a:rPr sz="40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libc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에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존재</a:t>
            </a:r>
            <a:endParaRPr lang="en-US" altLang="ko-KR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Mac :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우리가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자주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사용하는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함수들이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   </a:t>
            </a:r>
            <a:r>
              <a:rPr sz="40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libsystem_c.dylib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에</a:t>
            </a:r>
            <a:r>
              <a:rPr sz="4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존재</a:t>
            </a: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D660F9-6BAE-4253-9884-C1817CEE2FC9}"/>
              </a:ext>
            </a:extLst>
          </p:cNvPr>
          <p:cNvSpPr/>
          <p:nvPr/>
        </p:nvSpPr>
        <p:spPr>
          <a:xfrm>
            <a:off x="481361" y="351127"/>
            <a:ext cx="293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buffer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sfp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return address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79D69AE-47D7-4196-B974-07D093B06F91}"/>
              </a:ext>
            </a:extLst>
          </p:cNvPr>
          <p:cNvSpPr/>
          <p:nvPr/>
        </p:nvSpPr>
        <p:spPr>
          <a:xfrm>
            <a:off x="838200" y="831991"/>
            <a:ext cx="7712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What is stack buffer</a:t>
            </a:r>
            <a:r>
              <a:rPr lang="ko-KR" altLang="en-US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overflow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249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825625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aaaaaaaa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aaaaaa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4">
            <a:extLst>
              <a:ext uri="{FF2B5EF4-FFF2-40B4-BE49-F238E27FC236}">
                <a16:creationId xmlns:a16="http://schemas.microsoft.com/office/drawing/2014/main" id="{C5138CE9-2875-496B-AD3B-A10AD150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110D7-83FF-4693-B0BA-1CF4E2282446}"/>
              </a:ext>
            </a:extLst>
          </p:cNvPr>
          <p:cNvSpPr/>
          <p:nvPr/>
        </p:nvSpPr>
        <p:spPr>
          <a:xfrm>
            <a:off x="838200" y="831991"/>
            <a:ext cx="7712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What is stack buffer</a:t>
            </a:r>
            <a:r>
              <a:rPr lang="ko-KR" altLang="en-US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overflow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4111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080044" y="2283004"/>
            <a:ext cx="2722880" cy="147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정재영</a:t>
            </a: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1EE57-4A40-4C03-A52E-B76F8DC5F33F}"/>
              </a:ext>
            </a:extLst>
          </p:cNvPr>
          <p:cNvSpPr/>
          <p:nvPr/>
        </p:nvSpPr>
        <p:spPr>
          <a:xfrm>
            <a:off x="323110" y="3547223"/>
            <a:ext cx="495520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한양대 보안 동아리 </a:t>
            </a:r>
            <a:r>
              <a:rPr lang="en-US" altLang="ko-KR" sz="3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icewall</a:t>
            </a:r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BOB8</a:t>
            </a:r>
            <a:r>
              <a:rPr lang="ko-KR" alt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 취약점 트랙</a:t>
            </a:r>
            <a:endParaRPr lang="en-US" altLang="ko-KR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텍스트 상자 3">
            <a:extLst>
              <a:ext uri="{FF2B5EF4-FFF2-40B4-BE49-F238E27FC236}">
                <a16:creationId xmlns:a16="http://schemas.microsoft.com/office/drawing/2014/main" id="{BBB2FDE1-DE04-46CD-841C-EBF5AC84445A}"/>
              </a:ext>
            </a:extLst>
          </p:cNvPr>
          <p:cNvSpPr txBox="1">
            <a:spLocks/>
          </p:cNvSpPr>
          <p:nvPr/>
        </p:nvSpPr>
        <p:spPr>
          <a:xfrm>
            <a:off x="8279560" y="2662566"/>
            <a:ext cx="272288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000">
                <a:solidFill>
                  <a:schemeClr val="bg1"/>
                </a:solidFill>
                <a:latin typeface="맑은 고딕" charset="0"/>
                <a:ea typeface="맑은 고딕" charset="0"/>
              </a:rPr>
              <a:t>김명수</a:t>
            </a:r>
            <a:endParaRPr lang="ko-KR" altLang="en-US" sz="3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E7E6AC-3A9C-4E31-B426-64E8D9B2D05D}"/>
              </a:ext>
            </a:extLst>
          </p:cNvPr>
          <p:cNvSpPr/>
          <p:nvPr/>
        </p:nvSpPr>
        <p:spPr>
          <a:xfrm>
            <a:off x="5681186" y="3547223"/>
            <a:ext cx="61895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성균관대학교 정보보안 동아리 </a:t>
            </a:r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20852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4708814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1793240"/>
            <a:ext cx="7668260" cy="3505835"/>
          </a:xfrm>
          <a:prstGeom prst="rect">
            <a:avLst/>
          </a:prstGeom>
          <a:noFill/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6F7E5682-D138-4509-92E3-E02113EF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2D5E60-52D5-4006-B252-A78E65C8B935}"/>
              </a:ext>
            </a:extLst>
          </p:cNvPr>
          <p:cNvSpPr/>
          <p:nvPr/>
        </p:nvSpPr>
        <p:spPr>
          <a:xfrm>
            <a:off x="838200" y="831991"/>
            <a:ext cx="7712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What is stack buffer</a:t>
            </a:r>
            <a:r>
              <a:rPr lang="ko-KR" altLang="en-US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</a:rPr>
              <a:t>overflow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4185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0A068B-32A5-4229-8A90-F4CD693902FC}"/>
              </a:ext>
            </a:extLst>
          </p:cNvPr>
          <p:cNvSpPr/>
          <p:nvPr/>
        </p:nvSpPr>
        <p:spPr>
          <a:xfrm>
            <a:off x="159067" y="219670"/>
            <a:ext cx="580633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P01</a:t>
            </a:r>
          </a:p>
          <a:p>
            <a:endParaRPr lang="en-US" altLang="ko-KR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address</a:t>
            </a:r>
          </a:p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조작</a:t>
            </a:r>
            <a:endParaRPr lang="en-US" altLang="ko-KR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4D032-CDDA-46CE-820D-2CB7246CB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508"/>
            <a:ext cx="3009900" cy="67874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7B48A2-B368-43A9-9254-3AAF4BA0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141016"/>
            <a:ext cx="3467100" cy="67169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5E14C6-A5CC-4352-9C6E-A09D5CB27014}"/>
              </a:ext>
            </a:extLst>
          </p:cNvPr>
          <p:cNvSpPr/>
          <p:nvPr/>
        </p:nvSpPr>
        <p:spPr>
          <a:xfrm>
            <a:off x="159067" y="3728323"/>
            <a:ext cx="44519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gcc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</a:t>
            </a:r>
            <a:r>
              <a:rPr lang="en-US" altLang="ko-KR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fno</a:t>
            </a:r>
            <a:r>
              <a:rPr lang="en-US" altLang="ko-KR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-stack-protector</a:t>
            </a:r>
          </a:p>
        </p:txBody>
      </p:sp>
    </p:spTree>
    <p:extLst>
      <p:ext uri="{BB962C8B-B14F-4D97-AF65-F5344CB8AC3E}">
        <p14:creationId xmlns:p14="http://schemas.microsoft.com/office/powerpoint/2010/main" val="37873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DD33B-9025-4B61-B077-03500DFA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8" y="0"/>
            <a:ext cx="3009900" cy="678749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4599867-0750-4852-94E2-F905D1D87BF8}"/>
              </a:ext>
            </a:extLst>
          </p:cNvPr>
          <p:cNvSpPr/>
          <p:nvPr/>
        </p:nvSpPr>
        <p:spPr>
          <a:xfrm rot="4066976">
            <a:off x="4737458" y="3712240"/>
            <a:ext cx="449342" cy="2435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0843EF-3D27-42E2-9DEC-F085090AAC89}"/>
              </a:ext>
            </a:extLst>
          </p:cNvPr>
          <p:cNvSpPr/>
          <p:nvPr/>
        </p:nvSpPr>
        <p:spPr>
          <a:xfrm>
            <a:off x="6117955" y="4022952"/>
            <a:ext cx="3789371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hacked 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주소 출력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0C10A0-0330-4B74-8A18-BEA5ECA5FA05}"/>
              </a:ext>
            </a:extLst>
          </p:cNvPr>
          <p:cNvSpPr/>
          <p:nvPr/>
        </p:nvSpPr>
        <p:spPr>
          <a:xfrm>
            <a:off x="4083572" y="152113"/>
            <a:ext cx="7642546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5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Getbuf</a:t>
            </a:r>
            <a:r>
              <a:rPr lang="ko-KR" altLang="en-US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ko-KR" altLang="en-US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r>
              <a:rPr lang="ko-KR" altLang="en-US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를 조작하여 </a:t>
            </a:r>
            <a:r>
              <a:rPr lang="en-US" altLang="ko-KR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hacked </a:t>
            </a:r>
            <a:r>
              <a:rPr lang="ko-KR" altLang="en-US" sz="3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호출되도록</a:t>
            </a:r>
            <a:endParaRPr lang="en-US" altLang="ko-KR" sz="3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DB0587-FE64-4E33-B105-E90254C5CD3F}"/>
              </a:ext>
            </a:extLst>
          </p:cNvPr>
          <p:cNvSpPr/>
          <p:nvPr/>
        </p:nvSpPr>
        <p:spPr>
          <a:xfrm>
            <a:off x="4287157" y="2433931"/>
            <a:ext cx="7642546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 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입력 문자의 수를 검사하지 않음 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버퍼의 크기보다 큰 입력을 받기가 가능 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return address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바뀔 수 있다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2F69DC8-F9C2-4CAF-8641-052500864C45}"/>
              </a:ext>
            </a:extLst>
          </p:cNvPr>
          <p:cNvSpPr/>
          <p:nvPr/>
        </p:nvSpPr>
        <p:spPr>
          <a:xfrm rot="4066976">
            <a:off x="3177899" y="2292000"/>
            <a:ext cx="449342" cy="1684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5CD7FE-AD86-4A8E-9170-5D214EBF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8612"/>
            <a:ext cx="6739547" cy="985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C95D3A-824A-485F-8CD4-E2145664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3" b="58225"/>
          <a:stretch/>
        </p:blipFill>
        <p:spPr>
          <a:xfrm>
            <a:off x="698010" y="1911487"/>
            <a:ext cx="4525845" cy="3705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01F017-95D8-4CC3-A8A2-460303107B09}"/>
              </a:ext>
            </a:extLst>
          </p:cNvPr>
          <p:cNvSpPr/>
          <p:nvPr/>
        </p:nvSpPr>
        <p:spPr>
          <a:xfrm>
            <a:off x="6606196" y="2551837"/>
            <a:ext cx="44853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: 0x</a:t>
            </a:r>
          </a:p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entire : 4bec0</a:t>
            </a:r>
          </a:p>
        </p:txBody>
      </p:sp>
    </p:spTree>
    <p:extLst>
      <p:ext uri="{BB962C8B-B14F-4D97-AF65-F5344CB8AC3E}">
        <p14:creationId xmlns:p14="http://schemas.microsoft.com/office/powerpoint/2010/main" val="347879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95D3A-824A-485F-8CD4-E21456641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79" b="33639"/>
          <a:stretch/>
        </p:blipFill>
        <p:spPr>
          <a:xfrm>
            <a:off x="69360" y="2046494"/>
            <a:ext cx="6026640" cy="27650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01F017-95D8-4CC3-A8A2-460303107B09}"/>
              </a:ext>
            </a:extLst>
          </p:cNvPr>
          <p:cNvSpPr/>
          <p:nvPr/>
        </p:nvSpPr>
        <p:spPr>
          <a:xfrm>
            <a:off x="6720496" y="1169331"/>
            <a:ext cx="50223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: ”0x”</a:t>
            </a:r>
          </a:p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entire : “4bec0”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50F722F-55D8-4CC0-9851-58D5F53C16A3}"/>
              </a:ext>
            </a:extLst>
          </p:cNvPr>
          <p:cNvSpPr/>
          <p:nvPr/>
        </p:nvSpPr>
        <p:spPr>
          <a:xfrm>
            <a:off x="7943850" y="3147841"/>
            <a:ext cx="857250" cy="157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5EF33E-4251-4503-9A2F-1C5121377EDB}"/>
              </a:ext>
            </a:extLst>
          </p:cNvPr>
          <p:cNvSpPr/>
          <p:nvPr/>
        </p:nvSpPr>
        <p:spPr>
          <a:xfrm>
            <a:off x="69360" y="5227004"/>
            <a:ext cx="11412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retadr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“a”*12 +” xc0 </a:t>
            </a:r>
            <a:r>
              <a:rPr lang="en-US" altLang="ko-KR" sz="5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xbe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x04 x00”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1AD49F-5E70-43F8-9F56-9F4772AE1548}"/>
              </a:ext>
            </a:extLst>
          </p:cNvPr>
          <p:cNvCxnSpPr>
            <a:cxnSpLocks/>
          </p:cNvCxnSpPr>
          <p:nvPr/>
        </p:nvCxnSpPr>
        <p:spPr>
          <a:xfrm>
            <a:off x="5558971" y="5617029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3D3D6A-4452-4520-942E-228F0A66F119}"/>
              </a:ext>
            </a:extLst>
          </p:cNvPr>
          <p:cNvCxnSpPr>
            <a:cxnSpLocks/>
          </p:cNvCxnSpPr>
          <p:nvPr/>
        </p:nvCxnSpPr>
        <p:spPr>
          <a:xfrm>
            <a:off x="6828971" y="5572553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DB05D7-DF2D-4E79-8514-3CC26E91631F}"/>
              </a:ext>
            </a:extLst>
          </p:cNvPr>
          <p:cNvCxnSpPr>
            <a:cxnSpLocks/>
          </p:cNvCxnSpPr>
          <p:nvPr/>
        </p:nvCxnSpPr>
        <p:spPr>
          <a:xfrm>
            <a:off x="8155812" y="5569755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A000E0-4ADB-4A4B-98C0-FF37DBB2475D}"/>
              </a:ext>
            </a:extLst>
          </p:cNvPr>
          <p:cNvCxnSpPr>
            <a:cxnSpLocks/>
          </p:cNvCxnSpPr>
          <p:nvPr/>
        </p:nvCxnSpPr>
        <p:spPr>
          <a:xfrm>
            <a:off x="9482653" y="5569754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A3BBE3-9745-46E0-B274-EFEF1DA34B73}"/>
              </a:ext>
            </a:extLst>
          </p:cNvPr>
          <p:cNvGraphicFramePr>
            <a:graphicFrameLocks noGrp="1"/>
          </p:cNvGraphicFramePr>
          <p:nvPr/>
        </p:nvGraphicFramePr>
        <p:xfrm>
          <a:off x="250763" y="725408"/>
          <a:ext cx="6705599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13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c0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be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04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00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37249CA-77DD-4726-AECD-85AE8D1574FA}"/>
              </a:ext>
            </a:extLst>
          </p:cNvPr>
          <p:cNvSpPr/>
          <p:nvPr/>
        </p:nvSpPr>
        <p:spPr>
          <a:xfrm>
            <a:off x="7689874" y="725408"/>
            <a:ext cx="329449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함수로 받은 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데이터가 저장되는 곳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D5EC6CE-60CB-479E-A550-0DEC68E316D1}"/>
              </a:ext>
            </a:extLst>
          </p:cNvPr>
          <p:cNvSpPr/>
          <p:nvPr/>
        </p:nvSpPr>
        <p:spPr>
          <a:xfrm rot="2382678">
            <a:off x="6773327" y="1216822"/>
            <a:ext cx="388107" cy="157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AA1C1B-2C21-4C13-891B-78B6DD328556}"/>
              </a:ext>
            </a:extLst>
          </p:cNvPr>
          <p:cNvSpPr/>
          <p:nvPr/>
        </p:nvSpPr>
        <p:spPr>
          <a:xfrm>
            <a:off x="7834541" y="3190473"/>
            <a:ext cx="29785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rbp</a:t>
            </a:r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(return address)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2CF60AE-8A8D-4F34-9B19-8B37F35F097E}"/>
              </a:ext>
            </a:extLst>
          </p:cNvPr>
          <p:cNvSpPr/>
          <p:nvPr/>
        </p:nvSpPr>
        <p:spPr>
          <a:xfrm rot="3900991">
            <a:off x="6968334" y="2977977"/>
            <a:ext cx="388107" cy="157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20E110-F215-45FC-BEA5-251CE89F43D5}"/>
              </a:ext>
            </a:extLst>
          </p:cNvPr>
          <p:cNvSpPr/>
          <p:nvPr/>
        </p:nvSpPr>
        <p:spPr>
          <a:xfrm>
            <a:off x="7052648" y="4577515"/>
            <a:ext cx="22844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address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E37B7BA-BEBC-42AE-ABF7-429C4459B9A1}"/>
              </a:ext>
            </a:extLst>
          </p:cNvPr>
          <p:cNvCxnSpPr>
            <a:cxnSpLocks/>
          </p:cNvCxnSpPr>
          <p:nvPr/>
        </p:nvCxnSpPr>
        <p:spPr>
          <a:xfrm flipH="1">
            <a:off x="6029749" y="4793406"/>
            <a:ext cx="1132638" cy="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EFC6A2-DD20-4AD4-909A-88445DDEDCBD}"/>
              </a:ext>
            </a:extLst>
          </p:cNvPr>
          <p:cNvCxnSpPr/>
          <p:nvPr/>
        </p:nvCxnSpPr>
        <p:spPr>
          <a:xfrm>
            <a:off x="711200" y="1886857"/>
            <a:ext cx="4586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6D91A4-7499-4D19-AC17-37EB4ACC0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48" b="3573"/>
          <a:stretch/>
        </p:blipFill>
        <p:spPr>
          <a:xfrm>
            <a:off x="150494" y="1238250"/>
            <a:ext cx="4259580" cy="3105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1EEE05-FA20-484D-889B-5E4EEC82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4" y="1238250"/>
            <a:ext cx="6727487" cy="31051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CE993B-F8D4-43FA-9A24-9093ABBBDCAC}"/>
              </a:ext>
            </a:extLst>
          </p:cNvPr>
          <p:cNvSpPr/>
          <p:nvPr/>
        </p:nvSpPr>
        <p:spPr>
          <a:xfrm>
            <a:off x="4733924" y="3657600"/>
            <a:ext cx="941162" cy="3918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4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6B3E2F-9774-4CDE-AE4F-7EB9DE9962A6}"/>
              </a:ext>
            </a:extLst>
          </p:cNvPr>
          <p:cNvSpPr/>
          <p:nvPr/>
        </p:nvSpPr>
        <p:spPr>
          <a:xfrm>
            <a:off x="159067" y="219670"/>
            <a:ext cx="56172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P02</a:t>
            </a:r>
          </a:p>
          <a:p>
            <a:pPr marL="914400" indent="-914400">
              <a:buAutoNum type="arabicPeriod"/>
            </a:pP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</a:t>
            </a:r>
          </a:p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	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영역 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A63216-24AC-498C-82D6-6B624E6B1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33"/>
          <a:stretch/>
        </p:blipFill>
        <p:spPr>
          <a:xfrm>
            <a:off x="6096000" y="219670"/>
            <a:ext cx="5977540" cy="635258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6DE77C-8BF0-48BD-80BA-2BF96624DD3B}"/>
              </a:ext>
            </a:extLst>
          </p:cNvPr>
          <p:cNvSpPr/>
          <p:nvPr/>
        </p:nvSpPr>
        <p:spPr>
          <a:xfrm>
            <a:off x="5943600" y="200620"/>
            <a:ext cx="6129940" cy="30378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B3D5E9-E4BA-4189-8963-9D7F4F635857}"/>
              </a:ext>
            </a:extLst>
          </p:cNvPr>
          <p:cNvSpPr/>
          <p:nvPr/>
        </p:nvSpPr>
        <p:spPr>
          <a:xfrm>
            <a:off x="5902993" y="3257550"/>
            <a:ext cx="6129940" cy="33147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557AB3-A85B-4994-97C0-BE0E0EA3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94"/>
          <a:stretch/>
        </p:blipFill>
        <p:spPr>
          <a:xfrm>
            <a:off x="159067" y="2804993"/>
            <a:ext cx="3483455" cy="39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A3BBE3-9745-46E0-B274-EFEF1DA3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61484"/>
              </p:ext>
            </p:extLst>
          </p:nvPr>
        </p:nvGraphicFramePr>
        <p:xfrm>
          <a:off x="210841" y="659135"/>
          <a:ext cx="6705599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13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78876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00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AAF1309-03B4-4998-9F54-5208CCF9988D}"/>
              </a:ext>
            </a:extLst>
          </p:cNvPr>
          <p:cNvSpPr/>
          <p:nvPr/>
        </p:nvSpPr>
        <p:spPr>
          <a:xfrm>
            <a:off x="-51835" y="-153352"/>
            <a:ext cx="439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1.Canary leak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249CA-77DD-4726-AECD-85AE8D1574FA}"/>
              </a:ext>
            </a:extLst>
          </p:cNvPr>
          <p:cNvSpPr/>
          <p:nvPr/>
        </p:nvSpPr>
        <p:spPr>
          <a:xfrm>
            <a:off x="7038374" y="485913"/>
            <a:ext cx="340670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함수로 받은</a:t>
            </a:r>
            <a:endParaRPr lang="en-US" altLang="ko-KR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데이터가 저장되는 곳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D5EC6CE-60CB-479E-A550-0DEC68E316D1}"/>
              </a:ext>
            </a:extLst>
          </p:cNvPr>
          <p:cNvSpPr/>
          <p:nvPr/>
        </p:nvSpPr>
        <p:spPr>
          <a:xfrm rot="2382678">
            <a:off x="6773327" y="1216822"/>
            <a:ext cx="388107" cy="157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7B1EC-DE83-4B9C-B1A1-D69BB5D5197A}"/>
              </a:ext>
            </a:extLst>
          </p:cNvPr>
          <p:cNvSpPr/>
          <p:nvPr/>
        </p:nvSpPr>
        <p:spPr>
          <a:xfrm>
            <a:off x="8274656" y="3190473"/>
            <a:ext cx="114275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B5C3574-252E-45D7-B271-8EAE0CDD921F}"/>
              </a:ext>
            </a:extLst>
          </p:cNvPr>
          <p:cNvSpPr/>
          <p:nvPr/>
        </p:nvSpPr>
        <p:spPr>
          <a:xfrm rot="3927185">
            <a:off x="7101069" y="2860223"/>
            <a:ext cx="388107" cy="1976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AA1C1B-2C21-4C13-891B-78B6DD328556}"/>
              </a:ext>
            </a:extLst>
          </p:cNvPr>
          <p:cNvSpPr/>
          <p:nvPr/>
        </p:nvSpPr>
        <p:spPr>
          <a:xfrm>
            <a:off x="7660370" y="5020233"/>
            <a:ext cx="29785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rbp</a:t>
            </a:r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(return address)</a:t>
            </a:r>
            <a:endParaRPr lang="en-US" altLang="ko-KR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2CF60AE-8A8D-4F34-9B19-8B37F35F097E}"/>
              </a:ext>
            </a:extLst>
          </p:cNvPr>
          <p:cNvSpPr/>
          <p:nvPr/>
        </p:nvSpPr>
        <p:spPr>
          <a:xfrm rot="3900991">
            <a:off x="6773326" y="4991094"/>
            <a:ext cx="388107" cy="157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3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7988C6-0E42-4479-9C6E-AF779BB7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3300"/>
              </p:ext>
            </p:extLst>
          </p:nvPr>
        </p:nvGraphicFramePr>
        <p:xfrm>
          <a:off x="129864" y="769978"/>
          <a:ext cx="7138739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36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904101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904101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904101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\n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00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878FC0-164F-4AD7-B80E-332D04B11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50" b="93098"/>
          <a:stretch/>
        </p:blipFill>
        <p:spPr>
          <a:xfrm>
            <a:off x="7851672" y="532903"/>
            <a:ext cx="2736118" cy="1552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084602-A4B5-40D6-85D2-A4606906A694}"/>
              </a:ext>
            </a:extLst>
          </p:cNvPr>
          <p:cNvSpPr/>
          <p:nvPr/>
        </p:nvSpPr>
        <p:spPr>
          <a:xfrm>
            <a:off x="7542829" y="2505670"/>
            <a:ext cx="3353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aaaaaaa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E540DD4-981A-467F-B11B-FAD795CB1B10}"/>
              </a:ext>
            </a:extLst>
          </p:cNvPr>
          <p:cNvSpPr/>
          <p:nvPr/>
        </p:nvSpPr>
        <p:spPr>
          <a:xfrm>
            <a:off x="9111916" y="3625516"/>
            <a:ext cx="689810" cy="1090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B2C3C7-DC09-46C3-A0D6-F604B0D51279}"/>
              </a:ext>
            </a:extLst>
          </p:cNvPr>
          <p:cNvSpPr/>
          <p:nvPr/>
        </p:nvSpPr>
        <p:spPr>
          <a:xfrm>
            <a:off x="7971630" y="4716379"/>
            <a:ext cx="314701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카나리</a:t>
            </a:r>
            <a:r>
              <a:rPr lang="ko-KR" alt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첫 바이트</a:t>
            </a:r>
            <a:endParaRPr lang="en-US" altLang="ko-KR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CCFDC5-A6A2-4B43-9972-2D4FF9757816}"/>
              </a:ext>
            </a:extLst>
          </p:cNvPr>
          <p:cNvCxnSpPr>
            <a:cxnSpLocks/>
          </p:cNvCxnSpPr>
          <p:nvPr/>
        </p:nvCxnSpPr>
        <p:spPr>
          <a:xfrm>
            <a:off x="10137286" y="2746035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DBCD7-F44C-4DEE-97E2-7F80651CDC4C}"/>
              </a:ext>
            </a:extLst>
          </p:cNvPr>
          <p:cNvSpPr/>
          <p:nvPr/>
        </p:nvSpPr>
        <p:spPr>
          <a:xfrm>
            <a:off x="-51835" y="-153352"/>
            <a:ext cx="439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1.Canary leak</a:t>
            </a:r>
          </a:p>
        </p:txBody>
      </p:sp>
    </p:spTree>
    <p:extLst>
      <p:ext uri="{BB962C8B-B14F-4D97-AF65-F5344CB8AC3E}">
        <p14:creationId xmlns:p14="http://schemas.microsoft.com/office/powerpoint/2010/main" val="354593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94A21F-6A5E-48E6-A6BE-FA497FB3971A}"/>
              </a:ext>
            </a:extLst>
          </p:cNvPr>
          <p:cNvSpPr/>
          <p:nvPr/>
        </p:nvSpPr>
        <p:spPr>
          <a:xfrm>
            <a:off x="228533" y="0"/>
            <a:ext cx="5144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vs macOS</a:t>
            </a:r>
          </a:p>
        </p:txBody>
      </p:sp>
      <p:pic>
        <p:nvPicPr>
          <p:cNvPr id="1026" name="Picture 2" descr="리눅스에 대한 이미지 검색결과">
            <a:extLst>
              <a:ext uri="{FF2B5EF4-FFF2-40B4-BE49-F238E27FC236}">
                <a16:creationId xmlns:a16="http://schemas.microsoft.com/office/drawing/2014/main" id="{EF08BFC9-0186-4835-BC65-434A8B7D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72" y="999569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애플에 대한 이미지 검색결과">
            <a:extLst>
              <a:ext uri="{FF2B5EF4-FFF2-40B4-BE49-F238E27FC236}">
                <a16:creationId xmlns:a16="http://schemas.microsoft.com/office/drawing/2014/main" id="{B93844D4-2B2A-4231-A592-0A53CB019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" t="10416" r="10370" b="17560"/>
          <a:stretch/>
        </p:blipFill>
        <p:spPr bwMode="auto">
          <a:xfrm>
            <a:off x="2654599" y="999569"/>
            <a:ext cx="2655758" cy="14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1BD583-5658-4104-A6BE-383DDE76BD57}"/>
              </a:ext>
            </a:extLst>
          </p:cNvPr>
          <p:cNvSpPr/>
          <p:nvPr/>
        </p:nvSpPr>
        <p:spPr>
          <a:xfrm>
            <a:off x="1421520" y="4074269"/>
            <a:ext cx="512191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둘 다 </a:t>
            </a:r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Unix </a:t>
            </a:r>
            <a:r>
              <a:rPr lang="ko-KR" alt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계열이지만</a:t>
            </a:r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B289218-5574-4CAC-BA6F-48990689DABE}"/>
              </a:ext>
            </a:extLst>
          </p:cNvPr>
          <p:cNvSpPr/>
          <p:nvPr/>
        </p:nvSpPr>
        <p:spPr>
          <a:xfrm>
            <a:off x="264543" y="3984911"/>
            <a:ext cx="1147313" cy="76824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23C044-A2A3-4123-B686-5FD052EE51DB}"/>
              </a:ext>
            </a:extLst>
          </p:cNvPr>
          <p:cNvSpPr/>
          <p:nvPr/>
        </p:nvSpPr>
        <p:spPr>
          <a:xfrm>
            <a:off x="8107617" y="999569"/>
            <a:ext cx="3153684" cy="27853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디버거</a:t>
            </a:r>
            <a:endParaRPr lang="en-US" altLang="ko-KR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ASLR</a:t>
            </a:r>
          </a:p>
          <a:p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Canary </a:t>
            </a:r>
            <a:r>
              <a:rPr lang="ko-KR" alt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형식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17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C65950-3DD1-4F3E-BD84-779AF9646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" r="58972" b="75621"/>
          <a:stretch/>
        </p:blipFill>
        <p:spPr>
          <a:xfrm>
            <a:off x="7414712" y="647695"/>
            <a:ext cx="4623334" cy="20942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D1DA6A-A9F4-4DC3-B584-4D379313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98605"/>
              </p:ext>
            </p:extLst>
          </p:nvPr>
        </p:nvGraphicFramePr>
        <p:xfrm>
          <a:off x="153954" y="771893"/>
          <a:ext cx="7283117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48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\n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86C1213-DB86-43E8-8CD6-A84BE4D46D08}"/>
              </a:ext>
            </a:extLst>
          </p:cNvPr>
          <p:cNvSpPr/>
          <p:nvPr/>
        </p:nvSpPr>
        <p:spPr>
          <a:xfrm>
            <a:off x="7316947" y="2948730"/>
            <a:ext cx="4875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a1 : xx</a:t>
            </a:r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카나리</a:t>
            </a:r>
            <a:r>
              <a:rPr lang="ko-KR" altLang="en-US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첫 바이트</a:t>
            </a:r>
            <a:r>
              <a:rPr lang="en-US" altLang="ko-KR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E3F133-0ED8-4C36-9491-BFE6C2C5BA5C}"/>
              </a:ext>
            </a:extLst>
          </p:cNvPr>
          <p:cNvSpPr/>
          <p:nvPr/>
        </p:nvSpPr>
        <p:spPr>
          <a:xfrm>
            <a:off x="7624558" y="3780285"/>
            <a:ext cx="4209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xx+a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*9+n~~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2FCA8A-FD7B-410F-9476-D9C340C86DDA}"/>
              </a:ext>
            </a:extLst>
          </p:cNvPr>
          <p:cNvCxnSpPr>
            <a:cxnSpLocks/>
          </p:cNvCxnSpPr>
          <p:nvPr/>
        </p:nvCxnSpPr>
        <p:spPr>
          <a:xfrm>
            <a:off x="10258247" y="3988882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7BB12A-88E3-4F9C-B846-5D00F60D4F56}"/>
              </a:ext>
            </a:extLst>
          </p:cNvPr>
          <p:cNvSpPr/>
          <p:nvPr/>
        </p:nvSpPr>
        <p:spPr>
          <a:xfrm>
            <a:off x="-51835" y="-153352"/>
            <a:ext cx="439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1.Canary leak</a:t>
            </a:r>
          </a:p>
        </p:txBody>
      </p:sp>
    </p:spTree>
    <p:extLst>
      <p:ext uri="{BB962C8B-B14F-4D97-AF65-F5344CB8AC3E}">
        <p14:creationId xmlns:p14="http://schemas.microsoft.com/office/powerpoint/2010/main" val="394342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D1DA6A-A9F4-4DC3-B584-4D379313F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1549"/>
              </p:ext>
            </p:extLst>
          </p:nvPr>
        </p:nvGraphicFramePr>
        <p:xfrm>
          <a:off x="103251" y="647440"/>
          <a:ext cx="7283117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548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818523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a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\n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xx</a:t>
                      </a:r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B763B26-C1CC-45BD-9E8E-542FD7463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" t="23913" r="32358" b="66680"/>
          <a:stretch/>
        </p:blipFill>
        <p:spPr>
          <a:xfrm>
            <a:off x="7443382" y="706423"/>
            <a:ext cx="4732421" cy="13861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C4811B-F06B-41D5-819A-91DF75B0C7FA}"/>
              </a:ext>
            </a:extLst>
          </p:cNvPr>
          <p:cNvSpPr/>
          <p:nvPr/>
        </p:nvSpPr>
        <p:spPr>
          <a:xfrm>
            <a:off x="7624557" y="3194167"/>
            <a:ext cx="4209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xx+a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*9+n~~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E65FEF0-1728-4FE1-AB49-E8E1B20C365D}"/>
              </a:ext>
            </a:extLst>
          </p:cNvPr>
          <p:cNvSpPr/>
          <p:nvPr/>
        </p:nvSpPr>
        <p:spPr>
          <a:xfrm>
            <a:off x="9288302" y="4117497"/>
            <a:ext cx="689810" cy="1090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3DEF78-AD62-4EF6-8A5A-0CD665BBB9E1}"/>
              </a:ext>
            </a:extLst>
          </p:cNvPr>
          <p:cNvSpPr/>
          <p:nvPr/>
        </p:nvSpPr>
        <p:spPr>
          <a:xfrm>
            <a:off x="7770357" y="5219078"/>
            <a:ext cx="3725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ko-KR" alt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바이트 </a:t>
            </a:r>
            <a:r>
              <a:rPr lang="ko-KR" alt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카나리</a:t>
            </a:r>
            <a:endParaRPr lang="en-US" altLang="ko-K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D729E1-CD04-44E5-A1A0-E8812E919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" t="32854" r="44539" b="57530"/>
          <a:stretch/>
        </p:blipFill>
        <p:spPr>
          <a:xfrm>
            <a:off x="7443382" y="5901259"/>
            <a:ext cx="4609790" cy="81736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33F34F-8815-4E17-9C56-AC6BEA4BAE86}"/>
              </a:ext>
            </a:extLst>
          </p:cNvPr>
          <p:cNvCxnSpPr>
            <a:cxnSpLocks/>
          </p:cNvCxnSpPr>
          <p:nvPr/>
        </p:nvCxnSpPr>
        <p:spPr>
          <a:xfrm>
            <a:off x="10247085" y="3406636"/>
            <a:ext cx="216663" cy="506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50427A-E9A4-4E9A-B444-7F5FEB60EFA7}"/>
              </a:ext>
            </a:extLst>
          </p:cNvPr>
          <p:cNvSpPr/>
          <p:nvPr/>
        </p:nvSpPr>
        <p:spPr>
          <a:xfrm>
            <a:off x="-51835" y="-153352"/>
            <a:ext cx="439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1.Canary leak</a:t>
            </a:r>
          </a:p>
        </p:txBody>
      </p:sp>
    </p:spTree>
    <p:extLst>
      <p:ext uri="{BB962C8B-B14F-4D97-AF65-F5344CB8AC3E}">
        <p14:creationId xmlns:p14="http://schemas.microsoft.com/office/powerpoint/2010/main" val="261344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CD31D3-84F5-4CF7-B9AA-314EC20D33D0}"/>
              </a:ext>
            </a:extLst>
          </p:cNvPr>
          <p:cNvSpPr/>
          <p:nvPr/>
        </p:nvSpPr>
        <p:spPr>
          <a:xfrm>
            <a:off x="110962" y="0"/>
            <a:ext cx="5227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영역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46133-0FCC-471B-BAC7-A28AB860E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" y="2221539"/>
            <a:ext cx="7583364" cy="463646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DE34F7-87BB-4DAA-B51B-C183F2662999}"/>
              </a:ext>
            </a:extLst>
          </p:cNvPr>
          <p:cNvSpPr/>
          <p:nvPr/>
        </p:nvSpPr>
        <p:spPr>
          <a:xfrm>
            <a:off x="2320505" y="3416060"/>
            <a:ext cx="2613804" cy="258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742415-E899-47E0-8CBF-C9505ED1C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71" y="881195"/>
            <a:ext cx="9067330" cy="68325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64E6D7-545A-48A2-BA19-0C7CFDF69479}"/>
              </a:ext>
            </a:extLst>
          </p:cNvPr>
          <p:cNvSpPr/>
          <p:nvPr/>
        </p:nvSpPr>
        <p:spPr>
          <a:xfrm>
            <a:off x="5017698" y="2852468"/>
            <a:ext cx="2613804" cy="2587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2C7AE2-4751-41E2-957B-A37F9E04712E}"/>
              </a:ext>
            </a:extLst>
          </p:cNvPr>
          <p:cNvSpPr/>
          <p:nvPr/>
        </p:nvSpPr>
        <p:spPr>
          <a:xfrm>
            <a:off x="6096000" y="1093425"/>
            <a:ext cx="2613804" cy="258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5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227DC4-1A2D-4ED0-ADC0-C52E74363087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048450"/>
          <a:ext cx="8181521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521">
                  <a:extLst>
                    <a:ext uri="{9D8B030D-6E8A-4147-A177-3AD203B41FA5}">
                      <a16:colId xmlns:a16="http://schemas.microsoft.com/office/drawing/2014/main" val="2563295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7470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3128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512278"/>
                    </a:ext>
                  </a:extLst>
                </a:gridCol>
              </a:tblGrid>
              <a:tr h="5651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429129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13168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8482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40366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60423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 n</a:t>
                      </a:r>
                      <a:endParaRPr lang="ko-KR" altLang="en-US" sz="4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76126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43790"/>
                  </a:ext>
                </a:extLst>
              </a:tr>
              <a:tr h="639921"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9818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A58AA-D635-4DE3-8059-7901ED0E99E5}"/>
              </a:ext>
            </a:extLst>
          </p:cNvPr>
          <p:cNvCxnSpPr>
            <a:cxnSpLocks/>
          </p:cNvCxnSpPr>
          <p:nvPr/>
        </p:nvCxnSpPr>
        <p:spPr>
          <a:xfrm>
            <a:off x="6473371" y="4615543"/>
            <a:ext cx="216663" cy="50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17C257-7359-456C-94BD-89DA46100F1E}"/>
              </a:ext>
            </a:extLst>
          </p:cNvPr>
          <p:cNvSpPr/>
          <p:nvPr/>
        </p:nvSpPr>
        <p:spPr>
          <a:xfrm>
            <a:off x="110962" y="0"/>
            <a:ext cx="5227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영역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7F13B3-7B3F-438F-83AA-6740EB5F9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64" r="64094" b="44968"/>
          <a:stretch/>
        </p:blipFill>
        <p:spPr>
          <a:xfrm>
            <a:off x="8548914" y="1048450"/>
            <a:ext cx="3585848" cy="8964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099AB2-8551-4931-8743-6B9DAEA2C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27" r="10235" b="24405"/>
          <a:stretch/>
        </p:blipFill>
        <p:spPr>
          <a:xfrm>
            <a:off x="5733142" y="5490081"/>
            <a:ext cx="5950857" cy="7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01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77BC86-0A9F-4DF5-A603-3DD2EDAD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1" y="345847"/>
            <a:ext cx="10869047" cy="251346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8B691B-A3E6-4AF0-B9A4-958BBB8ABAC1}"/>
              </a:ext>
            </a:extLst>
          </p:cNvPr>
          <p:cNvSpPr/>
          <p:nvPr/>
        </p:nvSpPr>
        <p:spPr>
          <a:xfrm>
            <a:off x="399140" y="2191657"/>
            <a:ext cx="5188859" cy="6676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016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058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5000" b="1" i="0" dirty="0">
                <a:solidFill>
                  <a:schemeClr val="lt1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5000" b="1" i="0" dirty="0">
                <a:solidFill>
                  <a:schemeClr val="lt1"/>
                </a:solidFill>
                <a:latin typeface="맑은 고딕" charset="0"/>
                <a:ea typeface="맑은 고딕" charset="0"/>
              </a:rPr>
              <a:t>0</a:t>
            </a:r>
            <a:r>
              <a:rPr sz="5000" b="1" i="0" dirty="0">
                <a:solidFill>
                  <a:schemeClr val="lt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5000" b="1" i="0" dirty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6858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1800" b="1" i="0" dirty="0">
                <a:solidFill>
                  <a:schemeClr val="lt1"/>
                </a:solidFill>
                <a:latin typeface="맑은 고딕" charset="0"/>
                <a:ea typeface="맑은 고딕" charset="0"/>
              </a:rPr>
              <a:t>•</a:t>
            </a:r>
            <a:endParaRPr lang="ko-KR" altLang="en-US" sz="1800" b="0" i="0" dirty="0">
              <a:solidFill>
                <a:schemeClr val="dk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jy/AppData/Roaming/PolarisOffice/ETemp/18984_549232/fImage5713274956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0580" y="1797685"/>
            <a:ext cx="6295390" cy="437769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7164070" y="1875790"/>
            <a:ext cx="4194810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Canary</a:t>
            </a:r>
            <a:endParaRPr lang="ko-KR" altLang="en-US" sz="4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No win </a:t>
            </a:r>
            <a:r>
              <a:rPr sz="40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fuction</a:t>
            </a:r>
            <a:endParaRPr lang="ko-KR" altLang="en-US" sz="4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Pie </a:t>
            </a:r>
            <a:endParaRPr lang="ko-KR" altLang="en-US" sz="4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60095" y="31305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without win fuction 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how2exploit?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50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The anwser is ROP!</a:t>
            </a:r>
            <a:endParaRPr lang="ko-KR" altLang="en-US" sz="3500" b="1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Diff elf mach-o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“pop </a:t>
            </a:r>
            <a:r>
              <a:rPr sz="2500" dirty="0" err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rdi</a:t>
            </a: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” &amp; “pop </a:t>
            </a:r>
            <a:r>
              <a:rPr sz="2500" dirty="0" err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rsi</a:t>
            </a: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” gadget exist in elf binary </a:t>
            </a: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Because of _</a:t>
            </a:r>
            <a:r>
              <a:rPr sz="2500" dirty="0" err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libc_csu_init</a:t>
            </a: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p</a:t>
            </a: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op r15 (41 5F) --&gt; pop </a:t>
            </a:r>
            <a:r>
              <a:rPr sz="2500" dirty="0" err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rdi</a:t>
            </a:r>
            <a:r>
              <a:rPr sz="25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 (5F)</a:t>
            </a:r>
            <a:endParaRPr lang="ko-KR" altLang="en-US" sz="25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0" y="2769235"/>
            <a:ext cx="8011795" cy="1868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Diff elf mach-o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700" b="0" i="0">
                <a:solidFill>
                  <a:schemeClr val="bg1"/>
                </a:solidFill>
                <a:latin typeface="Arial" charset="0"/>
                <a:ea typeface="Apple SD Gothic Neo" charset="0"/>
              </a:rPr>
              <a:t>However, “pop rdi” gadgets may not exist in mach-o files.</a:t>
            </a: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700" b="0" i="0">
                <a:solidFill>
                  <a:schemeClr val="bg1"/>
                </a:solidFill>
                <a:latin typeface="Arial" charset="0"/>
                <a:ea typeface="Apple SD Gothic Neo" charset="0"/>
              </a:rPr>
              <a:t>So rop became a bit harder.</a:t>
            </a: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Diff elf mach-o</a:t>
            </a:r>
            <a:endParaRPr lang="ko-KR" altLang="en-US" sz="48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700" b="0" i="0">
                <a:solidFill>
                  <a:schemeClr val="bg1"/>
                </a:solidFill>
                <a:latin typeface="Arial" charset="0"/>
                <a:ea typeface="Apple SD Gothic Neo" charset="0"/>
              </a:rPr>
              <a:t>If usefull gadget doesn’t exist in mach-o binary</a:t>
            </a: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3500" b="0" i="0">
                <a:solidFill>
                  <a:schemeClr val="bg1"/>
                </a:solidFill>
                <a:latin typeface="Arial" charset="0"/>
                <a:ea typeface="Apple SD Gothic Neo" charset="0"/>
              </a:rPr>
              <a:t>leak lib -&gt; find usefull gadget in lib </a:t>
            </a:r>
            <a:endParaRPr lang="ko-KR" altLang="en-US" sz="35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937488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500" b="1" i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There are too many starter edition document for </a:t>
            </a:r>
            <a:endParaRPr lang="ko-KR" altLang="en-US" sz="3500" b="1" i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500" b="1" i="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linux</a:t>
            </a:r>
            <a:r>
              <a:rPr sz="3500" b="1" i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and window, but mac?</a:t>
            </a:r>
            <a:endParaRPr lang="ko-KR" altLang="en-US" sz="3500" b="1" i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What can we leak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1313227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1820545"/>
            <a:ext cx="6626225" cy="43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What can we leak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677150" y="1821815"/>
            <a:ext cx="298069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code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jjy/AppData/Roaming/PolarisOffice/ETemp/11524_7414552/fImage242235281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" y="1802130"/>
            <a:ext cx="6789420" cy="4340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378065" y="1861185"/>
            <a:ext cx="398208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It looks like lib</a:t>
            </a:r>
            <a:endParaRPr lang="ko-KR" altLang="en-US" sz="3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jjy/AppData/Roaming/PolarisOffice/ETemp/11524_7414552/fImage24333928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" y="1861819"/>
            <a:ext cx="6568440" cy="4033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Mach-o image list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17442820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" y="1861185"/>
            <a:ext cx="7593330" cy="463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We can leak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154154234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" y="1834515"/>
            <a:ext cx="6238875" cy="4347210"/>
          </a:xfrm>
          <a:prstGeom prst="rect">
            <a:avLst/>
          </a:prstGeom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6505575" y="5061585"/>
            <a:ext cx="48545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0x7fffe12de255-0x7fffe12d9000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=0x5255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jjy/AppData/Roaming/PolarisOffice/ETemp/11524_7414552/fImage243339282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847850"/>
            <a:ext cx="5010150" cy="3071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Find gadget in </a:t>
            </a: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5" y="1830705"/>
            <a:ext cx="9759315" cy="136080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833755" y="3256280"/>
            <a:ext cx="9808845" cy="1661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We found “pop r15; pop rbp; retn” gadget in </a:t>
            </a:r>
            <a:r>
              <a:rPr sz="2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r>
              <a:rPr sz="2400">
                <a:latin typeface="맑은 고딕" charset="0"/>
                <a:ea typeface="맑은 고딕" charset="0"/>
              </a:rPr>
              <a:t>  </a:t>
            </a:r>
            <a:br>
              <a:rPr sz="1800">
                <a:latin typeface="맑은 고딕" charset="0"/>
                <a:ea typeface="Arial" charset="0"/>
                <a:cs typeface="+mn-cs"/>
              </a:rPr>
            </a:br>
            <a:r>
              <a:rPr sz="2700" b="0" i="0">
                <a:solidFill>
                  <a:schemeClr val="bg1"/>
                </a:solidFill>
                <a:latin typeface="Arial" charset="0"/>
                <a:ea typeface="Apple SD Gothic Neo" charset="0"/>
              </a:rPr>
              <a:t>As we said earlier, “pop r15” can transfer “pop rdi”</a:t>
            </a:r>
            <a:endParaRPr lang="ko-KR" altLang="en-US" sz="2700" b="0" i="0">
              <a:solidFill>
                <a:schemeClr val="bg1"/>
              </a:solidFill>
              <a:latin typeface="Arial" charset="0"/>
              <a:ea typeface="Apple SD Gothic Neo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We found “pop rdi; pop rbp; retn” gadget</a:t>
            </a:r>
            <a:endParaRPr lang="ko-KR" altLang="en-US" sz="27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system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fuction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address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System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fuction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 exists in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libsystem_c.dylib</a:t>
            </a:r>
            <a:endParaRPr lang="en-US" altLang="ko-KR" dirty="0">
              <a:solidFill>
                <a:schemeClr val="bg1"/>
              </a:solidFill>
              <a:latin typeface="맑은 고딕" charset="0"/>
              <a:ea typeface="Arial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So let’s leak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libsystem_c.dylib’s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 address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system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fuction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address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Like system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fuction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, puts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fuction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 exists in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libsystem_c.dylib</a:t>
            </a:r>
            <a:endParaRPr lang="en-US" altLang="ko-KR" dirty="0">
              <a:solidFill>
                <a:schemeClr val="bg1"/>
              </a:solidFill>
              <a:latin typeface="맑은 고딕" charset="0"/>
              <a:ea typeface="Arial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We have “pop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rdi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” and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puts.plt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 (in </a:t>
            </a:r>
            <a:r>
              <a:rPr lang="en-US" altLang="ko-KR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mach</a:t>
            </a: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-o binary)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맑은 고딕" charset="0"/>
                <a:ea typeface="Arial" charset="0"/>
              </a:rPr>
              <a:t>So if we execute puts using ROP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Exploit sequence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64F7F5-4D38-485D-8733-40CECA6AAB53}"/>
              </a:ext>
            </a:extLst>
          </p:cNvPr>
          <p:cNvSpPr/>
          <p:nvPr/>
        </p:nvSpPr>
        <p:spPr>
          <a:xfrm>
            <a:off x="2901723" y="2893909"/>
            <a:ext cx="479798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맑은 고딕" charset="0"/>
                <a:ea typeface="Arial" charset="0"/>
              </a:rPr>
              <a:t>Leak </a:t>
            </a:r>
            <a:r>
              <a:rPr lang="en-US" altLang="ko-KR" sz="4500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libdy.ld.dylib</a:t>
            </a:r>
            <a:endParaRPr lang="en-US" altLang="ko-KR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D3346E-EB72-4534-BA21-131325A82AD0}"/>
              </a:ext>
            </a:extLst>
          </p:cNvPr>
          <p:cNvSpPr/>
          <p:nvPr/>
        </p:nvSpPr>
        <p:spPr>
          <a:xfrm>
            <a:off x="2777492" y="1567394"/>
            <a:ext cx="5046445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맑은 고딕" charset="0"/>
                <a:ea typeface="Arial" charset="0"/>
              </a:rPr>
              <a:t>Leak code address</a:t>
            </a:r>
            <a:endParaRPr lang="en-US" altLang="ko-KR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929139-DACF-4C86-BC24-03E77008A413}"/>
              </a:ext>
            </a:extLst>
          </p:cNvPr>
          <p:cNvSpPr/>
          <p:nvPr/>
        </p:nvSpPr>
        <p:spPr>
          <a:xfrm>
            <a:off x="2350225" y="4305854"/>
            <a:ext cx="590097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맑은 고딕" charset="0"/>
                <a:ea typeface="Arial" charset="0"/>
              </a:rPr>
              <a:t>Leak </a:t>
            </a:r>
            <a:r>
              <a:rPr lang="en-US" altLang="ko-KR" sz="4500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libsystem_c.dylib</a:t>
            </a:r>
            <a:endParaRPr lang="en-US" altLang="ko-KR" sz="4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C1F5F5-A42E-4CB8-AAD5-09B11712E6D3}"/>
              </a:ext>
            </a:extLst>
          </p:cNvPr>
          <p:cNvSpPr/>
          <p:nvPr/>
        </p:nvSpPr>
        <p:spPr>
          <a:xfrm>
            <a:off x="2212366" y="5568998"/>
            <a:ext cx="6176691" cy="7155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ko-KR" sz="4500" dirty="0">
                <a:solidFill>
                  <a:schemeClr val="bg1"/>
                </a:solidFill>
                <a:latin typeface="맑은 고딕" charset="0"/>
                <a:ea typeface="Arial" charset="0"/>
              </a:rPr>
              <a:t>Execute system </a:t>
            </a:r>
            <a:r>
              <a:rPr lang="en-US" altLang="ko-KR" sz="4500" dirty="0" err="1">
                <a:solidFill>
                  <a:schemeClr val="bg1"/>
                </a:solidFill>
                <a:latin typeface="맑은 고딕" charset="0"/>
                <a:ea typeface="Arial" charset="0"/>
              </a:rPr>
              <a:t>fuction</a:t>
            </a:r>
            <a:endParaRPr lang="en-US" altLang="ko-KR" sz="4500" dirty="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EA8942A-32B8-4623-822C-0AE1D0D5CA46}"/>
              </a:ext>
            </a:extLst>
          </p:cNvPr>
          <p:cNvSpPr/>
          <p:nvPr/>
        </p:nvSpPr>
        <p:spPr>
          <a:xfrm>
            <a:off x="4948286" y="2373746"/>
            <a:ext cx="704850" cy="47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136F158-B192-4480-8822-5FDD8C5F840D}"/>
              </a:ext>
            </a:extLst>
          </p:cNvPr>
          <p:cNvSpPr/>
          <p:nvPr/>
        </p:nvSpPr>
        <p:spPr>
          <a:xfrm>
            <a:off x="4948286" y="3844899"/>
            <a:ext cx="704850" cy="47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1A2D16D-D294-4645-92E7-8BADA31EA57C}"/>
              </a:ext>
            </a:extLst>
          </p:cNvPr>
          <p:cNvSpPr/>
          <p:nvPr/>
        </p:nvSpPr>
        <p:spPr>
          <a:xfrm>
            <a:off x="4948286" y="5192709"/>
            <a:ext cx="704850" cy="47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04394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dirty="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Let’s start exploit!</a:t>
            </a:r>
            <a:endParaRPr lang="ko-KR" altLang="en-US" sz="60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/>
          </p:nvPr>
        </p:nvSpPr>
        <p:spPr>
          <a:xfrm>
            <a:off x="1524000" y="3628390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9429750" y="4845050"/>
            <a:ext cx="27228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04394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dirty="0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Let’s start EMP</a:t>
            </a:r>
            <a:endParaRPr lang="ko-KR" altLang="en-US" sz="60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 idx="1"/>
          </p:nvPr>
        </p:nvSpPr>
        <p:spPr>
          <a:xfrm>
            <a:off x="1524000" y="3628390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 dirty="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Exploit </a:t>
            </a:r>
            <a:r>
              <a:rPr sz="2400" dirty="0" err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mach</a:t>
            </a:r>
            <a:r>
              <a:rPr sz="2400" dirty="0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-o project </a:t>
            </a:r>
            <a:endParaRPr lang="ko-KR" altLang="en-US" sz="2400" dirty="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9429750" y="4845050"/>
            <a:ext cx="272288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code address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651750" y="1821815"/>
            <a:ext cx="298069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code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jjy/AppData/Roaming/PolarisOffice/ETemp/11524_7414552/fImage24223528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" y="1841500"/>
            <a:ext cx="6789420" cy="4340225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7651750" y="2381250"/>
            <a:ext cx="348742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Offset = 0x18</a:t>
            </a:r>
            <a:endParaRPr lang="ko-KR" altLang="en-US" sz="2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778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Leak code address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4027429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1767840"/>
            <a:ext cx="10530840" cy="3164840"/>
          </a:xfrm>
          <a:prstGeom prst="rect">
            <a:avLst/>
          </a:prstGeom>
          <a:noFill/>
        </p:spPr>
      </p:pic>
      <p:pic>
        <p:nvPicPr>
          <p:cNvPr id="5" name="그림 4" descr="C:/Users/jjy/AppData/Roaming/PolarisOffice/ETemp/11524_7414552/fImage623529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4974590"/>
            <a:ext cx="6817360" cy="1167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address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24333929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808480"/>
            <a:ext cx="7066915" cy="432117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8119745" y="1978025"/>
            <a:ext cx="2746375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endParaRPr lang="ko-KR" altLang="en-US" sz="3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Offset = 0x38</a:t>
            </a:r>
            <a:endParaRPr lang="ko-KR" altLang="en-US" sz="2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libdy.ld.dylib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address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1524_7414552/fImage36649300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" y="1809115"/>
            <a:ext cx="10523220" cy="2576830"/>
          </a:xfrm>
          <a:prstGeom prst="rect">
            <a:avLst/>
          </a:prstGeom>
          <a:noFill/>
        </p:spPr>
      </p:pic>
      <p:pic>
        <p:nvPicPr>
          <p:cNvPr id="5" name="그림 4" descr="C:/Users/jjy/AppData/Roaming/PolarisOffice/ETemp/11524_7414552/fImage7874302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5" y="4407535"/>
            <a:ext cx="7528560" cy="163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libsystem_c.dylib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Put’s plt address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Put’s got address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62860"/>
            <a:ext cx="8658860" cy="92456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4460240"/>
            <a:ext cx="8648065" cy="542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Execute </a:t>
            </a: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puts with rop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Arial" charset="0"/>
                <a:cs typeface="+mn-cs"/>
              </a:rPr>
              <a:t>	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5" y="1845945"/>
            <a:ext cx="9573260" cy="241046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" y="4294505"/>
            <a:ext cx="5469255" cy="1671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Description of ROP</a:t>
            </a:r>
            <a:endParaRPr lang="ko-KR" altLang="en-US" sz="44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Execute pop_rdi_rbp -&gt; arg1= “put_got”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Execute put -&gt; print “put_got”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Return to main -&gt; we know all needed address, so exploit! 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5" name="그림 4" descr="C:/Users/jjy/AppData/Roaming/PolarisOffice/ETemp/17136_14624944/fImage848235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70" y="2034540"/>
            <a:ext cx="10480040" cy="636270"/>
          </a:xfrm>
          <a:prstGeom prst="rect">
            <a:avLst/>
          </a:prstGeom>
          <a:noFill/>
        </p:spPr>
      </p:pic>
      <p:pic>
        <p:nvPicPr>
          <p:cNvPr id="6" name="그림 5" descr="C:/Users/jjy/AppData/Roaming/PolarisOffice/ETemp/17136_14624944/fImage449435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3354070"/>
            <a:ext cx="4186555" cy="763270"/>
          </a:xfrm>
          <a:prstGeom prst="rect">
            <a:avLst/>
          </a:prstGeom>
          <a:noFill/>
        </p:spPr>
      </p:pic>
      <p:pic>
        <p:nvPicPr>
          <p:cNvPr id="7" name="그림 6" descr="C:/Users/jjy/AppData/Roaming/PolarisOffice/ETemp/17136_14624944/fImage2427359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5" y="4839335"/>
            <a:ext cx="2362200" cy="694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Execute system fuction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33755" y="3035300"/>
            <a:ext cx="10642600" cy="508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7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This payload is almost like Former.</a:t>
            </a:r>
            <a:endParaRPr lang="ko-KR" altLang="en-US" sz="27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" y="1695450"/>
            <a:ext cx="10193020" cy="1053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Execute system fuction</a:t>
            </a:r>
            <a:endParaRPr lang="ko-KR" altLang="en-US" sz="440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Get shell!</a:t>
            </a: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7136_14624944/fImage1223038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2374900"/>
            <a:ext cx="7411720" cy="367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Pb4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8862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55260369629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772285"/>
            <a:ext cx="5314950" cy="444119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225540" y="1836420"/>
            <a:ext cx="511937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Canary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No win fuction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Pie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B3EDFF-8644-4B48-9C06-C770A554416E}"/>
              </a:ext>
            </a:extLst>
          </p:cNvPr>
          <p:cNvSpPr/>
          <p:nvPr/>
        </p:nvSpPr>
        <p:spPr>
          <a:xfrm>
            <a:off x="212881" y="249181"/>
            <a:ext cx="203292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디버거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F596E-DE56-44F9-A604-ED8CB360FFC5}"/>
              </a:ext>
            </a:extLst>
          </p:cNvPr>
          <p:cNvSpPr/>
          <p:nvPr/>
        </p:nvSpPr>
        <p:spPr>
          <a:xfrm>
            <a:off x="1566118" y="1376544"/>
            <a:ext cx="275428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 </a:t>
            </a:r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3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gdb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780EE4-D13E-4F81-BE8F-C8825F006A77}"/>
              </a:ext>
            </a:extLst>
          </p:cNvPr>
          <p:cNvSpPr/>
          <p:nvPr/>
        </p:nvSpPr>
        <p:spPr>
          <a:xfrm>
            <a:off x="7871604" y="1344264"/>
            <a:ext cx="278954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macOS : </a:t>
            </a:r>
            <a:r>
              <a:rPr lang="en-US" altLang="ko-KR" sz="3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lldb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C309F7-7562-45B2-85FF-5E2B4FE9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71" y="2007485"/>
            <a:ext cx="5478012" cy="43693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816BDA-4E8C-4AD2-85DD-EF71F848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6" y="2007486"/>
            <a:ext cx="5478012" cy="43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637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P</a:t>
            </a:r>
            <a:r>
              <a:rPr lang="en-US" altLang="ko-KR"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0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4</a:t>
            </a:r>
            <a:endParaRPr lang="ko-KR" altLang="en-US" sz="4400" dirty="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5526037770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772285"/>
            <a:ext cx="5314950" cy="444119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121400" y="1849755"/>
            <a:ext cx="5210810" cy="1477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Pb2에서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사용한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방법으로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카나리를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leak한다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Pb3에서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사용한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방법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으로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libsystem_c.dylib의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주소를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알아내고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system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함수를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실행한다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.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-&gt;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이전에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한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것들의</a:t>
            </a:r>
            <a:r>
              <a:rPr sz="18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</a:t>
            </a:r>
            <a:r>
              <a:rPr sz="18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조합</a:t>
            </a:r>
            <a:endParaRPr lang="ko-KR" altLang="en-US" sz="18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canary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5792075298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808480"/>
            <a:ext cx="5525135" cy="4334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Leak code and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dyld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5905276387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864995"/>
            <a:ext cx="10135235" cy="3648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95007" y="572159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Calculate offset and ROP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67161766381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1814830"/>
            <a:ext cx="5122545" cy="433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Jump </a:t>
            </a:r>
            <a:r>
              <a:rPr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oneshot</a:t>
            </a:r>
            <a:r>
              <a:rPr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gadget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jjy/AppData/Roaming/PolarisOffice/ETemp/18984_549232/fImage38318773132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781810"/>
            <a:ext cx="6671310" cy="4379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03485" y="365125"/>
            <a:ext cx="11123951" cy="1343754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We found </a:t>
            </a:r>
            <a:r>
              <a:rPr lang="en-US"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oneshot</a:t>
            </a:r>
            <a:r>
              <a:rPr lang="en-US" sz="4400" dirty="0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 gadget in </a:t>
            </a:r>
            <a:r>
              <a:rPr lang="en-US" sz="4400" dirty="0" err="1">
                <a:solidFill>
                  <a:schemeClr val="bg1"/>
                </a:solidFill>
                <a:latin typeface="맑은 고딕" charset="0"/>
                <a:ea typeface="Arial" charset="0"/>
                <a:cs typeface="+mj-cs"/>
              </a:rPr>
              <a:t>system_c</a:t>
            </a:r>
            <a:endParaRPr lang="ko-KR" altLang="en-US" sz="4400" dirty="0">
              <a:solidFill>
                <a:schemeClr val="bg1"/>
              </a:solidFill>
              <a:latin typeface="맑은 고딕" charset="0"/>
              <a:ea typeface="Arial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8F5BB-18A5-4A40-AB3A-4BB610A8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9" y="2445964"/>
            <a:ext cx="11668717" cy="13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2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F50DB1-7A92-41E8-936D-8459ADF30E36}"/>
              </a:ext>
            </a:extLst>
          </p:cNvPr>
          <p:cNvSpPr/>
          <p:nvPr/>
        </p:nvSpPr>
        <p:spPr>
          <a:xfrm>
            <a:off x="587690" y="1149614"/>
            <a:ext cx="1081924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레지스터 상태 출력 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read</a:t>
            </a:r>
          </a:p>
          <a:p>
            <a:endParaRPr lang="en-US" altLang="ko-KR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 읽기 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memory read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126E85-825B-46AF-AAD9-EF83EA17F187}"/>
              </a:ext>
            </a:extLst>
          </p:cNvPr>
          <p:cNvSpPr/>
          <p:nvPr/>
        </p:nvSpPr>
        <p:spPr>
          <a:xfrm>
            <a:off x="587690" y="4230105"/>
            <a:ext cx="85267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disassemble, attach, run, </a:t>
            </a:r>
          </a:p>
          <a:p>
            <a:r>
              <a:rPr lang="en-US" altLang="ko-KR" sz="54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altLang="ko-KR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(step in), </a:t>
            </a:r>
            <a:r>
              <a:rPr lang="en-US" altLang="ko-KR" sz="54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</a:t>
            </a:r>
            <a:r>
              <a:rPr lang="en-US" altLang="ko-KR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(step over)…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4BAD3-1446-4B01-9314-0C63B1D061C4}"/>
              </a:ext>
            </a:extLst>
          </p:cNvPr>
          <p:cNvSpPr/>
          <p:nvPr/>
        </p:nvSpPr>
        <p:spPr>
          <a:xfrm>
            <a:off x="212881" y="251482"/>
            <a:ext cx="203292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5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디버거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17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94A21F-6A5E-48E6-A6BE-FA497FB3971A}"/>
              </a:ext>
            </a:extLst>
          </p:cNvPr>
          <p:cNvSpPr/>
          <p:nvPr/>
        </p:nvSpPr>
        <p:spPr>
          <a:xfrm>
            <a:off x="149038" y="76239"/>
            <a:ext cx="2547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ASLR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BD583-5658-4104-A6BE-383DDE76BD57}"/>
              </a:ext>
            </a:extLst>
          </p:cNvPr>
          <p:cNvSpPr/>
          <p:nvPr/>
        </p:nvSpPr>
        <p:spPr>
          <a:xfrm>
            <a:off x="571936" y="1323991"/>
            <a:ext cx="786715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Space Layout Randomization</a:t>
            </a:r>
            <a:endParaRPr lang="en-US" altLang="ko-KR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0EC288-542F-43BA-B780-A89EE77F0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55836"/>
              </p:ext>
            </p:extLst>
          </p:nvPr>
        </p:nvGraphicFramePr>
        <p:xfrm>
          <a:off x="5986096" y="2279355"/>
          <a:ext cx="5341471" cy="601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55">
                  <a:extLst>
                    <a:ext uri="{9D8B030D-6E8A-4147-A177-3AD203B41FA5}">
                      <a16:colId xmlns:a16="http://schemas.microsoft.com/office/drawing/2014/main" val="22890655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742648175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807722413"/>
                    </a:ext>
                  </a:extLst>
                </a:gridCol>
                <a:gridCol w="1424872">
                  <a:extLst>
                    <a:ext uri="{9D8B030D-6E8A-4147-A177-3AD203B41FA5}">
                      <a16:colId xmlns:a16="http://schemas.microsoft.com/office/drawing/2014/main" val="2867928950"/>
                    </a:ext>
                  </a:extLst>
                </a:gridCol>
              </a:tblGrid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24093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01110"/>
                  </a:ext>
                </a:extLst>
              </a:tr>
              <a:tr h="754539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95587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55028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2829"/>
                  </a:ext>
                </a:extLst>
              </a:tr>
              <a:tr h="758550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4059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30432"/>
                  </a:ext>
                </a:extLst>
              </a:tr>
              <a:tr h="7421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3534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82A9AD6-5C27-4E6B-8EB8-5F8CF5959898}"/>
              </a:ext>
            </a:extLst>
          </p:cNvPr>
          <p:cNvSpPr/>
          <p:nvPr/>
        </p:nvSpPr>
        <p:spPr>
          <a:xfrm>
            <a:off x="510921" y="2875002"/>
            <a:ext cx="32666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Mapping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0356656-CDF7-4481-B43C-C5E327AF404B}"/>
              </a:ext>
            </a:extLst>
          </p:cNvPr>
          <p:cNvSpPr/>
          <p:nvPr/>
        </p:nvSpPr>
        <p:spPr>
          <a:xfrm>
            <a:off x="3777521" y="2875002"/>
            <a:ext cx="1603948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4D3DE-C124-44FB-8605-419FCD85ED65}"/>
              </a:ext>
            </a:extLst>
          </p:cNvPr>
          <p:cNvSpPr/>
          <p:nvPr/>
        </p:nvSpPr>
        <p:spPr>
          <a:xfrm>
            <a:off x="3999654" y="3900002"/>
            <a:ext cx="1986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0x????????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3ECE41-F57A-4458-A948-C0DBB8A84E4E}"/>
              </a:ext>
            </a:extLst>
          </p:cNvPr>
          <p:cNvSpPr/>
          <p:nvPr/>
        </p:nvSpPr>
        <p:spPr>
          <a:xfrm>
            <a:off x="3999654" y="4648003"/>
            <a:ext cx="1986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0x????????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DF6FB3-EE60-46E3-9267-D51270B15926}"/>
              </a:ext>
            </a:extLst>
          </p:cNvPr>
          <p:cNvSpPr/>
          <p:nvPr/>
        </p:nvSpPr>
        <p:spPr>
          <a:xfrm>
            <a:off x="3999654" y="5447071"/>
            <a:ext cx="1986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0x????????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E62B0-06C5-468B-877D-8BA4E8E079B7}"/>
              </a:ext>
            </a:extLst>
          </p:cNvPr>
          <p:cNvSpPr/>
          <p:nvPr/>
        </p:nvSpPr>
        <p:spPr>
          <a:xfrm>
            <a:off x="3999654" y="6153469"/>
            <a:ext cx="1986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0x????????</a:t>
            </a:r>
          </a:p>
        </p:txBody>
      </p:sp>
    </p:spTree>
    <p:extLst>
      <p:ext uri="{BB962C8B-B14F-4D97-AF65-F5344CB8AC3E}">
        <p14:creationId xmlns:p14="http://schemas.microsoft.com/office/powerpoint/2010/main" val="3370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688676" y="-109327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2</a:t>
            </a:r>
            <a:r>
              <a:rPr sz="5400" b="0" cap="none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. ASLR</a:t>
            </a:r>
            <a:endParaRPr lang="ko-KR" altLang="en-US" sz="4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sz="3000" b="0" cap="none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charset="0"/>
                <a:ea typeface="맑은 고딕" charset="0"/>
              </a:rPr>
              <a:t>ASLR.c</a:t>
            </a:r>
            <a:endParaRPr lang="ko-KR" altLang="en-US" sz="3000" b="0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3000" b="0" cap="non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jy/AppData/Roaming/PolarisOffice/ETemp/18984_549232/fImage3272349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2289175"/>
            <a:ext cx="8067040" cy="3937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Pages>27</Pages>
  <Words>950</Words>
  <Characters>0</Characters>
  <Application>Microsoft Office PowerPoint</Application>
  <DocSecurity>0</DocSecurity>
  <PresentationFormat>와이드스크린</PresentationFormat>
  <Lines>0</Lines>
  <Paragraphs>348</Paragraphs>
  <Slides>65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맑은 고딕</vt:lpstr>
      <vt:lpstr>Arial</vt:lpstr>
      <vt:lpstr>Office 테마</vt:lpstr>
      <vt:lpstr>EMP</vt:lpstr>
      <vt:lpstr>PowerPoint 프레젠테이션</vt:lpstr>
      <vt:lpstr>PowerPoint 프레젠테이션</vt:lpstr>
      <vt:lpstr>PowerPoint 프레젠테이션</vt:lpstr>
      <vt:lpstr>Let’s start EMP</vt:lpstr>
      <vt:lpstr>PowerPoint 프레젠테이션</vt:lpstr>
      <vt:lpstr>PowerPoint 프레젠테이션</vt:lpstr>
      <vt:lpstr>PowerPoint 프레젠테이션</vt:lpstr>
      <vt:lpstr>2. ASLR</vt:lpstr>
      <vt:lpstr>2. ASLR</vt:lpstr>
      <vt:lpstr>2. ASLR</vt:lpstr>
      <vt:lpstr>2. ASLR</vt:lpstr>
      <vt:lpstr>2. ASLR</vt:lpstr>
      <vt:lpstr>2. ASLR</vt:lpstr>
      <vt:lpstr>PowerPoint 프레젠테이션</vt:lpstr>
      <vt:lpstr>PowerPoint 프레젠테이션</vt:lpstr>
      <vt:lpstr>5. library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P03</vt:lpstr>
      <vt:lpstr>without win fuction </vt:lpstr>
      <vt:lpstr>Diff elf mach-o</vt:lpstr>
      <vt:lpstr>Diff elf mach-o</vt:lpstr>
      <vt:lpstr>Diff elf mach-o</vt:lpstr>
      <vt:lpstr>What can we leak</vt:lpstr>
      <vt:lpstr>What can we leak</vt:lpstr>
      <vt:lpstr>PowerPoint 프레젠테이션</vt:lpstr>
      <vt:lpstr>Mach-o image list</vt:lpstr>
      <vt:lpstr>We can leak libdy.ld.dylib!</vt:lpstr>
      <vt:lpstr>Find gadget in libdy.ld.dylib</vt:lpstr>
      <vt:lpstr>Leak system fuction address</vt:lpstr>
      <vt:lpstr>Leak system fuction address</vt:lpstr>
      <vt:lpstr>Exploit sequence</vt:lpstr>
      <vt:lpstr>Let’s start exploit!</vt:lpstr>
      <vt:lpstr>Leak code address</vt:lpstr>
      <vt:lpstr>Leak code address</vt:lpstr>
      <vt:lpstr>Leak libdy.ld.dylib address</vt:lpstr>
      <vt:lpstr>Leak libdy.ld.dylib address</vt:lpstr>
      <vt:lpstr>Leak libsystem_c.dylib</vt:lpstr>
      <vt:lpstr>Execute puts with rop</vt:lpstr>
      <vt:lpstr>Description of ROP</vt:lpstr>
      <vt:lpstr>Execute system fuction</vt:lpstr>
      <vt:lpstr>Execute system fuction</vt:lpstr>
      <vt:lpstr>Pb4</vt:lpstr>
      <vt:lpstr>P04</vt:lpstr>
      <vt:lpstr>Leak canary</vt:lpstr>
      <vt:lpstr>Leak code and dyld</vt:lpstr>
      <vt:lpstr>Calculate offset and ROP</vt:lpstr>
      <vt:lpstr>Jump oneshot gadget</vt:lpstr>
      <vt:lpstr>We found oneshot gadget in system_c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김 명수</cp:lastModifiedBy>
  <cp:revision>53</cp:revision>
  <dcterms:modified xsi:type="dcterms:W3CDTF">2019-08-26T03:39:39Z</dcterms:modified>
</cp:coreProperties>
</file>