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7" r:id="rId8"/>
    <p:sldId id="276" r:id="rId9"/>
    <p:sldId id="262" r:id="rId10"/>
    <p:sldId id="282" r:id="rId11"/>
    <p:sldId id="284" r:id="rId12"/>
    <p:sldId id="278" r:id="rId13"/>
    <p:sldId id="279" r:id="rId14"/>
    <p:sldId id="280" r:id="rId15"/>
    <p:sldId id="281" r:id="rId16"/>
    <p:sldId id="261" r:id="rId17"/>
    <p:sldId id="285" r:id="rId18"/>
    <p:sldId id="286" r:id="rId19"/>
    <p:sldId id="287" r:id="rId20"/>
    <p:sldId id="289" r:id="rId21"/>
    <p:sldId id="290" r:id="rId22"/>
    <p:sldId id="291" r:id="rId23"/>
    <p:sldId id="294" r:id="rId24"/>
    <p:sldId id="293" r:id="rId25"/>
    <p:sldId id="292" r:id="rId26"/>
    <p:sldId id="288" r:id="rId27"/>
    <p:sldId id="263" r:id="rId28"/>
    <p:sldId id="295" r:id="rId29"/>
    <p:sldId id="353" r:id="rId30"/>
    <p:sldId id="386" r:id="rId31"/>
    <p:sldId id="265" r:id="rId32"/>
    <p:sldId id="296" r:id="rId33"/>
    <p:sldId id="297" r:id="rId34"/>
    <p:sldId id="298" r:id="rId35"/>
    <p:sldId id="299" r:id="rId36"/>
    <p:sldId id="268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8" r:id="rId45"/>
    <p:sldId id="307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3" r:id="rId60"/>
    <p:sldId id="324" r:id="rId61"/>
    <p:sldId id="325" r:id="rId62"/>
    <p:sldId id="326" r:id="rId63"/>
    <p:sldId id="327" r:id="rId64"/>
    <p:sldId id="328" r:id="rId65"/>
    <p:sldId id="332" r:id="rId66"/>
    <p:sldId id="329" r:id="rId67"/>
    <p:sldId id="330" r:id="rId68"/>
    <p:sldId id="333" r:id="rId69"/>
    <p:sldId id="331" r:id="rId70"/>
    <p:sldId id="270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51" r:id="rId83"/>
    <p:sldId id="352" r:id="rId84"/>
    <p:sldId id="345" r:id="rId85"/>
    <p:sldId id="350" r:id="rId86"/>
    <p:sldId id="346" r:id="rId87"/>
    <p:sldId id="349" r:id="rId88"/>
    <p:sldId id="347" r:id="rId89"/>
    <p:sldId id="348" r:id="rId90"/>
    <p:sldId id="354" r:id="rId91"/>
    <p:sldId id="360" r:id="rId92"/>
    <p:sldId id="359" r:id="rId93"/>
    <p:sldId id="361" r:id="rId94"/>
    <p:sldId id="362" r:id="rId95"/>
    <p:sldId id="363" r:id="rId96"/>
    <p:sldId id="364" r:id="rId97"/>
    <p:sldId id="365" r:id="rId98"/>
    <p:sldId id="367" r:id="rId99"/>
    <p:sldId id="370" r:id="rId100"/>
    <p:sldId id="366" r:id="rId101"/>
    <p:sldId id="368" r:id="rId102"/>
    <p:sldId id="369" r:id="rId103"/>
    <p:sldId id="373" r:id="rId104"/>
    <p:sldId id="372" r:id="rId105"/>
    <p:sldId id="355" r:id="rId106"/>
    <p:sldId id="356" r:id="rId107"/>
    <p:sldId id="387" r:id="rId108"/>
    <p:sldId id="357" r:id="rId109"/>
    <p:sldId id="358" r:id="rId110"/>
    <p:sldId id="374" r:id="rId111"/>
    <p:sldId id="384" r:id="rId112"/>
    <p:sldId id="383" r:id="rId113"/>
    <p:sldId id="376" r:id="rId114"/>
    <p:sldId id="379" r:id="rId115"/>
    <p:sldId id="381" r:id="rId116"/>
    <p:sldId id="380" r:id="rId117"/>
    <p:sldId id="377" r:id="rId118"/>
    <p:sldId id="378" r:id="rId119"/>
    <p:sldId id="322" r:id="rId120"/>
    <p:sldId id="274" r:id="rId1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660"/>
  </p:normalViewPr>
  <p:slideViewPr>
    <p:cSldViewPr>
      <p:cViewPr varScale="1">
        <p:scale>
          <a:sx n="78" d="100"/>
          <a:sy n="78" d="100"/>
        </p:scale>
        <p:origin x="13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F8C714-F9B8-4473-9782-8121E8E2FD3F}" type="datetimeFigureOut">
              <a:rPr lang="pl-PL" smtClean="0"/>
              <a:t>2016-12-02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3906482/asp-net-mvc-5-change-mvc-application-culture" TargetMode="External"/><Relationship Id="rId13" Type="http://schemas.openxmlformats.org/officeDocument/2006/relationships/hyperlink" Target="http://stackoverflow.com/questions/7729286/asp-net-mvc-jquery-ui-datepicker-set-mindate-and-maxdate-from-model-on-ajax-loa" TargetMode="External"/><Relationship Id="rId3" Type="http://schemas.openxmlformats.org/officeDocument/2006/relationships/hyperlink" Target="http://www.asp.net/mvc/overview/getting-started/getting-started-with-ef-using-mvc/creating-a-more-complex-data-model-for-an-asp-net-mvc-application" TargetMode="External"/><Relationship Id="rId7" Type="http://schemas.openxmlformats.org/officeDocument/2006/relationships/hyperlink" Target="http://www.asp.net/mvc/overview/getting-started/getting-started-with-ef-using-mvc/creating-an-entity-framework-data-model-for-an-asp-net-mvc-application" TargetMode="External"/><Relationship Id="rId12" Type="http://schemas.openxmlformats.org/officeDocument/2006/relationships/hyperlink" Target="http://stackoverflow.com/questions/261345/get-full-request-url-including-parameters-in-controller" TargetMode="External"/><Relationship Id="rId2" Type="http://schemas.openxmlformats.org/officeDocument/2006/relationships/hyperlink" Target="http://www.codeproject.com/Tips/786243/ASP-NET-MVC-CheckBoxList-Basic-Imple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14612813/entity-framework-code-first-using-one-column-as-primary-key-and-another-as-auto" TargetMode="External"/><Relationship Id="rId11" Type="http://schemas.openxmlformats.org/officeDocument/2006/relationships/hyperlink" Target="http://localhost:59630/Apartamenty/Apartament/1?dataOd=12/02/2016&amp;dataDo=12/02/2016" TargetMode="External"/><Relationship Id="rId5" Type="http://schemas.openxmlformats.org/officeDocument/2006/relationships/hyperlink" Target="http://www.asp.net/mvc/overview/getting-started/getting-started-with-ef-using-mvc/migrations-and-deployment-with-the-entity-framework-in-an-asp-net-mvc-application" TargetMode="External"/><Relationship Id="rId10" Type="http://schemas.openxmlformats.org/officeDocument/2006/relationships/hyperlink" Target="http://stackoverflow.com/questions/18288675/display-datetime-value-in-dd-mm-yyyy-format-in-asp-net-mvc" TargetMode="External"/><Relationship Id="rId4" Type="http://schemas.openxmlformats.org/officeDocument/2006/relationships/hyperlink" Target="http://stackoverflow.com/questions/19913447/user-in-entity-type-mvc5-ef6" TargetMode="External"/><Relationship Id="rId9" Type="http://schemas.openxmlformats.org/officeDocument/2006/relationships/hyperlink" Target="https://forums.asp.net/t/1975676.aspx?Tutorial+for+Adding+Datepicker+in+MVC+5" TargetMode="External"/><Relationship Id="rId14" Type="http://schemas.openxmlformats.org/officeDocument/2006/relationships/hyperlink" Target="http://stackoverflow.com/questions/15413141/mvc-date-format-and-datepick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Aplikacje MVC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11560" y="1544812"/>
            <a:ext cx="6301538" cy="1752600"/>
          </a:xfrm>
        </p:spPr>
        <p:txBody>
          <a:bodyPr>
            <a:normAutofit/>
          </a:bodyPr>
          <a:lstStyle/>
          <a:p>
            <a:r>
              <a:rPr lang="pl-PL" dirty="0" smtClean="0"/>
              <a:t>Podstawy tworzenia aplikacji webowych w technologii MVC i wykonanie przykładowego projektu „Rezerwacja Apartamentów”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11560" y="3611880"/>
            <a:ext cx="6301538" cy="1752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Autor: Marta Tyrka</a:t>
            </a:r>
          </a:p>
          <a:p>
            <a:r>
              <a:rPr lang="pl-PL" dirty="0" smtClean="0"/>
              <a:t>Przedmiot: Aplikacje Internetowe</a:t>
            </a:r>
          </a:p>
          <a:p>
            <a:r>
              <a:rPr lang="pl-PL" dirty="0" smtClean="0"/>
              <a:t>Prowadzący: dr inż. Tomasz Rak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95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modelu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387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Wyszukiwanie apartamentów </a:t>
            </a:r>
            <a:r>
              <a:rPr lang="pl-PL" dirty="0" smtClean="0"/>
              <a:t>– filtrowanie za pomocą predykatu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404864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Ponieważ zapytanie w zależności od parametrów filtra może przyjmować różne postacie, najlepszym rozwiązaniem jest utworzenie dynamicznego zapytania, do którego człony doklejane będą w zależności od parametrów filtra. Aby utworzyć takie dynamiczne zapytanie (predykat) należy zainstalować pakiet </a:t>
            </a:r>
            <a:r>
              <a:rPr lang="pl-PL" dirty="0" err="1" smtClean="0"/>
              <a:t>LinqKit</a:t>
            </a:r>
            <a:r>
              <a:rPr lang="pl-PL" dirty="0" smtClean="0"/>
              <a:t>. Należy tego dokonać przez menadżera pakietów </a:t>
            </a:r>
            <a:r>
              <a:rPr lang="pl-PL" dirty="0" err="1" smtClean="0"/>
              <a:t>NuGet</a:t>
            </a:r>
            <a:r>
              <a:rPr lang="pl-PL" dirty="0" smtClean="0"/>
              <a:t>. Zainstalowanie pakietu i dodanie do kontrolera fragmentu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LinqKit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  <a:r>
              <a:rPr lang="pl-PL" dirty="0" smtClean="0"/>
              <a:t> umożliwi utworzenie dynamicznego zapytania.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7" y="4332549"/>
            <a:ext cx="7719844" cy="1767557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187628"/>
            <a:ext cx="3667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54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Wyszukiwanie apartamentów – filtrowanie za pomocą predykatu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Nowy predykat z domyślną wartością </a:t>
            </a:r>
            <a:r>
              <a:rPr lang="pl-PL" dirty="0" err="1" smtClean="0"/>
              <a:t>true</a:t>
            </a:r>
            <a:r>
              <a:rPr lang="pl-PL" dirty="0" smtClean="0"/>
              <a:t> tworzony jest przy pomocy instrukcji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PredicateBuilder.New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&lt;&gt;(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pl-PL" dirty="0" smtClean="0"/>
              <a:t>. Aby dodać do predykatu warunek filtrowania będący koniunkcją poprzedniego, należy użyć instrukcji:</a:t>
            </a:r>
          </a:p>
          <a:p>
            <a:pPr marL="36576" indent="0">
              <a:buNone/>
            </a:pP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predicate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predicate.And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pl-PL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wyrażenie_linq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6576" indent="0">
              <a:buNone/>
            </a:pPr>
            <a:r>
              <a:rPr lang="pl-PL" dirty="0" smtClean="0"/>
              <a:t>Można też użyć instrukcji Or, jeżeli chcemy uzyskać alternatywę.</a:t>
            </a:r>
          </a:p>
          <a:p>
            <a:pPr marL="36576" indent="0">
              <a:buNone/>
            </a:pPr>
            <a:r>
              <a:rPr lang="pl-PL" dirty="0" smtClean="0"/>
              <a:t>Ważne: W tym przypadku wyrażenia będzie trzeba rozbić na dwa oddzielne predykaty, gdyż dla zapytań wykonywanych bezpośrednio na kontekście bazodanowym zapytanie konwertowane jest na SQL i przekazywane bezpośrednio do bazy – znacznie przyspiesza to działanie zapytania, jednak uniemożliwia stosowanie złożonych funkcji. Dane wykonywane są w aplikacji dopiero po wykonaniu funkcji </a:t>
            </a:r>
            <a:r>
              <a:rPr lang="pl-PL" dirty="0" err="1" smtClean="0"/>
              <a:t>ToList</a:t>
            </a:r>
            <a:r>
              <a:rPr lang="pl-PL" dirty="0" smtClean="0"/>
              <a:t>() (stąd pozornie nadmiarowe stosowanie tej funkcji w poprzednich fragmentach kodu). Pierwsze zapytanie – proste – zostanie zatem wykonane na bazie, a drugie – złożone – dopiero w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76459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Wyszukiwanie apartamentów – </a:t>
            </a:r>
            <a:r>
              <a:rPr lang="pl-PL" dirty="0" smtClean="0"/>
              <a:t>akcja </a:t>
            </a:r>
            <a:r>
              <a:rPr lang="pl-PL" dirty="0" err="1" smtClean="0"/>
              <a:t>ApartamentyLista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9953"/>
            <a:ext cx="7467600" cy="37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014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Wyszukiwanie apartamentów – widok Index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/>
              <a:t>Z widoku usunięta została lista apartamentów i pozostał w niej tylko nagłówek. Należy zmienić jego treść na „Wyszukiwanie apartamentów”, a pod spodem dodać mechanizm filtrowania i widok częściowy. Cały kod od nagłówka w dół należy otoczyć instrukcją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using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Html.BeginForm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())</a:t>
            </a:r>
            <a:r>
              <a:rPr lang="pl-PL" dirty="0"/>
              <a:t>.</a:t>
            </a:r>
          </a:p>
          <a:p>
            <a:pPr marL="36576" indent="0">
              <a:buNone/>
            </a:pPr>
            <a:r>
              <a:rPr lang="pl-PL" dirty="0"/>
              <a:t>Widok częściowy zostanie dodany do strony przy pomocy elementu @</a:t>
            </a:r>
            <a:r>
              <a:rPr lang="pl-PL" dirty="0" err="1"/>
              <a:t>Html.Action</a:t>
            </a:r>
            <a:r>
              <a:rPr lang="pl-PL" dirty="0"/>
              <a:t>:</a:t>
            </a:r>
          </a:p>
          <a:p>
            <a:pPr marL="36576" indent="0">
              <a:buNone/>
            </a:pP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Html.Action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("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ApartamentyLista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{ filtr = Model })</a:t>
            </a:r>
          </a:p>
          <a:p>
            <a:pPr marL="36576" indent="0">
              <a:buNone/>
            </a:pPr>
            <a:r>
              <a:rPr lang="pl-PL" dirty="0"/>
              <a:t>Wywołuje on określoną akcję z argumentami i umieszcza jej wynik w miejscu wywołania.</a:t>
            </a:r>
          </a:p>
          <a:p>
            <a:pPr marL="36576" indent="0">
              <a:buNone/>
            </a:pPr>
            <a:r>
              <a:rPr lang="pl-PL" dirty="0"/>
              <a:t>Powyżej umieszczony zostanie mechanizm filtrowania. Struktura kontrolek będzie skopiowana z dowolnego widoku służącego do modyfikacji danych. Podobnie jak w poprzednich przypadkach dodane zostaną elementy @</a:t>
            </a:r>
            <a:r>
              <a:rPr lang="pl-PL" dirty="0" err="1"/>
              <a:t>Html.LabelFor</a:t>
            </a:r>
            <a:r>
              <a:rPr lang="pl-PL" dirty="0"/>
              <a:t>, @</a:t>
            </a:r>
            <a:r>
              <a:rPr lang="pl-PL" dirty="0" err="1"/>
              <a:t>Html.EditorFor</a:t>
            </a:r>
            <a:r>
              <a:rPr lang="pl-PL" dirty="0"/>
              <a:t> i @</a:t>
            </a:r>
            <a:r>
              <a:rPr lang="pl-PL" dirty="0" err="1"/>
              <a:t>Html.DropDownListFor</a:t>
            </a:r>
            <a:r>
              <a:rPr lang="pl-PL" dirty="0"/>
              <a:t>, a także generowana w pętli </a:t>
            </a:r>
            <a:r>
              <a:rPr lang="pl-PL" dirty="0" err="1"/>
              <a:t>foreach</a:t>
            </a:r>
            <a:r>
              <a:rPr lang="pl-PL" dirty="0"/>
              <a:t> lista </a:t>
            </a:r>
            <a:r>
              <a:rPr lang="pl-PL" dirty="0" err="1"/>
              <a:t>checkboxów</a:t>
            </a:r>
            <a:r>
              <a:rPr lang="pl-PL" dirty="0" smtClean="0"/>
              <a:t>. Na razie pominięte zostanie dodawanie kontrolek z datami.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61318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Wyszukiwanie apartamentów – widok Index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/>
              <a:t>Na koniec dla lepszego efektu graficznego lista udogodnień zostanie przesunięta na prawo poprzez utworzenie tabeli umieszczenie kontrolek w osobnych jej </a:t>
            </a:r>
            <a:r>
              <a:rPr lang="pl-PL" dirty="0" smtClean="0"/>
              <a:t>kolumnach.</a:t>
            </a:r>
          </a:p>
          <a:p>
            <a:pPr marL="36576" indent="0">
              <a:buNone/>
            </a:pPr>
            <a:r>
              <a:rPr lang="pl-PL" dirty="0" smtClean="0"/>
              <a:t>Na </a:t>
            </a:r>
            <a:r>
              <a:rPr lang="pl-PL" dirty="0"/>
              <a:t>koniec cały mechanizm umieszczony zostanie w divie klasy </a:t>
            </a:r>
            <a:r>
              <a:rPr lang="pl-PL" dirty="0" err="1"/>
              <a:t>jumbotron</a:t>
            </a:r>
            <a:r>
              <a:rPr lang="pl-PL" dirty="0"/>
              <a:t> – jest to szare pole wydzielające dany fragment od </a:t>
            </a:r>
            <a:r>
              <a:rPr lang="pl-PL" dirty="0" smtClean="0"/>
              <a:t>reszty.</a:t>
            </a:r>
          </a:p>
          <a:p>
            <a:pPr marL="36576" indent="0">
              <a:buNone/>
            </a:pPr>
            <a:r>
              <a:rPr lang="pl-PL" dirty="0" smtClean="0"/>
              <a:t>Niestety</a:t>
            </a:r>
            <a:r>
              <a:rPr lang="pl-PL" dirty="0"/>
              <a:t>, umieszczenie kontrolek w divie tej klasy modyfikuje rozmiar i grubość czcionki, dlatego przy każdym obiekcie @</a:t>
            </a:r>
            <a:r>
              <a:rPr lang="pl-PL" dirty="0" err="1"/>
              <a:t>HtmlLabelFor</a:t>
            </a:r>
            <a:r>
              <a:rPr lang="pl-PL" dirty="0"/>
              <a:t> należy w drugim argumencie funkcji </a:t>
            </a:r>
            <a:r>
              <a:rPr lang="pl-PL" dirty="0" smtClean="0"/>
              <a:t>zmienić:</a:t>
            </a:r>
          </a:p>
          <a:p>
            <a:pPr marL="36576" indent="0">
              <a:buNone/>
            </a:pP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@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"col-md-2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control-label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576" indent="0">
              <a:buNone/>
            </a:pPr>
            <a:r>
              <a:rPr lang="pl-PL" dirty="0"/>
              <a:t>n</a:t>
            </a:r>
            <a:r>
              <a:rPr lang="pl-PL" dirty="0" smtClean="0"/>
              <a:t>a:</a:t>
            </a:r>
          </a:p>
          <a:p>
            <a:pPr marL="36576" indent="0">
              <a:buNone/>
            </a:pP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@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"col-md-2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control-label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@style = "font-size:15px;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font-weight:bold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pl-PL" dirty="0" smtClean="0"/>
              <a:t>Również podczas generowania listy </a:t>
            </a:r>
            <a:r>
              <a:rPr lang="pl-PL" dirty="0" err="1" smtClean="0"/>
              <a:t>checkboxów</a:t>
            </a:r>
            <a:r>
              <a:rPr lang="pl-PL" dirty="0" smtClean="0"/>
              <a:t> w obiekcie </a:t>
            </a:r>
            <a:r>
              <a:rPr lang="pl-PL" dirty="0" err="1" smtClean="0"/>
              <a:t>label</a:t>
            </a:r>
            <a:r>
              <a:rPr lang="pl-PL" dirty="0" smtClean="0"/>
              <a:t> należy nadpisać styl: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style="font-size:15px;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font-weight:bold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pl-PL" dirty="0" smtClean="0"/>
              <a:t>.</a:t>
            </a:r>
            <a:endParaRPr lang="pl-P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6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Kontrolka wyboru daty – instalowanie pakietu </a:t>
            </a:r>
            <a:r>
              <a:rPr lang="pl-PL" dirty="0" err="1" smtClean="0"/>
              <a:t>jQuery.UI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103439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 widoku Apartamenty/Index należy dodać również opcję wyboru terminu pobytu. Należy to zrobić za pomocą kontrolki wyboru daty.</a:t>
            </a:r>
          </a:p>
          <a:p>
            <a:pPr marL="36576" indent="0">
              <a:buNone/>
            </a:pPr>
            <a:r>
              <a:rPr lang="pl-PL" dirty="0" smtClean="0"/>
              <a:t>Aby to zrobić należy dodać do aplikacji pakiet </a:t>
            </a:r>
            <a:r>
              <a:rPr lang="pl-PL" dirty="0" err="1" smtClean="0"/>
              <a:t>jQuery.UI.Combined</a:t>
            </a:r>
            <a:r>
              <a:rPr lang="pl-PL" dirty="0" smtClean="0"/>
              <a:t>, będący rozszerzeniem standardowo dołączonego do projektu pakietu </a:t>
            </a:r>
            <a:r>
              <a:rPr lang="pl-PL" dirty="0" err="1" smtClean="0"/>
              <a:t>jQuery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6" y="4077072"/>
            <a:ext cx="7373268" cy="16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005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Kontrolka wyboru </a:t>
            </a:r>
            <a:r>
              <a:rPr lang="pl-PL" dirty="0" smtClean="0"/>
              <a:t>daty – dołączanie skryptów i stylów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900807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 zainstalowaniu pakietu należy dołączyć do aplikacji odpowiednie skrypty. Załączanie skryptów (a także innych elementów, np. stylów) definiowane jest w pliku </a:t>
            </a:r>
            <a:r>
              <a:rPr lang="pl-PL" dirty="0" err="1" smtClean="0"/>
              <a:t>App_Start</a:t>
            </a:r>
            <a:r>
              <a:rPr lang="pl-PL" dirty="0" smtClean="0"/>
              <a:t>/</a:t>
            </a:r>
            <a:r>
              <a:rPr lang="pl-PL" dirty="0" err="1" smtClean="0"/>
              <a:t>BundleConfig.cs</a:t>
            </a:r>
            <a:r>
              <a:rPr lang="pl-PL" dirty="0" smtClean="0"/>
              <a:t>. Załączone w tym miejscu pliki umieszczane są w wirtualnej lokalizacji, z której należy je „wyciągnąć” w widoku </a:t>
            </a:r>
            <a:r>
              <a:rPr lang="pl-PL" dirty="0" err="1" smtClean="0"/>
              <a:t>Views</a:t>
            </a:r>
            <a:r>
              <a:rPr lang="pl-PL" dirty="0" smtClean="0"/>
              <a:t>/</a:t>
            </a:r>
            <a:r>
              <a:rPr lang="pl-PL" dirty="0" err="1" smtClean="0"/>
              <a:t>Shared</a:t>
            </a:r>
            <a:r>
              <a:rPr lang="pl-PL" dirty="0" smtClean="0"/>
              <a:t>/_</a:t>
            </a:r>
            <a:r>
              <a:rPr lang="pl-PL" dirty="0" err="1" smtClean="0"/>
              <a:t>Layout.cshtml</a:t>
            </a:r>
            <a:r>
              <a:rPr lang="pl-PL" dirty="0" smtClean="0"/>
              <a:t> za pomocą wyrażenia @</a:t>
            </a:r>
            <a:r>
              <a:rPr lang="pl-PL" dirty="0" err="1" smtClean="0"/>
              <a:t>Scripts.Render</a:t>
            </a:r>
            <a:r>
              <a:rPr lang="pl-PL" dirty="0" smtClean="0"/>
              <a:t>(„</a:t>
            </a:r>
            <a:r>
              <a:rPr lang="pl-PL" i="1" dirty="0" smtClean="0"/>
              <a:t>ścieżka</a:t>
            </a:r>
            <a:r>
              <a:rPr lang="pl-PL" dirty="0" smtClean="0"/>
              <a:t>”) (kod załączający domyślne skrypty znajduje się na końcu pliku</a:t>
            </a:r>
            <a:r>
              <a:rPr lang="pl-PL" dirty="0" smtClean="0"/>
              <a:t>).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72678"/>
            <a:ext cx="4906888" cy="328591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13" y="3272678"/>
            <a:ext cx="2436887" cy="7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251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Kontrolka wyboru daty </a:t>
            </a:r>
            <a:r>
              <a:rPr lang="pl-PL" dirty="0" smtClean="0"/>
              <a:t>– dodawanie funkcji w 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/>
              <a:t>Na koniec należy dodać odpowiednią funkcję do widoku, w którym planujemy użyć kontrolki. Funkcja </a:t>
            </a:r>
            <a:r>
              <a:rPr lang="pl-PL" dirty="0" err="1"/>
              <a:t>function</a:t>
            </a:r>
            <a:r>
              <a:rPr lang="pl-PL" dirty="0"/>
              <a:t>(), umieszczona w górnej części pliku w sekcji @</a:t>
            </a:r>
            <a:r>
              <a:rPr lang="pl-PL" dirty="0" err="1"/>
              <a:t>section</a:t>
            </a:r>
            <a:r>
              <a:rPr lang="pl-PL" dirty="0"/>
              <a:t> scripts { }  powinna mieć postać jak przedstawiono poniżej. Wywoływana jest ona automatycznie przy ładowaniu strony i dla każdej kontrolki z klasy „</a:t>
            </a:r>
            <a:r>
              <a:rPr lang="pl-PL" dirty="0" err="1"/>
              <a:t>datepicker</a:t>
            </a:r>
            <a:r>
              <a:rPr lang="pl-PL" dirty="0"/>
              <a:t>” inicjalizuje ona obsługę wyświetlania kalendarza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Do funkcji </a:t>
            </a:r>
            <a:r>
              <a:rPr lang="pl-PL" dirty="0" err="1" smtClean="0"/>
              <a:t>datepicker</a:t>
            </a:r>
            <a:r>
              <a:rPr lang="pl-PL" dirty="0" smtClean="0"/>
              <a:t>() inicjalizującej kontrolkę należy dodać dwie właściwości: format daty </a:t>
            </a:r>
            <a:endParaRPr lang="pl-PL" dirty="0"/>
          </a:p>
          <a:p>
            <a:pPr marL="36576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41840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Kontrolka wyboru </a:t>
            </a:r>
            <a:r>
              <a:rPr lang="pl-PL" dirty="0" smtClean="0"/>
              <a:t>daty – dodawanie kontrolek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332856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 załączeniu odpowiednich elementów należało dodać do widoku dwa elementy typu </a:t>
            </a:r>
            <a:r>
              <a:rPr lang="pl-PL" dirty="0" err="1" smtClean="0"/>
              <a:t>Html.TextBoxFor</a:t>
            </a:r>
            <a:r>
              <a:rPr lang="pl-PL" dirty="0" smtClean="0"/>
              <a:t> – jeden dla daty od, drugi dla daty do – skopiowane z poprzednio używanych kontrolek. Należało w nich określić format wyświetlanego łańcucha znaków – w tym przypadku będzie to </a:t>
            </a:r>
            <a:r>
              <a:rPr lang="pl-PL" dirty="0" err="1" smtClean="0"/>
              <a:t>dd</a:t>
            </a:r>
            <a:r>
              <a:rPr lang="pl-PL" dirty="0" smtClean="0"/>
              <a:t>/MM/</a:t>
            </a:r>
            <a:r>
              <a:rPr lang="pl-PL" dirty="0" err="1" smtClean="0"/>
              <a:t>yyyy</a:t>
            </a:r>
            <a:r>
              <a:rPr lang="pl-PL" dirty="0" smtClean="0"/>
              <a:t>. Format należało podać jako drugi parametr obiektu </a:t>
            </a:r>
            <a:r>
              <a:rPr lang="pl-PL" dirty="0" err="1" smtClean="0"/>
              <a:t>Html.TextBoxFor</a:t>
            </a:r>
            <a:r>
              <a:rPr lang="pl-PL" dirty="0" smtClean="0"/>
              <a:t> (przed definiowaniem parametrów HTML) w formie: „{0:</a:t>
            </a:r>
            <a:r>
              <a:rPr lang="pl-PL" i="1" dirty="0" smtClean="0"/>
              <a:t>format</a:t>
            </a:r>
            <a:r>
              <a:rPr lang="pl-PL" dirty="0" smtClean="0"/>
              <a:t>}”. Do parametru </a:t>
            </a:r>
            <a:r>
              <a:rPr lang="pl-PL" dirty="0" err="1" smtClean="0"/>
              <a:t>class</a:t>
            </a:r>
            <a:r>
              <a:rPr lang="pl-PL" dirty="0" smtClean="0"/>
              <a:t> w trzecim argumencie należało dodać klasę „</a:t>
            </a:r>
            <a:r>
              <a:rPr lang="pl-PL" dirty="0" err="1" smtClean="0"/>
              <a:t>datepicker</a:t>
            </a:r>
            <a:r>
              <a:rPr lang="pl-PL" dirty="0" smtClean="0"/>
              <a:t>”. Tak zmodyfikowany kod powinien mieć następującą postać: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933057"/>
            <a:ext cx="8705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101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Wyszukiwanie apartamentów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0706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modelu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pl-PL" dirty="0" smtClean="0"/>
              <a:t>Utworzono nowy model testowy, składający się z 4 pól różnych typów: string,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double</a:t>
            </a:r>
            <a:r>
              <a:rPr lang="pl-PL" dirty="0" smtClean="0"/>
              <a:t> i </a:t>
            </a:r>
            <a:r>
              <a:rPr lang="pl-PL" dirty="0" err="1" smtClean="0"/>
              <a:t>DateTime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Zostanie on użyty do zaprezentowania mechanizmu generowania kontrolerów, widoków i wykorzystywaniu w nich modeli.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71820"/>
            <a:ext cx="3657600" cy="2982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2107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Rezerwacja apartamentu –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260848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Podczas rezerwacji apartamentu należy wyświetlić wszystkie informacje szczegółowe o apartamencie oraz daty rozpoczęcia i zakończenia pobytu. Utworzony zatem zostanie nowy widok służący do wyświetlania tych danych. Będzie on dziedziczył z klasy </a:t>
            </a:r>
            <a:r>
              <a:rPr lang="pl-PL" dirty="0" err="1" smtClean="0"/>
              <a:t>ApartamentyDisplayViewModel</a:t>
            </a:r>
            <a:r>
              <a:rPr lang="pl-PL" dirty="0" smtClean="0"/>
              <a:t>. </a:t>
            </a:r>
            <a:r>
              <a:rPr lang="pl-PL" dirty="0"/>
              <a:t>J</a:t>
            </a:r>
            <a:r>
              <a:rPr lang="pl-PL" dirty="0" smtClean="0"/>
              <a:t>ego konstruktor będzie przyjmował obiekt klasy Apartamenty i wykonywał tę samą operację co konstruktor, z którego dziedziczy. Dodatkowo klasa będzie miała dwa pola: </a:t>
            </a:r>
            <a:r>
              <a:rPr lang="pl-PL" dirty="0" err="1" smtClean="0"/>
              <a:t>DataOd</a:t>
            </a:r>
            <a:r>
              <a:rPr lang="pl-PL" dirty="0" smtClean="0"/>
              <a:t> i </a:t>
            </a:r>
            <a:r>
              <a:rPr lang="pl-PL" dirty="0" err="1" smtClean="0"/>
              <a:t>DataDo</a:t>
            </a:r>
            <a:r>
              <a:rPr lang="pl-PL" dirty="0" smtClean="0"/>
              <a:t>, takie same jak w </a:t>
            </a:r>
            <a:r>
              <a:rPr lang="pl-PL" dirty="0" err="1" smtClean="0"/>
              <a:t>ApartamentyFilterViewModel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002057"/>
            <a:ext cx="5181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480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Rezerwacja apartamentu - widok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/>
              <a:t>Widok Apartament zostanie wygenerowany automatycznie jako widok typu </a:t>
            </a:r>
            <a:r>
              <a:rPr lang="pl-PL" dirty="0" err="1"/>
              <a:t>Details</a:t>
            </a:r>
            <a:r>
              <a:rPr lang="pl-PL" dirty="0"/>
              <a:t> dla modelu </a:t>
            </a:r>
            <a:r>
              <a:rPr lang="pl-PL" dirty="0" err="1"/>
              <a:t>ApartamentyReserveViewModel</a:t>
            </a:r>
            <a:r>
              <a:rPr lang="pl-PL" dirty="0"/>
              <a:t>. Do tak utworzonego widoku należy dodać właściwości tylko do odczytu, takie jak Ocena czy </a:t>
            </a:r>
            <a:r>
              <a:rPr lang="pl-PL" dirty="0" err="1"/>
              <a:t>WlascicielImieNazwisko</a:t>
            </a:r>
            <a:r>
              <a:rPr lang="pl-PL" dirty="0"/>
              <a:t>. Należy usunąć kontrolki dat i </a:t>
            </a:r>
            <a:r>
              <a:rPr lang="pl-PL" dirty="0" err="1"/>
              <a:t>IdWlasciciel</a:t>
            </a:r>
            <a:r>
              <a:rPr lang="pl-PL" dirty="0"/>
              <a:t>.</a:t>
            </a:r>
          </a:p>
          <a:p>
            <a:pPr marL="36576" indent="0">
              <a:buNone/>
            </a:pPr>
            <a:r>
              <a:rPr lang="pl-PL" dirty="0"/>
              <a:t>Na dole widoku należy dodać przycisk „Rezerwuj”, który wyśle dane do akcji POST. Na górze widoku należy dodać kontrolki wyboru daty jak w poprzednim widoku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Cały obszar od kontrolek daty do przycisku „Rezerwuj” należy otoczyć instrukcją @</a:t>
            </a:r>
            <a:r>
              <a:rPr lang="pl-PL" dirty="0" err="1" smtClean="0"/>
              <a:t>using</a:t>
            </a:r>
            <a:r>
              <a:rPr lang="pl-PL" dirty="0" smtClean="0"/>
              <a:t> (</a:t>
            </a:r>
            <a:r>
              <a:rPr lang="pl-PL" dirty="0" err="1" smtClean="0"/>
              <a:t>Html.BeginForm</a:t>
            </a:r>
            <a:r>
              <a:rPr lang="pl-PL" dirty="0" smtClean="0"/>
              <a:t>()). Oprócz tego należy dodać element @</a:t>
            </a:r>
            <a:r>
              <a:rPr lang="pl-PL" dirty="0" err="1" smtClean="0"/>
              <a:t>Html.HiddenFor</a:t>
            </a:r>
            <a:r>
              <a:rPr lang="pl-PL" dirty="0" smtClean="0"/>
              <a:t>(model =&gt; </a:t>
            </a:r>
            <a:r>
              <a:rPr lang="pl-PL" dirty="0" err="1" smtClean="0"/>
              <a:t>model.IdApartamentu</a:t>
            </a:r>
            <a:r>
              <a:rPr lang="pl-PL" dirty="0" smtClean="0"/>
              <a:t>), aby Id apartamentu zostało przesłane do akcji POST.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51732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Rezerwacja apartamentu - widok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507047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Pod przyciskiem „Rezerwuj” </a:t>
            </a:r>
            <a:r>
              <a:rPr lang="pl-PL" dirty="0" smtClean="0"/>
              <a:t>należy dodać </a:t>
            </a:r>
            <a:r>
              <a:rPr lang="pl-PL" dirty="0" smtClean="0"/>
              <a:t>sekcję </a:t>
            </a:r>
            <a:r>
              <a:rPr lang="pl-PL" dirty="0" smtClean="0"/>
              <a:t>„Komentarze”. Jeżeli właściwość Wizyty dla apartamentu będzie wynosić </a:t>
            </a:r>
            <a:r>
              <a:rPr lang="pl-PL" dirty="0" err="1" smtClean="0"/>
              <a:t>null</a:t>
            </a:r>
            <a:r>
              <a:rPr lang="pl-PL" dirty="0" smtClean="0"/>
              <a:t> lub nie będzie żadnych komentarzy, wyświetlony zostanie napis „Brak komentarzy”, w przeciwnym razie wyświetlona zostanie lista komentarzy, gdzie w każdym z nich wyszczególniony jest: autor, termin pobytu, ocena i treść komentarza. Komentarze ułożone są malejąco datą rozpoczęcia </a:t>
            </a:r>
            <a:r>
              <a:rPr lang="pl-PL" dirty="0" smtClean="0"/>
              <a:t>pobytu.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1" y="4289811"/>
            <a:ext cx="6508378" cy="21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03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Rezerwacja </a:t>
            </a:r>
            <a:r>
              <a:rPr lang="pl-PL" dirty="0"/>
              <a:t>apartamentu </a:t>
            </a:r>
            <a:r>
              <a:rPr lang="pl-PL" dirty="0" smtClean="0"/>
              <a:t>- kontroler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Akcja GET kontrolera Apartament powinna przyjmować Id apartamentu oraz daty od i do pobytu wybrane podczas filtrowania apartamentów (daty będą przekazywane automatycznie, jednak z możliwością ich edycji).</a:t>
            </a:r>
          </a:p>
          <a:p>
            <a:pPr marL="36576" indent="0">
              <a:buNone/>
            </a:pPr>
            <a:r>
              <a:rPr lang="pl-PL" dirty="0" smtClean="0"/>
              <a:t>Aby przekazać z widoku częściowego datę, dostępną jedynie w widoku głównym i kontrolerze GET, ale nie w widoku </a:t>
            </a:r>
            <a:r>
              <a:rPr lang="pl-PL" dirty="0" err="1" smtClean="0"/>
              <a:t>ListaApartamenty</a:t>
            </a:r>
            <a:r>
              <a:rPr lang="pl-PL" dirty="0" smtClean="0"/>
              <a:t>, należy umieścić w </a:t>
            </a:r>
            <a:r>
              <a:rPr lang="pl-PL" dirty="0" err="1" smtClean="0"/>
              <a:t>ViewData</a:t>
            </a:r>
            <a:r>
              <a:rPr lang="pl-PL" dirty="0" smtClean="0"/>
              <a:t> wartości dat pobrane z filtra, a następnie przekazać je jako parametr wejściowy do widoku Apartament.</a:t>
            </a:r>
          </a:p>
          <a:p>
            <a:pPr marL="36576" indent="0">
              <a:buNone/>
            </a:pPr>
            <a:r>
              <a:rPr lang="pl-PL" dirty="0" smtClean="0"/>
              <a:t>W akcji POST najpierw zostanie wykonane sprawdzenie, czy data nie koliduje z zarezerwowanymi już wizytami – jeśli tak, powróć do widoku Apartament, jeśli nie, do apartamentu dodana zostanie rezerwacja, którą następnie należy zapisać w bazie i przejść do – jeszcze nie wykonanej – listy wizyt.</a:t>
            </a:r>
          </a:p>
        </p:txBody>
      </p:sp>
    </p:spTree>
    <p:extLst>
      <p:ext uri="{BB962C8B-B14F-4D97-AF65-F5344CB8AC3E}">
        <p14:creationId xmlns:p14="http://schemas.microsoft.com/office/powerpoint/2010/main" val="32951546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Rezerwacja apartamentu </a:t>
            </a:r>
            <a:r>
              <a:rPr lang="pl-PL" dirty="0" smtClean="0"/>
              <a:t>- </a:t>
            </a:r>
            <a:r>
              <a:rPr lang="pl-PL" dirty="0"/>
              <a:t>kontroler</a:t>
            </a: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8840"/>
            <a:ext cx="7143750" cy="368617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531403"/>
            <a:ext cx="5286375" cy="17430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6102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Rezerwacja apartamentu – </a:t>
            </a:r>
            <a:r>
              <a:rPr lang="pl-PL" smtClean="0"/>
              <a:t>widok końcowy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647" y="1600200"/>
            <a:ext cx="45487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308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wizyt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808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Komentarze i odpowiedzi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16345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Uprawnienia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0889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5440362"/>
          </a:xfrm>
        </p:spPr>
        <p:txBody>
          <a:bodyPr>
            <a:normAutofit fontScale="47500" lnSpcReduction="20000"/>
          </a:bodyPr>
          <a:lstStyle/>
          <a:p>
            <a:r>
              <a:rPr lang="pl-PL" dirty="0" smtClean="0">
                <a:hlinkClick r:id="rId2"/>
              </a:rPr>
              <a:t>www.asp.net/mvc/overview/getting-started/introduction/adding-a-controller</a:t>
            </a:r>
            <a:endParaRPr lang="pl-PL" dirty="0">
              <a:hlinkClick r:id="rId2"/>
            </a:endParaRPr>
          </a:p>
          <a:p>
            <a:r>
              <a:rPr lang="pl-PL" dirty="0" smtClean="0">
                <a:hlinkClick r:id="rId2"/>
              </a:rPr>
              <a:t>www.codeproject.com/Tips/786243/ASP-NET-MVC-CheckBoxList-Basic-Implementation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www.asp.net/mvc/overview/getting-started/getting-started-with-ef-using-mvc/creating-a-more-complex-data-model-for-an-asp-net-mvc-application</a:t>
            </a:r>
            <a:endParaRPr lang="pl-PL" dirty="0" smtClean="0"/>
          </a:p>
          <a:p>
            <a:r>
              <a:rPr lang="pl-PL" dirty="0" smtClean="0">
                <a:hlinkClick r:id="rId4"/>
              </a:rPr>
              <a:t>stackoverflow.com/</a:t>
            </a:r>
            <a:r>
              <a:rPr lang="pl-PL" dirty="0" err="1" smtClean="0">
                <a:hlinkClick r:id="rId4"/>
              </a:rPr>
              <a:t>questions</a:t>
            </a:r>
            <a:r>
              <a:rPr lang="pl-PL" dirty="0" smtClean="0">
                <a:hlinkClick r:id="rId4"/>
              </a:rPr>
              <a:t>/19913447/user-in-entity-type-mvc5-ef6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www.asp.net/mvc/overview/getting-started/getting-started-with-ef-using-mvc/migrations-and-deployment-with-the-entity-framework-in-an-asp-net-mvc-application</a:t>
            </a:r>
            <a:endParaRPr lang="pl-PL" dirty="0" smtClean="0"/>
          </a:p>
          <a:p>
            <a:r>
              <a:rPr lang="pl-PL" dirty="0" smtClean="0">
                <a:hlinkClick r:id="rId6"/>
              </a:rPr>
              <a:t>stackoverflow.com/</a:t>
            </a:r>
            <a:r>
              <a:rPr lang="pl-PL" dirty="0" err="1" smtClean="0">
                <a:hlinkClick r:id="rId6"/>
              </a:rPr>
              <a:t>questions</a:t>
            </a:r>
            <a:r>
              <a:rPr lang="pl-PL" dirty="0" smtClean="0">
                <a:hlinkClick r:id="rId6"/>
              </a:rPr>
              <a:t>/14612813/entity-framework-code-first-using-one-column-as-primary-key-and-another-as-auto</a:t>
            </a:r>
            <a:endParaRPr lang="pl-PL" dirty="0" smtClean="0"/>
          </a:p>
          <a:p>
            <a:r>
              <a:rPr lang="pl-PL" dirty="0" smtClean="0">
                <a:hlinkClick r:id="rId7"/>
              </a:rPr>
              <a:t>www.asp.net/mvc/overview/getting-started/getting-started-with-ef-using-mvc/creating-an-entity-framework-data-model-for-an-asp-net-mvc-application</a:t>
            </a:r>
            <a:endParaRPr lang="pl-PL" dirty="0" smtClean="0"/>
          </a:p>
          <a:p>
            <a:r>
              <a:rPr lang="pl-PL" dirty="0">
                <a:hlinkClick r:id="rId8"/>
              </a:rPr>
              <a:t>http://stackoverflow.com/questions/33906482/asp-net-mvc-5-change-mvc-application-culture</a:t>
            </a:r>
            <a:endParaRPr lang="pl-PL" dirty="0"/>
          </a:p>
          <a:p>
            <a:r>
              <a:rPr lang="pl-PL" dirty="0">
                <a:hlinkClick r:id="rId9"/>
              </a:rPr>
              <a:t>https://forums.asp.net/t/1975676.aspx?Tutorial+for+Adding+Datepicker+in+MVC+5</a:t>
            </a:r>
            <a:endParaRPr lang="pl-PL" dirty="0"/>
          </a:p>
          <a:p>
            <a:r>
              <a:rPr lang="pl-PL" dirty="0">
                <a:hlinkClick r:id="rId10"/>
              </a:rPr>
              <a:t>http://stackoverflow.com/questions/18288675/display-datetime-value-in-dd-mm-yyyy-format-in-asp-net-mvc</a:t>
            </a:r>
            <a:endParaRPr lang="pl-PL" dirty="0">
              <a:hlinkClick r:id="rId11"/>
            </a:endParaRPr>
          </a:p>
          <a:p>
            <a:r>
              <a:rPr lang="pl-PL" dirty="0">
                <a:hlinkClick r:id="rId12"/>
              </a:rPr>
              <a:t>http://</a:t>
            </a:r>
            <a:r>
              <a:rPr lang="pl-PL" dirty="0" smtClean="0">
                <a:hlinkClick r:id="rId12"/>
              </a:rPr>
              <a:t>stackoverflow.com/questions/261345/get-full-request-url-including-parameters-in-controller</a:t>
            </a:r>
            <a:endParaRPr lang="pl-PL" dirty="0" smtClean="0"/>
          </a:p>
          <a:p>
            <a:r>
              <a:rPr lang="pl-PL" dirty="0" smtClean="0">
                <a:hlinkClick r:id="rId13"/>
              </a:rPr>
              <a:t>http</a:t>
            </a:r>
            <a:r>
              <a:rPr lang="pl-PL" dirty="0">
                <a:hlinkClick r:id="rId13"/>
              </a:rPr>
              <a:t>://</a:t>
            </a:r>
            <a:r>
              <a:rPr lang="pl-PL" dirty="0" smtClean="0">
                <a:hlinkClick r:id="rId13"/>
              </a:rPr>
              <a:t>stackoverflow.com/questions/7729286/asp-net-mvc-jquery-ui-datepicker-set-mindate-and-maxdate-from-model-on-ajax-loa</a:t>
            </a:r>
            <a:endParaRPr lang="pl-PL" dirty="0" smtClean="0"/>
          </a:p>
          <a:p>
            <a:r>
              <a:rPr lang="pl-PL" dirty="0">
                <a:hlinkClick r:id="rId14"/>
              </a:rPr>
              <a:t>http://</a:t>
            </a:r>
            <a:r>
              <a:rPr lang="pl-PL" dirty="0" smtClean="0">
                <a:hlinkClick r:id="rId14"/>
              </a:rPr>
              <a:t>stackoverflow.com/questions/15413141/mvc-date-format-and-datepicker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6020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6382"/>
            <a:ext cx="7467600" cy="3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77543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7470648" cy="1143000"/>
          </a:xfrm>
        </p:spPr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568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pic>
        <p:nvPicPr>
          <p:cNvPr id="5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0" y="1600200"/>
            <a:ext cx="5715000" cy="1209675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05" y="3092634"/>
            <a:ext cx="3476190" cy="293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78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dirty="0" smtClean="0"/>
              <a:t>Do automatycznie wygenerowanego kontrolera </a:t>
            </a:r>
            <a:r>
              <a:rPr lang="pl-PL" dirty="0" err="1" smtClean="0"/>
              <a:t>TestController</a:t>
            </a:r>
            <a:r>
              <a:rPr lang="pl-PL" dirty="0" smtClean="0"/>
              <a:t> dodano modyfikację – teraz zwraca ona widok o nazwie Index (jeszcze nie wygenerowany) z modelem będącym obiektem klasy </a:t>
            </a:r>
            <a:r>
              <a:rPr lang="pl-PL" dirty="0" err="1" smtClean="0"/>
              <a:t>TestModel</a:t>
            </a:r>
            <a:r>
              <a:rPr lang="pl-PL" dirty="0" smtClean="0"/>
              <a:t>. Przed przekazaniem modelu do widoku przypisano mu wartości początkowe.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41215"/>
            <a:ext cx="3657600" cy="4243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21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66" y="1600200"/>
            <a:ext cx="647106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60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24744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Możliwe jest automatyczne wygenerowanie różnych typów widoków, np. tworzenia nowego obiektu, listy obiektów, podglądu lub edycji obiektu itd.. Taki predefiniowany format widoku można ustawić w polu </a:t>
            </a:r>
            <a:r>
              <a:rPr lang="pl-PL" dirty="0" err="1" smtClean="0"/>
              <a:t>Template</a:t>
            </a:r>
            <a:r>
              <a:rPr lang="pl-PL" dirty="0" smtClean="0"/>
              <a:t> na formatce generowania widoku.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0" y="2852525"/>
            <a:ext cx="571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6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120106"/>
            <a:ext cx="571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6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/Test/Index</a:t>
            </a:r>
            <a:endParaRPr lang="pl-PL" dirty="0"/>
          </a:p>
        </p:txBody>
      </p:sp>
      <p:pic>
        <p:nvPicPr>
          <p:cNvPr id="6" name="Symbol zastępczy zawartości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75" y="2060849"/>
            <a:ext cx="49060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MVC?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b="1" dirty="0" smtClean="0"/>
              <a:t>MVC</a:t>
            </a:r>
            <a:r>
              <a:rPr lang="pl-PL" dirty="0" smtClean="0"/>
              <a:t> jest technologią tworzenia aplikacji internetowych. Jej charakterystyczną cechą jest podział kodu na trzy główne części.</a:t>
            </a:r>
          </a:p>
          <a:p>
            <a:r>
              <a:rPr lang="pl-PL" b="1" dirty="0" smtClean="0"/>
              <a:t>Model</a:t>
            </a:r>
            <a:r>
              <a:rPr lang="pl-PL" dirty="0" smtClean="0"/>
              <a:t> – część odpowiadająca za przechowywanie informacji o strukturze przekazywanych danych</a:t>
            </a:r>
          </a:p>
          <a:p>
            <a:r>
              <a:rPr lang="pl-PL" b="1" dirty="0" smtClean="0"/>
              <a:t>Widok (</a:t>
            </a:r>
            <a:r>
              <a:rPr lang="pl-PL" b="1" dirty="0" err="1" smtClean="0"/>
              <a:t>View</a:t>
            </a:r>
            <a:r>
              <a:rPr lang="pl-PL" b="1" dirty="0" smtClean="0"/>
              <a:t>)</a:t>
            </a:r>
            <a:r>
              <a:rPr lang="pl-PL" dirty="0" smtClean="0"/>
              <a:t> – część odpowiedzialna za wizualizację danych</a:t>
            </a:r>
          </a:p>
          <a:p>
            <a:r>
              <a:rPr lang="pl-PL" b="1" dirty="0" smtClean="0"/>
              <a:t>Kontroler (Controller)</a:t>
            </a:r>
            <a:r>
              <a:rPr lang="pl-PL" dirty="0" smtClean="0"/>
              <a:t> – część odpowiadająca za zachowanie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311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Akcje z parametrami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00" y="1720324"/>
            <a:ext cx="5800000" cy="42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04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/>
              <a:t>Aby przekazać </a:t>
            </a:r>
            <a:r>
              <a:rPr lang="pl-PL" dirty="0" smtClean="0"/>
              <a:t>parametry do akcji, </a:t>
            </a:r>
            <a:r>
              <a:rPr lang="pl-PL" dirty="0"/>
              <a:t>należy </a:t>
            </a:r>
            <a:r>
              <a:rPr lang="pl-PL" dirty="0" smtClean="0"/>
              <a:t>do ścieżki </a:t>
            </a:r>
            <a:r>
              <a:rPr lang="pl-PL" dirty="0"/>
              <a:t>strony </a:t>
            </a:r>
            <a:r>
              <a:rPr lang="pl-PL" dirty="0" smtClean="0"/>
              <a:t>dodać znak </a:t>
            </a:r>
            <a:r>
              <a:rPr lang="pl-PL" dirty="0"/>
              <a:t>‘?’, a następnie nazwy parametrów, znaki ‘=’ i przekazywane wartości. Kolejne parametry oddziela się od siebie znakiem ‘&amp;’. Parametry nie muszą być podawane w kolejności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/>
              <a:t>Jeżeli parametr ma przypisaną wartość domyślną, jak w tym przypadku, nie jest wymagane podanie parametru. Jeżeli nie ma wartości domyślnej, próba załadowania strony bez podanego parametru zakończy się błędem.</a:t>
            </a:r>
          </a:p>
          <a:p>
            <a:pPr marL="36576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063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Akcje z </a:t>
            </a:r>
            <a:r>
              <a:rPr lang="pl-PL" dirty="0" smtClean="0"/>
              <a:t>parametrami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/Test/Index</a:t>
            </a:r>
            <a:endParaRPr lang="pl-PL" dirty="0"/>
          </a:p>
        </p:txBody>
      </p:sp>
      <p:pic>
        <p:nvPicPr>
          <p:cNvPr id="8" name="Obraz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</a:t>
            </a:r>
            <a:r>
              <a:rPr lang="pl-PL" dirty="0" err="1" smtClean="0"/>
              <a:t>Index?nazwa</a:t>
            </a:r>
            <a:r>
              <a:rPr lang="pl-PL" dirty="0" smtClean="0"/>
              <a:t>=moja nazwa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</a:t>
            </a:r>
            <a:r>
              <a:rPr lang="pl-PL" dirty="0" err="1" smtClean="0"/>
              <a:t>Index?il</a:t>
            </a:r>
            <a:r>
              <a:rPr lang="pl-PL" dirty="0" smtClean="0"/>
              <a:t>=1500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</a:t>
            </a:r>
            <a:r>
              <a:rPr lang="pl-PL" dirty="0" err="1" smtClean="0"/>
              <a:t>Index?nazwa</a:t>
            </a:r>
            <a:r>
              <a:rPr lang="pl-PL" dirty="0" smtClean="0"/>
              <a:t>=moja </a:t>
            </a:r>
            <a:r>
              <a:rPr lang="pl-PL" dirty="0" err="1" smtClean="0"/>
              <a:t>nazwa&amp;il</a:t>
            </a:r>
            <a:r>
              <a:rPr lang="pl-PL" dirty="0" smtClean="0"/>
              <a:t>=1500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Nawigacja pomiędzy stronami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37111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przejść pomiędzy stronami można zastosować jedno z rozwiązań:</a:t>
            </a:r>
          </a:p>
          <a:p>
            <a:pPr>
              <a:buFontTx/>
              <a:buChar char="-"/>
            </a:pPr>
            <a:r>
              <a:rPr lang="pl-PL" dirty="0"/>
              <a:t>u</a:t>
            </a:r>
            <a:r>
              <a:rPr lang="pl-PL" dirty="0" smtClean="0"/>
              <a:t>stawić w widoku link wywołujący konkretną akcję</a:t>
            </a:r>
          </a:p>
          <a:p>
            <a:pPr>
              <a:buFontTx/>
              <a:buChar char="-"/>
            </a:pPr>
            <a:endParaRPr lang="pl-PL" dirty="0"/>
          </a:p>
          <a:p>
            <a:pPr marL="36576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/>
              <a:t>w</a:t>
            </a:r>
            <a:r>
              <a:rPr lang="pl-PL" dirty="0" smtClean="0"/>
              <a:t>ywołać funkcję </a:t>
            </a:r>
            <a:r>
              <a:rPr lang="pl-PL" dirty="0" err="1" smtClean="0"/>
              <a:t>submit</a:t>
            </a:r>
            <a:r>
              <a:rPr lang="pl-PL" dirty="0" smtClean="0"/>
              <a:t>(), która automatycznie wywoła w kontrolerze akcję o odpowiadającej nazwie, w której nastąpi przekierowanie. Taka akcja musi mieć ustawiony atrybut </a:t>
            </a:r>
            <a:r>
              <a:rPr lang="pl-PL" dirty="0" err="1" smtClean="0"/>
              <a:t>HttpPost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40767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69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typu POST i GET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Akcje w kontrolerze należą do jednego z dwóch typów: typu GET lub typu POST. Domyślnie każda akcja jest typu GET (wyświetlanie danych na żądanie klienta). Można jednak ustawić na akcji atrybut </a:t>
            </a:r>
            <a:r>
              <a:rPr lang="pl-PL" dirty="0" err="1" smtClean="0"/>
              <a:t>HttpPost</a:t>
            </a:r>
            <a:r>
              <a:rPr lang="pl-PL" dirty="0" smtClean="0"/>
              <a:t>, aby zamienić ją na typ POST. Taka akcja zostanie wywołana, gdy w odpowiednim kontrolerze zostanie wywołana funkcja </a:t>
            </a:r>
            <a:r>
              <a:rPr lang="pl-PL" dirty="0" err="1" smtClean="0"/>
              <a:t>submit</a:t>
            </a:r>
            <a:r>
              <a:rPr lang="pl-PL" dirty="0" smtClean="0"/>
              <a:t>(). Przekazuje ona do akcji model odpowiedniego typu, z danymi zmienionymi przez użytkownika. W kontrolerze można wykonać na tym modelu różne akcje, jednak najczęściej jest to sprawdzenie poprawności modelu, zapis i przekierowanie do innej strony. Podobnie jak akcje typu GET, akcje typu POST zwracają obiekt </a:t>
            </a:r>
            <a:r>
              <a:rPr lang="pl-PL" dirty="0" err="1" smtClean="0"/>
              <a:t>ActionResult</a:t>
            </a:r>
            <a:r>
              <a:rPr lang="pl-PL" dirty="0" smtClean="0"/>
              <a:t> lub </a:t>
            </a:r>
            <a:r>
              <a:rPr lang="pl-PL" dirty="0" err="1" smtClean="0"/>
              <a:t>Task</a:t>
            </a:r>
            <a:r>
              <a:rPr lang="pl-PL" dirty="0" smtClean="0"/>
              <a:t>&lt;</a:t>
            </a:r>
            <a:r>
              <a:rPr lang="pl-PL" dirty="0" err="1" smtClean="0"/>
              <a:t>ActionResult</a:t>
            </a:r>
            <a:r>
              <a:rPr lang="pl-PL" dirty="0" smtClean="0"/>
              <a:t>&gt;.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59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Akcje typu POST i GET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803451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 kontrolera Test dodano akcję Index typu POST. Poprzednia akcja (typu GET) zostanie w programie, a jej zachowanie się nie zmieni. Ponieważ nie zdefiniowano jeszcze połączenia z bazą, nie można zapisać obiektu. Widać jednak, w którym miejscu by się to odbywało. Na końcu akcji następuje przekierowanie do strony domowej.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4586213"/>
            <a:ext cx="3819525" cy="170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59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typu POST i </a:t>
            </a:r>
            <a:r>
              <a:rPr lang="pl-PL" dirty="0" smtClean="0"/>
              <a:t>GET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wykonać akcję POST </a:t>
            </a:r>
            <a:r>
              <a:rPr lang="pl-PL" dirty="0" smtClean="0"/>
              <a:t>w widoku trzeba </a:t>
            </a:r>
            <a:r>
              <a:rPr lang="pl-PL" dirty="0" smtClean="0"/>
              <a:t>posłużyć się obiektem </a:t>
            </a:r>
            <a:r>
              <a:rPr lang="pl-PL" dirty="0" err="1" smtClean="0"/>
              <a:t>Html.BeginForm</a:t>
            </a:r>
            <a:r>
              <a:rPr lang="pl-PL" dirty="0" smtClean="0"/>
              <a:t>. Wydziela on w widoku część, w której dokonywane są zmiany przekazywane później do akcji typu POST o konkretnej nazwie. Konstrukcja wygląda następująco:</a:t>
            </a:r>
          </a:p>
          <a:p>
            <a:pPr marL="36576" indent="0">
              <a:buNone/>
            </a:pPr>
            <a:endParaRPr lang="pl-PL" dirty="0" smtClean="0"/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Html.BeginForm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(„akcja”, „kontroler”,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FormMethod.Post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))</a:t>
            </a: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endParaRPr lang="pl-PL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</a:pPr>
            <a:endParaRPr lang="pl-PL" dirty="0"/>
          </a:p>
          <a:p>
            <a:pPr marL="36576" indent="0">
              <a:buNone/>
            </a:pPr>
            <a:r>
              <a:rPr lang="pl-PL" dirty="0"/>
              <a:t>W przypadku nie podania argumentu, wywołana zostanie akcja POST o tej samej nazwie jak widok, w tym samym kontrolerze</a:t>
            </a:r>
            <a:r>
              <a:rPr lang="pl-PL" dirty="0" smtClean="0"/>
              <a:t>.</a:t>
            </a:r>
            <a:endParaRPr lang="pl-PL" dirty="0" smtClean="0"/>
          </a:p>
          <a:p>
            <a:pPr marL="36576" indent="0">
              <a:buNone/>
            </a:pPr>
            <a:r>
              <a:rPr lang="pl-PL" dirty="0" smtClean="0"/>
              <a:t>Ważne jest, że do akcji POST zostaną przesłane tylko te pola, które zostały wykorzystane w wydzielonym przez @</a:t>
            </a:r>
            <a:r>
              <a:rPr lang="pl-PL" dirty="0" err="1" smtClean="0"/>
              <a:t>Html.BeginForm</a:t>
            </a:r>
            <a:r>
              <a:rPr lang="pl-PL" dirty="0" smtClean="0"/>
              <a:t>() fragmencie – pozostałe przyjmują wartości domyślne. Aby przesłać do akcji wartość, która nie jest wyświetlana (np. Id obiektu), należy zadeklarować ją w widoku jako używaną ale niewidoczną za pomocą wyrażenia:</a:t>
            </a:r>
          </a:p>
          <a:p>
            <a:pPr marL="36576" indent="0">
              <a:buNone/>
            </a:pPr>
            <a:endParaRPr lang="pl-PL" dirty="0"/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Html.HiddenFor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(model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model.</a:t>
            </a:r>
            <a:r>
              <a:rPr lang="pl-PL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nazwa_właściwości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276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aplikacji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0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typu POST i GET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dirty="0"/>
              <a:t>Wskazane jest, aby w części wydzielonej przez @</a:t>
            </a:r>
            <a:r>
              <a:rPr lang="pl-PL" dirty="0" err="1"/>
              <a:t>Html.BeginForm</a:t>
            </a:r>
            <a:r>
              <a:rPr lang="pl-PL" dirty="0"/>
              <a:t> podany został </a:t>
            </a:r>
            <a:r>
              <a:rPr lang="pl-PL" dirty="0" err="1"/>
              <a:t>token</a:t>
            </a:r>
            <a:r>
              <a:rPr lang="pl-PL" dirty="0"/>
              <a:t> zapobiegający przekłamaniom danych – </a:t>
            </a:r>
            <a:r>
              <a:rPr lang="pl-PL" dirty="0" err="1"/>
              <a:t>AntiForgeryToken</a:t>
            </a:r>
            <a:r>
              <a:rPr lang="pl-PL" dirty="0" smtClean="0"/>
              <a:t>. Przy automatycznym generowaniu widoków jest on dodawany </a:t>
            </a:r>
            <a:r>
              <a:rPr lang="pl-PL" dirty="0"/>
              <a:t>wewnątrz wydzielonego fragmentu przy pomocy wyrażenia:</a:t>
            </a:r>
          </a:p>
          <a:p>
            <a:pPr marL="36576" indent="0">
              <a:buNone/>
            </a:pP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Html.AntiForgeryToken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6576" indent="0">
              <a:buNone/>
            </a:pPr>
            <a:r>
              <a:rPr lang="pl-PL" dirty="0"/>
              <a:t>Aby </a:t>
            </a:r>
            <a:r>
              <a:rPr lang="pl-PL" dirty="0" err="1"/>
              <a:t>token</a:t>
            </a:r>
            <a:r>
              <a:rPr lang="pl-PL" dirty="0"/>
              <a:t> został zweryfikowany po stronie akcji, należy dodać do niej atrybut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ValidateAntiForgeryToken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263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Atrybuty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 właściwości modelu można przypisywać różne atrybuty. Można dzięki nim:</a:t>
            </a:r>
          </a:p>
          <a:p>
            <a:r>
              <a:rPr lang="pl-PL" dirty="0" smtClean="0"/>
              <a:t>przypisać do właściwości jej opis (dzięki czemu nie trzeba zmieniać nazwy we wszystkich częściach aplikacji)</a:t>
            </a:r>
          </a:p>
          <a:p>
            <a:r>
              <a:rPr lang="pl-PL" dirty="0"/>
              <a:t>u</a:t>
            </a:r>
            <a:r>
              <a:rPr lang="pl-PL" dirty="0" smtClean="0"/>
              <a:t>stawić pole jako wymagane</a:t>
            </a:r>
          </a:p>
          <a:p>
            <a:r>
              <a:rPr lang="pl-PL" dirty="0" smtClean="0"/>
              <a:t>wprowadzić wymagania co do wartości pola, co usprawnia działanie aplikacji, gdyż w przypadku niepoprawnie wypełnionych pól nie zostanie wysłane zapytanie na serwer</a:t>
            </a:r>
            <a:r>
              <a:rPr lang="pl-PL" dirty="0"/>
              <a:t> </a:t>
            </a:r>
            <a:r>
              <a:rPr lang="pl-PL" dirty="0" smtClean="0"/>
              <a:t>(do możliwych wymagań można zaliczyć m. in. ilość znaków, format emaila/telefonu, obecność dużych/małych liter lub znaków specjalnych), wartości minimalne lub maksymalne itd.</a:t>
            </a:r>
          </a:p>
          <a:p>
            <a:r>
              <a:rPr lang="pl-PL" dirty="0"/>
              <a:t>u</a:t>
            </a:r>
            <a:r>
              <a:rPr lang="pl-PL" dirty="0" smtClean="0"/>
              <a:t>stawić typ pola jako hasło, przez co pola nie będą wyświetlane</a:t>
            </a:r>
          </a:p>
          <a:p>
            <a:r>
              <a:rPr lang="pl-PL" dirty="0"/>
              <a:t>i</a:t>
            </a:r>
            <a:r>
              <a:rPr lang="pl-PL" dirty="0" smtClean="0"/>
              <a:t> inne</a:t>
            </a:r>
          </a:p>
        </p:txBody>
      </p:sp>
    </p:spTree>
    <p:extLst>
      <p:ext uri="{BB962C8B-B14F-4D97-AF65-F5344CB8AC3E}">
        <p14:creationId xmlns:p14="http://schemas.microsoft.com/office/powerpoint/2010/main" val="2238874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Atrybuty modelu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dodać atrybut, należy zdefiniować go nad właściwością. Przykładowe definicje atrybutów: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[Display(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„Moja nazwa")] </a:t>
            </a:r>
            <a:r>
              <a:rPr lang="pl-PL" dirty="0" smtClean="0"/>
              <a:t>– opis właściwości wyświetlany w aplikacji</a:t>
            </a:r>
          </a:p>
          <a:p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Required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</a:t>
            </a:r>
            <a:r>
              <a:rPr lang="pl-PL" dirty="0" smtClean="0"/>
              <a:t>– właściwość wymagana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StringLength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(100,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ErrorMessage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"{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0}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musi mieć od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 {1} znaków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.",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MinimumLength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)]</a:t>
            </a:r>
            <a:r>
              <a:rPr lang="pl-PL" dirty="0" smtClean="0"/>
              <a:t> – minimalna i maksymalna długość łańcucha znaków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[Phone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</a:t>
            </a:r>
            <a:r>
              <a:rPr lang="pl-PL" dirty="0" smtClean="0"/>
              <a:t>– telefon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EmailAddress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</a:t>
            </a:r>
            <a:r>
              <a:rPr lang="pl-PL" dirty="0" smtClean="0"/>
              <a:t>– email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[Compare("Password",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ErrorMessage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„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Powtórzone hasło nie zgadza się z hasłem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.")]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smtClean="0"/>
              <a:t>– porównanie wartości pola z innym polem (wartości muszą być równe)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DataType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DataType.Password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)] </a:t>
            </a:r>
            <a:r>
              <a:rPr lang="pl-PL" dirty="0" smtClean="0"/>
              <a:t>– właściwość typu hasło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467768"/>
            <a:ext cx="2943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Ustawienia bazy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484984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Właściwie każda aplikacja webowa pobiera informacje z bazy danych. Domyślną bazą danych jest lokalny plik znajdujący się w tej samej lokalizacji co aplikacja.</a:t>
            </a:r>
          </a:p>
          <a:p>
            <a:pPr marL="36576" indent="0">
              <a:buNone/>
            </a:pPr>
            <a:r>
              <a:rPr lang="pl-PL" dirty="0" smtClean="0"/>
              <a:t>Ścieżkę dostępu do bazy można zmienić w pliku </a:t>
            </a:r>
            <a:r>
              <a:rPr lang="pl-PL" dirty="0" err="1" smtClean="0"/>
              <a:t>Web.config</a:t>
            </a:r>
            <a:r>
              <a:rPr lang="pl-PL" dirty="0" smtClean="0"/>
              <a:t> - jest to plik konfiguracyjny. W pojedynczej aplikacji może być kilka plików o nazwie </a:t>
            </a:r>
            <a:r>
              <a:rPr lang="pl-PL" dirty="0" err="1" smtClean="0"/>
              <a:t>Web.config</a:t>
            </a:r>
            <a:r>
              <a:rPr lang="pl-PL" dirty="0" smtClean="0"/>
              <a:t>, nadpisujących lokalnie dane ustawione w bardzie globalnie usytuowanych plikach </a:t>
            </a:r>
            <a:r>
              <a:rPr lang="pl-PL" dirty="0" err="1" smtClean="0"/>
              <a:t>Web.config</a:t>
            </a:r>
            <a:r>
              <a:rPr lang="pl-PL" dirty="0" smtClean="0"/>
              <a:t>. Ścieżkę dostępu do bazy można znaleźć w najbardziej globalnym </a:t>
            </a:r>
            <a:r>
              <a:rPr lang="pl-PL" dirty="0" err="1" smtClean="0"/>
              <a:t>Web.config</a:t>
            </a:r>
            <a:r>
              <a:rPr lang="pl-PL" dirty="0" smtClean="0"/>
              <a:t> w aplikacji, w sekcji &lt;</a:t>
            </a:r>
            <a:r>
              <a:rPr lang="pl-PL" dirty="0" err="1" smtClean="0"/>
              <a:t>connectionStrings</a:t>
            </a:r>
            <a:r>
              <a:rPr lang="pl-PL" dirty="0" smtClean="0"/>
              <a:t>&gt;: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3423"/>
            <a:ext cx="15106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Każda aplikacja ma inne wymogi dotyczące użytkowników. Domyślnie użytkownik dziedziczy z klasy </a:t>
            </a:r>
            <a:r>
              <a:rPr lang="pl-PL" dirty="0" err="1" smtClean="0"/>
              <a:t>IdentityUser</a:t>
            </a:r>
            <a:r>
              <a:rPr lang="pl-PL" dirty="0" smtClean="0"/>
              <a:t> i zawiera właściwości takie, jak: Nazwa, Email, Hasło itd.. Nie zawiera jednak takich właściwości jak Imię, Nazwisko czy Uprawnienia (uprawnienia w ASP.NET są rozwiązane zupełnie inaczej, poprzez tabelę przywilejów, jednak aby nie komplikować lepiej dodać własną flagę).</a:t>
            </a:r>
          </a:p>
          <a:p>
            <a:pPr marL="36576" indent="0">
              <a:buNone/>
            </a:pPr>
            <a:r>
              <a:rPr lang="pl-PL" dirty="0" smtClean="0"/>
              <a:t>Dodawanie własnych właściwości do użytkownika to dość skomplikowany i wieloetapowy proces, jednak czasem jest on konieczny.</a:t>
            </a:r>
          </a:p>
        </p:txBody>
      </p:sp>
    </p:spTree>
    <p:extLst>
      <p:ext uri="{BB962C8B-B14F-4D97-AF65-F5344CB8AC3E}">
        <p14:creationId xmlns:p14="http://schemas.microsoft.com/office/powerpoint/2010/main" val="3632961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Dodawanie nowych właściwości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96752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Planujemy dodać trzy właściwości: Imię, Nazwisko i Uprawnienie. Aby to zrobić, należy otworzyć plik </a:t>
            </a:r>
            <a:r>
              <a:rPr lang="pl-PL" dirty="0" err="1" smtClean="0"/>
              <a:t>IdentityModel.cs</a:t>
            </a:r>
            <a:r>
              <a:rPr lang="pl-PL" dirty="0" smtClean="0"/>
              <a:t> i w klasie </a:t>
            </a:r>
            <a:r>
              <a:rPr lang="pl-PL" dirty="0" err="1" smtClean="0"/>
              <a:t>ApplicationUser</a:t>
            </a:r>
            <a:r>
              <a:rPr lang="pl-PL" dirty="0" smtClean="0"/>
              <a:t> dokonać następujących zmian: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40968"/>
            <a:ext cx="78867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4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Migracje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412976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Migracje to inaczej przekazywanie danych pomiędzy aplikacją a bazą danych. Migracje umożliwiają m. in. dodawanie nowych kolumn do tabeli, usuwanie już istniejących lub zmianę ich nazwy. Wywołanie migracji spowoduje przebudowanie domyślnie utworzonej w bazie tabeli użytkowników według modelu zadeklarowanego w aplikacji. Aby wywołać migrację, należy uruchomić okno </a:t>
            </a:r>
            <a:r>
              <a:rPr lang="pl-PL" dirty="0" err="1" smtClean="0"/>
              <a:t>PackageManagerConsole</a:t>
            </a:r>
            <a:r>
              <a:rPr lang="pl-PL" dirty="0" smtClean="0"/>
              <a:t>, odblokować możliwość migracji komendą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enable-migrations</a:t>
            </a:r>
            <a:r>
              <a:rPr lang="pl-PL" dirty="0" smtClean="0"/>
              <a:t>, a następnie wykonać migrację komendą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update-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pl-PL" dirty="0" smtClean="0"/>
              <a:t>. Tę komendę należy wywoływać przy każdej kolejnej zmianie. Po tych operacjach zostanie utworzony folder </a:t>
            </a:r>
            <a:r>
              <a:rPr lang="pl-PL" dirty="0" err="1" smtClean="0"/>
              <a:t>Migrations</a:t>
            </a:r>
            <a:r>
              <a:rPr lang="pl-PL" dirty="0" smtClean="0"/>
              <a:t>, zawierający migracje.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8" y="5013177"/>
            <a:ext cx="14487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pl-PL" dirty="0" smtClean="0"/>
              <a:t>W generowanej automatycznie aplikacji MVC do każdego widoku utworzony jest odrębny model. Aby móc korzystać z dodanych właściwości, trzeba dodać je również do tych modeli, które będą z nich korzystać. W naszym przypadku będzie to model rejestracji użytkownika – </a:t>
            </a:r>
            <a:r>
              <a:rPr lang="pl-PL" dirty="0" err="1" smtClean="0"/>
              <a:t>RegisterViewModel</a:t>
            </a:r>
            <a:r>
              <a:rPr lang="pl-PL" dirty="0" smtClean="0"/>
              <a:t>. Przed modyfikacją posiadał on jedynie właściwości: Email, </a:t>
            </a:r>
            <a:r>
              <a:rPr lang="pl-PL" dirty="0" err="1" smtClean="0"/>
              <a:t>Password</a:t>
            </a:r>
            <a:r>
              <a:rPr lang="pl-PL" dirty="0" smtClean="0"/>
              <a:t> i </a:t>
            </a:r>
            <a:r>
              <a:rPr lang="pl-PL" dirty="0" err="1" smtClean="0"/>
              <a:t>ConfirmPassword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5065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Model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362" y="1600200"/>
            <a:ext cx="63412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5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Kontroler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332856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Podczas wywoływania akcji typu POST przy tworzeniu użytkownika, jako parametr wejściowy otrzymujemy obiekt klasy </a:t>
            </a:r>
            <a:r>
              <a:rPr lang="pl-PL" dirty="0" err="1" smtClean="0"/>
              <a:t>RegisterViewModel</a:t>
            </a:r>
            <a:r>
              <a:rPr lang="pl-PL" dirty="0" smtClean="0"/>
              <a:t>. Do bazy przekazywany jest jednak obiekt klasy </a:t>
            </a:r>
            <a:r>
              <a:rPr lang="pl-PL" dirty="0" err="1" smtClean="0"/>
              <a:t>ApplicationUser</a:t>
            </a:r>
            <a:r>
              <a:rPr lang="pl-PL" dirty="0" smtClean="0"/>
              <a:t>. W kontrolerze następuje zamiana jednego typu na drugiego poprzez przepisanie danych. Należy podczas tego przepisywania dopisać również dodane pola.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115620"/>
            <a:ext cx="8648080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aplikacji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24" y="1600200"/>
            <a:ext cx="583995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Widok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 tworzony dla modelu zawiera automatycznie wygenerowane kontrolki umożliwiające wyświetlanie i edycję właściwości modelu. Po dodaniu nowych pól widok nie zostanie przegenerowany, dlatego należy dopisać je własnoręcznie, kopiując i odpowiednio modyfikując istniejące kontrolki.</a:t>
            </a:r>
          </a:p>
          <a:p>
            <a:pPr marL="36576" indent="0">
              <a:buNone/>
            </a:pPr>
            <a:r>
              <a:rPr lang="pl-PL" dirty="0" smtClean="0"/>
              <a:t>Do wyświetlania wartości najczęściej służy obiekt </a:t>
            </a:r>
            <a:r>
              <a:rPr lang="pl-PL" dirty="0" smtClean="0"/>
              <a:t>@</a:t>
            </a:r>
            <a:r>
              <a:rPr lang="pl-PL" dirty="0" err="1" smtClean="0"/>
              <a:t>Html.EditorFor</a:t>
            </a:r>
            <a:r>
              <a:rPr lang="pl-PL" dirty="0" smtClean="0"/>
              <a:t> lub @</a:t>
            </a:r>
            <a:r>
              <a:rPr lang="pl-PL" dirty="0" err="1" smtClean="0"/>
              <a:t>Htm</a:t>
            </a:r>
            <a:r>
              <a:rPr lang="pl-PL" dirty="0" err="1" smtClean="0"/>
              <a:t>l.TextBoxFor</a:t>
            </a:r>
            <a:r>
              <a:rPr lang="pl-PL" dirty="0" smtClean="0"/>
              <a:t>, </a:t>
            </a:r>
            <a:r>
              <a:rPr lang="pl-PL" dirty="0" smtClean="0"/>
              <a:t>w którym specyfikuje się jaka wartość ma być </a:t>
            </a:r>
            <a:r>
              <a:rPr lang="pl-PL" dirty="0" smtClean="0"/>
              <a:t>wyświetlona przy pomocy wyrażenia lambda:</a:t>
            </a:r>
          </a:p>
          <a:p>
            <a:pPr marL="36576" indent="0">
              <a:buNone/>
            </a:pPr>
            <a:endParaRPr lang="pl-PL" dirty="0" smtClean="0"/>
          </a:p>
          <a:p>
            <a:pPr marL="36576" indent="0">
              <a:buNone/>
            </a:pP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Html.EditorFor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(model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=&gt;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model.</a:t>
            </a:r>
            <a:r>
              <a:rPr lang="pl-PL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nazwa_właściwości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pl-PL" dirty="0"/>
          </a:p>
          <a:p>
            <a:pPr marL="36576" indent="0">
              <a:buNone/>
            </a:pPr>
            <a:endParaRPr lang="pl-PL" dirty="0" smtClean="0"/>
          </a:p>
          <a:p>
            <a:pPr marL="36576" indent="0">
              <a:buNone/>
            </a:pPr>
            <a:r>
              <a:rPr lang="pl-PL" dirty="0" smtClean="0"/>
              <a:t>Do opisu właściwości służy kontrolka </a:t>
            </a:r>
            <a:r>
              <a:rPr lang="pl-PL" dirty="0" smtClean="0"/>
              <a:t>@</a:t>
            </a:r>
            <a:r>
              <a:rPr lang="pl-PL" dirty="0" err="1" smtClean="0"/>
              <a:t>Html.LabelFor</a:t>
            </a:r>
            <a:r>
              <a:rPr lang="pl-PL" dirty="0" smtClean="0"/>
              <a:t>, działająca podobnie jak </a:t>
            </a:r>
            <a:r>
              <a:rPr lang="pl-PL" dirty="0" smtClean="0"/>
              <a:t>@</a:t>
            </a:r>
            <a:r>
              <a:rPr lang="pl-PL" dirty="0" err="1" smtClean="0"/>
              <a:t>Html.EditorFor</a:t>
            </a:r>
            <a:r>
              <a:rPr lang="pl-PL" dirty="0"/>
              <a:t>, </a:t>
            </a:r>
            <a:r>
              <a:rPr lang="pl-PL" dirty="0" smtClean="0"/>
              <a:t>jednak zamiast wartości wyświetla wartość </a:t>
            </a:r>
            <a:r>
              <a:rPr lang="pl-PL" dirty="0" err="1" smtClean="0"/>
              <a:t>Name</a:t>
            </a:r>
            <a:r>
              <a:rPr lang="pl-PL" dirty="0" smtClean="0"/>
              <a:t> ustawioną w atrybucie </a:t>
            </a:r>
            <a:r>
              <a:rPr lang="pl-PL" dirty="0" smtClean="0"/>
              <a:t>Display. W </a:t>
            </a:r>
            <a:r>
              <a:rPr lang="pl-PL" dirty="0" smtClean="0"/>
              <a:t>razie braku </a:t>
            </a:r>
            <a:r>
              <a:rPr lang="pl-PL" dirty="0" smtClean="0"/>
              <a:t>tego atrybutu, </a:t>
            </a:r>
            <a:r>
              <a:rPr lang="pl-PL" dirty="0" smtClean="0"/>
              <a:t>wyświetla nazwę właściwości</a:t>
            </a:r>
            <a:r>
              <a:rPr lang="pl-PL" dirty="0"/>
              <a:t>. N</a:t>
            </a:r>
            <a:r>
              <a:rPr lang="pl-PL" dirty="0" smtClean="0"/>
              <a:t>ie </a:t>
            </a:r>
            <a:r>
              <a:rPr lang="pl-PL" dirty="0"/>
              <a:t>jest edytowalna i spełnia rolę </a:t>
            </a:r>
            <a:r>
              <a:rPr lang="pl-PL" dirty="0" err="1"/>
              <a:t>labelki</a:t>
            </a:r>
            <a:r>
              <a:rPr lang="pl-PL" dirty="0"/>
              <a:t>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312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Widok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1364"/>
            <a:ext cx="7467600" cy="35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47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Rozwijana lista uprawnień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dirty="0" smtClean="0"/>
              <a:t>Obiekt </a:t>
            </a:r>
            <a:r>
              <a:rPr lang="pl-PL" dirty="0" err="1" smtClean="0"/>
              <a:t>Html.TextBoxFor</a:t>
            </a:r>
            <a:r>
              <a:rPr lang="pl-PL" dirty="0" smtClean="0"/>
              <a:t> tworzy zwykłe pole tekstowe. W przypadku uprawnienia należy jednak utworzyć rozwijaną listę zawierającą wszystkie dostępne uprawnienia. Służy to tego obiekt </a:t>
            </a:r>
            <a:r>
              <a:rPr lang="pl-PL" dirty="0" err="1" smtClean="0"/>
              <a:t>Html.DropDownListFor</a:t>
            </a:r>
            <a:r>
              <a:rPr lang="pl-PL" dirty="0" smtClean="0"/>
              <a:t>. Przy jego tworzeniu specyfikuje się pole do jakiego się odwołuje oraz źródło listy (musi być to lista obiektów typu </a:t>
            </a:r>
            <a:r>
              <a:rPr lang="pl-PL" dirty="0" err="1" smtClean="0"/>
              <a:t>SelectListItem</a:t>
            </a:r>
            <a:r>
              <a:rPr lang="pl-PL" dirty="0" smtClean="0"/>
              <a:t>). Można taką listę utworzyć w modelu, najczęściej jednak jest ona tworzona w akcji typu GET i przekazywana przez </a:t>
            </a:r>
            <a:r>
              <a:rPr lang="pl-PL" dirty="0" err="1" smtClean="0"/>
              <a:t>ViewData</a:t>
            </a:r>
            <a:r>
              <a:rPr lang="pl-PL" dirty="0" smtClean="0"/>
              <a:t> lub </a:t>
            </a:r>
            <a:r>
              <a:rPr lang="pl-PL" dirty="0" err="1" smtClean="0"/>
              <a:t>ViewBag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259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ViewData</a:t>
            </a:r>
            <a:r>
              <a:rPr lang="pl-PL" dirty="0" smtClean="0"/>
              <a:t> i </a:t>
            </a:r>
            <a:r>
              <a:rPr lang="pl-PL" dirty="0" err="1" smtClean="0"/>
              <a:t>ViewBag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8478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przypadku obiektów nie do końca tworzących spójną całość z resztą modelu, przekazuje się je do widoku osobno, przez </a:t>
            </a:r>
            <a:r>
              <a:rPr lang="pl-PL" dirty="0" err="1" smtClean="0"/>
              <a:t>ViewData</a:t>
            </a:r>
            <a:r>
              <a:rPr lang="pl-PL" dirty="0" smtClean="0"/>
              <a:t> lub </a:t>
            </a:r>
            <a:r>
              <a:rPr lang="pl-PL" dirty="0" err="1" smtClean="0"/>
              <a:t>ViewBag</a:t>
            </a:r>
            <a:r>
              <a:rPr lang="pl-PL" dirty="0" smtClean="0"/>
              <a:t>. Jest to „worek danych”, do których można wrzucić obiekty każdego typu i przekazać. Różnica pomiędzy </a:t>
            </a:r>
            <a:r>
              <a:rPr lang="pl-PL" dirty="0" err="1" smtClean="0"/>
              <a:t>ViewData</a:t>
            </a:r>
            <a:r>
              <a:rPr lang="pl-PL" dirty="0" smtClean="0"/>
              <a:t> a </a:t>
            </a:r>
            <a:r>
              <a:rPr lang="pl-PL" dirty="0" err="1" smtClean="0"/>
              <a:t>ViewBag</a:t>
            </a:r>
            <a:r>
              <a:rPr lang="pl-PL" dirty="0" smtClean="0"/>
              <a:t> jest taka, że </a:t>
            </a:r>
            <a:r>
              <a:rPr lang="pl-PL" dirty="0" err="1" smtClean="0"/>
              <a:t>ViewData</a:t>
            </a:r>
            <a:r>
              <a:rPr lang="pl-PL" dirty="0" smtClean="0"/>
              <a:t> odwołuje się do obiektów przez wartość klucza, a </a:t>
            </a:r>
            <a:r>
              <a:rPr lang="pl-PL" dirty="0" err="1" smtClean="0"/>
              <a:t>ViewBag</a:t>
            </a:r>
            <a:r>
              <a:rPr lang="pl-PL" dirty="0" smtClean="0"/>
              <a:t> przez nazwę pola.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84984"/>
            <a:ext cx="4953000" cy="27241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284984"/>
            <a:ext cx="1876425" cy="7239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445892"/>
            <a:ext cx="2933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0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Rozwijana lista uprawnień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892695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pl-PL" dirty="0" smtClean="0"/>
              <a:t>Przekazanie zawartości listy rozwijanej i pobranie jej wartości odbywa się następująco: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5459"/>
            <a:ext cx="4591050" cy="18859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743972"/>
            <a:ext cx="8363272" cy="16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3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Rezultat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96244"/>
            <a:ext cx="4876800" cy="43338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5477669"/>
            <a:ext cx="4095750" cy="110490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568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Konfigurowanie bazy danych – </a:t>
            </a:r>
            <a:r>
              <a:rPr lang="pl-PL" dirty="0" err="1" smtClean="0"/>
              <a:t>Entity</a:t>
            </a:r>
            <a:r>
              <a:rPr lang="pl-PL" dirty="0" smtClean="0"/>
              <a:t> Framework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Przy komunikowaniu się z obiektami z bazy MVC używa </a:t>
            </a:r>
            <a:r>
              <a:rPr lang="pl-PL" dirty="0" err="1" smtClean="0"/>
              <a:t>EntityFramework</a:t>
            </a:r>
            <a:r>
              <a:rPr lang="pl-PL" dirty="0" smtClean="0"/>
              <a:t>. Jest to pakiet który poprzez metody i zapytania </a:t>
            </a:r>
            <a:r>
              <a:rPr lang="pl-PL" dirty="0" err="1" smtClean="0"/>
              <a:t>Linq</a:t>
            </a:r>
            <a:r>
              <a:rPr lang="pl-PL" dirty="0" smtClean="0"/>
              <a:t> przekazuje do bazy polecenia o selekcji, tworzeniu, edycji lub usuwaniu obiektów. Każda encja jest reprezentowana przez klasę. Połączenie z bazą następuje poprzez obiekt dziedziczący z klasy </a:t>
            </a:r>
            <a:r>
              <a:rPr lang="pl-PL" dirty="0" err="1" smtClean="0"/>
              <a:t>DBContext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err="1" smtClean="0"/>
              <a:t>Entity</a:t>
            </a:r>
            <a:r>
              <a:rPr lang="pl-PL" dirty="0" err="1"/>
              <a:t>F</a:t>
            </a:r>
            <a:r>
              <a:rPr lang="pl-PL" dirty="0" err="1" smtClean="0"/>
              <a:t>ramework</a:t>
            </a:r>
            <a:r>
              <a:rPr lang="pl-PL" dirty="0" smtClean="0"/>
              <a:t> pozwala zaimportować istniejące tabele do aplikacji (</a:t>
            </a:r>
            <a:r>
              <a:rPr lang="pl-PL" dirty="0" err="1" smtClean="0"/>
              <a:t>database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), jednak umożliwia też zdefiniowanie encji w kodzie i przeniesienie je do bazy (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). W aplikacji wykorzystamy drugie podejście.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2355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</a:t>
            </a:r>
            <a:r>
              <a:rPr lang="pl-PL" dirty="0" smtClean="0"/>
              <a:t>– Tworzenie klas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folderze </a:t>
            </a:r>
            <a:r>
              <a:rPr lang="pl-PL" dirty="0" err="1" smtClean="0"/>
              <a:t>Models</a:t>
            </a:r>
            <a:r>
              <a:rPr lang="pl-PL" dirty="0" smtClean="0"/>
              <a:t> utworzono nowy plik – </a:t>
            </a:r>
            <a:r>
              <a:rPr lang="pl-PL" dirty="0" err="1" smtClean="0"/>
              <a:t>DatabaseModels</a:t>
            </a:r>
            <a:r>
              <a:rPr lang="pl-PL" dirty="0" smtClean="0"/>
              <a:t>, w której zdefiniowane będą obiekty utworzonych klas, a także definicja kontekstu. Rozpoczęto od utworzenia czterech klas:</a:t>
            </a:r>
          </a:p>
          <a:p>
            <a:r>
              <a:rPr lang="pl-PL" dirty="0" smtClean="0"/>
              <a:t>Apartamenty – przechowuje dane o dostępnym apartamencie: jego cenę, lokalizację, właściciela itd..</a:t>
            </a:r>
          </a:p>
          <a:p>
            <a:r>
              <a:rPr lang="pl-PL" dirty="0" smtClean="0"/>
              <a:t>Udogodnienia – przechowuje listę dostępnych udogodnień, np. basen czy darmowy parking.</a:t>
            </a:r>
          </a:p>
          <a:p>
            <a:r>
              <a:rPr lang="pl-PL" dirty="0" err="1" smtClean="0"/>
              <a:t>UdogodnieniaApartamenty</a:t>
            </a:r>
            <a:r>
              <a:rPr lang="pl-PL" dirty="0" smtClean="0"/>
              <a:t> – encja pośrednicząca pomiędzy encją Apartamenty i Udogodnienia, wskazuje jakie udogodnienia znajdują się w konkretnych apartamentach.</a:t>
            </a:r>
          </a:p>
          <a:p>
            <a:r>
              <a:rPr lang="pl-PL" dirty="0" smtClean="0"/>
              <a:t>Wizyty – przechowuje dane o wizytach klientów w apartamentach: datę rezerwacji, datę wpłaty, datę rozpoczęcia i zakończenia pobytu, klienta i apartament itd..</a:t>
            </a:r>
          </a:p>
          <a:p>
            <a:pPr marL="36576" indent="0">
              <a:buNone/>
            </a:pPr>
            <a:r>
              <a:rPr lang="pl-PL" dirty="0" smtClean="0"/>
              <a:t>Aby zdefiniować klucz główny dla encji, należy dodać do odpowiedniej właściwości atrybut [</a:t>
            </a:r>
            <a:r>
              <a:rPr lang="pl-PL" dirty="0" err="1" smtClean="0"/>
              <a:t>Key</a:t>
            </a:r>
            <a:r>
              <a:rPr lang="pl-PL" dirty="0" smtClean="0"/>
              <a:t>]. Aby dodać automatyczną inkrementację klucza, należy użyć atrybutu [</a:t>
            </a:r>
            <a:r>
              <a:rPr lang="pl-PL" dirty="0" err="1" smtClean="0"/>
              <a:t>DatabaseGeneratedOption.Identity</a:t>
            </a:r>
            <a:r>
              <a:rPr lang="pl-PL" dirty="0" smtClean="0"/>
              <a:t>].</a:t>
            </a:r>
          </a:p>
          <a:p>
            <a:pPr marL="36576" indent="0">
              <a:buNone/>
            </a:pPr>
            <a:r>
              <a:rPr lang="pl-PL" dirty="0" smtClean="0"/>
              <a:t>Aby dodać klucz obcy, należy dodać do klasy właściwość będącą obiektem klasy do której odwołuje się klucz główny, np. w klasie Wizyty utworzony zostanie obiekt klasy Apartamenty o nazwie Apartament. Następnie należy dodać właściwość mającą być wartością klucza głównego, np. </a:t>
            </a:r>
            <a:r>
              <a:rPr lang="pl-PL" dirty="0" err="1" smtClean="0"/>
              <a:t>IdApartament</a:t>
            </a:r>
            <a:r>
              <a:rPr lang="pl-PL" dirty="0" smtClean="0"/>
              <a:t>. Do tej właściwości należy dodać atrybut [</a:t>
            </a:r>
            <a:r>
              <a:rPr lang="pl-PL" dirty="0" err="1" smtClean="0"/>
              <a:t>ForeignKey</a:t>
            </a:r>
            <a:r>
              <a:rPr lang="pl-PL" dirty="0" smtClean="0"/>
              <a:t>(„</a:t>
            </a:r>
            <a:r>
              <a:rPr lang="pl-PL" dirty="0" err="1" smtClean="0"/>
              <a:t>nazwa_obiektu</a:t>
            </a:r>
            <a:r>
              <a:rPr lang="pl-PL" dirty="0" smtClean="0"/>
              <a:t>”)], np. [</a:t>
            </a:r>
            <a:r>
              <a:rPr lang="pl-PL" dirty="0" err="1" smtClean="0"/>
              <a:t>ForeignKey</a:t>
            </a:r>
            <a:r>
              <a:rPr lang="pl-PL" dirty="0" smtClean="0"/>
              <a:t>(„Apartament”)]. Ważne jest, aby typ klucza obcego był identyczny z typem klucza głównego wykorzystywanej w relacji klasy.</a:t>
            </a:r>
          </a:p>
          <a:p>
            <a:pPr marL="36576" indent="0">
              <a:buNone/>
            </a:pPr>
            <a:r>
              <a:rPr lang="pl-PL" dirty="0" smtClean="0"/>
              <a:t>Po zdefiniowaniu klucza obcego można także opcjonalnie dodać do klasy z której czerpany jest klucz nową właściwość typu </a:t>
            </a:r>
            <a:r>
              <a:rPr lang="pl-PL" dirty="0" err="1" smtClean="0"/>
              <a:t>ICollection</a:t>
            </a:r>
            <a:r>
              <a:rPr lang="pl-PL" dirty="0" smtClean="0"/>
              <a:t>&lt;&gt;, będącą listą obiektów danego typu odwołujących się do tego obiektu, np. w klasie Apartament utworzona zostanie lista wizyt i udogodnień.</a:t>
            </a:r>
          </a:p>
        </p:txBody>
      </p:sp>
    </p:spTree>
    <p:extLst>
      <p:ext uri="{BB962C8B-B14F-4D97-AF65-F5344CB8AC3E}">
        <p14:creationId xmlns:p14="http://schemas.microsoft.com/office/powerpoint/2010/main" val="3985846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</a:t>
            </a:r>
            <a:r>
              <a:rPr lang="pl-PL" dirty="0" smtClean="0"/>
              <a:t>– </a:t>
            </a:r>
            <a:r>
              <a:rPr lang="pl-PL" dirty="0"/>
              <a:t>Tworzenie klas</a:t>
            </a:r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7200" y="1961463"/>
            <a:ext cx="3657600" cy="1290451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961463"/>
            <a:ext cx="3657600" cy="3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83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</a:t>
            </a:r>
            <a:r>
              <a:rPr lang="pl-PL" dirty="0" smtClean="0"/>
              <a:t>– </a:t>
            </a:r>
            <a:r>
              <a:rPr lang="pl-PL" dirty="0"/>
              <a:t>Tworzenie klas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3657600" cy="2652764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1855" y="1600200"/>
            <a:ext cx="284828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7638"/>
            <a:ext cx="5194920" cy="5090219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folderze </a:t>
            </a:r>
            <a:r>
              <a:rPr lang="pl-PL" dirty="0" err="1" smtClean="0"/>
              <a:t>Models</a:t>
            </a:r>
            <a:r>
              <a:rPr lang="pl-PL" dirty="0" smtClean="0"/>
              <a:t> przechowywane są klasy wykorzystywane w aplikacji. Są one wykorzystywane jako konteksty stron.</a:t>
            </a:r>
          </a:p>
          <a:p>
            <a:pPr marL="36576" indent="0">
              <a:buNone/>
            </a:pPr>
            <a:r>
              <a:rPr lang="pl-PL" dirty="0" smtClean="0"/>
              <a:t>Modele należy konstruować w ten sposób, aby zawierały wszystkie dane, które chcemy przedstawić na stronie, połączone w logiczną całość. Po prawej stronie przedstawiono przykład modelu dla strony logowania.</a:t>
            </a:r>
          </a:p>
          <a:p>
            <a:pPr marL="36576" indent="0">
              <a:buNone/>
            </a:pPr>
            <a:r>
              <a:rPr lang="pl-PL" dirty="0" smtClean="0"/>
              <a:t>Domyślnie w aplikacji są 3 pliki .</a:t>
            </a:r>
            <a:r>
              <a:rPr lang="pl-PL" dirty="0" err="1" smtClean="0"/>
              <a:t>cs</a:t>
            </a:r>
            <a:r>
              <a:rPr lang="pl-PL" dirty="0" smtClean="0"/>
              <a:t> zawierające definicje modeli:</a:t>
            </a:r>
          </a:p>
          <a:p>
            <a:r>
              <a:rPr lang="pl-PL" dirty="0" err="1" smtClean="0"/>
              <a:t>AccountViewModels</a:t>
            </a:r>
            <a:r>
              <a:rPr lang="pl-PL" dirty="0" smtClean="0"/>
              <a:t> – modele dla stron odpowiadających za zarządzanie użytkownikami (logowanie, tworzenie nowego użytkownika, odzyskiwanie hasła)</a:t>
            </a:r>
          </a:p>
          <a:p>
            <a:r>
              <a:rPr lang="pl-PL" dirty="0" err="1" smtClean="0"/>
              <a:t>IdentityModels</a:t>
            </a:r>
            <a:r>
              <a:rPr lang="pl-PL" dirty="0" smtClean="0"/>
              <a:t> – plik przechowujący dane na temat struktury użytkownika – zostanie od dokładniej opisany później</a:t>
            </a:r>
          </a:p>
          <a:p>
            <a:r>
              <a:rPr lang="pl-PL" dirty="0" err="1" smtClean="0"/>
              <a:t>ManageViewModels</a:t>
            </a:r>
            <a:r>
              <a:rPr lang="pl-PL" dirty="0" smtClean="0"/>
              <a:t> – modele dla stron odpowiadających za zarządzanie własnym kontem (zmiana ustawień, hasła itd.)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85" y="1412083"/>
            <a:ext cx="2066925" cy="7048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4" y="2567335"/>
            <a:ext cx="2943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79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Tworzenie obiektów w bazie – Tworzenie </a:t>
            </a:r>
            <a:r>
              <a:rPr lang="pl-PL" dirty="0" smtClean="0"/>
              <a:t>kontekstu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kontekście należy zawrzeć następujące elementy:</a:t>
            </a:r>
          </a:p>
          <a:p>
            <a:r>
              <a:rPr lang="pl-PL" dirty="0"/>
              <a:t>b</a:t>
            </a:r>
            <a:r>
              <a:rPr lang="pl-PL" dirty="0" smtClean="0"/>
              <a:t>ezparametrowy konstruktor, wywołujący konstruktor klasy potomnej z nazwą ścieżki dostępu do bazy (nazwa określona w </a:t>
            </a:r>
            <a:r>
              <a:rPr lang="pl-PL" dirty="0" err="1" smtClean="0"/>
              <a:t>Web.config</a:t>
            </a:r>
            <a:r>
              <a:rPr lang="pl-PL" dirty="0" smtClean="0"/>
              <a:t>, domyślnie „</a:t>
            </a:r>
            <a:r>
              <a:rPr lang="pl-PL" dirty="0" err="1" smtClean="0"/>
              <a:t>DefaultConnection</a:t>
            </a:r>
            <a:r>
              <a:rPr lang="pl-PL" dirty="0" smtClean="0"/>
              <a:t>”)</a:t>
            </a:r>
          </a:p>
          <a:p>
            <a:r>
              <a:rPr lang="pl-PL" dirty="0"/>
              <a:t>p</a:t>
            </a:r>
            <a:r>
              <a:rPr lang="pl-PL" dirty="0" smtClean="0"/>
              <a:t>ubliczne właściwości typu </a:t>
            </a:r>
            <a:r>
              <a:rPr lang="pl-PL" dirty="0" err="1" smtClean="0"/>
              <a:t>DbSet</a:t>
            </a:r>
            <a:r>
              <a:rPr lang="pl-PL" dirty="0" smtClean="0"/>
              <a:t>&lt;</a:t>
            </a:r>
            <a:r>
              <a:rPr lang="pl-PL" dirty="0" err="1" smtClean="0"/>
              <a:t>typ_klasy_do_umieszczenia_w_bazie</a:t>
            </a:r>
            <a:r>
              <a:rPr lang="pl-PL" dirty="0" smtClean="0"/>
              <a:t>&gt; (zwykle ich nazwa odpowiada nazwie ich klasy)</a:t>
            </a:r>
          </a:p>
          <a:p>
            <a:r>
              <a:rPr lang="pl-PL" dirty="0"/>
              <a:t>o</a:t>
            </a:r>
            <a:r>
              <a:rPr lang="pl-PL" dirty="0" smtClean="0"/>
              <a:t>dpowiednio skonfigurowaną metodę </a:t>
            </a:r>
            <a:r>
              <a:rPr lang="pl-PL" dirty="0" err="1" smtClean="0"/>
              <a:t>OnModelCreating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8326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</a:t>
            </a:r>
            <a:r>
              <a:rPr lang="pl-PL" dirty="0" smtClean="0"/>
              <a:t>danych – </a:t>
            </a:r>
            <a:r>
              <a:rPr lang="pl-PL" dirty="0"/>
              <a:t>Tworzenie kontekstu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469" y="1600200"/>
            <a:ext cx="569106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7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 </a:t>
            </a:r>
            <a:r>
              <a:rPr lang="pl-PL" dirty="0" smtClean="0"/>
              <a:t>– Wartości początkowe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pl-PL" dirty="0" smtClean="0"/>
              <a:t>Aby zainicjalizować w bazie wartości początkowe – w tym przypadku dodane zostaną dostępne udogodnienia – należy utworzyć klasę pochodną z klasy </a:t>
            </a:r>
            <a:r>
              <a:rPr lang="pl-PL" dirty="0" err="1" smtClean="0"/>
              <a:t>DropCreateDatabaseIfModelChanges</a:t>
            </a:r>
            <a:r>
              <a:rPr lang="pl-PL" dirty="0" smtClean="0"/>
              <a:t>&lt;&gt;. Służy ona do definiowania działań, jakie mają się wykonać, jeśli wykryta zostanie zmiana modelu. Dodawanie wartości należy wykonać w funkcji </a:t>
            </a:r>
            <a:r>
              <a:rPr lang="pl-PL" dirty="0" err="1" smtClean="0"/>
              <a:t>Seed</a:t>
            </a:r>
            <a:r>
              <a:rPr lang="pl-PL" dirty="0" smtClean="0"/>
              <a:t>().</a:t>
            </a:r>
          </a:p>
          <a:p>
            <a:pPr marL="36576" indent="0">
              <a:buNone/>
            </a:pPr>
            <a:r>
              <a:rPr lang="pl-PL" dirty="0" smtClean="0"/>
              <a:t>Aby dodać elementy do tabeli Udogodnienia, należy stworzyć listę obiektów tej klasy, ustawić ich wartości, dodać listę do kontekstu i wywołać funkcję </a:t>
            </a:r>
            <a:r>
              <a:rPr lang="pl-PL" dirty="0" err="1" smtClean="0"/>
              <a:t>SaveChanges</a:t>
            </a:r>
            <a:r>
              <a:rPr lang="pl-PL" dirty="0" smtClean="0"/>
              <a:t>().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8555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 – Wartości początkowe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2153444"/>
            <a:ext cx="6772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81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Konfigurowanie bazy danych – zmiany w </a:t>
            </a:r>
            <a:r>
              <a:rPr lang="pl-PL" dirty="0" err="1" smtClean="0"/>
              <a:t>Web.config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900808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podpiąć kontekst i jego </a:t>
            </a:r>
            <a:r>
              <a:rPr lang="pl-PL" dirty="0" err="1" smtClean="0"/>
              <a:t>inicjalizer</a:t>
            </a:r>
            <a:r>
              <a:rPr lang="pl-PL" dirty="0"/>
              <a:t> </a:t>
            </a:r>
            <a:r>
              <a:rPr lang="pl-PL" dirty="0" smtClean="0"/>
              <a:t>do aplikacji należy dodać do głównego pliku </a:t>
            </a:r>
            <a:r>
              <a:rPr lang="pl-PL" dirty="0" err="1" smtClean="0"/>
              <a:t>Web.config</a:t>
            </a:r>
            <a:r>
              <a:rPr lang="pl-PL" dirty="0" smtClean="0"/>
              <a:t> fragment podany poniżej. Baza zostanie przebudowana przy pierwszym odwołaniu do niej (przy pierwszym utworzeniu w aplikacji obiektu klasy </a:t>
            </a:r>
            <a:r>
              <a:rPr lang="pl-PL" dirty="0" err="1" smtClean="0"/>
              <a:t>EntityContext</a:t>
            </a:r>
            <a:r>
              <a:rPr lang="pl-PL" dirty="0" smtClean="0"/>
              <a:t>).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83572"/>
            <a:ext cx="8562296" cy="21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28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Przykładowe operacje na </a:t>
            </a:r>
            <a:r>
              <a:rPr lang="pl-PL" dirty="0" err="1" smtClean="0"/>
              <a:t>EntityContext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EntityContext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EntityContext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  <a:r>
              <a:rPr lang="pl-PL" dirty="0" smtClean="0"/>
              <a:t>- utworzenie kontekstu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context.Apartamenty.ToList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 smtClean="0"/>
              <a:t>– pobranie listy apartamentów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context.Apartamenty.Where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(a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a.IloscOsob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== 2)  </a:t>
            </a:r>
            <a:r>
              <a:rPr lang="pl-PL" dirty="0" smtClean="0"/>
              <a:t>- pobranie listy apartamentów takich, że ilość osób wynosi 2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context.Apartamenty.First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 smtClean="0"/>
              <a:t>– pobranie pierwszego apartamentu z listy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context.Apartamenty.First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(a =&gt;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a.IloscOsob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== 2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pl-PL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smtClean="0"/>
              <a:t>– pobranie pierwszego elementu z listy takiego, że ilość osób wynosi 2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context.Apartamenty.Select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(a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a.Nazwa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pl-PL" dirty="0" smtClean="0"/>
              <a:t> – pobranie listy nazw wszystkich apartamentów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context.UdogodnieniaApartamenty.Where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(u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u.Udogodnienie.Nazwa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== „Basen”) </a:t>
            </a:r>
            <a:r>
              <a:rPr lang="pl-PL" dirty="0" smtClean="0"/>
              <a:t>– pobranie obiektów z tabeli </a:t>
            </a:r>
            <a:r>
              <a:rPr lang="pl-PL" dirty="0" err="1" smtClean="0"/>
              <a:t>UdogodnieniaApartamenty</a:t>
            </a:r>
            <a:r>
              <a:rPr lang="pl-PL" dirty="0" smtClean="0"/>
              <a:t>, dla których nazwa udogodnienia to „Basen”</a:t>
            </a:r>
          </a:p>
        </p:txBody>
      </p:sp>
    </p:spTree>
    <p:extLst>
      <p:ext uri="{BB962C8B-B14F-4D97-AF65-F5344CB8AC3E}">
        <p14:creationId xmlns:p14="http://schemas.microsoft.com/office/powerpoint/2010/main" val="23536308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Automatyczne generowanie kontrolera i widoków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6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Automatyczne generowanie kontrolera i widoków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556792"/>
            <a:ext cx="5715000" cy="3657600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333500" y="5357532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UWAGA! Przed pierwszym wygenerowaniem należy chwilowo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zakomentować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w pliku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Web.config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dodaną wcześniej sekcję &lt;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contexts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&gt;, gdyż powoduje ona błędy.</a:t>
            </a:r>
            <a:endParaRPr lang="pl-P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06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Automatyczne generowanie kontrolera i widoków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Automatycznie został wygenerowany domyślny kontroler dla apartamentów oraz wszystkie potrzebne widoki: lista apartamentów (Index), usuwanie, podgląd, dodawanie i edycja.</a:t>
            </a:r>
          </a:p>
          <a:p>
            <a:pPr marL="36576" indent="0">
              <a:buNone/>
            </a:pPr>
            <a:r>
              <a:rPr lang="pl-PL" dirty="0" smtClean="0"/>
              <a:t>Na potrzeby aplikacji należy zmodyfikować każdy z widoków.</a:t>
            </a:r>
            <a:endParaRPr lang="pl-PL" dirty="0"/>
          </a:p>
          <a:p>
            <a:pPr marL="36576" indent="0">
              <a:buNone/>
            </a:pPr>
            <a:r>
              <a:rPr lang="pl-PL" dirty="0" smtClean="0"/>
              <a:t>Na razie nie jest rozważany problem uprawnień do kolejnych stron. Zostaną one dodane później.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600200"/>
            <a:ext cx="2324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7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MojeApartamenty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aplikacji znajdować się będą dwa widoki zawierające widok listy apartamentów - Index i </a:t>
            </a:r>
            <a:r>
              <a:rPr lang="pl-PL" dirty="0" err="1" smtClean="0"/>
              <a:t>MojeApartamenty</a:t>
            </a:r>
            <a:r>
              <a:rPr lang="pl-PL" dirty="0" smtClean="0"/>
              <a:t>. Drugi z widoków został wygenerowany poprzez skopiowanie pierwszego. Aby skopiować widok należy utworzyć nowy widok o tej samej treści i dodać w kontrolerze nową akcję o nazwie zgodnej z nazwą nowego widoku.</a:t>
            </a:r>
          </a:p>
          <a:p>
            <a:pPr marL="36576" indent="0">
              <a:buNone/>
            </a:pPr>
            <a:r>
              <a:rPr lang="pl-PL" dirty="0" smtClean="0"/>
              <a:t>Widok Index będzie zawierał mechanizm wyszukiwania apartamentów przez użytkownika. Zostanie on wykonany w późniejszym etapie. Na zostanie jedynie usunięty mechanizm Dodaj/Usuń/Edytuj, a zastąpiony zostanie linkiem Rezerwuj.</a:t>
            </a:r>
          </a:p>
          <a:p>
            <a:pPr marL="36576" indent="0">
              <a:buNone/>
            </a:pPr>
            <a:r>
              <a:rPr lang="pl-PL" dirty="0" smtClean="0"/>
              <a:t>W widoku </a:t>
            </a:r>
            <a:r>
              <a:rPr lang="pl-PL" dirty="0" err="1" smtClean="0"/>
              <a:t>MojeApartamenty</a:t>
            </a:r>
            <a:r>
              <a:rPr lang="pl-PL" dirty="0" smtClean="0"/>
              <a:t> właściciel będzie miał wgląd w listę swoich apartamentów, wraz z możliwością ich dodania, edycji</a:t>
            </a:r>
            <a:r>
              <a:rPr lang="pl-PL" dirty="0"/>
              <a:t> </a:t>
            </a:r>
            <a:r>
              <a:rPr lang="pl-PL" dirty="0" smtClean="0"/>
              <a:t>lub usunięcia (tylko jeśli w apartamencie nie było jeszcze odwiedzających).</a:t>
            </a:r>
          </a:p>
        </p:txBody>
      </p:sp>
    </p:spTree>
    <p:extLst>
      <p:ext uri="{BB962C8B-B14F-4D97-AF65-F5344CB8AC3E}">
        <p14:creationId xmlns:p14="http://schemas.microsoft.com/office/powerpoint/2010/main" val="199313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Struktura projektu - </a:t>
            </a:r>
            <a:r>
              <a:rPr lang="pl-PL" dirty="0" err="1" smtClean="0"/>
              <a:t>Controllers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folderze </a:t>
            </a:r>
            <a:r>
              <a:rPr lang="pl-PL" dirty="0" err="1" smtClean="0"/>
              <a:t>Controllers</a:t>
            </a:r>
            <a:r>
              <a:rPr lang="pl-PL" dirty="0" smtClean="0"/>
              <a:t> przechowywana jest lista kontrolerów. Kontrolery odpowiadają za działania aplikacji po stronie serwera. Kontroler jest klasą dziedziczącą z klasy Controller. Jego nazwa musi się kończyć na słowo Controller i musi zawierać co najmniej jedną akcję (metodę wywoływaną przy wczytywaniu strony).</a:t>
            </a:r>
          </a:p>
          <a:p>
            <a:pPr marL="36576" indent="0">
              <a:buNone/>
            </a:pPr>
            <a:r>
              <a:rPr lang="pl-PL" dirty="0" smtClean="0"/>
              <a:t>Domyślnie w projekcie znajdują się trzy kontrolery – </a:t>
            </a:r>
            <a:r>
              <a:rPr lang="pl-PL" dirty="0" err="1" smtClean="0"/>
              <a:t>AccountController</a:t>
            </a:r>
            <a:r>
              <a:rPr lang="pl-PL" dirty="0" smtClean="0"/>
              <a:t>, </a:t>
            </a:r>
            <a:r>
              <a:rPr lang="pl-PL" dirty="0" err="1" smtClean="0"/>
              <a:t>ManageController</a:t>
            </a:r>
            <a:r>
              <a:rPr lang="pl-PL" dirty="0" smtClean="0"/>
              <a:t> i </a:t>
            </a:r>
            <a:r>
              <a:rPr lang="pl-PL" dirty="0" err="1" smtClean="0"/>
              <a:t>HomeController</a:t>
            </a:r>
            <a:r>
              <a:rPr lang="pl-PL" dirty="0" smtClean="0"/>
              <a:t>. Dla dwóch pierwszych kontrolerów istnieją modele. </a:t>
            </a:r>
            <a:r>
              <a:rPr lang="pl-PL" dirty="0" err="1" smtClean="0"/>
              <a:t>HomeController</a:t>
            </a:r>
            <a:r>
              <a:rPr lang="pl-PL" dirty="0" smtClean="0"/>
              <a:t> odpowiada tylko za wyświetlanie stałych danych – strony domowej, strony z kontaktami itd.. Nie operuje na danych, dlatego nie zdefiniowano dla niego modelu.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600200"/>
            <a:ext cx="21621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1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MojeApartamenty</a:t>
            </a:r>
            <a:r>
              <a:rPr lang="pl-PL" dirty="0" smtClean="0"/>
              <a:t> – Tworzenie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Wyświetlanie danych na liście polega na zdefiniowaniu tabeli, jej nagłówka, a następnie w pętli </a:t>
            </a:r>
            <a:r>
              <a:rPr lang="pl-PL" dirty="0" err="1" smtClean="0"/>
              <a:t>foreach</a:t>
            </a:r>
            <a:r>
              <a:rPr lang="pl-PL" dirty="0"/>
              <a:t> </a:t>
            </a:r>
            <a:r>
              <a:rPr lang="pl-PL" dirty="0" smtClean="0"/>
              <a:t>generowaniu kolejnych wierszy za pomocą struktury </a:t>
            </a:r>
            <a:r>
              <a:rPr lang="pl-PL" dirty="0" err="1" smtClean="0"/>
              <a:t>Html.DisplayFor</a:t>
            </a:r>
            <a:r>
              <a:rPr lang="pl-PL" dirty="0" smtClean="0"/>
              <a:t>(). Wyświetlana wartość nie może być wyrażeniem, dlatego do każdej wartości nie podanej bezpośrednio należy dodać publiczną właściwość.</a:t>
            </a:r>
          </a:p>
          <a:p>
            <a:pPr marL="36576" indent="0">
              <a:buNone/>
            </a:pPr>
            <a:r>
              <a:rPr lang="pl-PL" dirty="0" smtClean="0"/>
              <a:t>Do tego celu należy utworzyć nowy model, który będzie reprezentował obiekty wyświetlane na liście. Model ten zostanie zdefiniowany w nowym pliku </a:t>
            </a:r>
            <a:r>
              <a:rPr lang="pl-PL" dirty="0" err="1" smtClean="0"/>
              <a:t>ApartamentyModels</a:t>
            </a:r>
            <a:r>
              <a:rPr lang="pl-PL" dirty="0" smtClean="0"/>
              <a:t> i zostanie nazwany </a:t>
            </a:r>
            <a:r>
              <a:rPr lang="pl-PL" dirty="0" err="1" smtClean="0"/>
              <a:t>ApartamentyDisplayViewModel</a:t>
            </a:r>
            <a:r>
              <a:rPr lang="pl-PL" dirty="0" smtClean="0"/>
              <a:t>. Musi on zawierać te same pola co klasa Apartamenty, dlatego dodane zostanie do niego dziedziczenie z tej klasy. Ponadto dopisane zostaną następujące pola (tylko do odczytu):</a:t>
            </a:r>
          </a:p>
          <a:p>
            <a:r>
              <a:rPr lang="pl-PL" dirty="0" err="1" smtClean="0"/>
              <a:t>WlascicielImieNazwisko</a:t>
            </a:r>
            <a:r>
              <a:rPr lang="pl-PL" dirty="0" smtClean="0"/>
              <a:t> – imię i nazwisko właściciela</a:t>
            </a:r>
          </a:p>
          <a:p>
            <a:r>
              <a:rPr lang="pl-PL" dirty="0" smtClean="0"/>
              <a:t>Udogodnienia – lista udogodnień po przecinku</a:t>
            </a:r>
          </a:p>
          <a:p>
            <a:r>
              <a:rPr lang="pl-PL" dirty="0" err="1" smtClean="0"/>
              <a:t>IloscWizyt</a:t>
            </a:r>
            <a:r>
              <a:rPr lang="pl-PL" dirty="0" smtClean="0"/>
              <a:t> – ilość wizyt (zakończonych)</a:t>
            </a:r>
          </a:p>
          <a:p>
            <a:r>
              <a:rPr lang="pl-PL" dirty="0" smtClean="0"/>
              <a:t>Ocena – średnia ocena wizyt</a:t>
            </a:r>
          </a:p>
          <a:p>
            <a:pPr marL="36576" indent="0">
              <a:buNone/>
            </a:pPr>
            <a:r>
              <a:rPr lang="pl-PL" dirty="0" smtClean="0"/>
              <a:t>Do modelu dodano też konstruktor przyjmujący obiekt klasy Apartamenty, przepisujący wszystkie wartości.</a:t>
            </a:r>
          </a:p>
        </p:txBody>
      </p:sp>
    </p:spTree>
    <p:extLst>
      <p:ext uri="{BB962C8B-B14F-4D97-AF65-F5344CB8AC3E}">
        <p14:creationId xmlns:p14="http://schemas.microsoft.com/office/powerpoint/2010/main" val="2295927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Tworzenie modelu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3657600" cy="3189656"/>
          </a:xfrm>
          <a:prstGeom prst="rect">
            <a:avLst/>
          </a:prstGeom>
        </p:spPr>
      </p:pic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7200" y="1700808"/>
            <a:ext cx="3657600" cy="289092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57200" y="5013176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 smtClean="0"/>
              <a:t>WlascicielImieNazwisko</a:t>
            </a:r>
            <a:r>
              <a:rPr lang="pl-PL" sz="1400" dirty="0" smtClean="0"/>
              <a:t> – z kontekstu przechowującego informacje o użytkownikach pobierany jest obiekt klasy </a:t>
            </a:r>
            <a:r>
              <a:rPr lang="pl-PL" sz="1400" dirty="0" err="1" smtClean="0"/>
              <a:t>ApplicationUser</a:t>
            </a:r>
            <a:r>
              <a:rPr lang="pl-PL" sz="1400" dirty="0"/>
              <a:t> </a:t>
            </a:r>
            <a:r>
              <a:rPr lang="pl-PL" sz="1400" dirty="0" smtClean="0"/>
              <a:t>o odpowiednim Id.  Następnie tworzony jest string w formacie „&lt;</a:t>
            </a:r>
            <a:r>
              <a:rPr lang="pl-PL" sz="1400" dirty="0" err="1" smtClean="0"/>
              <a:t>Imie</a:t>
            </a:r>
            <a:r>
              <a:rPr lang="pl-PL" sz="1400" dirty="0" smtClean="0"/>
              <a:t>&gt; &lt;Nazwisko&gt;”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Udogodnienia – jeżeli nie ma żadnych udogodnień, zwróć pusty string; jeśli są, pobierz listę nazw wszystkich dodanych udogodnień i połącz je po przecinku.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 smtClean="0"/>
              <a:t>IliscWizyt</a:t>
            </a:r>
            <a:r>
              <a:rPr lang="pl-PL" sz="1400" dirty="0" smtClean="0"/>
              <a:t> – jeżeli nie ma wizyt, zwróć 0, jeżeli są, zwróć ilość wizyt zakończonych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Ocena – jeżeli nie ma wizyt, zwróć 0, jeżeli ją, wylicz średnią ocenę z wizyt.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6773620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</a:t>
            </a:r>
            <a:r>
              <a:rPr lang="pl-PL" dirty="0" smtClean="0"/>
              <a:t>Zmiany w kontrolerze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8863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l-PL" sz="1800" dirty="0" smtClean="0"/>
              <a:t>Pierwotna postać akcji </a:t>
            </a:r>
            <a:r>
              <a:rPr lang="pl-PL" sz="1800" dirty="0" err="1" smtClean="0"/>
              <a:t>MojeApartamenty</a:t>
            </a:r>
            <a:r>
              <a:rPr lang="pl-PL" sz="1800" dirty="0" smtClean="0"/>
              <a:t>, skopiowanej z akcji Index:</a:t>
            </a:r>
            <a:endParaRPr lang="pl-PL" sz="18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71403"/>
            <a:ext cx="3333750" cy="771525"/>
          </a:xfrm>
          <a:prstGeom prst="rect">
            <a:avLst/>
          </a:prstGeom>
        </p:spPr>
      </p:pic>
      <p:sp>
        <p:nvSpPr>
          <p:cNvPr id="8" name="Symbol zastępczy zawartości 5"/>
          <p:cNvSpPr txBox="1">
            <a:spLocks/>
          </p:cNvSpPr>
          <p:nvPr/>
        </p:nvSpPr>
        <p:spPr>
          <a:xfrm>
            <a:off x="457200" y="3125491"/>
            <a:ext cx="7467600" cy="4475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pl-PL" sz="1800" dirty="0"/>
              <a:t>P</a:t>
            </a:r>
            <a:r>
              <a:rPr lang="pl-PL" sz="1800" dirty="0" smtClean="0"/>
              <a:t>ostać akcji </a:t>
            </a:r>
            <a:r>
              <a:rPr lang="pl-PL" sz="1800" dirty="0" err="1" smtClean="0"/>
              <a:t>MojeApartamenty</a:t>
            </a:r>
            <a:r>
              <a:rPr lang="pl-PL" sz="1800" dirty="0"/>
              <a:t> </a:t>
            </a:r>
            <a:r>
              <a:rPr lang="pl-PL" sz="1800" dirty="0" smtClean="0"/>
              <a:t>po zmianie:</a:t>
            </a:r>
            <a:endParaRPr lang="pl-PL" sz="180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17" y="3755578"/>
            <a:ext cx="4686300" cy="1600200"/>
          </a:xfrm>
          <a:prstGeom prst="rect">
            <a:avLst/>
          </a:prstGeom>
        </p:spPr>
      </p:pic>
      <p:sp>
        <p:nvSpPr>
          <p:cNvPr id="10" name="Symbol zastępczy zawartości 5"/>
          <p:cNvSpPr txBox="1">
            <a:spLocks/>
          </p:cNvSpPr>
          <p:nvPr/>
        </p:nvSpPr>
        <p:spPr>
          <a:xfrm>
            <a:off x="459559" y="5538340"/>
            <a:ext cx="7467600" cy="11310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pl-PL" sz="2400" b="1" dirty="0" smtClean="0"/>
              <a:t>Działanie: </a:t>
            </a:r>
            <a:r>
              <a:rPr lang="pl-PL" sz="2400" dirty="0"/>
              <a:t>P</a:t>
            </a:r>
            <a:r>
              <a:rPr lang="pl-PL" sz="2400" dirty="0" smtClean="0"/>
              <a:t>obierz listę apartamentów, wraz z nazwami udogodnień (</a:t>
            </a:r>
            <a:r>
              <a:rPr lang="pl-PL" sz="2400" dirty="0" err="1" smtClean="0"/>
              <a:t>Include</a:t>
            </a:r>
            <a:r>
              <a:rPr lang="pl-PL" sz="2400" dirty="0" smtClean="0"/>
              <a:t>), których właścicielem jest zalogowany użytkownik (</a:t>
            </a:r>
            <a:r>
              <a:rPr lang="pl-PL" sz="2400" dirty="0" err="1" smtClean="0"/>
              <a:t>Where</a:t>
            </a:r>
            <a:r>
              <a:rPr lang="pl-PL" sz="2400" dirty="0" smtClean="0"/>
              <a:t>), a następnie zamiast każdego elementu wyświetl wygenerowany z niego obiekt klasy </a:t>
            </a:r>
            <a:r>
              <a:rPr lang="pl-PL" sz="2400" dirty="0" err="1" smtClean="0"/>
              <a:t>ApartamentyDisplayViewModel</a:t>
            </a:r>
            <a:r>
              <a:rPr lang="pl-PL" sz="2400" dirty="0" smtClean="0"/>
              <a:t> (Select). Utworzoną listę przekaż do widoku.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64982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Zmiany w </a:t>
            </a:r>
            <a:r>
              <a:rPr lang="pl-PL" dirty="0" smtClean="0"/>
              <a:t>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l-PL" sz="2800" dirty="0" smtClean="0"/>
              <a:t>Również w widoku należy wprowadzić kilka zmian. Przede wszystkim należy zmienić typ przyjmowanego modelu (określonego w pierwszej linijce widoku). Zamiast:</a:t>
            </a:r>
          </a:p>
          <a:p>
            <a:pPr marL="36576" indent="0">
              <a:buNone/>
            </a:pP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@model 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IEnumerable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HotelMVC.Models.Apartamenty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pl-PL" sz="2800" dirty="0" smtClean="0"/>
              <a:t>należy wstawić:</a:t>
            </a:r>
          </a:p>
          <a:p>
            <a:pPr marL="36576" indent="0">
              <a:buNone/>
            </a:pP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IEnumerable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HotelMVC.Models.ApartamentyDisplayViewModel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pl-PL" sz="2800" dirty="0" smtClean="0"/>
              <a:t>Następnie należy dodać odpowiednie kolumny w nagłówku i w wyliczeniu.</a:t>
            </a:r>
            <a:endParaRPr lang="pl-PL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944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Zmiany w </a:t>
            </a:r>
            <a:r>
              <a:rPr lang="pl-PL" dirty="0" smtClean="0"/>
              <a:t>widoku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7829" y="1600200"/>
            <a:ext cx="3476342" cy="4525963"/>
          </a:xfrm>
          <a:prstGeom prst="rect">
            <a:avLst/>
          </a:prstGeom>
        </p:spPr>
      </p:pic>
      <p:pic>
        <p:nvPicPr>
          <p:cNvPr id="9" name="Symbol zastępczy zawartości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7200" y="1600200"/>
            <a:ext cx="3657600" cy="38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43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 smtClean="0"/>
              <a:t>MojeApartamenty</a:t>
            </a:r>
            <a:r>
              <a:rPr lang="pl-PL" dirty="0" smtClean="0"/>
              <a:t> – Widok końcowy</a:t>
            </a:r>
            <a:endParaRPr lang="pl-PL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25"/>
            <a:ext cx="7467600" cy="4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2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</a:t>
            </a:r>
            <a:r>
              <a:rPr lang="pl-PL" dirty="0" err="1" smtClean="0"/>
              <a:t>Details</a:t>
            </a:r>
            <a:r>
              <a:rPr lang="pl-PL" dirty="0" smtClean="0"/>
              <a:t> i </a:t>
            </a:r>
            <a:r>
              <a:rPr lang="pl-PL" dirty="0" err="1" smtClean="0"/>
              <a:t>Delete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908920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Widoki </a:t>
            </a:r>
            <a:r>
              <a:rPr lang="pl-PL" dirty="0" err="1" smtClean="0"/>
              <a:t>Details</a:t>
            </a:r>
            <a:r>
              <a:rPr lang="pl-PL" dirty="0" smtClean="0"/>
              <a:t> i </a:t>
            </a:r>
            <a:r>
              <a:rPr lang="pl-PL" dirty="0" err="1" smtClean="0"/>
              <a:t>Delete</a:t>
            </a:r>
            <a:r>
              <a:rPr lang="pl-PL" dirty="0"/>
              <a:t> </a:t>
            </a:r>
            <a:r>
              <a:rPr lang="pl-PL" dirty="0" smtClean="0"/>
              <a:t>prezentują dane na temat apartamentu, bez możliwości ich zmiany. W tych widokach należy wprowadzić zmiany analogiczne, jak w widoku </a:t>
            </a:r>
            <a:r>
              <a:rPr lang="pl-PL" dirty="0" err="1" smtClean="0"/>
              <a:t>MojeApartamenty</a:t>
            </a:r>
            <a:r>
              <a:rPr lang="pl-PL" dirty="0" smtClean="0"/>
              <a:t> – zmienić model z Apartamenty na </a:t>
            </a:r>
            <a:r>
              <a:rPr lang="pl-PL" dirty="0" err="1" smtClean="0"/>
              <a:t>ApartamentyDisplayViewModel</a:t>
            </a:r>
            <a:r>
              <a:rPr lang="pl-PL" dirty="0" smtClean="0"/>
              <a:t> w akcjach i widokach oraz dodać wyświetlanie odpowiednich pól.</a:t>
            </a:r>
          </a:p>
          <a:p>
            <a:pPr marL="36576" indent="0">
              <a:buNone/>
            </a:pPr>
            <a:r>
              <a:rPr lang="pl-PL" dirty="0" err="1" smtClean="0"/>
              <a:t>Poniważ</a:t>
            </a:r>
            <a:r>
              <a:rPr lang="pl-PL" dirty="0" smtClean="0"/>
              <a:t> wyświetlana tu będzie również lista udogodnień, należy tak jak w liście apartamentów, zawrzeć ścieżkę do obiektu Udogodnienia (funkcja </a:t>
            </a:r>
            <a:r>
              <a:rPr lang="pl-PL" dirty="0" err="1" smtClean="0"/>
              <a:t>Include</a:t>
            </a:r>
            <a:r>
              <a:rPr lang="pl-PL" dirty="0" smtClean="0"/>
              <a:t>).</a:t>
            </a:r>
          </a:p>
          <a:p>
            <a:pPr marL="36576" indent="0">
              <a:buNone/>
            </a:pPr>
            <a:r>
              <a:rPr lang="pl-PL" dirty="0" smtClean="0"/>
              <a:t>Dodatkowo należy uniemożliwić wywołanie akcji </a:t>
            </a:r>
            <a:r>
              <a:rPr lang="pl-PL" dirty="0" err="1" smtClean="0"/>
              <a:t>Delete</a:t>
            </a:r>
            <a:r>
              <a:rPr lang="pl-PL" dirty="0" smtClean="0"/>
              <a:t>, jeżeli apartament ma już wizyty – tę zmianę należy wprowadzić na interfejsie </a:t>
            </a:r>
            <a:r>
              <a:rPr lang="pl-PL" dirty="0" err="1" smtClean="0"/>
              <a:t>MojeApartamenty</a:t>
            </a:r>
            <a:r>
              <a:rPr lang="pl-PL" dirty="0"/>
              <a:t>: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4509120"/>
            <a:ext cx="6267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7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Widoki </a:t>
            </a:r>
            <a:r>
              <a:rPr lang="pl-PL" dirty="0" err="1"/>
              <a:t>Details</a:t>
            </a:r>
            <a:r>
              <a:rPr lang="pl-PL" dirty="0"/>
              <a:t> i </a:t>
            </a:r>
            <a:r>
              <a:rPr lang="pl-PL" dirty="0" err="1" smtClean="0"/>
              <a:t>Delete</a:t>
            </a:r>
            <a:r>
              <a:rPr lang="pl-PL" dirty="0" smtClean="0"/>
              <a:t> - Zmiany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412637"/>
            <a:ext cx="3060204" cy="4716577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1" y="3831185"/>
            <a:ext cx="4288706" cy="230251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12638"/>
            <a:ext cx="4328317" cy="23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25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Details</a:t>
            </a:r>
            <a:r>
              <a:rPr lang="pl-PL" dirty="0" smtClean="0"/>
              <a:t> – </a:t>
            </a:r>
            <a:r>
              <a:rPr lang="pl-PL" dirty="0"/>
              <a:t>Widok końcowy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25"/>
            <a:ext cx="7467600" cy="4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034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 smtClean="0"/>
              <a:t>Delete</a:t>
            </a:r>
            <a:r>
              <a:rPr lang="pl-PL" dirty="0" smtClean="0"/>
              <a:t> – </a:t>
            </a:r>
            <a:r>
              <a:rPr lang="pl-PL" dirty="0"/>
              <a:t>Widok końcowy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25"/>
            <a:ext cx="7467600" cy="4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Akcje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06662"/>
            <a:ext cx="7467600" cy="3619501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b="1" dirty="0"/>
              <a:t>Akcje</a:t>
            </a:r>
            <a:r>
              <a:rPr lang="pl-PL" dirty="0"/>
              <a:t> </a:t>
            </a:r>
            <a:r>
              <a:rPr lang="pl-PL" dirty="0" smtClean="0"/>
              <a:t>to inaczej </a:t>
            </a:r>
            <a:r>
              <a:rPr lang="pl-PL" dirty="0"/>
              <a:t>metody wykonywane przy wczytywaniu </a:t>
            </a:r>
            <a:r>
              <a:rPr lang="pl-PL" dirty="0" smtClean="0"/>
              <a:t>strony. </a:t>
            </a:r>
            <a:r>
              <a:rPr lang="pl-PL" dirty="0"/>
              <a:t>Każda strona musi mieć zdefiniowaną akcję o nazwie zgodnej z jej nazwą. Akcja zwraca </a:t>
            </a:r>
            <a:r>
              <a:rPr lang="pl-PL" dirty="0" smtClean="0"/>
              <a:t>obiekt </a:t>
            </a:r>
            <a:r>
              <a:rPr lang="pl-PL" dirty="0" err="1" smtClean="0"/>
              <a:t>ActionResult</a:t>
            </a:r>
            <a:r>
              <a:rPr lang="pl-PL" dirty="0"/>
              <a:t> </a:t>
            </a:r>
            <a:r>
              <a:rPr lang="pl-PL" dirty="0" smtClean="0"/>
              <a:t>(lub </a:t>
            </a:r>
            <a:r>
              <a:rPr lang="pl-PL" dirty="0" err="1" smtClean="0"/>
              <a:t>Task</a:t>
            </a:r>
            <a:r>
              <a:rPr lang="pl-PL" dirty="0" smtClean="0"/>
              <a:t>&lt;</a:t>
            </a:r>
            <a:r>
              <a:rPr lang="pl-PL" dirty="0" err="1" smtClean="0"/>
              <a:t>ActionResult</a:t>
            </a:r>
            <a:r>
              <a:rPr lang="pl-PL" dirty="0" smtClean="0"/>
              <a:t>&gt; w przypadku akcji asynchronicznych). Może przyjmować parametry jak normalna funkcja.</a:t>
            </a:r>
          </a:p>
          <a:p>
            <a:pPr marL="36576" indent="0">
              <a:buNone/>
            </a:pPr>
            <a:r>
              <a:rPr lang="pl-PL" dirty="0" smtClean="0"/>
              <a:t>Domyślna akcja kontrolera ma nazwę Index.</a:t>
            </a:r>
          </a:p>
          <a:p>
            <a:pPr marL="36576" indent="0">
              <a:buNone/>
            </a:pPr>
            <a:r>
              <a:rPr lang="pl-PL" dirty="0" smtClean="0"/>
              <a:t>Najczęściej zwracane wyniki to </a:t>
            </a:r>
            <a:r>
              <a:rPr lang="pl-PL" dirty="0" err="1" smtClean="0"/>
              <a:t>View</a:t>
            </a:r>
            <a:r>
              <a:rPr lang="pl-PL" dirty="0" smtClean="0"/>
              <a:t>() – zwraca stronę o nazwie odpowiadającej nazwie metody, </a:t>
            </a:r>
            <a:r>
              <a:rPr lang="pl-PL" dirty="0" err="1" smtClean="0"/>
              <a:t>Partial</a:t>
            </a:r>
            <a:r>
              <a:rPr lang="pl-PL" dirty="0" smtClean="0"/>
              <a:t>() – zwraca element będący częścią strony lub </a:t>
            </a:r>
            <a:r>
              <a:rPr lang="pl-PL" dirty="0" err="1" smtClean="0"/>
              <a:t>RedirectToAction</a:t>
            </a:r>
            <a:r>
              <a:rPr lang="pl-PL" dirty="0" smtClean="0"/>
              <a:t>() – przekierowanie do innej akcji w innym kontrolerze.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600200"/>
            <a:ext cx="2000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993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</a:t>
            </a:r>
            <a:r>
              <a:rPr lang="pl-PL" dirty="0" err="1" smtClean="0"/>
              <a:t>Create</a:t>
            </a:r>
            <a:r>
              <a:rPr lang="pl-PL" dirty="0" smtClean="0"/>
              <a:t> i Edit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Widoki </a:t>
            </a:r>
            <a:r>
              <a:rPr lang="pl-PL" dirty="0" err="1" smtClean="0"/>
              <a:t>Create</a:t>
            </a:r>
            <a:r>
              <a:rPr lang="pl-PL" dirty="0" smtClean="0"/>
              <a:t> i Edit powinny mieć ten sam wygląd, gdyż każdą wprowadzoną przez właściciela daną można zmodyfikować.</a:t>
            </a:r>
          </a:p>
          <a:p>
            <a:pPr marL="36576" indent="0">
              <a:buNone/>
            </a:pPr>
            <a:r>
              <a:rPr lang="pl-PL" dirty="0" smtClean="0"/>
              <a:t>Do edycji dostępne będzie każde pole, z wyjątkiem automatycznie generowanego Id apartamentu oraz Id właściciela, do którego będzie przypisywane Id obecnie zalogowanego właściciela.</a:t>
            </a:r>
            <a:r>
              <a:rPr lang="pl-PL" dirty="0"/>
              <a:t> </a:t>
            </a:r>
            <a:r>
              <a:rPr lang="pl-PL" dirty="0" smtClean="0"/>
              <a:t>Dostępna będzie również lista udogodnień do wyboru, zaprezentowana w formie </a:t>
            </a:r>
            <a:r>
              <a:rPr lang="pl-PL" dirty="0" err="1" smtClean="0"/>
              <a:t>checkboxów</a:t>
            </a:r>
            <a:r>
              <a:rPr lang="pl-PL" dirty="0" smtClean="0"/>
              <a:t> – jednak wykonanie jest nie jest tak proste, jak by się mogło wydawać.</a:t>
            </a:r>
          </a:p>
          <a:p>
            <a:pPr marL="36576" indent="0">
              <a:buNone/>
            </a:pPr>
            <a:r>
              <a:rPr lang="pl-PL" dirty="0" smtClean="0"/>
              <a:t>Do akcji POST nie są przekazywane właściwości typu List&lt;&gt;, a wszelkie przekazywanie listy przez </a:t>
            </a:r>
            <a:r>
              <a:rPr lang="pl-PL" dirty="0" err="1" smtClean="0"/>
              <a:t>ViewBag</a:t>
            </a:r>
            <a:r>
              <a:rPr lang="pl-PL" dirty="0" smtClean="0"/>
              <a:t> czy </a:t>
            </a:r>
            <a:r>
              <a:rPr lang="pl-PL" dirty="0" err="1" smtClean="0"/>
              <a:t>ViewData</a:t>
            </a:r>
            <a:r>
              <a:rPr lang="pl-PL" dirty="0"/>
              <a:t> </a:t>
            </a:r>
            <a:r>
              <a:rPr lang="pl-PL" dirty="0" smtClean="0"/>
              <a:t>– widoczne jedynie na linii komunikacji widok-kontroler – są czyszczone przy wejściu do akcji POST. Z kolei przechowywanie listy w </a:t>
            </a:r>
            <a:r>
              <a:rPr lang="pl-PL" dirty="0" err="1" smtClean="0"/>
              <a:t>Session</a:t>
            </a:r>
            <a:r>
              <a:rPr lang="pl-PL" dirty="0" smtClean="0"/>
              <a:t> (obiekt trzymany przez całą sesję) nie zapisuje wprowadzonych w widoku zmian.</a:t>
            </a:r>
          </a:p>
          <a:p>
            <a:pPr marL="36576" indent="0">
              <a:buNone/>
            </a:pPr>
            <a:r>
              <a:rPr lang="pl-PL" dirty="0" smtClean="0"/>
              <a:t>Po długich poszukiwaniach natrafiono na działające rozwiązanie. Wymaga ono utworzenia nowego modelu, </a:t>
            </a:r>
            <a:r>
              <a:rPr lang="pl-PL" dirty="0" err="1" smtClean="0"/>
              <a:t>ApartamentyEditViewModel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4617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Widoki </a:t>
            </a:r>
            <a:r>
              <a:rPr lang="pl-PL" dirty="0" err="1"/>
              <a:t>Create</a:t>
            </a:r>
            <a:r>
              <a:rPr lang="pl-PL" dirty="0"/>
              <a:t> i </a:t>
            </a:r>
            <a:r>
              <a:rPr lang="pl-PL" dirty="0" smtClean="0"/>
              <a:t>Edit – Tworzenie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 smtClean="0"/>
              <a:t>Model </a:t>
            </a:r>
            <a:r>
              <a:rPr lang="pl-PL" dirty="0" err="1" smtClean="0"/>
              <a:t>ApartamentyEditViewModel</a:t>
            </a:r>
            <a:r>
              <a:rPr lang="pl-PL" dirty="0" smtClean="0"/>
              <a:t> będzie się składał z czterech pól – apartamentu, listy wszystkich dostępnych udogodnień, listy wybranych udogodnień i tablicy identyfikatorów wybranych udogodnień.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4306888"/>
            <a:ext cx="4705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52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Create</a:t>
            </a:r>
            <a:r>
              <a:rPr lang="pl-PL" dirty="0" smtClean="0"/>
              <a:t> – Zmiany w kontrolerze (akcja GET)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764903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pl-PL" dirty="0" smtClean="0"/>
              <a:t>Domyślnie do widoku </a:t>
            </a:r>
            <a:r>
              <a:rPr lang="pl-PL" dirty="0" err="1" smtClean="0"/>
              <a:t>Create</a:t>
            </a:r>
            <a:r>
              <a:rPr lang="pl-PL" dirty="0" smtClean="0"/>
              <a:t> nie jest przekazywany obiekt – wtedy widok tworzy nowy obiekt i jego używa jako modelu. W rozpatrywanym przypadku obiekt nie będzie wartością domyślną – trzeba przypisać do niego dane początkowe w akcji.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365104"/>
            <a:ext cx="4743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11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Create</a:t>
            </a:r>
            <a:r>
              <a:rPr lang="pl-PL" dirty="0" smtClean="0"/>
              <a:t> – Zmiany w kontrolerze (akcja POST)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akcji POST należy wprowadzić następujące zmiany:</a:t>
            </a:r>
          </a:p>
          <a:p>
            <a:r>
              <a:rPr lang="pl-PL" dirty="0" smtClean="0"/>
              <a:t>Zmienić typ argumentu wejściowego</a:t>
            </a:r>
          </a:p>
          <a:p>
            <a:r>
              <a:rPr lang="pl-PL" dirty="0" smtClean="0"/>
              <a:t>Pobrać z modelu apartament i dodać go do bazy</a:t>
            </a:r>
          </a:p>
          <a:p>
            <a:r>
              <a:rPr lang="pl-PL" dirty="0" smtClean="0"/>
              <a:t>Dodać do bazy odpowiednie obiekty klasy </a:t>
            </a:r>
            <a:r>
              <a:rPr lang="pl-PL" dirty="0" err="1" smtClean="0"/>
              <a:t>UdogodnieniaApartamenty</a:t>
            </a:r>
            <a:r>
              <a:rPr lang="pl-PL" dirty="0"/>
              <a:t> </a:t>
            </a:r>
            <a:r>
              <a:rPr lang="pl-PL" dirty="0" smtClean="0"/>
              <a:t>korzystając z podanej listy identyfikatorów</a:t>
            </a:r>
          </a:p>
          <a:p>
            <a:r>
              <a:rPr lang="pl-PL" dirty="0" smtClean="0"/>
              <a:t>Po udanym zapisie przekierować na stronę </a:t>
            </a:r>
            <a:r>
              <a:rPr lang="pl-PL" dirty="0" err="1" smtClean="0"/>
              <a:t>MojeApartamenty</a:t>
            </a:r>
            <a:endParaRPr lang="pl-PL" dirty="0" smtClean="0"/>
          </a:p>
          <a:p>
            <a:r>
              <a:rPr lang="pl-PL" dirty="0" smtClean="0"/>
              <a:t>W przypadku błędu i powrotu do strony </a:t>
            </a:r>
            <a:r>
              <a:rPr lang="pl-PL" dirty="0" err="1" smtClean="0"/>
              <a:t>Create</a:t>
            </a:r>
            <a:r>
              <a:rPr lang="pl-PL" dirty="0" smtClean="0"/>
              <a:t> ponownie wygenerować dla modelu listy udogodnień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37446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Create</a:t>
            </a:r>
            <a:r>
              <a:rPr lang="pl-PL" dirty="0"/>
              <a:t> – Zmiany w kontrolerze (akcja POST)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6817"/>
            <a:ext cx="7467600" cy="40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94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Edit – Zmiany w kontrolerze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 smtClean="0"/>
              <a:t>Zmiany w akcji GET należy dokonać analogicznie jak w przypadku widoku </a:t>
            </a:r>
            <a:r>
              <a:rPr lang="pl-PL" dirty="0" err="1" smtClean="0"/>
              <a:t>Create</a:t>
            </a:r>
            <a:r>
              <a:rPr lang="pl-PL" dirty="0" smtClean="0"/>
              <a:t>. W przypadku akcji POST należy przed dodaniem wybranych udogodnień usunąć te udogodnienia, które wcześniej były zdefiniowane dla apartamentu – pozostałe zmiany należy również przeprowadzić analogicznie jak w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397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Widoki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smtClean="0"/>
              <a:t>i Edit – Zmiany w 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18884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widoku dodano poniższy fragment. Należy pamiętać o odpowiedniej nazwie i id obiektu. Kolejne </a:t>
            </a:r>
            <a:r>
              <a:rPr lang="pl-PL" dirty="0" err="1" smtClean="0"/>
              <a:t>checkboxy</a:t>
            </a:r>
            <a:r>
              <a:rPr lang="pl-PL" dirty="0" smtClean="0"/>
              <a:t> generowane są dla każdego udogodnienia pobranego z bazy. Jeżeli zostanie on znaleziony na liście wybranych, oznaczany jest jako „</a:t>
            </a:r>
            <a:r>
              <a:rPr lang="pl-PL" dirty="0" err="1" smtClean="0"/>
              <a:t>checked</a:t>
            </a:r>
            <a:r>
              <a:rPr lang="pl-PL" dirty="0" smtClean="0"/>
              <a:t>”.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3" y="4024200"/>
            <a:ext cx="7780393" cy="22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368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Widoki </a:t>
            </a:r>
            <a:r>
              <a:rPr lang="pl-PL" dirty="0" err="1" smtClean="0"/>
              <a:t>Create</a:t>
            </a:r>
            <a:r>
              <a:rPr lang="pl-PL" dirty="0" smtClean="0"/>
              <a:t> i Edit – Pozostałe zmiany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Oprócz dodania do widoków listy </a:t>
            </a:r>
            <a:r>
              <a:rPr lang="pl-PL" dirty="0" err="1" smtClean="0"/>
              <a:t>checkboxów</a:t>
            </a:r>
            <a:r>
              <a:rPr lang="pl-PL" dirty="0" smtClean="0"/>
              <a:t>, należy również usunąć z nich pole </a:t>
            </a:r>
            <a:r>
              <a:rPr lang="pl-PL" dirty="0" err="1" smtClean="0"/>
              <a:t>IdWlasciciel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Należy również poprawić ścieżkę dostępu do wszystkich pól – ponieważ apartament nie jest podawany bezpośrednio tylko przez właściwość Apartament. Każde odwołanie </a:t>
            </a:r>
            <a:r>
              <a:rPr lang="pl-PL" dirty="0" err="1" smtClean="0"/>
              <a:t>model.XXX</a:t>
            </a:r>
            <a:r>
              <a:rPr lang="pl-PL" dirty="0" smtClean="0"/>
              <a:t> należy zamienić na </a:t>
            </a:r>
            <a:r>
              <a:rPr lang="pl-PL" dirty="0" err="1" smtClean="0"/>
              <a:t>model.Apartament.XXX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Ponadto w ostatnim divie, zawierającym link ze ścieżką powrotu, należy zmienić ścieżkę z Index na </a:t>
            </a:r>
            <a:r>
              <a:rPr lang="pl-PL" dirty="0" err="1" smtClean="0"/>
              <a:t>MojeApartamenty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41146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Create</a:t>
            </a:r>
            <a:r>
              <a:rPr lang="pl-PL" dirty="0" smtClean="0"/>
              <a:t>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0706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719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Widok Edit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0706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</a:t>
            </a:r>
            <a:r>
              <a:rPr lang="pl-PL" dirty="0" err="1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3124944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Przy tworzeniu kontrolerów, w folderze </a:t>
            </a:r>
            <a:r>
              <a:rPr lang="pl-PL" dirty="0" err="1" smtClean="0"/>
              <a:t>Views</a:t>
            </a:r>
            <a:r>
              <a:rPr lang="pl-PL" dirty="0" smtClean="0"/>
              <a:t> tworzą się </a:t>
            </a:r>
            <a:r>
              <a:rPr lang="pl-PL" dirty="0" err="1" smtClean="0"/>
              <a:t>podfoldery</a:t>
            </a:r>
            <a:r>
              <a:rPr lang="pl-PL" dirty="0" smtClean="0"/>
              <a:t> o odpowiadającej im nazwie. Zawierają one widoki, które można wyświetlić w aplikacji. Aby wyświetlić widok, należy wywołać właściwą akcję z odpowiednimi parametrami.</a:t>
            </a:r>
          </a:p>
          <a:p>
            <a:pPr marL="36576" indent="0">
              <a:buNone/>
            </a:pPr>
            <a:r>
              <a:rPr lang="pl-PL" dirty="0" smtClean="0"/>
              <a:t>Oprócz </a:t>
            </a:r>
            <a:r>
              <a:rPr lang="pl-PL" dirty="0" err="1" smtClean="0"/>
              <a:t>podfolderów</a:t>
            </a:r>
            <a:r>
              <a:rPr lang="pl-PL" dirty="0" smtClean="0"/>
              <a:t> odpowiadających kontrolerom, istnieje także folder </a:t>
            </a:r>
            <a:r>
              <a:rPr lang="pl-PL" dirty="0" err="1" smtClean="0"/>
              <a:t>Shared</a:t>
            </a:r>
            <a:r>
              <a:rPr lang="pl-PL" dirty="0" smtClean="0"/>
              <a:t>. W nim przechowywana jest zawartość współdzielona, np. wyglądzie strony master. Informacje te przechowywane są w pliku _</a:t>
            </a:r>
            <a:r>
              <a:rPr lang="pl-PL" dirty="0" err="1" smtClean="0"/>
              <a:t>Layout.cshtml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Widoki mają </a:t>
            </a:r>
            <a:r>
              <a:rPr lang="pl-PL" dirty="0" err="1" smtClean="0"/>
              <a:t>fotmat</a:t>
            </a:r>
            <a:r>
              <a:rPr lang="pl-PL" dirty="0" smtClean="0"/>
              <a:t> .</a:t>
            </a:r>
            <a:r>
              <a:rPr lang="pl-PL" dirty="0" err="1" smtClean="0"/>
              <a:t>cshtml</a:t>
            </a:r>
            <a:r>
              <a:rPr lang="pl-PL" dirty="0" smtClean="0"/>
              <a:t>, co jest połączeniem języka C# i HTML. Można tam używać przeplatających się struktur obu języków. Użycie elementu języka C# sygnalizowane jest znakiem @.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00200"/>
            <a:ext cx="2714625" cy="48006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5" y="4725144"/>
            <a:ext cx="2505075" cy="193357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87" y="4768006"/>
            <a:ext cx="2105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720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Zarządzanie użytkownikami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wykonywanej aplikacji zarządzanie użytkownikami przebiega w następujący sposób: nowy użytkownik może zarejestrować swoje konto sam, jednak konto takie ma jedynie uprawnienie klienta. Konta z uprawnieniami administratora lub właściciela mogą być zakładane jedynie po zalogowaniu do aplikacji przez innego użytkownika, posiadającego uprawnienia administratora. Aby umożliwić obsługę tego systemu dodano następujące widoki:</a:t>
            </a:r>
          </a:p>
          <a:p>
            <a:r>
              <a:rPr lang="pl-PL" dirty="0" err="1" smtClean="0"/>
              <a:t>UserList</a:t>
            </a:r>
            <a:r>
              <a:rPr lang="pl-PL" dirty="0" smtClean="0"/>
              <a:t> – lista wszystkich użytkowników</a:t>
            </a:r>
          </a:p>
          <a:p>
            <a:r>
              <a:rPr lang="pl-PL" dirty="0" err="1" smtClean="0"/>
              <a:t>Create</a:t>
            </a:r>
            <a:r>
              <a:rPr lang="pl-PL" dirty="0" smtClean="0"/>
              <a:t> – utwórz użytkownika</a:t>
            </a:r>
          </a:p>
          <a:p>
            <a:r>
              <a:rPr lang="pl-PL" dirty="0" smtClean="0"/>
              <a:t>Edit – zmodyfikuj użytkownika</a:t>
            </a:r>
          </a:p>
          <a:p>
            <a:r>
              <a:rPr lang="pl-PL" dirty="0" err="1" smtClean="0"/>
              <a:t>Delete</a:t>
            </a:r>
            <a:r>
              <a:rPr lang="pl-PL" dirty="0" smtClean="0"/>
              <a:t> – usuń użytkownika</a:t>
            </a:r>
          </a:p>
        </p:txBody>
      </p:sp>
    </p:spTree>
    <p:extLst>
      <p:ext uri="{BB962C8B-B14F-4D97-AF65-F5344CB8AC3E}">
        <p14:creationId xmlns:p14="http://schemas.microsoft.com/office/powerpoint/2010/main" val="33874039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Zarządzanie użytkownikami – widok </a:t>
            </a:r>
            <a:r>
              <a:rPr lang="pl-PL" dirty="0" err="1" smtClean="0"/>
              <a:t>Create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utworzyć widok </a:t>
            </a:r>
            <a:r>
              <a:rPr lang="pl-PL" dirty="0" err="1" smtClean="0"/>
              <a:t>Create</a:t>
            </a:r>
            <a:r>
              <a:rPr lang="pl-PL" dirty="0" smtClean="0"/>
              <a:t>, należało skopiować widok i akcje Register i przemianować je na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Z akcji POST </a:t>
            </a:r>
            <a:r>
              <a:rPr lang="pl-PL" dirty="0" err="1" smtClean="0"/>
              <a:t>Create</a:t>
            </a:r>
            <a:r>
              <a:rPr lang="pl-PL" dirty="0" smtClean="0"/>
              <a:t> należało usunąć linijkę wywołującą funkcję logowania nowego użytkownika (</a:t>
            </a:r>
            <a:r>
              <a:rPr lang="pl-PL" dirty="0" err="1" smtClean="0"/>
              <a:t>SignInManager.SignInAsync</a:t>
            </a:r>
            <a:r>
              <a:rPr lang="pl-PL" dirty="0" smtClean="0"/>
              <a:t>).</a:t>
            </a:r>
          </a:p>
          <a:p>
            <a:pPr marL="36576" indent="0">
              <a:buNone/>
            </a:pPr>
            <a:r>
              <a:rPr lang="pl-PL" dirty="0" smtClean="0"/>
              <a:t>Z akcji GET Register usunięto tworzenie zawartości listy rozwijanej, a z widoku Register usunięto fragment odpowiadający za jej wyświetlanie. Natomiast w akcji POST Register ustawiono właściwość Uprawnienie sztywno na 3 (zwykły użytkownik).</a:t>
            </a:r>
          </a:p>
        </p:txBody>
      </p:sp>
    </p:spTree>
    <p:extLst>
      <p:ext uri="{BB962C8B-B14F-4D97-AF65-F5344CB8AC3E}">
        <p14:creationId xmlns:p14="http://schemas.microsoft.com/office/powerpoint/2010/main" val="35345171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/>
              <a:t>Create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254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smtClean="0"/>
              <a:t>Register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3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Zarządzanie użytkownikami – widok Edit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92896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utworzyć widok Edit, należało skopiować widok i akcje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smtClean="0"/>
              <a:t>i przemianować je na Edit. Ponieważ w wykorzystywanym modelu </a:t>
            </a:r>
            <a:r>
              <a:rPr lang="pl-PL" dirty="0" err="1" smtClean="0"/>
              <a:t>RegisterViewModel</a:t>
            </a:r>
            <a:r>
              <a:rPr lang="pl-PL" dirty="0" smtClean="0"/>
              <a:t> nie ma określonego Id modelu, utworzono nowy model </a:t>
            </a:r>
            <a:r>
              <a:rPr lang="pl-PL" dirty="0" err="1" smtClean="0"/>
              <a:t>EditUserViewModel</a:t>
            </a:r>
            <a:r>
              <a:rPr lang="pl-PL" dirty="0" smtClean="0"/>
              <a:t>, będący kopią poprzedniego modelu, z dodanym polem Id i usuniętymi polami </a:t>
            </a:r>
            <a:r>
              <a:rPr lang="pl-PL" dirty="0" err="1" smtClean="0"/>
              <a:t>Password</a:t>
            </a:r>
            <a:r>
              <a:rPr lang="pl-PL" dirty="0" smtClean="0"/>
              <a:t> i </a:t>
            </a:r>
            <a:r>
              <a:rPr lang="pl-PL" dirty="0" err="1" smtClean="0"/>
              <a:t>ConfirmPassword</a:t>
            </a:r>
            <a:r>
              <a:rPr lang="pl-PL" dirty="0" smtClean="0"/>
              <a:t> (przy edycji nie mogą one być zmieniane). Ten model należało przypisać do widoku i wszystkich akcji Edit. Postać akcji GET przedstawiono poniżej. W akcji POST należało zamienić fragment: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};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UserManager.CreateAsync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model.Password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76" indent="0">
              <a:buNone/>
            </a:pPr>
            <a:r>
              <a:rPr lang="pl-PL" dirty="0"/>
              <a:t>n</a:t>
            </a:r>
            <a:r>
              <a:rPr lang="pl-PL" dirty="0" smtClean="0"/>
              <a:t>a: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UserManager.FindById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model.Id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76" indent="0">
              <a:buNone/>
            </a:pP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user.UserName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model.Email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//przypisania kolejnych pól z modelu do pobranego użytkownika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UserManager.UpdateAsync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38" y="4293097"/>
            <a:ext cx="6350324" cy="24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23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Edit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31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Zarządzanie użytkownikami – widok </a:t>
            </a:r>
            <a:r>
              <a:rPr lang="pl-PL" dirty="0" err="1" smtClean="0"/>
              <a:t>UserList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 </a:t>
            </a:r>
            <a:r>
              <a:rPr lang="pl-PL" dirty="0" err="1" smtClean="0"/>
              <a:t>UserList</a:t>
            </a:r>
            <a:r>
              <a:rPr lang="pl-PL" dirty="0" smtClean="0"/>
              <a:t> jest wygenerowanym automatycznie widokiem typu List z modelem będącym listą obiektów typu </a:t>
            </a:r>
            <a:r>
              <a:rPr lang="pl-PL" dirty="0" err="1" smtClean="0"/>
              <a:t>ApplicationUser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Większość pól wygenerowanych automatycznie zostanie usuniętych i zostaną jedynie: Imię, Nazwisko, Email i Uprawnienie.</a:t>
            </a:r>
          </a:p>
          <a:p>
            <a:pPr marL="36576" indent="0">
              <a:buNone/>
            </a:pPr>
            <a:r>
              <a:rPr lang="pl-PL" dirty="0" smtClean="0"/>
              <a:t>Dodatkowo ponieważ uprawnienie jest obiektem typu </a:t>
            </a:r>
            <a:r>
              <a:rPr lang="pl-PL" dirty="0" err="1" smtClean="0"/>
              <a:t>int</a:t>
            </a:r>
            <a:r>
              <a:rPr lang="pl-PL" dirty="0" smtClean="0"/>
              <a:t>, dodano dodatkową właściwość do klasy </a:t>
            </a:r>
            <a:r>
              <a:rPr lang="pl-PL" dirty="0" err="1" smtClean="0"/>
              <a:t>ApplcationUser</a:t>
            </a:r>
            <a:r>
              <a:rPr lang="pl-PL" dirty="0" smtClean="0"/>
              <a:t>. Właściwość jest tylko do odczytu i zwraca nazwę uprawnienia w zależności od numeru jaki reprezentuje.</a:t>
            </a:r>
          </a:p>
          <a:p>
            <a:pPr marL="36576" indent="0">
              <a:buNone/>
            </a:pPr>
            <a:r>
              <a:rPr lang="pl-PL" dirty="0" smtClean="0"/>
              <a:t>W akcji przekazywana jest do widoku lista użytkowników pobierana za pomocą wyrażenia </a:t>
            </a:r>
            <a:r>
              <a:rPr lang="pl-PL" dirty="0" err="1" smtClean="0"/>
              <a:t>UserManager.Users</a:t>
            </a:r>
            <a:r>
              <a:rPr lang="pl-PL" dirty="0" smtClean="0"/>
              <a:t>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516733"/>
            <a:ext cx="2351052" cy="269289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4" y="5589240"/>
            <a:ext cx="33718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46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/>
              <a:t>UserList</a:t>
            </a:r>
            <a:r>
              <a:rPr lang="pl-PL" dirty="0"/>
              <a:t> 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79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 smtClean="0"/>
              <a:t>Delete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0767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 </a:t>
            </a:r>
            <a:r>
              <a:rPr lang="pl-PL" dirty="0" err="1" smtClean="0"/>
              <a:t>Delete</a:t>
            </a:r>
            <a:r>
              <a:rPr lang="pl-PL" dirty="0" smtClean="0"/>
              <a:t>, podobnie jak </a:t>
            </a:r>
            <a:r>
              <a:rPr lang="pl-PL" dirty="0" err="1" smtClean="0"/>
              <a:t>UserList</a:t>
            </a:r>
            <a:r>
              <a:rPr lang="pl-PL" dirty="0" smtClean="0"/>
              <a:t>, został wygenerowany automatycznie i oczyszczony z nadmiarowych pól. Akcje powiązane z widokiem </a:t>
            </a:r>
            <a:r>
              <a:rPr lang="pl-PL" dirty="0" err="1" smtClean="0"/>
              <a:t>Delete</a:t>
            </a:r>
            <a:r>
              <a:rPr lang="pl-PL" dirty="0" smtClean="0"/>
              <a:t> są skopiowanymi i zmodyfikowanymi akcjami usuwania apartamentów i mają postać: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" y="3317353"/>
            <a:ext cx="4591050" cy="25336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323531"/>
            <a:ext cx="3533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986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/>
              <a:t>Delete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4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modelu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6382"/>
            <a:ext cx="7467600" cy="3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936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Edycja własnego konta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Domyślnie w aplikacji MVC w ustawieniach konta można zmieniać jedynie hasło (można także definiować logowania z zewnętrznych kont i numery telefonów, jednak w tym przypadku aplikacja tego nie obejmuje, dlatego tę część należy usunąć).</a:t>
            </a:r>
          </a:p>
          <a:p>
            <a:pPr marL="36576" indent="0">
              <a:buNone/>
            </a:pPr>
            <a:r>
              <a:rPr lang="pl-PL" dirty="0" smtClean="0"/>
              <a:t>Aby dodać możliwość zmiany innych pól użytkownika, należy dokonać następujących zmian:</a:t>
            </a:r>
          </a:p>
          <a:p>
            <a:r>
              <a:rPr lang="pl-PL" b="1" dirty="0" smtClean="0"/>
              <a:t>W modelu</a:t>
            </a:r>
            <a:r>
              <a:rPr lang="pl-PL" dirty="0" smtClean="0"/>
              <a:t>: do modelu </a:t>
            </a:r>
            <a:r>
              <a:rPr lang="pl-PL" dirty="0" err="1" smtClean="0"/>
              <a:t>IndexViewModel</a:t>
            </a:r>
            <a:r>
              <a:rPr lang="pl-PL" dirty="0" smtClean="0"/>
              <a:t> w pliku </a:t>
            </a:r>
            <a:r>
              <a:rPr lang="pl-PL" dirty="0" err="1" smtClean="0"/>
              <a:t>ManageViewModels.cs</a:t>
            </a:r>
            <a:r>
              <a:rPr lang="pl-PL" dirty="0" smtClean="0"/>
              <a:t> dodać pola </a:t>
            </a:r>
            <a:r>
              <a:rPr lang="pl-PL" dirty="0" err="1" smtClean="0"/>
              <a:t>Imie</a:t>
            </a:r>
            <a:r>
              <a:rPr lang="pl-PL" dirty="0" smtClean="0"/>
              <a:t>, Nazwisko i Email, takie jak w modelu </a:t>
            </a:r>
            <a:r>
              <a:rPr lang="pl-PL" dirty="0" err="1" smtClean="0"/>
              <a:t>RegisterViewModel</a:t>
            </a:r>
            <a:r>
              <a:rPr lang="pl-PL" dirty="0" smtClean="0"/>
              <a:t>. Usunąć wszystkie pozostałe pola, z wyjątkiem </a:t>
            </a:r>
            <a:r>
              <a:rPr lang="pl-PL" dirty="0" err="1" smtClean="0"/>
              <a:t>HasPassword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4760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Edycja własnego konta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W widoku</a:t>
            </a:r>
            <a:r>
              <a:rPr lang="pl-PL" dirty="0" smtClean="0"/>
              <a:t>: w widoku Index kontrolera </a:t>
            </a:r>
            <a:r>
              <a:rPr lang="pl-PL" dirty="0" err="1" smtClean="0"/>
              <a:t>Manage</a:t>
            </a:r>
            <a:r>
              <a:rPr lang="pl-PL" dirty="0" smtClean="0"/>
              <a:t> wkleić fragmenty z widoku </a:t>
            </a:r>
            <a:r>
              <a:rPr lang="pl-PL" dirty="0" err="1" smtClean="0"/>
              <a:t>Accout</a:t>
            </a:r>
            <a:r>
              <a:rPr lang="pl-PL" dirty="0" smtClean="0"/>
              <a:t>/Edit odpowiadające za edycję emaila, imienia i nazwiska oraz przycisk Zapisz. Następnie otoczyć fragment widoku obejmujący wszystkie edytowalne pola i przycisk Zapisz odpowiednio skonfigurowanym fragmentem @</a:t>
            </a:r>
            <a:r>
              <a:rPr lang="pl-PL" dirty="0" err="1" smtClean="0"/>
              <a:t>using</a:t>
            </a:r>
            <a:r>
              <a:rPr lang="pl-PL" dirty="0" smtClean="0"/>
              <a:t> (</a:t>
            </a:r>
            <a:r>
              <a:rPr lang="pl-PL" dirty="0" err="1" smtClean="0"/>
              <a:t>Html.BeginForm</a:t>
            </a:r>
            <a:r>
              <a:rPr lang="pl-PL" dirty="0" smtClean="0"/>
              <a:t>(…)) { } opisanym wcześniej. Usunąć zakomentowane fragmenty (aby nie zaciemniały kodu) oraz fragment odpowiadający za zewnętrzne logowanie.</a:t>
            </a:r>
          </a:p>
          <a:p>
            <a:r>
              <a:rPr lang="pl-PL" b="1" dirty="0" smtClean="0"/>
              <a:t>W kontrolerze</a:t>
            </a:r>
            <a:r>
              <a:rPr lang="pl-PL" dirty="0" smtClean="0"/>
              <a:t>: w akcji GET Index pobrać zalogowanego użytkownika, przypisać jego dane do obiektu </a:t>
            </a:r>
            <a:r>
              <a:rPr lang="pl-PL" dirty="0" err="1" smtClean="0"/>
              <a:t>IndexViewModel</a:t>
            </a:r>
            <a:r>
              <a:rPr lang="pl-PL" dirty="0" smtClean="0"/>
              <a:t> i przekazać go do widoku. Utworzyć akcję POST Index, która sprawdza, czy model jest poprawny (</a:t>
            </a:r>
            <a:r>
              <a:rPr lang="pl-PL" dirty="0" err="1" smtClean="0"/>
              <a:t>ModelState.IsValid</a:t>
            </a:r>
            <a:r>
              <a:rPr lang="pl-PL" dirty="0" smtClean="0"/>
              <a:t>), jeżeli nie, to wraca do widoku, a jeśli tak, pobiera zalogowanego użytkownika, modyfikuje jego pola i zapisuje podobnie jak w </a:t>
            </a:r>
            <a:r>
              <a:rPr lang="pl-PL" dirty="0" err="1" smtClean="0"/>
              <a:t>Account</a:t>
            </a:r>
            <a:r>
              <a:rPr lang="pl-PL" dirty="0" smtClean="0"/>
              <a:t>/Edit, a następnie wraca do strony domowej.</a:t>
            </a:r>
          </a:p>
        </p:txBody>
      </p:sp>
    </p:spTree>
    <p:extLst>
      <p:ext uri="{BB962C8B-B14F-4D97-AF65-F5344CB8AC3E}">
        <p14:creationId xmlns:p14="http://schemas.microsoft.com/office/powerpoint/2010/main" val="8332161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Edycja własnego konta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812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Wyszukiwanie apartamentów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Automatycznie wygenerowany widok Apartamenty/Index, którego zawartość wykorzystano do utworzenia listy apartamentów dla właściciela, posłuży w aplikacji jako ekran wyszukiwania apartamentów zgodnych z wymaganiami klienta.</a:t>
            </a:r>
          </a:p>
          <a:p>
            <a:pPr marL="36576" indent="0">
              <a:buNone/>
            </a:pPr>
            <a:r>
              <a:rPr lang="pl-PL" dirty="0" smtClean="0"/>
              <a:t>Do parametrów uwzględnionych w wyszukiwaniu będą należeć: miasto, ilość osób, cena minimalna i maksymalna, data dostępności i udogodnienia.</a:t>
            </a:r>
          </a:p>
          <a:p>
            <a:pPr marL="36576" indent="0">
              <a:buNone/>
            </a:pPr>
            <a:r>
              <a:rPr lang="pl-PL" dirty="0" smtClean="0"/>
              <a:t>Apartamenty zgodne z wymaganiami wyświetlane będą w kolejności najlepiej ocenianych, a następnie po nazwie.</a:t>
            </a:r>
          </a:p>
          <a:p>
            <a:pPr marL="36576" indent="0">
              <a:buNone/>
            </a:pPr>
            <a:r>
              <a:rPr lang="pl-PL" dirty="0" smtClean="0"/>
              <a:t>Lista apartamentów będzie się znajdowała na osobnym widoku, wygenerowanym wewnątrz widoku Index.</a:t>
            </a:r>
          </a:p>
        </p:txBody>
      </p:sp>
    </p:spTree>
    <p:extLst>
      <p:ext uri="{BB962C8B-B14F-4D97-AF65-F5344CB8AC3E}">
        <p14:creationId xmlns:p14="http://schemas.microsoft.com/office/powerpoint/2010/main" val="23376908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częściowe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Widoki częściowe (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r>
              <a:rPr lang="pl-PL" dirty="0" smtClean="0"/>
              <a:t>) służą do wydzielenia jakiejś części interfejsu strony, którą następnie można kilkakrotnie wykorzystywać. Tworzy się je także w celu oddzielenia jednego fragmentu interfejsu od drugiego, aby pokazać ich odrębność.</a:t>
            </a:r>
          </a:p>
          <a:p>
            <a:r>
              <a:rPr lang="pl-PL" dirty="0" smtClean="0"/>
              <a:t>Widok częściowy może być wywoływany z wnętrza widoku głównego bezpośrednio lub przez akcję zwracającą wynik </a:t>
            </a:r>
            <a:r>
              <a:rPr lang="pl-PL" dirty="0" err="1" smtClean="0"/>
              <a:t>Partial</a:t>
            </a:r>
            <a:r>
              <a:rPr lang="pl-PL" dirty="0" smtClean="0"/>
              <a:t>(</a:t>
            </a:r>
            <a:r>
              <a:rPr lang="pl-PL" i="1" dirty="0" smtClean="0"/>
              <a:t>widok</a:t>
            </a:r>
            <a:r>
              <a:rPr lang="pl-PL" dirty="0" smtClean="0"/>
              <a:t>).</a:t>
            </a:r>
          </a:p>
          <a:p>
            <a:r>
              <a:rPr lang="pl-PL" dirty="0" smtClean="0"/>
              <a:t>Ma on osobny model, a także osobne </a:t>
            </a:r>
            <a:r>
              <a:rPr lang="pl-PL" dirty="0" err="1" smtClean="0"/>
              <a:t>ViewBag</a:t>
            </a:r>
            <a:r>
              <a:rPr lang="pl-PL" dirty="0" smtClean="0"/>
              <a:t>, </a:t>
            </a:r>
            <a:r>
              <a:rPr lang="pl-PL" dirty="0" err="1" smtClean="0"/>
              <a:t>ViewData</a:t>
            </a:r>
            <a:r>
              <a:rPr lang="pl-PL" dirty="0" smtClean="0"/>
              <a:t> i inne elementy.</a:t>
            </a:r>
          </a:p>
          <a:p>
            <a:r>
              <a:rPr lang="pl-PL" dirty="0" smtClean="0"/>
              <a:t>Wywoływane w widoku częściowym skrypty powinny być definiowane w widoku głównym.</a:t>
            </a:r>
          </a:p>
          <a:p>
            <a:r>
              <a:rPr lang="pl-PL" dirty="0" smtClean="0"/>
              <a:t>Nazwa widoku częściowego powinna zaczynać się od znaku „_” – w MVC widoki rozpoczynające się od tego znaku nie są traktowane jako strony i nie można ich wywołać bezpośrednio z wyszukiwarki.</a:t>
            </a:r>
          </a:p>
        </p:txBody>
      </p:sp>
    </p:spTree>
    <p:extLst>
      <p:ext uri="{BB962C8B-B14F-4D97-AF65-F5344CB8AC3E}">
        <p14:creationId xmlns:p14="http://schemas.microsoft.com/office/powerpoint/2010/main" val="30220559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Wyszukiwanie apartamentów – tworzenie widoku częściowego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utworzyć model częściowy dodano do folderu </a:t>
            </a:r>
            <a:r>
              <a:rPr lang="pl-PL" dirty="0" err="1" smtClean="0"/>
              <a:t>Views</a:t>
            </a:r>
            <a:r>
              <a:rPr lang="pl-PL" dirty="0" smtClean="0"/>
              <a:t>/Apartamenty nowy widok o nazwie _</a:t>
            </a:r>
            <a:r>
              <a:rPr lang="pl-PL" dirty="0" err="1" smtClean="0"/>
              <a:t>ApartamentyLista</a:t>
            </a:r>
            <a:r>
              <a:rPr lang="pl-PL" dirty="0" smtClean="0"/>
              <a:t>, a następnie skopiowano do niego zawartość widoku Apartamenty/Index (bez nagłówka, jedynie model, tytuł widoku i tabelę). Skopiowany fragment usunięto z widoku – później w tym miejscu wywołany zostanie widok częściowy.</a:t>
            </a:r>
          </a:p>
          <a:p>
            <a:pPr marL="36576" indent="0">
              <a:buNone/>
            </a:pPr>
            <a:r>
              <a:rPr lang="pl-PL" dirty="0" smtClean="0"/>
              <a:t>Następnie w kontrolerze dodano pustą akcję </a:t>
            </a:r>
            <a:r>
              <a:rPr lang="pl-PL" dirty="0" err="1" smtClean="0"/>
              <a:t>ApartamentyLista</a:t>
            </a:r>
            <a:r>
              <a:rPr lang="pl-PL" dirty="0" smtClean="0"/>
              <a:t> – na razie bezparametrową, zwracającą wartość </a:t>
            </a:r>
            <a:r>
              <a:rPr lang="pl-PL" dirty="0" err="1" smtClean="0"/>
              <a:t>PartialView</a:t>
            </a:r>
            <a:r>
              <a:rPr lang="pl-PL" dirty="0" smtClean="0"/>
              <a:t>(„_</a:t>
            </a:r>
            <a:r>
              <a:rPr lang="pl-PL" dirty="0" err="1" smtClean="0"/>
              <a:t>ApartamentyLista</a:t>
            </a:r>
            <a:r>
              <a:rPr lang="pl-PL" dirty="0" smtClean="0"/>
              <a:t>”). W tej akcji zostanie później dodane pobieranie wyfiltrowanych apartamentów z bazy. Do akcji dodano atrybut [</a:t>
            </a:r>
            <a:r>
              <a:rPr lang="pl-PL" dirty="0" err="1" smtClean="0"/>
              <a:t>ChildActionOnly</a:t>
            </a:r>
            <a:r>
              <a:rPr lang="pl-PL" dirty="0" smtClean="0"/>
              <a:t>], co sprawi, że nie będzie mogła być wywoływana jako główna akcja (odpowiedzialna za generowanie strony).</a:t>
            </a:r>
          </a:p>
        </p:txBody>
      </p:sp>
    </p:spTree>
    <p:extLst>
      <p:ext uri="{BB962C8B-B14F-4D97-AF65-F5344CB8AC3E}">
        <p14:creationId xmlns:p14="http://schemas.microsoft.com/office/powerpoint/2010/main" val="10699420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Wyszukiwanie apartamentów - </a:t>
            </a:r>
            <a:r>
              <a:rPr lang="pl-PL" dirty="0" err="1" smtClean="0"/>
              <a:t>ApartamentyFilterViewModel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Modelem w widoku częściowym jest lista apartamentów. W widoku głównym modelem będzie nowo utworzona klasa </a:t>
            </a:r>
            <a:r>
              <a:rPr lang="pl-PL" dirty="0" err="1" smtClean="0"/>
              <a:t>ApartamentyFilterViewModel</a:t>
            </a:r>
            <a:r>
              <a:rPr lang="pl-PL" dirty="0" smtClean="0"/>
              <a:t>. Reprezentuje ona filtr wyszukiwania i będzie przekazywana jako argument wejściowy do widoku częściowego, w którym nastąpi odfiltrowanie wyników.</a:t>
            </a:r>
          </a:p>
          <a:p>
            <a:pPr marL="36576" indent="0">
              <a:buNone/>
            </a:pPr>
            <a:r>
              <a:rPr lang="pl-PL" dirty="0" smtClean="0"/>
              <a:t>Klasa składa się z </a:t>
            </a:r>
            <a:r>
              <a:rPr lang="pl-PL" dirty="0"/>
              <a:t>właściwości </a:t>
            </a:r>
            <a:r>
              <a:rPr lang="pl-PL" dirty="0" smtClean="0"/>
              <a:t>reprezentujących kolejne kryteria filtrowania. Dla właściwości, w których filtrowanie jest opcjonalne (wszystkie oprócz dat pobytu) do typu dodano znak ‚?’, co oznacza, że wartość jest </a:t>
            </a:r>
            <a:r>
              <a:rPr lang="pl-PL" dirty="0" err="1" smtClean="0"/>
              <a:t>nullowalna</a:t>
            </a:r>
            <a:r>
              <a:rPr lang="pl-PL" dirty="0" smtClean="0"/>
              <a:t>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600200"/>
            <a:ext cx="3724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43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Wyszukiwanie apartamentów </a:t>
            </a:r>
            <a:r>
              <a:rPr lang="pl-PL" dirty="0" smtClean="0"/>
              <a:t>- kontroler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 zdefiniowaniu modelu należało dokonać odpowiednich zmian w kontrolerze.</a:t>
            </a:r>
          </a:p>
          <a:p>
            <a:pPr marL="36576" indent="0">
              <a:buNone/>
            </a:pPr>
            <a:r>
              <a:rPr lang="pl-PL" dirty="0" smtClean="0"/>
              <a:t>Należy zmodyfikować metodę GET Index tak, aby zwracała ona odpowiednio skonfigurowany model oraz przekazywała do </a:t>
            </a:r>
            <a:r>
              <a:rPr lang="pl-PL" dirty="0" err="1" smtClean="0"/>
              <a:t>ViewData</a:t>
            </a:r>
            <a:r>
              <a:rPr lang="pl-PL" dirty="0" smtClean="0"/>
              <a:t> listę miast w </a:t>
            </a:r>
            <a:r>
              <a:rPr lang="pl-PL" dirty="0" err="1" smtClean="0"/>
              <a:t>comboboxie</a:t>
            </a:r>
            <a:r>
              <a:rPr lang="pl-PL" dirty="0" smtClean="0"/>
              <a:t> i listę dostępnych udogodnień.</a:t>
            </a:r>
          </a:p>
          <a:p>
            <a:pPr marL="36576" indent="0">
              <a:buNone/>
            </a:pPr>
            <a:r>
              <a:rPr lang="pl-PL" dirty="0" smtClean="0"/>
              <a:t>Należy także dodać metodę POST Index, która odbierałaby wybrane parametry filtra i przeładowywała stronę.</a:t>
            </a:r>
          </a:p>
          <a:p>
            <a:pPr marL="36576" indent="0">
              <a:buNone/>
            </a:pPr>
            <a:r>
              <a:rPr lang="pl-PL" dirty="0" smtClean="0"/>
              <a:t>Na koniec należało we wcześniej dodanej akcji </a:t>
            </a:r>
            <a:r>
              <a:rPr lang="pl-PL" dirty="0" err="1" smtClean="0"/>
              <a:t>ApartamentyLista</a:t>
            </a:r>
            <a:r>
              <a:rPr lang="pl-PL" dirty="0" smtClean="0"/>
              <a:t> dodać mechanizm filtrowania.</a:t>
            </a:r>
          </a:p>
        </p:txBody>
      </p:sp>
    </p:spTree>
    <p:extLst>
      <p:ext uri="{BB962C8B-B14F-4D97-AF65-F5344CB8AC3E}">
        <p14:creationId xmlns:p14="http://schemas.microsoft.com/office/powerpoint/2010/main" val="11516575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Wyszukiwanie apartamentów - kontroler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fontScale="62500" lnSpcReduction="20000"/>
          </a:bodyPr>
          <a:lstStyle/>
          <a:p>
            <a:r>
              <a:rPr lang="pl-PL" b="1" dirty="0" smtClean="0"/>
              <a:t>W akcji GET Index</a:t>
            </a:r>
            <a:r>
              <a:rPr lang="pl-PL" dirty="0" smtClean="0"/>
              <a:t>: Jako </a:t>
            </a:r>
            <a:r>
              <a:rPr lang="pl-PL" dirty="0"/>
              <a:t>listę miast należy przekazać listę obiektów klasy </a:t>
            </a:r>
            <a:r>
              <a:rPr lang="pl-PL" dirty="0" err="1"/>
              <a:t>SelectListItem</a:t>
            </a:r>
            <a:r>
              <a:rPr lang="pl-PL" dirty="0"/>
              <a:t>. Ważne jest, żeby lista zawierała na początku element, dla którego wartość jest pustym stringiem, w przeciwnym razie domyśla wartość w filtrze (pusty string) nie zostanie znaleziona, a wiązanie zostanie rozpięte. Jako listę udogodnień do wyświetlenia należy pobrać listę obiektów typu Udogodnienia bezpośrednio z bazy. Jako wartości początkowe dla modelu należy przypisać: daty od i do (obie na datę dzisiejszą) oraz tablicę </a:t>
            </a:r>
            <a:r>
              <a:rPr lang="pl-PL" dirty="0" err="1"/>
              <a:t>WybraneUdogodeniniaIds</a:t>
            </a:r>
            <a:r>
              <a:rPr lang="pl-PL" dirty="0"/>
              <a:t> (pusta tablica).</a:t>
            </a:r>
          </a:p>
          <a:p>
            <a:r>
              <a:rPr lang="pl-PL" b="1" dirty="0" smtClean="0"/>
              <a:t>W akcji POST Index</a:t>
            </a:r>
            <a:r>
              <a:rPr lang="pl-PL" dirty="0" smtClean="0"/>
              <a:t>: Pobrać model jako argument wejściowy, wygenerować na nowo listy miast i udogodnień i zapisać w </a:t>
            </a:r>
            <a:r>
              <a:rPr lang="pl-PL" dirty="0" err="1" smtClean="0"/>
              <a:t>ViewData</a:t>
            </a:r>
            <a:r>
              <a:rPr lang="pl-PL" dirty="0" smtClean="0"/>
              <a:t> (</a:t>
            </a:r>
            <a:r>
              <a:rPr lang="pl-PL" dirty="0" err="1" smtClean="0"/>
              <a:t>ViewData</a:t>
            </a:r>
            <a:r>
              <a:rPr lang="pl-PL" dirty="0" smtClean="0"/>
              <a:t> i </a:t>
            </a:r>
            <a:r>
              <a:rPr lang="pl-PL" dirty="0" err="1" smtClean="0"/>
              <a:t>ViewBag</a:t>
            </a:r>
            <a:r>
              <a:rPr lang="pl-PL" dirty="0" smtClean="0"/>
              <a:t> kasują się po przejściu do akcji POST). Ważne: jeżeli tablica </a:t>
            </a:r>
            <a:r>
              <a:rPr lang="pl-PL" dirty="0" err="1"/>
              <a:t>WybraneUdogodeniniaIds</a:t>
            </a:r>
            <a:r>
              <a:rPr lang="pl-PL" dirty="0"/>
              <a:t> </a:t>
            </a:r>
            <a:r>
              <a:rPr lang="pl-PL" dirty="0" smtClean="0"/>
              <a:t>ma wartość </a:t>
            </a:r>
            <a:r>
              <a:rPr lang="pl-PL" dirty="0" err="1" smtClean="0"/>
              <a:t>null</a:t>
            </a:r>
            <a:r>
              <a:rPr lang="pl-PL" dirty="0" smtClean="0"/>
              <a:t>, należy ponownie przypisać do niej pustą tablicę. Na koniec ponownie przekazać model do widoku.</a:t>
            </a:r>
          </a:p>
          <a:p>
            <a:r>
              <a:rPr lang="pl-PL" b="1" dirty="0" smtClean="0"/>
              <a:t>W akcji </a:t>
            </a:r>
            <a:r>
              <a:rPr lang="pl-PL" b="1" dirty="0" err="1" smtClean="0"/>
              <a:t>ApartamentyLista</a:t>
            </a:r>
            <a:r>
              <a:rPr lang="pl-PL" dirty="0" smtClean="0"/>
              <a:t>: dodać argument wejściowy klasy </a:t>
            </a:r>
            <a:r>
              <a:rPr lang="pl-PL" dirty="0" err="1" smtClean="0"/>
              <a:t>ApartamentyFilterViewModel</a:t>
            </a:r>
            <a:r>
              <a:rPr lang="pl-PL" dirty="0" smtClean="0"/>
              <a:t> o nazwie „filtr” i w oparciu o niego wyfiltrować dane, później przekazane do widoku częściowego.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13875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Wyszukiwanie apartamentów </a:t>
            </a:r>
            <a:r>
              <a:rPr lang="pl-PL" dirty="0" smtClean="0"/>
              <a:t>– akcje POST i GET Index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66" y="1600200"/>
            <a:ext cx="721806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774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Perspektyw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8379</TotalTime>
  <Words>6397</Words>
  <Application>Microsoft Office PowerPoint</Application>
  <PresentationFormat>Pokaz na ekranie (4:3)</PresentationFormat>
  <Paragraphs>365</Paragraphs>
  <Slides>120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120</vt:i4>
      </vt:variant>
    </vt:vector>
  </HeadingPairs>
  <TitlesOfParts>
    <vt:vector size="125" baseType="lpstr">
      <vt:lpstr>Arial</vt:lpstr>
      <vt:lpstr>Consolas</vt:lpstr>
      <vt:lpstr>Franklin Gothic Book</vt:lpstr>
      <vt:lpstr>Wingdings 2</vt:lpstr>
      <vt:lpstr>Techniczny</vt:lpstr>
      <vt:lpstr>Aplikacje MVC</vt:lpstr>
      <vt:lpstr>Co to jest MVC?</vt:lpstr>
      <vt:lpstr>Tworzenie aplikacji</vt:lpstr>
      <vt:lpstr>Tworzenie aplikacji</vt:lpstr>
      <vt:lpstr>Struktura projektu - Models</vt:lpstr>
      <vt:lpstr>Struktura projektu - Controllers</vt:lpstr>
      <vt:lpstr>Struktura projektu - Akcje</vt:lpstr>
      <vt:lpstr>Struktura projektu - Views</vt:lpstr>
      <vt:lpstr>Dodawanie modelu</vt:lpstr>
      <vt:lpstr>Dodawanie modelu</vt:lpstr>
      <vt:lpstr>Dodawanie modelu</vt:lpstr>
      <vt:lpstr>Dodawanie kontrolera</vt:lpstr>
      <vt:lpstr>Dodawanie kontrolera</vt:lpstr>
      <vt:lpstr>Dodawanie kontrolera</vt:lpstr>
      <vt:lpstr>Dodawanie kontrolera</vt:lpstr>
      <vt:lpstr>Dodawanie widoku</vt:lpstr>
      <vt:lpstr>Dodawanie widoku</vt:lpstr>
      <vt:lpstr>Dodawanie widoku</vt:lpstr>
      <vt:lpstr>Dodawanie widoku</vt:lpstr>
      <vt:lpstr>Akcje z parametrami</vt:lpstr>
      <vt:lpstr>Akcje z parametrami</vt:lpstr>
      <vt:lpstr>Akcje z parametrami</vt:lpstr>
      <vt:lpstr>Akcje z parametrami</vt:lpstr>
      <vt:lpstr>Akcje z parametrami</vt:lpstr>
      <vt:lpstr>Akcje z parametrami</vt:lpstr>
      <vt:lpstr>Nawigacja pomiędzy stronami</vt:lpstr>
      <vt:lpstr>Akcje typu POST i GET</vt:lpstr>
      <vt:lpstr>Akcje typu POST i GET</vt:lpstr>
      <vt:lpstr>Akcje typu POST i GET</vt:lpstr>
      <vt:lpstr>Akcje typu POST i GET</vt:lpstr>
      <vt:lpstr>Atrybuty modelu</vt:lpstr>
      <vt:lpstr>Atrybuty modelu</vt:lpstr>
      <vt:lpstr>Ustawienia bazy danych</vt:lpstr>
      <vt:lpstr>Dostosowywanie użytkowników</vt:lpstr>
      <vt:lpstr>Dostosowywanie użytkowników – Dodawanie nowych właściwości</vt:lpstr>
      <vt:lpstr>Dostosowywanie użytkowników - Migracje</vt:lpstr>
      <vt:lpstr>Dostosowywanie użytkowników - Model</vt:lpstr>
      <vt:lpstr>Dostosowywanie użytkowników - Model</vt:lpstr>
      <vt:lpstr>Dostosowywanie użytkowników - Kontroler</vt:lpstr>
      <vt:lpstr>Dostosowywanie użytkowników - Widok</vt:lpstr>
      <vt:lpstr>Dostosowywanie użytkowników - Widok</vt:lpstr>
      <vt:lpstr>Dostosowywanie użytkowników – Rozwijana lista uprawnień</vt:lpstr>
      <vt:lpstr>ViewData i ViewBag</vt:lpstr>
      <vt:lpstr>Dostosowywanie użytkowników – Rozwijana lista uprawnień</vt:lpstr>
      <vt:lpstr>Dostosowywanie użytkowników – Rezultat</vt:lpstr>
      <vt:lpstr>Konfigurowanie bazy danych – Entity Framework</vt:lpstr>
      <vt:lpstr>Konfigurowanie bazy danych– Tworzenie klas</vt:lpstr>
      <vt:lpstr>Konfigurowanie bazy danych– Tworzenie klas</vt:lpstr>
      <vt:lpstr>Konfigurowanie bazy danych– Tworzenie klas</vt:lpstr>
      <vt:lpstr>Tworzenie obiektów w bazie – Tworzenie kontekstu</vt:lpstr>
      <vt:lpstr>Konfigurowanie bazy danych – Tworzenie kontekstu</vt:lpstr>
      <vt:lpstr>Konfigurowanie bazy danych – Wartości początkowe</vt:lpstr>
      <vt:lpstr>Konfigurowanie bazy danych – Wartości początkowe</vt:lpstr>
      <vt:lpstr>Konfigurowanie bazy danych – zmiany w Web.config</vt:lpstr>
      <vt:lpstr>Przykładowe operacje na EntityContext</vt:lpstr>
      <vt:lpstr>Automatyczne generowanie kontrolera i widoków</vt:lpstr>
      <vt:lpstr>Automatyczne generowanie kontrolera i widoków</vt:lpstr>
      <vt:lpstr>Automatyczne generowanie kontrolera i widoków</vt:lpstr>
      <vt:lpstr>Widok MojeApartamenty</vt:lpstr>
      <vt:lpstr>Widok MojeApartamenty – Tworzenie modelu</vt:lpstr>
      <vt:lpstr>Widok MojeApartamenty – Tworzenie modelu</vt:lpstr>
      <vt:lpstr>Widok MojeApartamenty – Zmiany w kontrolerze</vt:lpstr>
      <vt:lpstr>Widok MojeApartamenty – Zmiany w widoku</vt:lpstr>
      <vt:lpstr>Widok MojeApartamenty – Zmiany w widoku</vt:lpstr>
      <vt:lpstr>Widok MojeApartamenty – Widok końcowy</vt:lpstr>
      <vt:lpstr>Widoki Details i Delete</vt:lpstr>
      <vt:lpstr>Widoki Details i Delete - Zmiany</vt:lpstr>
      <vt:lpstr>Widok Details – Widok końcowy</vt:lpstr>
      <vt:lpstr>Widok Delete – Widok końcowy</vt:lpstr>
      <vt:lpstr>Widoki Create i Edit</vt:lpstr>
      <vt:lpstr>Widoki Create i Edit – Tworzenie modelu</vt:lpstr>
      <vt:lpstr>Widok Create – Zmiany w kontrolerze (akcja GET)</vt:lpstr>
      <vt:lpstr>Widok Create – Zmiany w kontrolerze (akcja POST)</vt:lpstr>
      <vt:lpstr>Widok Create – Zmiany w kontrolerze (akcja POST)</vt:lpstr>
      <vt:lpstr>Widok Edit – Zmiany w kontrolerze</vt:lpstr>
      <vt:lpstr>Widoki Create i Edit – Zmiany w widoku</vt:lpstr>
      <vt:lpstr>Widoki Create i Edit – Pozostałe zmiany</vt:lpstr>
      <vt:lpstr>Widok Create – Widok końcowy</vt:lpstr>
      <vt:lpstr>Widok Edit – Widok końcowy</vt:lpstr>
      <vt:lpstr>Zarządzanie użytkownikami</vt:lpstr>
      <vt:lpstr>Zarządzanie użytkownikami – widok Create</vt:lpstr>
      <vt:lpstr>Zarządzanie użytkownikami – widok Create</vt:lpstr>
      <vt:lpstr>Zarządzanie użytkownikami – widok Register</vt:lpstr>
      <vt:lpstr>Zarządzanie użytkownikami – widok Edit</vt:lpstr>
      <vt:lpstr>Zarządzanie użytkownikami – widok Edit</vt:lpstr>
      <vt:lpstr>Zarządzanie użytkownikami – widok UserList </vt:lpstr>
      <vt:lpstr>Zarządzanie użytkownikami – widok UserList </vt:lpstr>
      <vt:lpstr>Zarządzanie użytkownikami – widok Delete</vt:lpstr>
      <vt:lpstr>Zarządzanie użytkownikami – widok Delete</vt:lpstr>
      <vt:lpstr>Edycja własnego konta</vt:lpstr>
      <vt:lpstr>Edycja własnego konta</vt:lpstr>
      <vt:lpstr>Edycja własnego konta – widok końcowy</vt:lpstr>
      <vt:lpstr>Wyszukiwanie apartamentów</vt:lpstr>
      <vt:lpstr>Widoki częściowe</vt:lpstr>
      <vt:lpstr>Wyszukiwanie apartamentów – tworzenie widoku częściowego</vt:lpstr>
      <vt:lpstr>Wyszukiwanie apartamentów - ApartamentyFilterViewModel</vt:lpstr>
      <vt:lpstr>Wyszukiwanie apartamentów - kontroler</vt:lpstr>
      <vt:lpstr>Wyszukiwanie apartamentów - kontroler</vt:lpstr>
      <vt:lpstr>Wyszukiwanie apartamentów – akcje POST i GET Index</vt:lpstr>
      <vt:lpstr>Wyszukiwanie apartamentów – filtrowanie za pomocą predykatu</vt:lpstr>
      <vt:lpstr>Wyszukiwanie apartamentów – filtrowanie za pomocą predykatu</vt:lpstr>
      <vt:lpstr>Wyszukiwanie apartamentów – akcja ApartamentyLista</vt:lpstr>
      <vt:lpstr>Wyszukiwanie apartamentów – widok Index</vt:lpstr>
      <vt:lpstr>Wyszukiwanie apartamentów – widok Index</vt:lpstr>
      <vt:lpstr>Kontrolka wyboru daty – instalowanie pakietu jQuery.UI</vt:lpstr>
      <vt:lpstr>Kontrolka wyboru daty – dołączanie skryptów i stylów</vt:lpstr>
      <vt:lpstr>Kontrolka wyboru daty – dodawanie funkcji w widoku</vt:lpstr>
      <vt:lpstr>Kontrolka wyboru daty – dodawanie kontrolek</vt:lpstr>
      <vt:lpstr>Wyszukiwanie apartamentów – widok końcowy</vt:lpstr>
      <vt:lpstr>Rezerwacja apartamentu – model</vt:lpstr>
      <vt:lpstr>Rezerwacja apartamentu - widok</vt:lpstr>
      <vt:lpstr>Rezerwacja apartamentu - widok</vt:lpstr>
      <vt:lpstr>Rezerwacja apartamentu - kontroler</vt:lpstr>
      <vt:lpstr>Rezerwacja apartamentu - kontroler</vt:lpstr>
      <vt:lpstr>Rezerwacja apartamentu – widok końcowy</vt:lpstr>
      <vt:lpstr>Lista wizyt</vt:lpstr>
      <vt:lpstr>Komentarze i odpowiedzi</vt:lpstr>
      <vt:lpstr>Uprawnienia</vt:lpstr>
      <vt:lpstr>Bibliografia</vt:lpstr>
      <vt:lpstr>Dziękuję za uwagę!</vt:lpstr>
    </vt:vector>
  </TitlesOfParts>
  <Company>Sil-art Rycho444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Aplikacje MVC</dc:title>
  <dc:creator>WiWLM</dc:creator>
  <cp:lastModifiedBy>PROFERIS - Marta Tyrka</cp:lastModifiedBy>
  <cp:revision>186</cp:revision>
  <dcterms:created xsi:type="dcterms:W3CDTF">2016-10-11T12:21:57Z</dcterms:created>
  <dcterms:modified xsi:type="dcterms:W3CDTF">2016-12-05T08:28:28Z</dcterms:modified>
</cp:coreProperties>
</file>