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77" r:id="rId8"/>
    <p:sldId id="276" r:id="rId9"/>
    <p:sldId id="262" r:id="rId10"/>
    <p:sldId id="282" r:id="rId11"/>
    <p:sldId id="284" r:id="rId12"/>
    <p:sldId id="278" r:id="rId13"/>
    <p:sldId id="279" r:id="rId14"/>
    <p:sldId id="280" r:id="rId15"/>
    <p:sldId id="281" r:id="rId16"/>
    <p:sldId id="261" r:id="rId17"/>
    <p:sldId id="285" r:id="rId18"/>
    <p:sldId id="286" r:id="rId19"/>
    <p:sldId id="287" r:id="rId20"/>
    <p:sldId id="289" r:id="rId21"/>
    <p:sldId id="290" r:id="rId22"/>
    <p:sldId id="291" r:id="rId23"/>
    <p:sldId id="294" r:id="rId24"/>
    <p:sldId id="293" r:id="rId25"/>
    <p:sldId id="292" r:id="rId26"/>
    <p:sldId id="288" r:id="rId27"/>
    <p:sldId id="263" r:id="rId28"/>
    <p:sldId id="295" r:id="rId29"/>
    <p:sldId id="353" r:id="rId30"/>
    <p:sldId id="265" r:id="rId31"/>
    <p:sldId id="296" r:id="rId32"/>
    <p:sldId id="297" r:id="rId33"/>
    <p:sldId id="298" r:id="rId34"/>
    <p:sldId id="299" r:id="rId35"/>
    <p:sldId id="268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8" r:id="rId44"/>
    <p:sldId id="307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3" r:id="rId59"/>
    <p:sldId id="324" r:id="rId60"/>
    <p:sldId id="325" r:id="rId61"/>
    <p:sldId id="326" r:id="rId62"/>
    <p:sldId id="327" r:id="rId63"/>
    <p:sldId id="328" r:id="rId64"/>
    <p:sldId id="332" r:id="rId65"/>
    <p:sldId id="329" r:id="rId66"/>
    <p:sldId id="330" r:id="rId67"/>
    <p:sldId id="333" r:id="rId68"/>
    <p:sldId id="331" r:id="rId69"/>
    <p:sldId id="270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51" r:id="rId82"/>
    <p:sldId id="352" r:id="rId83"/>
    <p:sldId id="345" r:id="rId84"/>
    <p:sldId id="350" r:id="rId85"/>
    <p:sldId id="346" r:id="rId86"/>
    <p:sldId id="349" r:id="rId87"/>
    <p:sldId id="347" r:id="rId88"/>
    <p:sldId id="348" r:id="rId89"/>
    <p:sldId id="272" r:id="rId90"/>
    <p:sldId id="322" r:id="rId91"/>
    <p:sldId id="274" r:id="rId9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3" autoAdjust="0"/>
    <p:restoredTop sz="94660"/>
  </p:normalViewPr>
  <p:slideViewPr>
    <p:cSldViewPr>
      <p:cViewPr varScale="1">
        <p:scale>
          <a:sx n="78" d="100"/>
          <a:sy n="78" d="100"/>
        </p:scale>
        <p:origin x="13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33906482/asp-net-mvc-5-change-mvc-application-culture" TargetMode="External"/><Relationship Id="rId3" Type="http://schemas.openxmlformats.org/officeDocument/2006/relationships/hyperlink" Target="http://www.asp.net/mvc/overview/getting-started/getting-started-with-ef-using-mvc/creating-a-more-complex-data-model-for-an-asp-net-mvc-application" TargetMode="External"/><Relationship Id="rId7" Type="http://schemas.openxmlformats.org/officeDocument/2006/relationships/hyperlink" Target="http://www.asp.net/mvc/overview/getting-started/getting-started-with-ef-using-mvc/creating-an-entity-framework-data-model-for-an-asp-net-mvc-application" TargetMode="External"/><Relationship Id="rId2" Type="http://schemas.openxmlformats.org/officeDocument/2006/relationships/hyperlink" Target="http://www.codeproject.com/Tips/786243/ASP-NET-MVC-CheckBoxList-Basic-Imple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14612813/entity-framework-code-first-using-one-column-as-primary-key-and-another-as-auto" TargetMode="External"/><Relationship Id="rId5" Type="http://schemas.openxmlformats.org/officeDocument/2006/relationships/hyperlink" Target="http://www.asp.net/mvc/overview/getting-started/getting-started-with-ef-using-mvc/migrations-and-deployment-with-the-entity-framework-in-an-asp-net-mvc-application" TargetMode="External"/><Relationship Id="rId4" Type="http://schemas.openxmlformats.org/officeDocument/2006/relationships/hyperlink" Target="http://stackoverflow.com/questions/19913447/user-in-entity-type-mvc5-ef6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Aplikacje MVC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11560" y="1544812"/>
            <a:ext cx="6301538" cy="1752600"/>
          </a:xfrm>
        </p:spPr>
        <p:txBody>
          <a:bodyPr>
            <a:normAutofit/>
          </a:bodyPr>
          <a:lstStyle/>
          <a:p>
            <a:r>
              <a:rPr lang="pl-PL" dirty="0" smtClean="0"/>
              <a:t>Podstawy tworzenia aplikacji webowych w technologii MVC i wykonanie przykładowego projektu „Rezerwacja Apartamentów”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611560" y="3611880"/>
            <a:ext cx="6301538" cy="175260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Autor: Marta Tyrka</a:t>
            </a:r>
          </a:p>
          <a:p>
            <a:r>
              <a:rPr lang="pl-PL" dirty="0" smtClean="0"/>
              <a:t>Przedmiot: Aplikacje Internetowe</a:t>
            </a:r>
          </a:p>
          <a:p>
            <a:r>
              <a:rPr lang="pl-PL" dirty="0" smtClean="0"/>
              <a:t>Prowadzący: dr inż. Tomasz Rak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95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modelu</a:t>
            </a:r>
            <a:endParaRPr lang="pl-PL" dirty="0"/>
          </a:p>
        </p:txBody>
      </p:sp>
      <p:pic>
        <p:nvPicPr>
          <p:cNvPr id="7" name="Symbol zastępczy zawartości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534" y="1600200"/>
            <a:ext cx="65489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3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Dodawanie modelu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pl-PL" dirty="0" smtClean="0"/>
              <a:t>Utworzono nowy model testowy, składający się z 4 pól różnych typów: string, </a:t>
            </a:r>
            <a:r>
              <a:rPr lang="pl-PL" dirty="0" err="1" smtClean="0"/>
              <a:t>int</a:t>
            </a:r>
            <a:r>
              <a:rPr lang="pl-PL" dirty="0" smtClean="0"/>
              <a:t>, </a:t>
            </a:r>
            <a:r>
              <a:rPr lang="pl-PL" dirty="0" err="1" smtClean="0"/>
              <a:t>double</a:t>
            </a:r>
            <a:r>
              <a:rPr lang="pl-PL" dirty="0" smtClean="0"/>
              <a:t> i </a:t>
            </a:r>
            <a:r>
              <a:rPr lang="pl-PL" dirty="0" err="1" smtClean="0"/>
              <a:t>DateTime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Zostanie on użyty do zaprezentowania mechanizmu generowania kontrolerów, widoków i wykorzystywaniu w nich modeli.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71820"/>
            <a:ext cx="3657600" cy="2982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21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kontrolera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6382"/>
            <a:ext cx="7467600" cy="339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77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kontrolera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534" y="1600200"/>
            <a:ext cx="65489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0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kontrolera</a:t>
            </a:r>
            <a:endParaRPr lang="pl-PL" dirty="0"/>
          </a:p>
        </p:txBody>
      </p:sp>
      <p:pic>
        <p:nvPicPr>
          <p:cNvPr id="5" name="Obraz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3500" y="1600200"/>
            <a:ext cx="5715000" cy="1209675"/>
          </a:xfrm>
          <a:prstGeom prst="rect">
            <a:avLst/>
          </a:prstGeom>
        </p:spPr>
      </p:pic>
      <p:pic>
        <p:nvPicPr>
          <p:cNvPr id="6" name="Symbol zastępczy zawartości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05" y="3092634"/>
            <a:ext cx="3476190" cy="2933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478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kontrolera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pl-PL" dirty="0" smtClean="0"/>
              <a:t>Do automatycznie wygenerowanego kontrolera </a:t>
            </a:r>
            <a:r>
              <a:rPr lang="pl-PL" dirty="0" err="1" smtClean="0"/>
              <a:t>TestController</a:t>
            </a:r>
            <a:r>
              <a:rPr lang="pl-PL" dirty="0" smtClean="0"/>
              <a:t> dodano modyfikację – teraz zwraca ona widok o nazwie Index (jeszcze nie wygenerowany) z modelem będącym obiektem klasy </a:t>
            </a:r>
            <a:r>
              <a:rPr lang="pl-PL" dirty="0" err="1" smtClean="0"/>
              <a:t>TestModel</a:t>
            </a:r>
            <a:r>
              <a:rPr lang="pl-PL" dirty="0" smtClean="0"/>
              <a:t>. Przed przekazaniem modelu do widoku przypisano mu wartości początkowe.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41215"/>
            <a:ext cx="3657600" cy="4243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621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widoku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66" y="1600200"/>
            <a:ext cx="6471067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60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widoku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324744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Możliwe jest automatyczne wygenerowanie różnych typów widoków, np. tworzenia nowego obiektu, listy obiektów, podglądu lub edycji obiektu itd.. Taki predefiniowany format widoku można ustawić w polu </a:t>
            </a:r>
            <a:r>
              <a:rPr lang="pl-PL" dirty="0" err="1" smtClean="0"/>
              <a:t>Template</a:t>
            </a:r>
            <a:r>
              <a:rPr lang="pl-PL" dirty="0" smtClean="0"/>
              <a:t> na formatce generowania widoku.</a:t>
            </a:r>
            <a:endParaRPr lang="pl-PL" dirty="0"/>
          </a:p>
        </p:txBody>
      </p:sp>
      <p:pic>
        <p:nvPicPr>
          <p:cNvPr id="6" name="Obraz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3500" y="2852525"/>
            <a:ext cx="5715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68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widoku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2120106"/>
            <a:ext cx="5715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6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widoku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60648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URL strony:  </a:t>
            </a:r>
            <a:r>
              <a:rPr lang="pl-PL" dirty="0" err="1" smtClean="0"/>
              <a:t>localhost:xxxxx</a:t>
            </a:r>
            <a:r>
              <a:rPr lang="pl-PL" dirty="0" smtClean="0"/>
              <a:t>/Test/Index</a:t>
            </a:r>
            <a:endParaRPr lang="pl-PL" dirty="0"/>
          </a:p>
        </p:txBody>
      </p:sp>
      <p:pic>
        <p:nvPicPr>
          <p:cNvPr id="6" name="Symbol zastępczy zawartości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75" y="2060849"/>
            <a:ext cx="490605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8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 MVC?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pl-PL" b="1" dirty="0" smtClean="0"/>
              <a:t>MVC</a:t>
            </a:r>
            <a:r>
              <a:rPr lang="pl-PL" dirty="0" smtClean="0"/>
              <a:t> jest technologią tworzenia aplikacji internetowych. Jej charakterystyczną cechą jest podział kodu na trzy główne części.</a:t>
            </a:r>
          </a:p>
          <a:p>
            <a:r>
              <a:rPr lang="pl-PL" b="1" dirty="0" smtClean="0"/>
              <a:t>Model</a:t>
            </a:r>
            <a:r>
              <a:rPr lang="pl-PL" dirty="0" smtClean="0"/>
              <a:t> – część odpowiadająca za przechowywanie informacji o strukturze przekazywanych danych</a:t>
            </a:r>
          </a:p>
          <a:p>
            <a:r>
              <a:rPr lang="pl-PL" b="1" dirty="0" smtClean="0"/>
              <a:t>Widok (</a:t>
            </a:r>
            <a:r>
              <a:rPr lang="pl-PL" b="1" dirty="0" err="1" smtClean="0"/>
              <a:t>View</a:t>
            </a:r>
            <a:r>
              <a:rPr lang="pl-PL" b="1" dirty="0" smtClean="0"/>
              <a:t>)</a:t>
            </a:r>
            <a:r>
              <a:rPr lang="pl-PL" dirty="0" smtClean="0"/>
              <a:t> – część odpowiedzialna za wizualizację danych</a:t>
            </a:r>
          </a:p>
          <a:p>
            <a:r>
              <a:rPr lang="pl-PL" b="1" dirty="0" smtClean="0"/>
              <a:t>Kontroler (Controller)</a:t>
            </a:r>
            <a:r>
              <a:rPr lang="pl-PL" dirty="0" smtClean="0"/>
              <a:t> – część odpowiadająca za zachowanie aplikacji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3119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Akcje z parametrami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00" y="1720324"/>
            <a:ext cx="5800000" cy="4285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044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z parametrami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l-PL" dirty="0"/>
              <a:t>Aby przekazać </a:t>
            </a:r>
            <a:r>
              <a:rPr lang="pl-PL" dirty="0" smtClean="0"/>
              <a:t>parametry do akcji, </a:t>
            </a:r>
            <a:r>
              <a:rPr lang="pl-PL" dirty="0"/>
              <a:t>należy </a:t>
            </a:r>
            <a:r>
              <a:rPr lang="pl-PL" dirty="0" smtClean="0"/>
              <a:t>do ścieżki </a:t>
            </a:r>
            <a:r>
              <a:rPr lang="pl-PL" dirty="0"/>
              <a:t>strony </a:t>
            </a:r>
            <a:r>
              <a:rPr lang="pl-PL" dirty="0" smtClean="0"/>
              <a:t>dodać znak </a:t>
            </a:r>
            <a:r>
              <a:rPr lang="pl-PL" dirty="0"/>
              <a:t>‘?’, a następnie nazwy parametrów, znaki ‘=’ i przekazywane wartości. Kolejne parametry oddziela się od siebie znakiem ‘&amp;’. Parametry nie muszą być podawane w kolejności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/>
              <a:t>Jeżeli parametr ma przypisaną wartość domyślną, jak w tym przypadku, nie jest wymagane podanie parametru. Jeżeli nie ma wartości domyślnej, próba załadowania strony bez podanego parametru zakończy się błędem.</a:t>
            </a:r>
          </a:p>
          <a:p>
            <a:pPr marL="36576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0635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Akcje z </a:t>
            </a:r>
            <a:r>
              <a:rPr lang="pl-PL" dirty="0" smtClean="0"/>
              <a:t>parametrami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60648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URL strony:  </a:t>
            </a:r>
            <a:r>
              <a:rPr lang="pl-PL" dirty="0" err="1" smtClean="0"/>
              <a:t>localhost:xxxxx</a:t>
            </a:r>
            <a:r>
              <a:rPr lang="pl-PL" dirty="0" smtClean="0"/>
              <a:t>/Test/Index</a:t>
            </a:r>
            <a:endParaRPr lang="pl-PL" dirty="0"/>
          </a:p>
        </p:txBody>
      </p:sp>
      <p:pic>
        <p:nvPicPr>
          <p:cNvPr id="8" name="Obraz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26667" y="2060849"/>
            <a:ext cx="49335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77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z parametrami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60648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l-PL" dirty="0" smtClean="0"/>
              <a:t>URL strony:  </a:t>
            </a:r>
            <a:r>
              <a:rPr lang="pl-PL" dirty="0" err="1" smtClean="0"/>
              <a:t>localhost:xxxxx</a:t>
            </a:r>
            <a:r>
              <a:rPr lang="pl-PL" dirty="0" smtClean="0"/>
              <a:t>/Test/</a:t>
            </a:r>
            <a:r>
              <a:rPr lang="pl-PL" dirty="0" err="1" smtClean="0"/>
              <a:t>Index?nazwa</a:t>
            </a:r>
            <a:r>
              <a:rPr lang="pl-PL" dirty="0" smtClean="0"/>
              <a:t>=moja nazwa</a:t>
            </a:r>
            <a:endParaRPr lang="pl-PL" dirty="0"/>
          </a:p>
        </p:txBody>
      </p:sp>
      <p:pic>
        <p:nvPicPr>
          <p:cNvPr id="6" name="Obraz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26667" y="2060849"/>
            <a:ext cx="49335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76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z parametrami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60648"/>
          </a:xfrm>
        </p:spPr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pl-PL" dirty="0" smtClean="0"/>
              <a:t>URL strony:  </a:t>
            </a:r>
            <a:r>
              <a:rPr lang="pl-PL" dirty="0" err="1" smtClean="0"/>
              <a:t>localhost:xxxxx</a:t>
            </a:r>
            <a:r>
              <a:rPr lang="pl-PL" dirty="0" smtClean="0"/>
              <a:t>/Test/</a:t>
            </a:r>
            <a:r>
              <a:rPr lang="pl-PL" dirty="0" err="1" smtClean="0"/>
              <a:t>Index?il</a:t>
            </a:r>
            <a:r>
              <a:rPr lang="pl-PL" dirty="0" smtClean="0"/>
              <a:t>=1500</a:t>
            </a:r>
            <a:endParaRPr lang="pl-PL" dirty="0"/>
          </a:p>
        </p:txBody>
      </p:sp>
      <p:pic>
        <p:nvPicPr>
          <p:cNvPr id="6" name="Obraz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26667" y="2060849"/>
            <a:ext cx="49335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1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z parametrami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60648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URL strony:  </a:t>
            </a:r>
            <a:r>
              <a:rPr lang="pl-PL" dirty="0" err="1" smtClean="0"/>
              <a:t>localhost:xxxxx</a:t>
            </a:r>
            <a:r>
              <a:rPr lang="pl-PL" dirty="0" smtClean="0"/>
              <a:t>/Test/</a:t>
            </a:r>
            <a:r>
              <a:rPr lang="pl-PL" dirty="0" err="1" smtClean="0"/>
              <a:t>Index?nazwa</a:t>
            </a:r>
            <a:r>
              <a:rPr lang="pl-PL" dirty="0" smtClean="0"/>
              <a:t>=moja </a:t>
            </a:r>
            <a:r>
              <a:rPr lang="pl-PL" dirty="0" err="1" smtClean="0"/>
              <a:t>nazwa&amp;il</a:t>
            </a:r>
            <a:r>
              <a:rPr lang="pl-PL" dirty="0" smtClean="0"/>
              <a:t>=1500</a:t>
            </a:r>
            <a:endParaRPr lang="pl-PL" dirty="0"/>
          </a:p>
        </p:txBody>
      </p:sp>
      <p:pic>
        <p:nvPicPr>
          <p:cNvPr id="6" name="Obraz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26667" y="2060849"/>
            <a:ext cx="49335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13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Nawigacja pomiędzy stronami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637111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przejść pomiędzy stronami można zastosować jedno z rozwiązań:</a:t>
            </a:r>
          </a:p>
          <a:p>
            <a:pPr>
              <a:buFontTx/>
              <a:buChar char="-"/>
            </a:pPr>
            <a:r>
              <a:rPr lang="pl-PL" dirty="0"/>
              <a:t>u</a:t>
            </a:r>
            <a:r>
              <a:rPr lang="pl-PL" dirty="0" smtClean="0"/>
              <a:t>stawić w widoku link wywołujący konkretną akcję</a:t>
            </a:r>
          </a:p>
          <a:p>
            <a:pPr>
              <a:buFontTx/>
              <a:buChar char="-"/>
            </a:pPr>
            <a:endParaRPr lang="pl-PL" dirty="0"/>
          </a:p>
          <a:p>
            <a:pPr marL="36576" indent="0">
              <a:buNone/>
            </a:pPr>
            <a:endParaRPr lang="pl-PL" dirty="0" smtClean="0"/>
          </a:p>
          <a:p>
            <a:pPr>
              <a:buFontTx/>
              <a:buChar char="-"/>
            </a:pPr>
            <a:r>
              <a:rPr lang="pl-PL" dirty="0"/>
              <a:t>w</a:t>
            </a:r>
            <a:r>
              <a:rPr lang="pl-PL" dirty="0" smtClean="0"/>
              <a:t>ywołać funkcję </a:t>
            </a:r>
            <a:r>
              <a:rPr lang="pl-PL" dirty="0" err="1" smtClean="0"/>
              <a:t>submit</a:t>
            </a:r>
            <a:r>
              <a:rPr lang="pl-PL" dirty="0" smtClean="0"/>
              <a:t>(), która automatycznie wywoła w kontrolerze akcję o odpowiadającej nazwie, w której nastąpi przekierowanie. Taka akcja musi mieć ustawiony atrybut </a:t>
            </a:r>
            <a:r>
              <a:rPr lang="pl-PL" dirty="0" err="1" smtClean="0"/>
              <a:t>HttpPost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4" name="Obraz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40767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69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typu POST i GET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Akcje w kontrolerze należą do jednego z dwóch typów: typu GET lub typu POST. Domyślnie każda akcja jest typu GET (wyświetlanie danych na żądanie klienta). Można jednak ustawić na akcji atrybut </a:t>
            </a:r>
            <a:r>
              <a:rPr lang="pl-PL" dirty="0" err="1" smtClean="0"/>
              <a:t>HttpPost</a:t>
            </a:r>
            <a:r>
              <a:rPr lang="pl-PL" dirty="0" smtClean="0"/>
              <a:t>, aby zamienić ją na typ POST. Taka akcja zostanie wywołana, gdy w odpowiednim kontrolerze zostanie wywołana funkcja </a:t>
            </a:r>
            <a:r>
              <a:rPr lang="pl-PL" dirty="0" err="1" smtClean="0"/>
              <a:t>submit</a:t>
            </a:r>
            <a:r>
              <a:rPr lang="pl-PL" dirty="0" smtClean="0"/>
              <a:t>(). Przekazuje ona do akcji model odpowiedniego typu, z danymi zmienionymi przez użytkownika. W kontrolerze można wykonać na tym modelu różne akcje, jednak najczęściej jest to sprawdzenie poprawności modelu, zapis i przekierowanie do innej strony. Podobnie jak akcje typu GET, akcje typu POST zwracają obiekt </a:t>
            </a:r>
            <a:r>
              <a:rPr lang="pl-PL" dirty="0" err="1" smtClean="0"/>
              <a:t>ActionResult</a:t>
            </a:r>
            <a:r>
              <a:rPr lang="pl-PL" dirty="0" smtClean="0"/>
              <a:t> lub </a:t>
            </a:r>
            <a:r>
              <a:rPr lang="pl-PL" dirty="0" err="1" smtClean="0"/>
              <a:t>Task</a:t>
            </a:r>
            <a:r>
              <a:rPr lang="pl-PL" dirty="0" smtClean="0"/>
              <a:t>&lt;</a:t>
            </a:r>
            <a:r>
              <a:rPr lang="pl-PL" dirty="0" err="1" smtClean="0"/>
              <a:t>ActionResult</a:t>
            </a:r>
            <a:r>
              <a:rPr lang="pl-PL" dirty="0" smtClean="0"/>
              <a:t>&gt;.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1596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Akcje typu POST i GET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2803451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Do kontrolera Test dodano akcję Index typu POST. Poprzednia akcja (typu GET) zostanie w programie, a jej zachowanie się nie zmieni. Ponieważ nie zdefiniowano jeszcze połączenia z bazą, nie można zapisać obiektu. Widać jednak, w którym miejscu by się to odbywało. Na końcu akcji następuje przekierowanie do strony domowej.</a:t>
            </a:r>
            <a:endParaRPr lang="pl-PL" dirty="0"/>
          </a:p>
        </p:txBody>
      </p:sp>
      <p:pic>
        <p:nvPicPr>
          <p:cNvPr id="6" name="Obraz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7" y="4586213"/>
            <a:ext cx="3819525" cy="1704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591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typu POST i </a:t>
            </a:r>
            <a:r>
              <a:rPr lang="pl-PL" dirty="0" smtClean="0"/>
              <a:t>GET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25144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wykonać akcję POST można również posłużyć się obiektem </a:t>
            </a:r>
            <a:r>
              <a:rPr lang="pl-PL" dirty="0" err="1" smtClean="0"/>
              <a:t>Html.BeginForm</a:t>
            </a:r>
            <a:r>
              <a:rPr lang="pl-PL" dirty="0" smtClean="0"/>
              <a:t>. Wydziela on w widoku część, w której dokonywane są zmiany przekazywane później do akcji typu POST o konkretnej nazwie. Konstrukcja wygląda następująco:</a:t>
            </a:r>
          </a:p>
          <a:p>
            <a:pPr marL="36576" indent="0">
              <a:buNone/>
            </a:pPr>
            <a:endParaRPr lang="pl-PL" dirty="0" smtClean="0"/>
          </a:p>
          <a:p>
            <a:pPr marL="36576" indent="0">
              <a:buNone/>
            </a:pP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using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Html.BeginForm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(„akcja”, „kontroler”,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FormMethod.Post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))</a:t>
            </a:r>
          </a:p>
          <a:p>
            <a:pPr marL="36576" indent="0">
              <a:buNone/>
            </a:pP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36576" indent="0">
              <a:buNone/>
            </a:pP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Html.AntiForgeryToken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endParaRPr lang="pl-PL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6576" indent="0">
              <a:buNone/>
            </a:pP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…</a:t>
            </a:r>
            <a:endParaRPr lang="pl-P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6576" indent="0">
              <a:buNone/>
            </a:pP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36576" indent="0">
              <a:buNone/>
            </a:pPr>
            <a:endParaRPr lang="pl-PL" dirty="0" smtClean="0"/>
          </a:p>
          <a:p>
            <a:pPr marL="36576" indent="0">
              <a:buNone/>
            </a:pPr>
            <a:r>
              <a:rPr lang="pl-PL" dirty="0" smtClean="0"/>
              <a:t>W przypadku nie podania argumentu, wywołana zostanie akcja POST o tej samej nazwie jak widok, w tym samym kontrolerze.</a:t>
            </a:r>
          </a:p>
          <a:p>
            <a:pPr marL="36576" indent="0">
              <a:buNone/>
            </a:pPr>
            <a:r>
              <a:rPr lang="pl-PL" dirty="0" smtClean="0"/>
              <a:t>Możliwe jest usunięcie </a:t>
            </a:r>
            <a:r>
              <a:rPr lang="pl-PL" dirty="0" err="1" smtClean="0"/>
              <a:t>tokenu</a:t>
            </a:r>
            <a:r>
              <a:rPr lang="pl-PL" dirty="0" smtClean="0"/>
              <a:t> </a:t>
            </a:r>
            <a:r>
              <a:rPr lang="pl-PL" dirty="0" err="1" smtClean="0"/>
              <a:t>AntiForgeryToken</a:t>
            </a:r>
            <a:r>
              <a:rPr lang="pl-PL" dirty="0" smtClean="0"/>
              <a:t>, choć zapewnia on większe bezpieczeństwo aplikacji.</a:t>
            </a:r>
          </a:p>
          <a:p>
            <a:pPr marL="36576" indent="0">
              <a:buNone/>
            </a:pPr>
            <a:r>
              <a:rPr lang="pl-PL" dirty="0" smtClean="0"/>
              <a:t>Aby </a:t>
            </a:r>
            <a:r>
              <a:rPr lang="pl-PL" dirty="0" err="1" smtClean="0"/>
              <a:t>token</a:t>
            </a:r>
            <a:r>
              <a:rPr lang="pl-PL" dirty="0" smtClean="0"/>
              <a:t> został zweryfikowany po stronie akcji, należy dodać do niej atrybut 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ValidateAntiForgeryToken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pl-PL" dirty="0" smtClean="0"/>
              <a:t>. W takim przypadku, jeśli strona nie zawiera takiego </a:t>
            </a:r>
            <a:r>
              <a:rPr lang="pl-PL" dirty="0" err="1" smtClean="0"/>
              <a:t>tokenu</a:t>
            </a:r>
            <a:r>
              <a:rPr lang="pl-PL" dirty="0" smtClean="0"/>
              <a:t>, aplikacja zwróci błąd.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768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aplikacji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534" y="1600200"/>
            <a:ext cx="65489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20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Atrybuty modelu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l-PL" dirty="0" smtClean="0"/>
              <a:t>Do właściwości modelu można przypisywać różne atrybuty. Można dzięki nim:</a:t>
            </a:r>
          </a:p>
          <a:p>
            <a:r>
              <a:rPr lang="pl-PL" dirty="0" smtClean="0"/>
              <a:t>przypisać do właściwości jej opis (dzięki czemu nie trzeba zmieniać nazwy we wszystkich częściach aplikacji)</a:t>
            </a:r>
          </a:p>
          <a:p>
            <a:r>
              <a:rPr lang="pl-PL" dirty="0"/>
              <a:t>u</a:t>
            </a:r>
            <a:r>
              <a:rPr lang="pl-PL" dirty="0" smtClean="0"/>
              <a:t>stawić pole jako wymagane</a:t>
            </a:r>
          </a:p>
          <a:p>
            <a:r>
              <a:rPr lang="pl-PL" dirty="0" smtClean="0"/>
              <a:t>wprowadzić wymagania co do wartości pola, co usprawnia działanie aplikacji, gdyż w przypadku niepoprawnie wypełnionych pól nie zostanie wysłane zapytanie na serwer</a:t>
            </a:r>
            <a:r>
              <a:rPr lang="pl-PL" dirty="0"/>
              <a:t> </a:t>
            </a:r>
            <a:r>
              <a:rPr lang="pl-PL" dirty="0" smtClean="0"/>
              <a:t>(do możliwych wymagań można zaliczyć m. in. ilość znaków, format emaila/telefonu, obecność dużych/małych liter lub znaków specjalnych), wartości minimalne lub maksymalne itd.</a:t>
            </a:r>
          </a:p>
          <a:p>
            <a:r>
              <a:rPr lang="pl-PL" dirty="0"/>
              <a:t>u</a:t>
            </a:r>
            <a:r>
              <a:rPr lang="pl-PL" dirty="0" smtClean="0"/>
              <a:t>stawić typ pola jako hasło, przez co pola nie będą wyświetlane</a:t>
            </a:r>
          </a:p>
          <a:p>
            <a:r>
              <a:rPr lang="pl-PL" dirty="0"/>
              <a:t>i</a:t>
            </a:r>
            <a:r>
              <a:rPr lang="pl-PL" dirty="0" smtClean="0"/>
              <a:t> inne</a:t>
            </a:r>
          </a:p>
        </p:txBody>
      </p:sp>
    </p:spTree>
    <p:extLst>
      <p:ext uri="{BB962C8B-B14F-4D97-AF65-F5344CB8AC3E}">
        <p14:creationId xmlns:p14="http://schemas.microsoft.com/office/powerpoint/2010/main" val="2238874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Atrybuty modelu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dodać atrybut, należy zdefiniować go nad właściwością. Przykładowe definicje atrybutów:</a:t>
            </a:r>
          </a:p>
          <a:p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[Display(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„Moja nazwa")] </a:t>
            </a:r>
            <a:r>
              <a:rPr lang="pl-PL" dirty="0" smtClean="0"/>
              <a:t>– opis właściwości wyświetlany w aplikacji</a:t>
            </a:r>
          </a:p>
          <a:p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Required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 </a:t>
            </a:r>
            <a:r>
              <a:rPr lang="pl-PL" dirty="0" smtClean="0"/>
              <a:t>– właściwość wymagana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StringLength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(100,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ErrorMessage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"{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0} 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musi mieć od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{2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 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 {1} znaków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.",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MinimumLength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)]</a:t>
            </a:r>
            <a:r>
              <a:rPr lang="pl-PL" dirty="0" smtClean="0"/>
              <a:t> – minimalna i maksymalna długość łańcucha znaków</a:t>
            </a:r>
          </a:p>
          <a:p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[Phone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 </a:t>
            </a:r>
            <a:r>
              <a:rPr lang="pl-PL" dirty="0" smtClean="0"/>
              <a:t>– telefon</a:t>
            </a:r>
          </a:p>
          <a:p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EmailAddress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 </a:t>
            </a:r>
            <a:r>
              <a:rPr lang="pl-PL" dirty="0" smtClean="0"/>
              <a:t>– email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[Compare("Password",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ErrorMessage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„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Powtórzone hasło nie zgadza się z hasłem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.")]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l-PL" dirty="0" smtClean="0"/>
              <a:t>– porównanie wartości pola z innym polem (wartości muszą być równe)</a:t>
            </a:r>
          </a:p>
          <a:p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DataType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DataType.Password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)] </a:t>
            </a:r>
            <a:r>
              <a:rPr lang="pl-PL" dirty="0" smtClean="0"/>
              <a:t>– właściwość typu hasło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2467768"/>
            <a:ext cx="29432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Ustawienia bazy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484984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Właściwie każda aplikacja webowa pobiera informacje z bazy danych. Domyślną bazą danych jest lokalny plik znajdujący się w tej samej lokalizacji co aplikacja.</a:t>
            </a:r>
          </a:p>
          <a:p>
            <a:pPr marL="36576" indent="0">
              <a:buNone/>
            </a:pPr>
            <a:r>
              <a:rPr lang="pl-PL" dirty="0" smtClean="0"/>
              <a:t>Ścieżkę dostępu do bazy można zmienić w pliku </a:t>
            </a:r>
            <a:r>
              <a:rPr lang="pl-PL" dirty="0" err="1" smtClean="0"/>
              <a:t>Web.config</a:t>
            </a:r>
            <a:r>
              <a:rPr lang="pl-PL" dirty="0" smtClean="0"/>
              <a:t> - jest to plik konfiguracyjny. W pojedynczej aplikacji może być kilka plików o nazwie </a:t>
            </a:r>
            <a:r>
              <a:rPr lang="pl-PL" dirty="0" err="1" smtClean="0"/>
              <a:t>Web.config</a:t>
            </a:r>
            <a:r>
              <a:rPr lang="pl-PL" dirty="0" smtClean="0"/>
              <a:t>, nadpisujących lokalnie dane ustawione w bardzie globalnie usytuowanych plikach </a:t>
            </a:r>
            <a:r>
              <a:rPr lang="pl-PL" dirty="0" err="1" smtClean="0"/>
              <a:t>Web.config</a:t>
            </a:r>
            <a:r>
              <a:rPr lang="pl-PL" dirty="0" smtClean="0"/>
              <a:t>. Ścieżkę dostępu do bazy można znaleźć w najbardziej globalnym </a:t>
            </a:r>
            <a:r>
              <a:rPr lang="pl-PL" dirty="0" err="1" smtClean="0"/>
              <a:t>Web.config</a:t>
            </a:r>
            <a:r>
              <a:rPr lang="pl-PL" dirty="0" smtClean="0"/>
              <a:t> w aplikacji, w sekcji &lt;</a:t>
            </a:r>
            <a:r>
              <a:rPr lang="pl-PL" dirty="0" err="1" smtClean="0"/>
              <a:t>connectionStrings</a:t>
            </a:r>
            <a:r>
              <a:rPr lang="pl-PL" dirty="0" smtClean="0"/>
              <a:t>&gt;: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53423"/>
            <a:ext cx="15106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Każda aplikacja ma inne wymogi dotyczące użytkowników. Domyślnie użytkownik dziedziczy z klasy </a:t>
            </a:r>
            <a:r>
              <a:rPr lang="pl-PL" dirty="0" err="1" smtClean="0"/>
              <a:t>IdentityUser</a:t>
            </a:r>
            <a:r>
              <a:rPr lang="pl-PL" dirty="0" smtClean="0"/>
              <a:t> i zawiera właściwości takie, jak: Nazwa, Email, Hasło itd.. Nie zawiera jednak takich właściwości jak Imię, Nazwisko czy Uprawnienia (uprawnienia w ASP.NET są rozwiązane zupełnie inaczej, poprzez tabelę przywilejów, jednak aby nie komplikować lepiej dodać własną flagę).</a:t>
            </a:r>
          </a:p>
          <a:p>
            <a:pPr marL="36576" indent="0">
              <a:buNone/>
            </a:pPr>
            <a:r>
              <a:rPr lang="pl-PL" dirty="0" smtClean="0"/>
              <a:t>Dodawanie własnych właściwości do użytkownika to dość skomplikowany i wieloetapowy proces, jednak czasem jest on konieczny.</a:t>
            </a:r>
          </a:p>
        </p:txBody>
      </p:sp>
    </p:spTree>
    <p:extLst>
      <p:ext uri="{BB962C8B-B14F-4D97-AF65-F5344CB8AC3E}">
        <p14:creationId xmlns:p14="http://schemas.microsoft.com/office/powerpoint/2010/main" val="3632961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– Dodawanie nowych właściwości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396752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Planujemy dodać trzy właściwości: Imię, Nazwisko i Uprawnienie. Aby to zrobić, należy otworzyć plik </a:t>
            </a:r>
            <a:r>
              <a:rPr lang="pl-PL" dirty="0" err="1" smtClean="0"/>
              <a:t>IdentityModel.cs</a:t>
            </a:r>
            <a:r>
              <a:rPr lang="pl-PL" dirty="0" smtClean="0"/>
              <a:t> i w klasie </a:t>
            </a:r>
            <a:r>
              <a:rPr lang="pl-PL" dirty="0" err="1" smtClean="0"/>
              <a:t>ApplicationUser</a:t>
            </a:r>
            <a:r>
              <a:rPr lang="pl-PL" dirty="0" smtClean="0"/>
              <a:t> dokonać następujących zmian: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40968"/>
            <a:ext cx="78867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54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- Migracje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412976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l-PL" dirty="0" smtClean="0"/>
              <a:t>Migracje to inaczej przekazywanie danych pomiędzy aplikacją a bazą danych. Migracje umożliwiają m. in. dodawanie nowych kolumn do tabeli, usuwanie już istniejących lub zmianę ich nazwy. Wywołanie migracji spowoduje przebudowanie domyślnie utworzonej w bazie tabeli użytkowników według modelu zadeklarowanego w aplikacji. Aby wywołać migrację, należy uruchomić okno </a:t>
            </a:r>
            <a:r>
              <a:rPr lang="pl-PL" dirty="0" err="1" smtClean="0"/>
              <a:t>PackageManagerConsole</a:t>
            </a:r>
            <a:r>
              <a:rPr lang="pl-PL" dirty="0" smtClean="0"/>
              <a:t>, odblokować możliwość migracji komendą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enable-migrations</a:t>
            </a:r>
            <a:r>
              <a:rPr lang="pl-PL" dirty="0" smtClean="0"/>
              <a:t>, a następnie wykonać migrację komendą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update-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lang="pl-PL" dirty="0" smtClean="0"/>
              <a:t>. Tę komendę należy wywoływać przy każdej kolejnej zmianie. Po tych operacjach zostanie utworzony folder </a:t>
            </a:r>
            <a:r>
              <a:rPr lang="pl-PL" dirty="0" err="1" smtClean="0"/>
              <a:t>Migrations</a:t>
            </a:r>
            <a:r>
              <a:rPr lang="pl-PL" dirty="0" smtClean="0"/>
              <a:t>, zawierający migracje.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98" y="5013177"/>
            <a:ext cx="14487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- Model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pl-PL" dirty="0" smtClean="0"/>
              <a:t>W generowanej automatycznie aplikacji MVC do każdego widoku utworzony jest odrębny model. Aby móc korzystać z dodanych właściwości, trzeba dodać je również do tych modeli, które będą z nich korzystać. W naszym przypadku będzie to model rejestracji użytkownika – </a:t>
            </a:r>
            <a:r>
              <a:rPr lang="pl-PL" dirty="0" err="1" smtClean="0"/>
              <a:t>RegisterViewModel</a:t>
            </a:r>
            <a:r>
              <a:rPr lang="pl-PL" dirty="0" smtClean="0"/>
              <a:t>. Przed modyfikacją posiadał on jedynie właściwości: Email, </a:t>
            </a:r>
            <a:r>
              <a:rPr lang="pl-PL" dirty="0" err="1" smtClean="0"/>
              <a:t>Password</a:t>
            </a:r>
            <a:r>
              <a:rPr lang="pl-PL" dirty="0" smtClean="0"/>
              <a:t> i </a:t>
            </a:r>
            <a:r>
              <a:rPr lang="pl-PL" dirty="0" err="1" smtClean="0"/>
              <a:t>ConfirmPassword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5065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- Model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362" y="1600200"/>
            <a:ext cx="634127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57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- Kontroler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332856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Podczas wywoływania akcji typu POST przy tworzeniu użytkownika, jako parametr wejściowy otrzymujemy obiekt klasy </a:t>
            </a:r>
            <a:r>
              <a:rPr lang="pl-PL" dirty="0" err="1" smtClean="0"/>
              <a:t>RegisterViewModel</a:t>
            </a:r>
            <a:r>
              <a:rPr lang="pl-PL" dirty="0" smtClean="0"/>
              <a:t>. Do bazy przekazywany jest jednak obiekt klasy </a:t>
            </a:r>
            <a:r>
              <a:rPr lang="pl-PL" dirty="0" err="1" smtClean="0"/>
              <a:t>ApplicationUser</a:t>
            </a:r>
            <a:r>
              <a:rPr lang="pl-PL" dirty="0" smtClean="0"/>
              <a:t>. W kontrolerze następuje zamiana jednego typu na drugiego poprzez przepisanie danych. Należy podczas tego przepisywania dopisać również dodane pola.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115620"/>
            <a:ext cx="8648080" cy="20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93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- Widok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Widok tworzony dla modelu zawiera automatycznie wygenerowane kontrolki umożliwiające wyświetlanie i edycję właściwości modelu. Po dodaniu nowych pól widok nie zostanie przegenerowany, dlatego należy dopisać je własnoręcznie, kopiując i odpowiednio modyfikując istniejące kontrolki.</a:t>
            </a:r>
          </a:p>
          <a:p>
            <a:pPr marL="36576" indent="0">
              <a:buNone/>
            </a:pPr>
            <a:r>
              <a:rPr lang="pl-PL" dirty="0" smtClean="0"/>
              <a:t>Do wyświetlania wartości najczęściej służy obiekt </a:t>
            </a:r>
            <a:r>
              <a:rPr lang="pl-PL" dirty="0" err="1" smtClean="0"/>
              <a:t>Html.TextBoxFor</a:t>
            </a:r>
            <a:r>
              <a:rPr lang="pl-PL" dirty="0" smtClean="0"/>
              <a:t>, w którym specyfikuje się jaka wartość ma być wyświetlona.</a:t>
            </a:r>
          </a:p>
          <a:p>
            <a:pPr marL="36576" indent="0">
              <a:buNone/>
            </a:pPr>
            <a:r>
              <a:rPr lang="pl-PL" dirty="0" smtClean="0"/>
              <a:t>Do opisu właściwości służy kontrolka </a:t>
            </a:r>
            <a:r>
              <a:rPr lang="pl-PL" dirty="0" err="1" smtClean="0"/>
              <a:t>Html.LabelFor</a:t>
            </a:r>
            <a:r>
              <a:rPr lang="pl-PL" dirty="0" smtClean="0"/>
              <a:t>, działająca podobnie jak </a:t>
            </a:r>
            <a:r>
              <a:rPr lang="pl-PL" dirty="0" err="1" smtClean="0"/>
              <a:t>TextBoxFor</a:t>
            </a:r>
            <a:r>
              <a:rPr lang="pl-PL" dirty="0" smtClean="0"/>
              <a:t>, jednak zamiast wartości wyświetla wartość </a:t>
            </a:r>
            <a:r>
              <a:rPr lang="pl-PL" dirty="0" err="1" smtClean="0"/>
              <a:t>Name</a:t>
            </a:r>
            <a:r>
              <a:rPr lang="pl-PL" dirty="0" smtClean="0"/>
              <a:t> ustawioną w atrybucie Display. W razie braku tego atrybutu, wyświetla nazwę właściwości.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931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aplikacji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024" y="1600200"/>
            <a:ext cx="583995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1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- Widok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01364"/>
            <a:ext cx="7467600" cy="352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47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– Rozwijana lista uprawnień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pl-PL" dirty="0" smtClean="0"/>
              <a:t>Obiekt </a:t>
            </a:r>
            <a:r>
              <a:rPr lang="pl-PL" dirty="0" err="1" smtClean="0"/>
              <a:t>Html.TextBoxFor</a:t>
            </a:r>
            <a:r>
              <a:rPr lang="pl-PL" dirty="0" smtClean="0"/>
              <a:t> tworzy zwykłe pole tekstowe. W przypadku uprawnienia należy jednak utworzyć rozwijaną listę zawierającą wszystkie dostępne uprawnienia. Służy to tego obiekt </a:t>
            </a:r>
            <a:r>
              <a:rPr lang="pl-PL" dirty="0" err="1" smtClean="0"/>
              <a:t>Html.DropDownListFor</a:t>
            </a:r>
            <a:r>
              <a:rPr lang="pl-PL" dirty="0" smtClean="0"/>
              <a:t>. Przy jego tworzeniu specyfikuje się pole do jakiego się odwołuje oraz źródło listy (musi być to lista obiektów typu </a:t>
            </a:r>
            <a:r>
              <a:rPr lang="pl-PL" dirty="0" err="1" smtClean="0"/>
              <a:t>SelectListItem</a:t>
            </a:r>
            <a:r>
              <a:rPr lang="pl-PL" dirty="0" smtClean="0"/>
              <a:t>). Można taką listę utworzyć w modelu, najczęściej jednak jest ona tworzona w akcji typu GET i przekazywana przez </a:t>
            </a:r>
            <a:r>
              <a:rPr lang="pl-PL" dirty="0" err="1" smtClean="0"/>
              <a:t>ViewData</a:t>
            </a:r>
            <a:r>
              <a:rPr lang="pl-PL" dirty="0" smtClean="0"/>
              <a:t> lub </a:t>
            </a:r>
            <a:r>
              <a:rPr lang="pl-PL" dirty="0" err="1" smtClean="0"/>
              <a:t>ViewBag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2590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ViewData</a:t>
            </a:r>
            <a:r>
              <a:rPr lang="pl-PL" dirty="0" smtClean="0"/>
              <a:t> i </a:t>
            </a:r>
            <a:r>
              <a:rPr lang="pl-PL" dirty="0" err="1" smtClean="0"/>
              <a:t>ViewBag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684783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przypadku obiektów nie do końca tworzących spójną całość z resztą modelu, przekazuje się je do widoku osobno, przez </a:t>
            </a:r>
            <a:r>
              <a:rPr lang="pl-PL" dirty="0" err="1" smtClean="0"/>
              <a:t>ViewData</a:t>
            </a:r>
            <a:r>
              <a:rPr lang="pl-PL" dirty="0" smtClean="0"/>
              <a:t> lub </a:t>
            </a:r>
            <a:r>
              <a:rPr lang="pl-PL" dirty="0" err="1" smtClean="0"/>
              <a:t>ViewBag</a:t>
            </a:r>
            <a:r>
              <a:rPr lang="pl-PL" dirty="0" smtClean="0"/>
              <a:t>. Jest to „worek danych”, do których można wrzucić obiekty każdego typu i przekazać. Różnica pomiędzy </a:t>
            </a:r>
            <a:r>
              <a:rPr lang="pl-PL" dirty="0" err="1" smtClean="0"/>
              <a:t>ViewData</a:t>
            </a:r>
            <a:r>
              <a:rPr lang="pl-PL" dirty="0" smtClean="0"/>
              <a:t> a </a:t>
            </a:r>
            <a:r>
              <a:rPr lang="pl-PL" dirty="0" err="1" smtClean="0"/>
              <a:t>ViewBag</a:t>
            </a:r>
            <a:r>
              <a:rPr lang="pl-PL" dirty="0" smtClean="0"/>
              <a:t> jest taka, że </a:t>
            </a:r>
            <a:r>
              <a:rPr lang="pl-PL" dirty="0" err="1" smtClean="0"/>
              <a:t>ViewData</a:t>
            </a:r>
            <a:r>
              <a:rPr lang="pl-PL" dirty="0" smtClean="0"/>
              <a:t> odwołuje się do obiektów przez wartość klucza, a </a:t>
            </a:r>
            <a:r>
              <a:rPr lang="pl-PL" dirty="0" err="1" smtClean="0"/>
              <a:t>ViewBag</a:t>
            </a:r>
            <a:r>
              <a:rPr lang="pl-PL" dirty="0" smtClean="0"/>
              <a:t> przez nazwę pola.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84984"/>
            <a:ext cx="4953000" cy="27241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284984"/>
            <a:ext cx="1876425" cy="7239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4445892"/>
            <a:ext cx="2933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00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– Rozwijana lista uprawnień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892695"/>
          </a:xfrm>
        </p:spPr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pl-PL" dirty="0" smtClean="0"/>
              <a:t>Przekazanie zawartości listy rozwijanej i pobranie jej wartości odbywa się następująco: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75459"/>
            <a:ext cx="4591050" cy="18859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743972"/>
            <a:ext cx="8363272" cy="16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93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– Rezultat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696244"/>
            <a:ext cx="4876800" cy="43338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5477669"/>
            <a:ext cx="4095750" cy="110490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568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Konfigurowanie bazy danych – </a:t>
            </a:r>
            <a:r>
              <a:rPr lang="pl-PL" dirty="0" err="1" smtClean="0"/>
              <a:t>Entity</a:t>
            </a:r>
            <a:r>
              <a:rPr lang="pl-PL" dirty="0" smtClean="0"/>
              <a:t> Framework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Przy komunikowaniu się z obiektami z bazy MVC używa </a:t>
            </a:r>
            <a:r>
              <a:rPr lang="pl-PL" dirty="0" err="1" smtClean="0"/>
              <a:t>EntityFramework</a:t>
            </a:r>
            <a:r>
              <a:rPr lang="pl-PL" dirty="0" smtClean="0"/>
              <a:t>. Jest to pakiet który poprzez metody i zapytania </a:t>
            </a:r>
            <a:r>
              <a:rPr lang="pl-PL" dirty="0" err="1" smtClean="0"/>
              <a:t>Linq</a:t>
            </a:r>
            <a:r>
              <a:rPr lang="pl-PL" dirty="0" smtClean="0"/>
              <a:t> przekazuje do bazy polecenia o selekcji, tworzeniu, edycji lub usuwaniu obiektów. Każda encja jest reprezentowana przez klasę. Połączenie z bazą następuje poprzez obiekt dziedziczący z klasy </a:t>
            </a:r>
            <a:r>
              <a:rPr lang="pl-PL" dirty="0" err="1" smtClean="0"/>
              <a:t>DBContext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err="1" smtClean="0"/>
              <a:t>Entity</a:t>
            </a:r>
            <a:r>
              <a:rPr lang="pl-PL" dirty="0" err="1"/>
              <a:t>F</a:t>
            </a:r>
            <a:r>
              <a:rPr lang="pl-PL" dirty="0" err="1" smtClean="0"/>
              <a:t>ramework</a:t>
            </a:r>
            <a:r>
              <a:rPr lang="pl-PL" dirty="0" smtClean="0"/>
              <a:t> pozwala zaimportować istniejące tabele do aplikacji (</a:t>
            </a:r>
            <a:r>
              <a:rPr lang="pl-PL" dirty="0" err="1" smtClean="0"/>
              <a:t>database</a:t>
            </a:r>
            <a:r>
              <a:rPr lang="pl-PL" dirty="0" smtClean="0"/>
              <a:t> </a:t>
            </a:r>
            <a:r>
              <a:rPr lang="pl-PL" dirty="0" err="1" smtClean="0"/>
              <a:t>first</a:t>
            </a:r>
            <a:r>
              <a:rPr lang="pl-PL" dirty="0" smtClean="0"/>
              <a:t>), jednak umożliwia też zdefiniowanie encji w kodzie i przeniesienie je do bazy (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first</a:t>
            </a:r>
            <a:r>
              <a:rPr lang="pl-PL" dirty="0" smtClean="0"/>
              <a:t>). W aplikacji wykorzystamy drugie podejście.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2355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Konfigurowanie bazy danych</a:t>
            </a:r>
            <a:r>
              <a:rPr lang="pl-PL" dirty="0" smtClean="0"/>
              <a:t>– Tworzenie klas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53136"/>
          </a:xfrm>
        </p:spPr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folderze </a:t>
            </a:r>
            <a:r>
              <a:rPr lang="pl-PL" dirty="0" err="1" smtClean="0"/>
              <a:t>Models</a:t>
            </a:r>
            <a:r>
              <a:rPr lang="pl-PL" dirty="0" smtClean="0"/>
              <a:t> utworzono nowy plik – </a:t>
            </a:r>
            <a:r>
              <a:rPr lang="pl-PL" dirty="0" err="1" smtClean="0"/>
              <a:t>DatabaseModels</a:t>
            </a:r>
            <a:r>
              <a:rPr lang="pl-PL" dirty="0" smtClean="0"/>
              <a:t>, w której zdefiniowane będą obiekty utworzonych klas, a także definicja kontekstu. Rozpoczęto od utworzenia czterech klas:</a:t>
            </a:r>
          </a:p>
          <a:p>
            <a:r>
              <a:rPr lang="pl-PL" dirty="0" smtClean="0"/>
              <a:t>Apartamenty – przechowuje dane o dostępnym apartamencie: jego cenę, lokalizację, właściciela itd..</a:t>
            </a:r>
          </a:p>
          <a:p>
            <a:r>
              <a:rPr lang="pl-PL" dirty="0" smtClean="0"/>
              <a:t>Udogodnienia – przechowuje listę dostępnych udogodnień, np. basen czy darmowy parking.</a:t>
            </a:r>
          </a:p>
          <a:p>
            <a:r>
              <a:rPr lang="pl-PL" dirty="0" err="1" smtClean="0"/>
              <a:t>UdogodnieniaApartamenty</a:t>
            </a:r>
            <a:r>
              <a:rPr lang="pl-PL" dirty="0" smtClean="0"/>
              <a:t> – encja pośrednicząca pomiędzy encją Apartamenty i Udogodnienia, wskazuje jakie udogodnienia znajdują się w konkretnych apartamentach.</a:t>
            </a:r>
          </a:p>
          <a:p>
            <a:r>
              <a:rPr lang="pl-PL" dirty="0" smtClean="0"/>
              <a:t>Wizyty – przechowuje dane o wizytach klientów w apartamentach: datę rezerwacji, datę wpłaty, datę rozpoczęcia i zakończenia pobytu, klienta i apartament itd..</a:t>
            </a:r>
          </a:p>
          <a:p>
            <a:pPr marL="36576" indent="0">
              <a:buNone/>
            </a:pPr>
            <a:r>
              <a:rPr lang="pl-PL" dirty="0" smtClean="0"/>
              <a:t>Aby zdefiniować klucz główny dla encji, należy dodać do odpowiedniej właściwości atrybut [</a:t>
            </a:r>
            <a:r>
              <a:rPr lang="pl-PL" dirty="0" err="1" smtClean="0"/>
              <a:t>Key</a:t>
            </a:r>
            <a:r>
              <a:rPr lang="pl-PL" dirty="0" smtClean="0"/>
              <a:t>]. Aby dodać automatyczną inkrementację klucza, należy użyć atrybutu [</a:t>
            </a:r>
            <a:r>
              <a:rPr lang="pl-PL" dirty="0" err="1" smtClean="0"/>
              <a:t>DatabaseGeneratedOption.Identity</a:t>
            </a:r>
            <a:r>
              <a:rPr lang="pl-PL" dirty="0" smtClean="0"/>
              <a:t>].</a:t>
            </a:r>
          </a:p>
          <a:p>
            <a:pPr marL="36576" indent="0">
              <a:buNone/>
            </a:pPr>
            <a:r>
              <a:rPr lang="pl-PL" dirty="0" smtClean="0"/>
              <a:t>Aby dodać klucz obcy, należy dodać do klasy właściwość będącą obiektem klasy do której odwołuje się klucz główny, np. w klasie Wizyty utworzony zostanie obiekt klasy Apartamenty o nazwie Apartament. Następnie należy dodać właściwość mającą być wartością klucza głównego, np. </a:t>
            </a:r>
            <a:r>
              <a:rPr lang="pl-PL" dirty="0" err="1" smtClean="0"/>
              <a:t>IdApartament</a:t>
            </a:r>
            <a:r>
              <a:rPr lang="pl-PL" dirty="0" smtClean="0"/>
              <a:t>. Do tej właściwości należy dodać atrybut [</a:t>
            </a:r>
            <a:r>
              <a:rPr lang="pl-PL" dirty="0" err="1" smtClean="0"/>
              <a:t>ForeignKey</a:t>
            </a:r>
            <a:r>
              <a:rPr lang="pl-PL" dirty="0" smtClean="0"/>
              <a:t>(„</a:t>
            </a:r>
            <a:r>
              <a:rPr lang="pl-PL" dirty="0" err="1" smtClean="0"/>
              <a:t>nazwa_obiektu</a:t>
            </a:r>
            <a:r>
              <a:rPr lang="pl-PL" dirty="0" smtClean="0"/>
              <a:t>”)], np. [</a:t>
            </a:r>
            <a:r>
              <a:rPr lang="pl-PL" dirty="0" err="1" smtClean="0"/>
              <a:t>ForeignKey</a:t>
            </a:r>
            <a:r>
              <a:rPr lang="pl-PL" dirty="0" smtClean="0"/>
              <a:t>(„Apartament”)]. Ważne jest, aby typ klucza obcego był identyczny z typem klucza głównego wykorzystywanej w relacji klasy.</a:t>
            </a:r>
          </a:p>
          <a:p>
            <a:pPr marL="36576" indent="0">
              <a:buNone/>
            </a:pPr>
            <a:r>
              <a:rPr lang="pl-PL" dirty="0" smtClean="0"/>
              <a:t>Po zdefiniowaniu klucza obcego można także opcjonalnie dodać do klasy z której czerpany jest klucz nową właściwość typu </a:t>
            </a:r>
            <a:r>
              <a:rPr lang="pl-PL" dirty="0" err="1" smtClean="0"/>
              <a:t>ICollection</a:t>
            </a:r>
            <a:r>
              <a:rPr lang="pl-PL" dirty="0" smtClean="0"/>
              <a:t>&lt;&gt;, będącą listą obiektów danego typu odwołujących się do tego obiektu, np. w klasie Apartament utworzona zostanie lista wizyt i udogodnień.</a:t>
            </a:r>
          </a:p>
        </p:txBody>
      </p:sp>
    </p:spTree>
    <p:extLst>
      <p:ext uri="{BB962C8B-B14F-4D97-AF65-F5344CB8AC3E}">
        <p14:creationId xmlns:p14="http://schemas.microsoft.com/office/powerpoint/2010/main" val="3985846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Konfigurowanie bazy danych</a:t>
            </a:r>
            <a:r>
              <a:rPr lang="pl-PL" dirty="0" smtClean="0"/>
              <a:t>– </a:t>
            </a:r>
            <a:r>
              <a:rPr lang="pl-PL" dirty="0"/>
              <a:t>Tworzenie klas</a:t>
            </a:r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67200" y="1961463"/>
            <a:ext cx="3657600" cy="1290451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961463"/>
            <a:ext cx="3657600" cy="3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83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Konfigurowanie bazy danych</a:t>
            </a:r>
            <a:r>
              <a:rPr lang="pl-PL" dirty="0" smtClean="0"/>
              <a:t>– </a:t>
            </a:r>
            <a:r>
              <a:rPr lang="pl-PL" dirty="0"/>
              <a:t>Tworzenie klas</a:t>
            </a: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3657600" cy="2652764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1855" y="1600200"/>
            <a:ext cx="284828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28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Tworzenie obiektów w bazie – Tworzenie </a:t>
            </a:r>
            <a:r>
              <a:rPr lang="pl-PL" dirty="0" smtClean="0"/>
              <a:t>kontekstu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kontekście należy zawrzeć następujące elementy:</a:t>
            </a:r>
          </a:p>
          <a:p>
            <a:r>
              <a:rPr lang="pl-PL" dirty="0"/>
              <a:t>b</a:t>
            </a:r>
            <a:r>
              <a:rPr lang="pl-PL" dirty="0" smtClean="0"/>
              <a:t>ezparametrowy konstruktor, wywołujący konstruktor klasy potomnej z nazwą ścieżki dostępu do bazy (nazwa określona w </a:t>
            </a:r>
            <a:r>
              <a:rPr lang="pl-PL" dirty="0" err="1" smtClean="0"/>
              <a:t>Web.config</a:t>
            </a:r>
            <a:r>
              <a:rPr lang="pl-PL" dirty="0" smtClean="0"/>
              <a:t>, domyślnie „</a:t>
            </a:r>
            <a:r>
              <a:rPr lang="pl-PL" dirty="0" err="1" smtClean="0"/>
              <a:t>DefaultConnection</a:t>
            </a:r>
            <a:r>
              <a:rPr lang="pl-PL" dirty="0" smtClean="0"/>
              <a:t>”)</a:t>
            </a:r>
          </a:p>
          <a:p>
            <a:r>
              <a:rPr lang="pl-PL" dirty="0"/>
              <a:t>p</a:t>
            </a:r>
            <a:r>
              <a:rPr lang="pl-PL" dirty="0" smtClean="0"/>
              <a:t>ubliczne właściwości typu </a:t>
            </a:r>
            <a:r>
              <a:rPr lang="pl-PL" dirty="0" err="1" smtClean="0"/>
              <a:t>DbSet</a:t>
            </a:r>
            <a:r>
              <a:rPr lang="pl-PL" dirty="0" smtClean="0"/>
              <a:t>&lt;</a:t>
            </a:r>
            <a:r>
              <a:rPr lang="pl-PL" dirty="0" err="1" smtClean="0"/>
              <a:t>typ_klasy_do_umieszczenia_w_bazie</a:t>
            </a:r>
            <a:r>
              <a:rPr lang="pl-PL" dirty="0" smtClean="0"/>
              <a:t>&gt; (zwykle ich nazwa odpowiada nazwie ich klasy)</a:t>
            </a:r>
          </a:p>
          <a:p>
            <a:r>
              <a:rPr lang="pl-PL" dirty="0"/>
              <a:t>o</a:t>
            </a:r>
            <a:r>
              <a:rPr lang="pl-PL" dirty="0" smtClean="0"/>
              <a:t>dpowiednio skonfigurowaną metodę </a:t>
            </a:r>
            <a:r>
              <a:rPr lang="pl-PL" dirty="0" err="1" smtClean="0"/>
              <a:t>OnModelCreating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832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 - </a:t>
            </a:r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7638"/>
            <a:ext cx="5194920" cy="5090219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folderze </a:t>
            </a:r>
            <a:r>
              <a:rPr lang="pl-PL" dirty="0" err="1" smtClean="0"/>
              <a:t>Models</a:t>
            </a:r>
            <a:r>
              <a:rPr lang="pl-PL" dirty="0" smtClean="0"/>
              <a:t> przechowywane są klasy wykorzystywane w aplikacji. Są one wykorzystywane jako konteksty stron.</a:t>
            </a:r>
          </a:p>
          <a:p>
            <a:pPr marL="36576" indent="0">
              <a:buNone/>
            </a:pPr>
            <a:r>
              <a:rPr lang="pl-PL" dirty="0" smtClean="0"/>
              <a:t>Modele należy konstruować w ten sposób, aby zawierały wszystkie dane, które chcemy przedstawić na stronie, połączone w logiczną całość. Po prawej stronie przedstawiono przykład modelu dla strony logowania.</a:t>
            </a:r>
          </a:p>
          <a:p>
            <a:pPr marL="36576" indent="0">
              <a:buNone/>
            </a:pPr>
            <a:r>
              <a:rPr lang="pl-PL" dirty="0" smtClean="0"/>
              <a:t>Domyślnie w aplikacji są 3 pliki .</a:t>
            </a:r>
            <a:r>
              <a:rPr lang="pl-PL" dirty="0" err="1" smtClean="0"/>
              <a:t>cs</a:t>
            </a:r>
            <a:r>
              <a:rPr lang="pl-PL" dirty="0" smtClean="0"/>
              <a:t> zawierające definicje modeli:</a:t>
            </a:r>
          </a:p>
          <a:p>
            <a:r>
              <a:rPr lang="pl-PL" dirty="0" err="1" smtClean="0"/>
              <a:t>AccountViewModels</a:t>
            </a:r>
            <a:r>
              <a:rPr lang="pl-PL" dirty="0" smtClean="0"/>
              <a:t> – modele dla stron odpowiadających za zarządzanie użytkownikami (logowanie, tworzenie nowego użytkownika, odzyskiwanie hasła)</a:t>
            </a:r>
          </a:p>
          <a:p>
            <a:r>
              <a:rPr lang="pl-PL" dirty="0" err="1" smtClean="0"/>
              <a:t>IdentityModels</a:t>
            </a:r>
            <a:r>
              <a:rPr lang="pl-PL" dirty="0" smtClean="0"/>
              <a:t> – plik przechowujący dane na temat struktury użytkownika – zostanie od dokładniej opisany później</a:t>
            </a:r>
          </a:p>
          <a:p>
            <a:r>
              <a:rPr lang="pl-PL" dirty="0" err="1" smtClean="0"/>
              <a:t>ManageViewModels</a:t>
            </a:r>
            <a:r>
              <a:rPr lang="pl-PL" dirty="0" smtClean="0"/>
              <a:t> – modele dla stron odpowiadających za zarządzanie własnym kontem (zmiana ustawień, hasła itd.)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285" y="1412083"/>
            <a:ext cx="2066925" cy="7048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4" y="2567335"/>
            <a:ext cx="29432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79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Konfigurowanie bazy </a:t>
            </a:r>
            <a:r>
              <a:rPr lang="pl-PL" dirty="0" smtClean="0"/>
              <a:t>danych – </a:t>
            </a:r>
            <a:r>
              <a:rPr lang="pl-PL" dirty="0"/>
              <a:t>Tworzenie kontekstu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469" y="1600200"/>
            <a:ext cx="569106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274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Konfigurowanie bazy danych </a:t>
            </a:r>
            <a:r>
              <a:rPr lang="pl-PL" dirty="0" smtClean="0"/>
              <a:t>– Wartości początkowe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pl-PL" dirty="0" smtClean="0"/>
              <a:t>Aby zainicjalizować w bazie wartości początkowe – w tym przypadku dodane zostaną dostępne udogodnienia – należy utworzyć klasę pochodną z klasy </a:t>
            </a:r>
            <a:r>
              <a:rPr lang="pl-PL" dirty="0" err="1" smtClean="0"/>
              <a:t>DropCreateDatabaseIfModelChanges</a:t>
            </a:r>
            <a:r>
              <a:rPr lang="pl-PL" dirty="0" smtClean="0"/>
              <a:t>&lt;&gt;. Służy ona do definiowania działań, jakie mają się wykonać, jeśli wykryta zostanie zmiana modelu. Dodawanie wartości należy wykonać w funkcji </a:t>
            </a:r>
            <a:r>
              <a:rPr lang="pl-PL" dirty="0" err="1" smtClean="0"/>
              <a:t>Seed</a:t>
            </a:r>
            <a:r>
              <a:rPr lang="pl-PL" dirty="0" smtClean="0"/>
              <a:t>().</a:t>
            </a:r>
          </a:p>
          <a:p>
            <a:pPr marL="36576" indent="0">
              <a:buNone/>
            </a:pPr>
            <a:r>
              <a:rPr lang="pl-PL" dirty="0" smtClean="0"/>
              <a:t>Aby dodać elementy do tabeli Udogodnienia, należy stworzyć listę obiektów tej klasy, ustawić ich wartości, dodać listę do kontekstu i wywołać funkcję </a:t>
            </a:r>
            <a:r>
              <a:rPr lang="pl-PL" dirty="0" err="1" smtClean="0"/>
              <a:t>SaveChanges</a:t>
            </a:r>
            <a:r>
              <a:rPr lang="pl-PL" dirty="0" smtClean="0"/>
              <a:t>().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8555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Konfigurowanie bazy danych – Wartości początkowe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862" y="2153444"/>
            <a:ext cx="67722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81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Konfigurowanie bazy danych – zmiany w </a:t>
            </a:r>
            <a:r>
              <a:rPr lang="pl-PL" dirty="0" err="1" smtClean="0"/>
              <a:t>Web.config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900808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podpiąć kontekst i jego </a:t>
            </a:r>
            <a:r>
              <a:rPr lang="pl-PL" dirty="0" err="1" smtClean="0"/>
              <a:t>inicjalizer</a:t>
            </a:r>
            <a:r>
              <a:rPr lang="pl-PL" dirty="0"/>
              <a:t> </a:t>
            </a:r>
            <a:r>
              <a:rPr lang="pl-PL" dirty="0" smtClean="0"/>
              <a:t>do aplikacji należy dodać do głównego pliku </a:t>
            </a:r>
            <a:r>
              <a:rPr lang="pl-PL" dirty="0" err="1" smtClean="0"/>
              <a:t>Web.config</a:t>
            </a:r>
            <a:r>
              <a:rPr lang="pl-PL" dirty="0" smtClean="0"/>
              <a:t> fragment podany poniżej. Baza zostanie przebudowana przy pierwszym odwołaniu do niej (przy pierwszym utworzeniu w aplikacji obiektu klasy </a:t>
            </a:r>
            <a:r>
              <a:rPr lang="pl-PL" dirty="0" err="1" smtClean="0"/>
              <a:t>EntityContext</a:t>
            </a:r>
            <a:r>
              <a:rPr lang="pl-PL" dirty="0" smtClean="0"/>
              <a:t>).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83572"/>
            <a:ext cx="8562296" cy="21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28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Przykładowe operacje na </a:t>
            </a:r>
            <a:r>
              <a:rPr lang="pl-PL" dirty="0" err="1" smtClean="0"/>
              <a:t>EntityContext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EntityContext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EntityContext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(); </a:t>
            </a:r>
            <a:r>
              <a:rPr lang="pl-PL" dirty="0" smtClean="0"/>
              <a:t>- utworzenie kontekstu</a:t>
            </a:r>
          </a:p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context.Apartamenty.ToList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pl-PL" dirty="0" smtClean="0"/>
              <a:t>– pobranie listy apartamentów</a:t>
            </a:r>
          </a:p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context.Apartamenty.Where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(a =&gt;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a.IloscOsob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== 2)  </a:t>
            </a:r>
            <a:r>
              <a:rPr lang="pl-PL" dirty="0" smtClean="0"/>
              <a:t>- pobranie listy apartamentów takich, że ilość osób wynosi 2</a:t>
            </a:r>
          </a:p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context.Apartamenty.First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pl-PL" dirty="0" smtClean="0"/>
              <a:t>– pobranie pierwszego apartamentu z listy</a:t>
            </a:r>
          </a:p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context.Apartamenty.First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(a =&gt;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a.IloscOsob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== 2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pl-PL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pl-PL" dirty="0" smtClean="0"/>
              <a:t>– pobranie pierwszego elementu z listy takiego, że ilość osób wynosi 2</a:t>
            </a:r>
          </a:p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context.Apartamenty.Select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(a =&gt;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a.Nazwa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pl-PL" dirty="0" smtClean="0"/>
              <a:t> – pobranie listy nazw wszystkich apartamentów</a:t>
            </a:r>
          </a:p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context.UdogodnieniaApartamenty.Where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(u =&gt;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u.Udogodnienie.Nazwa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== „Basen”) </a:t>
            </a:r>
            <a:r>
              <a:rPr lang="pl-PL" dirty="0" smtClean="0"/>
              <a:t>– pobranie obiektów z tabeli </a:t>
            </a:r>
            <a:r>
              <a:rPr lang="pl-PL" dirty="0" err="1" smtClean="0"/>
              <a:t>UdogodnieniaApartamenty</a:t>
            </a:r>
            <a:r>
              <a:rPr lang="pl-PL" dirty="0" smtClean="0"/>
              <a:t>, dla których nazwa udogodnienia to „Basen”</a:t>
            </a:r>
          </a:p>
        </p:txBody>
      </p:sp>
    </p:spTree>
    <p:extLst>
      <p:ext uri="{BB962C8B-B14F-4D97-AF65-F5344CB8AC3E}">
        <p14:creationId xmlns:p14="http://schemas.microsoft.com/office/powerpoint/2010/main" val="2353630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Automatyczne generowanie kontrolera i widoków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534" y="1600200"/>
            <a:ext cx="65489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64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Automatyczne generowanie kontrolera i widoków</a:t>
            </a:r>
            <a:endParaRPr lang="pl-PL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1556792"/>
            <a:ext cx="5715000" cy="3657600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333500" y="5357532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UWAGA! Przed pierwszym wygenerowaniem należy chwilowo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zakomentować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w pliku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Web.config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dodaną wcześniej sekcję &lt;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contexts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&gt;, gdyż powoduje ona błędy.</a:t>
            </a:r>
            <a:endParaRPr lang="pl-P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06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Automatyczne generowanie kontrolera i widoków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525963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Automatycznie został wygenerowany domyślny kontroler dla apartamentów oraz wszystkie potrzebne widoki: lista apartamentów (Index), usuwanie, podgląd, dodawanie i edycja.</a:t>
            </a:r>
          </a:p>
          <a:p>
            <a:pPr marL="36576" indent="0">
              <a:buNone/>
            </a:pPr>
            <a:r>
              <a:rPr lang="pl-PL" dirty="0" smtClean="0"/>
              <a:t>Na potrzeby aplikacji należy zmodyfikować każdy z widoków.</a:t>
            </a:r>
            <a:endParaRPr lang="pl-PL" dirty="0"/>
          </a:p>
          <a:p>
            <a:pPr marL="36576" indent="0">
              <a:buNone/>
            </a:pPr>
            <a:r>
              <a:rPr lang="pl-PL" dirty="0" smtClean="0"/>
              <a:t>Na razie nie jest rozważany problem uprawnień do kolejnych stron. Zostaną one dodane później.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1600200"/>
            <a:ext cx="23241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07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Widok </a:t>
            </a:r>
            <a:r>
              <a:rPr lang="pl-PL" dirty="0" err="1" smtClean="0"/>
              <a:t>MojeApartamenty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aplikacji znajdować się będą dwa widoki zawierające widok listy apartamentów - Index i </a:t>
            </a:r>
            <a:r>
              <a:rPr lang="pl-PL" dirty="0" err="1" smtClean="0"/>
              <a:t>MojeApartamenty</a:t>
            </a:r>
            <a:r>
              <a:rPr lang="pl-PL" dirty="0" smtClean="0"/>
              <a:t>. Drugi z widoków został wygenerowany poprzez skopiowanie pierwszego. Aby skopiować widok należy utworzyć nowy widok o tej samej treści i dodać w kontrolerze nową akcję o nazwie zgodnej z nazwą nowego widoku.</a:t>
            </a:r>
          </a:p>
          <a:p>
            <a:pPr marL="36576" indent="0">
              <a:buNone/>
            </a:pPr>
            <a:r>
              <a:rPr lang="pl-PL" dirty="0" smtClean="0"/>
              <a:t>Widok Index będzie zawierał mechanizm wyszukiwania apartamentów przez użytkownika. Zostanie on wykonany w późniejszym etapie.</a:t>
            </a:r>
          </a:p>
          <a:p>
            <a:pPr marL="36576" indent="0">
              <a:buNone/>
            </a:pPr>
            <a:r>
              <a:rPr lang="pl-PL" dirty="0" smtClean="0"/>
              <a:t>W widoku </a:t>
            </a:r>
            <a:r>
              <a:rPr lang="pl-PL" dirty="0" err="1" smtClean="0"/>
              <a:t>MojeApartamenty</a:t>
            </a:r>
            <a:r>
              <a:rPr lang="pl-PL" dirty="0" smtClean="0"/>
              <a:t> właściciel będzie miał wgląd w listę swoich apartamentów, wraz z możliwością ich dodania, edycji</a:t>
            </a:r>
            <a:r>
              <a:rPr lang="pl-PL" dirty="0"/>
              <a:t> </a:t>
            </a:r>
            <a:r>
              <a:rPr lang="pl-PL" dirty="0" smtClean="0"/>
              <a:t>lub usunięcia (tylko jeśli w apartamencie nie było jeszcze odwiedzających).</a:t>
            </a:r>
          </a:p>
        </p:txBody>
      </p:sp>
    </p:spTree>
    <p:extLst>
      <p:ext uri="{BB962C8B-B14F-4D97-AF65-F5344CB8AC3E}">
        <p14:creationId xmlns:p14="http://schemas.microsoft.com/office/powerpoint/2010/main" val="19931348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 </a:t>
            </a:r>
            <a:r>
              <a:rPr lang="pl-PL" dirty="0" err="1" smtClean="0"/>
              <a:t>MojeApartamenty</a:t>
            </a:r>
            <a:r>
              <a:rPr lang="pl-PL" dirty="0" smtClean="0"/>
              <a:t> – Tworzenie modelu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637112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Wyświetlanie danych na liście polega na zdefiniowaniu tabeli, jej nagłówka, a następnie w pętli </a:t>
            </a:r>
            <a:r>
              <a:rPr lang="pl-PL" dirty="0" err="1" smtClean="0"/>
              <a:t>foreach</a:t>
            </a:r>
            <a:r>
              <a:rPr lang="pl-PL" dirty="0"/>
              <a:t> </a:t>
            </a:r>
            <a:r>
              <a:rPr lang="pl-PL" dirty="0" smtClean="0"/>
              <a:t>generowaniu kolejnych wierszy za pomocą struktury </a:t>
            </a:r>
            <a:r>
              <a:rPr lang="pl-PL" dirty="0" err="1" smtClean="0"/>
              <a:t>Html.DisplayFor</a:t>
            </a:r>
            <a:r>
              <a:rPr lang="pl-PL" dirty="0" smtClean="0"/>
              <a:t>(). Wyświetlana wartość nie może być wyrażeniem, dlatego do każdej wartości nie podanej bezpośrednio należy dodać publiczną właściwość.</a:t>
            </a:r>
          </a:p>
          <a:p>
            <a:pPr marL="36576" indent="0">
              <a:buNone/>
            </a:pPr>
            <a:r>
              <a:rPr lang="pl-PL" dirty="0" smtClean="0"/>
              <a:t>Do tego celu należy utworzyć nowy model, który będzie reprezentował obiekty wyświetlane na liście. Model ten zostanie zdefiniowany w nowym pliku </a:t>
            </a:r>
            <a:r>
              <a:rPr lang="pl-PL" dirty="0" err="1" smtClean="0"/>
              <a:t>ApartamentyModels</a:t>
            </a:r>
            <a:r>
              <a:rPr lang="pl-PL" dirty="0" smtClean="0"/>
              <a:t> i zostanie nazwany </a:t>
            </a:r>
            <a:r>
              <a:rPr lang="pl-PL" dirty="0" err="1" smtClean="0"/>
              <a:t>ApartamentyDisplayViewModel</a:t>
            </a:r>
            <a:r>
              <a:rPr lang="pl-PL" dirty="0" smtClean="0"/>
              <a:t>. Musi on zawierać te same pola co klasa Apartamenty, dlatego dodane zostanie do niego dziedziczenie z tej klasy. Ponadto dopisane zostaną następujące pola (tylko do odczytu):</a:t>
            </a:r>
          </a:p>
          <a:p>
            <a:r>
              <a:rPr lang="pl-PL" dirty="0" err="1" smtClean="0"/>
              <a:t>WlascicielImieNazwisko</a:t>
            </a:r>
            <a:r>
              <a:rPr lang="pl-PL" dirty="0" smtClean="0"/>
              <a:t> – imię i nazwisko właściciela</a:t>
            </a:r>
          </a:p>
          <a:p>
            <a:r>
              <a:rPr lang="pl-PL" dirty="0" smtClean="0"/>
              <a:t>Udogodnienia – lista udogodnień po przecinku</a:t>
            </a:r>
          </a:p>
          <a:p>
            <a:r>
              <a:rPr lang="pl-PL" dirty="0" err="1" smtClean="0"/>
              <a:t>IloscWizyt</a:t>
            </a:r>
            <a:r>
              <a:rPr lang="pl-PL" dirty="0" smtClean="0"/>
              <a:t> – ilość wizyt (zakończonych)</a:t>
            </a:r>
          </a:p>
          <a:p>
            <a:r>
              <a:rPr lang="pl-PL" dirty="0" smtClean="0"/>
              <a:t>Ocena – średnia ocena wizyt</a:t>
            </a:r>
          </a:p>
          <a:p>
            <a:pPr marL="36576" indent="0">
              <a:buNone/>
            </a:pPr>
            <a:r>
              <a:rPr lang="pl-PL" dirty="0" smtClean="0"/>
              <a:t>Do modelu dodano też konstruktor przyjmujący obiekt klasy Apartamenty, przepisujący wszystkie wartości.</a:t>
            </a:r>
          </a:p>
        </p:txBody>
      </p:sp>
    </p:spTree>
    <p:extLst>
      <p:ext uri="{BB962C8B-B14F-4D97-AF65-F5344CB8AC3E}">
        <p14:creationId xmlns:p14="http://schemas.microsoft.com/office/powerpoint/2010/main" val="229592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Struktura projektu - </a:t>
            </a:r>
            <a:r>
              <a:rPr lang="pl-PL" dirty="0" err="1" smtClean="0"/>
              <a:t>Controllers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525963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folderze </a:t>
            </a:r>
            <a:r>
              <a:rPr lang="pl-PL" dirty="0" err="1" smtClean="0"/>
              <a:t>Controllers</a:t>
            </a:r>
            <a:r>
              <a:rPr lang="pl-PL" dirty="0" smtClean="0"/>
              <a:t> przechowywana jest lista kontrolerów. Kontrolery odpowiadają za działania aplikacji po stronie serwera. Kontroler jest klasą dziedziczącą z klasy Controller. Jego nazwa musi się kończyć na słowo Controller i musi zawierać co najmniej jedną akcję (metodę wywoływaną przy wczytywaniu strony).</a:t>
            </a:r>
          </a:p>
          <a:p>
            <a:pPr marL="36576" indent="0">
              <a:buNone/>
            </a:pPr>
            <a:r>
              <a:rPr lang="pl-PL" dirty="0" smtClean="0"/>
              <a:t>Domyślnie w projekcie znajdują się trzy kontrolery – </a:t>
            </a:r>
            <a:r>
              <a:rPr lang="pl-PL" dirty="0" err="1" smtClean="0"/>
              <a:t>AccountController</a:t>
            </a:r>
            <a:r>
              <a:rPr lang="pl-PL" dirty="0" smtClean="0"/>
              <a:t>, </a:t>
            </a:r>
            <a:r>
              <a:rPr lang="pl-PL" dirty="0" err="1" smtClean="0"/>
              <a:t>ManageController</a:t>
            </a:r>
            <a:r>
              <a:rPr lang="pl-PL" dirty="0" smtClean="0"/>
              <a:t> i </a:t>
            </a:r>
            <a:r>
              <a:rPr lang="pl-PL" dirty="0" err="1" smtClean="0"/>
              <a:t>HomeController</a:t>
            </a:r>
            <a:r>
              <a:rPr lang="pl-PL" dirty="0" smtClean="0"/>
              <a:t>. Dla dwóch pierwszych kontrolerów istnieją modele. </a:t>
            </a:r>
            <a:r>
              <a:rPr lang="pl-PL" dirty="0" err="1" smtClean="0"/>
              <a:t>HomeController</a:t>
            </a:r>
            <a:r>
              <a:rPr lang="pl-PL" dirty="0" smtClean="0"/>
              <a:t> odpowiada tylko za wyświetlanie stałych danych – strony domowej, strony z kontaktami itd.. Nie operuje na danych, dlatego nie zdefiniowano dla niego modelu.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1600200"/>
            <a:ext cx="21621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01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/>
              <a:t>MojeApartamenty</a:t>
            </a:r>
            <a:r>
              <a:rPr lang="pl-PL" dirty="0"/>
              <a:t> – Tworzenie modelu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700808"/>
            <a:ext cx="3657600" cy="3189656"/>
          </a:xfrm>
          <a:prstGeom prst="rect">
            <a:avLst/>
          </a:prstGeom>
        </p:spPr>
      </p:pic>
      <p:pic>
        <p:nvPicPr>
          <p:cNvPr id="7" name="Symbol zastępczy zawartości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7200" y="1700808"/>
            <a:ext cx="3657600" cy="2890920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457200" y="5013176"/>
            <a:ext cx="7467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 smtClean="0"/>
              <a:t>WlascicielImieNazwisko</a:t>
            </a:r>
            <a:r>
              <a:rPr lang="pl-PL" sz="1400" dirty="0" smtClean="0"/>
              <a:t> – z kontekstu przechowującego informacje o użytkownikach pobierany jest obiekt klasy </a:t>
            </a:r>
            <a:r>
              <a:rPr lang="pl-PL" sz="1400" dirty="0" err="1" smtClean="0"/>
              <a:t>ApplicationUser</a:t>
            </a:r>
            <a:r>
              <a:rPr lang="pl-PL" sz="1400" dirty="0"/>
              <a:t> </a:t>
            </a:r>
            <a:r>
              <a:rPr lang="pl-PL" sz="1400" dirty="0" smtClean="0"/>
              <a:t>o odpowiednim Id.  Następnie tworzony jest string w formacie „&lt;</a:t>
            </a:r>
            <a:r>
              <a:rPr lang="pl-PL" sz="1400" dirty="0" err="1" smtClean="0"/>
              <a:t>Imie</a:t>
            </a:r>
            <a:r>
              <a:rPr lang="pl-PL" sz="1400" dirty="0" smtClean="0"/>
              <a:t>&gt; &lt;Nazwisko&gt;”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Udogodnienia – jeżeli nie ma żadnych udogodnień, zwróć pusty string; jeśli są, pobierz listę nazw wszystkich dodanych udogodnień i połącz je po przecinku.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 smtClean="0"/>
              <a:t>IliscWizyt</a:t>
            </a:r>
            <a:r>
              <a:rPr lang="pl-PL" sz="1400" dirty="0" smtClean="0"/>
              <a:t> – jeżeli nie ma wizyt, zwróć 0, jeżeli są, zwróć ilość wizyt zakończonych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Ocena – jeżeli nie ma wizyt, zwróć 0, jeżeli ją, wylicz średnią ocenę z wizyt.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6773620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/>
              <a:t>MojeApartamenty</a:t>
            </a:r>
            <a:r>
              <a:rPr lang="pl-PL" dirty="0"/>
              <a:t> – </a:t>
            </a:r>
            <a:r>
              <a:rPr lang="pl-PL" dirty="0" smtClean="0"/>
              <a:t>Zmiany w kontrolerze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88639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pl-PL" sz="1800" dirty="0" smtClean="0"/>
              <a:t>Pierwotna postać akcji </a:t>
            </a:r>
            <a:r>
              <a:rPr lang="pl-PL" sz="1800" dirty="0" err="1" smtClean="0"/>
              <a:t>MojeApartamenty</a:t>
            </a:r>
            <a:r>
              <a:rPr lang="pl-PL" sz="1800" dirty="0" smtClean="0"/>
              <a:t>, skopiowanej z akcji Index:</a:t>
            </a:r>
            <a:endParaRPr lang="pl-PL" sz="18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171403"/>
            <a:ext cx="3333750" cy="771525"/>
          </a:xfrm>
          <a:prstGeom prst="rect">
            <a:avLst/>
          </a:prstGeom>
        </p:spPr>
      </p:pic>
      <p:sp>
        <p:nvSpPr>
          <p:cNvPr id="8" name="Symbol zastępczy zawartości 5"/>
          <p:cNvSpPr txBox="1">
            <a:spLocks/>
          </p:cNvSpPr>
          <p:nvPr/>
        </p:nvSpPr>
        <p:spPr>
          <a:xfrm>
            <a:off x="457200" y="3125491"/>
            <a:ext cx="7467600" cy="4475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pl-PL" sz="1800" dirty="0"/>
              <a:t>P</a:t>
            </a:r>
            <a:r>
              <a:rPr lang="pl-PL" sz="1800" dirty="0" smtClean="0"/>
              <a:t>ostać akcji </a:t>
            </a:r>
            <a:r>
              <a:rPr lang="pl-PL" sz="1800" dirty="0" err="1" smtClean="0"/>
              <a:t>MojeApartamenty</a:t>
            </a:r>
            <a:r>
              <a:rPr lang="pl-PL" sz="1800" dirty="0"/>
              <a:t> </a:t>
            </a:r>
            <a:r>
              <a:rPr lang="pl-PL" sz="1800" dirty="0" smtClean="0"/>
              <a:t>po zmianie:</a:t>
            </a:r>
            <a:endParaRPr lang="pl-PL" sz="1800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17" y="3755578"/>
            <a:ext cx="4686300" cy="1600200"/>
          </a:xfrm>
          <a:prstGeom prst="rect">
            <a:avLst/>
          </a:prstGeom>
        </p:spPr>
      </p:pic>
      <p:sp>
        <p:nvSpPr>
          <p:cNvPr id="10" name="Symbol zastępczy zawartości 5"/>
          <p:cNvSpPr txBox="1">
            <a:spLocks/>
          </p:cNvSpPr>
          <p:nvPr/>
        </p:nvSpPr>
        <p:spPr>
          <a:xfrm>
            <a:off x="459559" y="5538340"/>
            <a:ext cx="7467600" cy="113102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pl-PL" sz="2400" b="1" dirty="0" smtClean="0"/>
              <a:t>Działanie: </a:t>
            </a:r>
            <a:r>
              <a:rPr lang="pl-PL" sz="2400" dirty="0"/>
              <a:t>P</a:t>
            </a:r>
            <a:r>
              <a:rPr lang="pl-PL" sz="2400" dirty="0" smtClean="0"/>
              <a:t>obierz listę apartamentów, wraz z nazwami udogodnień (</a:t>
            </a:r>
            <a:r>
              <a:rPr lang="pl-PL" sz="2400" dirty="0" err="1" smtClean="0"/>
              <a:t>Include</a:t>
            </a:r>
            <a:r>
              <a:rPr lang="pl-PL" sz="2400" dirty="0" smtClean="0"/>
              <a:t>), których właścicielem jest zalogowany użytkownik (</a:t>
            </a:r>
            <a:r>
              <a:rPr lang="pl-PL" sz="2400" dirty="0" err="1" smtClean="0"/>
              <a:t>Where</a:t>
            </a:r>
            <a:r>
              <a:rPr lang="pl-PL" sz="2400" dirty="0" smtClean="0"/>
              <a:t>), a następnie zamiast każdego elementu wyświetl wygenerowany z niego obiekt klasy </a:t>
            </a:r>
            <a:r>
              <a:rPr lang="pl-PL" sz="2400" dirty="0" err="1" smtClean="0"/>
              <a:t>ApartamentyDisplayViewModel</a:t>
            </a:r>
            <a:r>
              <a:rPr lang="pl-PL" sz="2400" dirty="0" smtClean="0"/>
              <a:t> (Select). Utworzoną listę przekaż do widoku.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7649826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/>
              <a:t>MojeApartamenty</a:t>
            </a:r>
            <a:r>
              <a:rPr lang="pl-PL" dirty="0"/>
              <a:t> – Zmiany w </a:t>
            </a:r>
            <a:r>
              <a:rPr lang="pl-PL" dirty="0" smtClean="0"/>
              <a:t>widoku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pl-PL" sz="2800" dirty="0" smtClean="0"/>
              <a:t>Również w widoku należy wprowadzić kilka zmian. Przede wszystkim należy zmienić typ przyjmowanego modelu (określonego w pierwszej linijce widoku). Zamiast:</a:t>
            </a:r>
          </a:p>
          <a:p>
            <a:pPr marL="36576" indent="0">
              <a:buNone/>
            </a:pPr>
            <a:r>
              <a:rPr lang="pl-PL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@model </a:t>
            </a:r>
            <a:r>
              <a:rPr lang="pl-PL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IEnumerable</a:t>
            </a:r>
            <a:r>
              <a:rPr lang="pl-PL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pl-PL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HotelMVC.Models.Apartamenty</a:t>
            </a:r>
            <a:r>
              <a:rPr lang="pl-PL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36576" indent="0">
              <a:buNone/>
            </a:pPr>
            <a:r>
              <a:rPr lang="pl-PL" sz="2800" dirty="0" smtClean="0"/>
              <a:t>należy wstawić:</a:t>
            </a:r>
          </a:p>
          <a:p>
            <a:pPr marL="36576" indent="0">
              <a:buNone/>
            </a:pPr>
            <a:r>
              <a:rPr lang="pl-PL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pl-PL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model </a:t>
            </a:r>
            <a:r>
              <a:rPr lang="pl-PL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IEnumerable</a:t>
            </a:r>
            <a:r>
              <a:rPr lang="pl-PL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pl-PL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HotelMVC.Models.ApartamentyDisplayViewModel</a:t>
            </a:r>
            <a:r>
              <a:rPr lang="pl-PL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36576" indent="0">
              <a:buNone/>
            </a:pPr>
            <a:r>
              <a:rPr lang="pl-PL" sz="2800" dirty="0" smtClean="0"/>
              <a:t>Następnie należy dodać odpowiednie kolumny w nagłówku i w wyliczeniu.</a:t>
            </a:r>
            <a:endParaRPr lang="pl-PL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4944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/>
              <a:t>MojeApartamenty</a:t>
            </a:r>
            <a:r>
              <a:rPr lang="pl-PL" dirty="0"/>
              <a:t> – Zmiany w </a:t>
            </a:r>
            <a:r>
              <a:rPr lang="pl-PL" dirty="0" smtClean="0"/>
              <a:t>widoku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7829" y="1600200"/>
            <a:ext cx="3476342" cy="4525963"/>
          </a:xfrm>
          <a:prstGeom prst="rect">
            <a:avLst/>
          </a:prstGeom>
        </p:spPr>
      </p:pic>
      <p:pic>
        <p:nvPicPr>
          <p:cNvPr id="9" name="Symbol zastępczy zawartości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7200" y="1600200"/>
            <a:ext cx="3657600" cy="388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543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 smtClean="0"/>
              <a:t>MojeApartamenty</a:t>
            </a:r>
            <a:r>
              <a:rPr lang="pl-PL" dirty="0" smtClean="0"/>
              <a:t> – Widok końcowy</a:t>
            </a:r>
            <a:endParaRPr lang="pl-PL" dirty="0"/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4425"/>
            <a:ext cx="7467600" cy="41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20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Widoki </a:t>
            </a:r>
            <a:r>
              <a:rPr lang="pl-PL" dirty="0" err="1" smtClean="0"/>
              <a:t>Details</a:t>
            </a:r>
            <a:r>
              <a:rPr lang="pl-PL" dirty="0" smtClean="0"/>
              <a:t> i </a:t>
            </a:r>
            <a:r>
              <a:rPr lang="pl-PL" dirty="0" err="1" smtClean="0"/>
              <a:t>Delete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2908920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Widoki </a:t>
            </a:r>
            <a:r>
              <a:rPr lang="pl-PL" dirty="0" err="1" smtClean="0"/>
              <a:t>Details</a:t>
            </a:r>
            <a:r>
              <a:rPr lang="pl-PL" dirty="0" smtClean="0"/>
              <a:t> i </a:t>
            </a:r>
            <a:r>
              <a:rPr lang="pl-PL" dirty="0" err="1" smtClean="0"/>
              <a:t>Delete</a:t>
            </a:r>
            <a:r>
              <a:rPr lang="pl-PL" dirty="0"/>
              <a:t> </a:t>
            </a:r>
            <a:r>
              <a:rPr lang="pl-PL" dirty="0" smtClean="0"/>
              <a:t>prezentują dane na temat apartamentu, bez możliwości ich zmiany. W tych widokach należy wprowadzić zmiany analogiczne, jak w widoku </a:t>
            </a:r>
            <a:r>
              <a:rPr lang="pl-PL" dirty="0" err="1" smtClean="0"/>
              <a:t>MojeApartamenty</a:t>
            </a:r>
            <a:r>
              <a:rPr lang="pl-PL" dirty="0" smtClean="0"/>
              <a:t> – zmienić model z Apartamenty na </a:t>
            </a:r>
            <a:r>
              <a:rPr lang="pl-PL" dirty="0" err="1" smtClean="0"/>
              <a:t>ApartamentyDisplayViewModel</a:t>
            </a:r>
            <a:r>
              <a:rPr lang="pl-PL" dirty="0" smtClean="0"/>
              <a:t> w akcjach i widokach oraz dodać wyświetlanie odpowiednich pól.</a:t>
            </a:r>
          </a:p>
          <a:p>
            <a:pPr marL="36576" indent="0">
              <a:buNone/>
            </a:pPr>
            <a:r>
              <a:rPr lang="pl-PL" dirty="0" err="1" smtClean="0"/>
              <a:t>Poniważ</a:t>
            </a:r>
            <a:r>
              <a:rPr lang="pl-PL" dirty="0" smtClean="0"/>
              <a:t> wyświetlana tu będzie również lista udogodnień, należy tak jak w liście apartamentów, zawrzeć ścieżkę do obiektu Udogodnienia (funkcja </a:t>
            </a:r>
            <a:r>
              <a:rPr lang="pl-PL" dirty="0" err="1" smtClean="0"/>
              <a:t>Include</a:t>
            </a:r>
            <a:r>
              <a:rPr lang="pl-PL" dirty="0" smtClean="0"/>
              <a:t>).</a:t>
            </a:r>
          </a:p>
          <a:p>
            <a:pPr marL="36576" indent="0">
              <a:buNone/>
            </a:pPr>
            <a:r>
              <a:rPr lang="pl-PL" dirty="0" smtClean="0"/>
              <a:t>Dodatkowo należy uniemożliwić wywołanie akcji </a:t>
            </a:r>
            <a:r>
              <a:rPr lang="pl-PL" dirty="0" err="1" smtClean="0"/>
              <a:t>Delete</a:t>
            </a:r>
            <a:r>
              <a:rPr lang="pl-PL" dirty="0" smtClean="0"/>
              <a:t>, jeżeli apartament ma już wizyty – tę zmianę należy wprowadzić na interfejsie </a:t>
            </a:r>
            <a:r>
              <a:rPr lang="pl-PL" dirty="0" err="1" smtClean="0"/>
              <a:t>MojeApartamenty</a:t>
            </a:r>
            <a:r>
              <a:rPr lang="pl-PL" dirty="0"/>
              <a:t>:</a:t>
            </a: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4509120"/>
            <a:ext cx="62674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97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Widoki </a:t>
            </a:r>
            <a:r>
              <a:rPr lang="pl-PL" dirty="0" err="1"/>
              <a:t>Details</a:t>
            </a:r>
            <a:r>
              <a:rPr lang="pl-PL" dirty="0"/>
              <a:t> i </a:t>
            </a:r>
            <a:r>
              <a:rPr lang="pl-PL" dirty="0" err="1" smtClean="0"/>
              <a:t>Delete</a:t>
            </a:r>
            <a:r>
              <a:rPr lang="pl-PL" dirty="0" smtClean="0"/>
              <a:t> - Zmiany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412637"/>
            <a:ext cx="3060204" cy="4716577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11" y="3831185"/>
            <a:ext cx="4288706" cy="230251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12638"/>
            <a:ext cx="4328317" cy="23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251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 </a:t>
            </a:r>
            <a:r>
              <a:rPr lang="pl-PL" dirty="0" err="1" smtClean="0"/>
              <a:t>Details</a:t>
            </a:r>
            <a:r>
              <a:rPr lang="pl-PL" dirty="0" smtClean="0"/>
              <a:t> – </a:t>
            </a:r>
            <a:r>
              <a:rPr lang="pl-PL" dirty="0"/>
              <a:t>Widok końcowy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4425"/>
            <a:ext cx="7467600" cy="41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034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 smtClean="0"/>
              <a:t>Delete</a:t>
            </a:r>
            <a:r>
              <a:rPr lang="pl-PL" dirty="0" smtClean="0"/>
              <a:t> – </a:t>
            </a:r>
            <a:r>
              <a:rPr lang="pl-PL" dirty="0"/>
              <a:t>Widok końcowy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4425"/>
            <a:ext cx="7467600" cy="41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702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Widoki </a:t>
            </a:r>
            <a:r>
              <a:rPr lang="pl-PL" dirty="0" err="1" smtClean="0"/>
              <a:t>Create</a:t>
            </a:r>
            <a:r>
              <a:rPr lang="pl-PL" dirty="0" smtClean="0"/>
              <a:t> i Edit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Widoki </a:t>
            </a:r>
            <a:r>
              <a:rPr lang="pl-PL" dirty="0" err="1" smtClean="0"/>
              <a:t>Create</a:t>
            </a:r>
            <a:r>
              <a:rPr lang="pl-PL" dirty="0" smtClean="0"/>
              <a:t> i Edit powinny mieć ten sam wygląd, gdyż każdą wprowadzoną przez właściciela daną można zmodyfikować.</a:t>
            </a:r>
          </a:p>
          <a:p>
            <a:pPr marL="36576" indent="0">
              <a:buNone/>
            </a:pPr>
            <a:r>
              <a:rPr lang="pl-PL" dirty="0" smtClean="0"/>
              <a:t>Do edycji dostępne będzie każde pole, z wyjątkiem automatycznie generowanego Id apartamentu oraz Id właściciela, do którego będzie przypisywane Id obecnie zalogowanego właściciela.</a:t>
            </a:r>
            <a:r>
              <a:rPr lang="pl-PL" dirty="0"/>
              <a:t> </a:t>
            </a:r>
            <a:r>
              <a:rPr lang="pl-PL" dirty="0" smtClean="0"/>
              <a:t>Dostępna będzie również lista udogodnień do wyboru, zaprezentowana w formie </a:t>
            </a:r>
            <a:r>
              <a:rPr lang="pl-PL" dirty="0" err="1" smtClean="0"/>
              <a:t>checkboxów</a:t>
            </a:r>
            <a:r>
              <a:rPr lang="pl-PL" dirty="0" smtClean="0"/>
              <a:t> – jednak wykonanie jest nie jest tak proste, jak by się mogło wydawać.</a:t>
            </a:r>
          </a:p>
          <a:p>
            <a:pPr marL="36576" indent="0">
              <a:buNone/>
            </a:pPr>
            <a:r>
              <a:rPr lang="pl-PL" dirty="0" smtClean="0"/>
              <a:t>Do akcji POST nie są przekazywane właściwości typu List&lt;&gt;, a wszelkie przekazywanie listy przez </a:t>
            </a:r>
            <a:r>
              <a:rPr lang="pl-PL" dirty="0" err="1" smtClean="0"/>
              <a:t>ViewBag</a:t>
            </a:r>
            <a:r>
              <a:rPr lang="pl-PL" dirty="0" smtClean="0"/>
              <a:t> czy </a:t>
            </a:r>
            <a:r>
              <a:rPr lang="pl-PL" dirty="0" err="1" smtClean="0"/>
              <a:t>ViewData</a:t>
            </a:r>
            <a:r>
              <a:rPr lang="pl-PL" dirty="0"/>
              <a:t> </a:t>
            </a:r>
            <a:r>
              <a:rPr lang="pl-PL" dirty="0" smtClean="0"/>
              <a:t>– widoczne jedynie na linii komunikacji widok-kontroler – są czyszczone przy wejściu do akcji POST. Z kolei przechowywanie listy w </a:t>
            </a:r>
            <a:r>
              <a:rPr lang="pl-PL" dirty="0" err="1" smtClean="0"/>
              <a:t>Session</a:t>
            </a:r>
            <a:r>
              <a:rPr lang="pl-PL" dirty="0" smtClean="0"/>
              <a:t> (obiekt trzymany przez całą sesję) nie zapisuje wprowadzonych w widoku zmian.</a:t>
            </a:r>
          </a:p>
          <a:p>
            <a:pPr marL="36576" indent="0">
              <a:buNone/>
            </a:pPr>
            <a:r>
              <a:rPr lang="pl-PL" dirty="0" smtClean="0"/>
              <a:t>Po długich poszukiwaniach natrafiono na działające rozwiązanie. Wymaga ono utworzenia nowego modelu, </a:t>
            </a:r>
            <a:r>
              <a:rPr lang="pl-PL" dirty="0" err="1" smtClean="0"/>
              <a:t>ApartamentyEditViewModel</a:t>
            </a:r>
            <a:r>
              <a:rPr lang="pl-P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46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 - Akcje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06662"/>
            <a:ext cx="7467600" cy="3619501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b="1" dirty="0"/>
              <a:t>Akcje</a:t>
            </a:r>
            <a:r>
              <a:rPr lang="pl-PL" dirty="0"/>
              <a:t> </a:t>
            </a:r>
            <a:r>
              <a:rPr lang="pl-PL" dirty="0" smtClean="0"/>
              <a:t>to inaczej </a:t>
            </a:r>
            <a:r>
              <a:rPr lang="pl-PL" dirty="0"/>
              <a:t>metody wykonywane przy wczytywaniu </a:t>
            </a:r>
            <a:r>
              <a:rPr lang="pl-PL" dirty="0" smtClean="0"/>
              <a:t>strony. </a:t>
            </a:r>
            <a:r>
              <a:rPr lang="pl-PL" dirty="0"/>
              <a:t>Każda strona musi mieć zdefiniowaną akcję o nazwie zgodnej z jej nazwą. Akcja zwraca </a:t>
            </a:r>
            <a:r>
              <a:rPr lang="pl-PL" dirty="0" smtClean="0"/>
              <a:t>obiekt </a:t>
            </a:r>
            <a:r>
              <a:rPr lang="pl-PL" dirty="0" err="1" smtClean="0"/>
              <a:t>ActionResult</a:t>
            </a:r>
            <a:r>
              <a:rPr lang="pl-PL" dirty="0"/>
              <a:t> </a:t>
            </a:r>
            <a:r>
              <a:rPr lang="pl-PL" dirty="0" smtClean="0"/>
              <a:t>(lub </a:t>
            </a:r>
            <a:r>
              <a:rPr lang="pl-PL" dirty="0" err="1" smtClean="0"/>
              <a:t>Task</a:t>
            </a:r>
            <a:r>
              <a:rPr lang="pl-PL" dirty="0" smtClean="0"/>
              <a:t>&lt;</a:t>
            </a:r>
            <a:r>
              <a:rPr lang="pl-PL" dirty="0" err="1" smtClean="0"/>
              <a:t>ActionResult</a:t>
            </a:r>
            <a:r>
              <a:rPr lang="pl-PL" dirty="0" smtClean="0"/>
              <a:t>&gt; w przypadku akcji asynchronicznych). Może przyjmować parametry jak normalna funkcja.</a:t>
            </a:r>
          </a:p>
          <a:p>
            <a:pPr marL="36576" indent="0">
              <a:buNone/>
            </a:pPr>
            <a:r>
              <a:rPr lang="pl-PL" dirty="0" smtClean="0"/>
              <a:t>Domyślna akcja kontrolera ma nazwę Index.</a:t>
            </a:r>
          </a:p>
          <a:p>
            <a:pPr marL="36576" indent="0">
              <a:buNone/>
            </a:pPr>
            <a:r>
              <a:rPr lang="pl-PL" dirty="0" smtClean="0"/>
              <a:t>Najczęściej zwracane wyniki to </a:t>
            </a:r>
            <a:r>
              <a:rPr lang="pl-PL" dirty="0" err="1" smtClean="0"/>
              <a:t>View</a:t>
            </a:r>
            <a:r>
              <a:rPr lang="pl-PL" dirty="0" smtClean="0"/>
              <a:t>() – zwraca stronę o nazwie odpowiadającej nazwie metody, </a:t>
            </a:r>
            <a:r>
              <a:rPr lang="pl-PL" dirty="0" err="1" smtClean="0"/>
              <a:t>Partial</a:t>
            </a:r>
            <a:r>
              <a:rPr lang="pl-PL" dirty="0" smtClean="0"/>
              <a:t>() – zwraca element będący częścią strony lub </a:t>
            </a:r>
            <a:r>
              <a:rPr lang="pl-PL" dirty="0" err="1" smtClean="0"/>
              <a:t>RedirectToAction</a:t>
            </a:r>
            <a:r>
              <a:rPr lang="pl-PL" dirty="0" smtClean="0"/>
              <a:t>() – przekierowanie do innej akcji w innym kontrolerze.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1600200"/>
            <a:ext cx="2000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993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Widoki </a:t>
            </a:r>
            <a:r>
              <a:rPr lang="pl-PL" dirty="0" err="1"/>
              <a:t>Create</a:t>
            </a:r>
            <a:r>
              <a:rPr lang="pl-PL" dirty="0"/>
              <a:t> i </a:t>
            </a:r>
            <a:r>
              <a:rPr lang="pl-PL" dirty="0" smtClean="0"/>
              <a:t>Edit – Tworzenie modelu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pl-PL" dirty="0" smtClean="0"/>
              <a:t>Model </a:t>
            </a:r>
            <a:r>
              <a:rPr lang="pl-PL" dirty="0" err="1" smtClean="0"/>
              <a:t>ApartamentyEditViewModel</a:t>
            </a:r>
            <a:r>
              <a:rPr lang="pl-PL" dirty="0" smtClean="0"/>
              <a:t> będzie się składał z czterech pól – apartamentu, listy wszystkich dostępnych udogodnień, listy wybranych udogodnień i tablicy identyfikatorów wybranych udogodnień.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4306888"/>
            <a:ext cx="47053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252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 </a:t>
            </a:r>
            <a:r>
              <a:rPr lang="pl-PL" dirty="0" err="1" smtClean="0"/>
              <a:t>Create</a:t>
            </a:r>
            <a:r>
              <a:rPr lang="pl-PL" dirty="0" smtClean="0"/>
              <a:t> – Zmiany w kontrolerze (akcja GET)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764903"/>
          </a:xfrm>
        </p:spPr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pl-PL" dirty="0" smtClean="0"/>
              <a:t>Domyślnie do widoku </a:t>
            </a:r>
            <a:r>
              <a:rPr lang="pl-PL" dirty="0" err="1" smtClean="0"/>
              <a:t>Create</a:t>
            </a:r>
            <a:r>
              <a:rPr lang="pl-PL" dirty="0" smtClean="0"/>
              <a:t> nie jest przekazywany obiekt – wtedy widok tworzy nowy obiekt i jego używa jako modelu. W rozpatrywanym przypadku obiekt nie będzie wartością domyślną – trzeba przypisać do niego dane początkowe w akcji.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4365104"/>
            <a:ext cx="47434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711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 </a:t>
            </a:r>
            <a:r>
              <a:rPr lang="pl-PL" dirty="0" err="1" smtClean="0"/>
              <a:t>Create</a:t>
            </a:r>
            <a:r>
              <a:rPr lang="pl-PL" dirty="0" smtClean="0"/>
              <a:t> – Zmiany w kontrolerze (akcja POST)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09120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akcji POST należy wprowadzić następujące zmiany:</a:t>
            </a:r>
          </a:p>
          <a:p>
            <a:r>
              <a:rPr lang="pl-PL" dirty="0" smtClean="0"/>
              <a:t>Zmienić typ argumentu wejściowego</a:t>
            </a:r>
          </a:p>
          <a:p>
            <a:r>
              <a:rPr lang="pl-PL" dirty="0" smtClean="0"/>
              <a:t>Pobrać z modelu apartament i dodać go do bazy</a:t>
            </a:r>
          </a:p>
          <a:p>
            <a:r>
              <a:rPr lang="pl-PL" dirty="0" smtClean="0"/>
              <a:t>Dodać do bazy odpowiednie obiekty klasy </a:t>
            </a:r>
            <a:r>
              <a:rPr lang="pl-PL" dirty="0" err="1" smtClean="0"/>
              <a:t>UdogodnieniaApartamenty</a:t>
            </a:r>
            <a:r>
              <a:rPr lang="pl-PL" dirty="0"/>
              <a:t> </a:t>
            </a:r>
            <a:r>
              <a:rPr lang="pl-PL" dirty="0" smtClean="0"/>
              <a:t>korzystając z podanej listy identyfikatorów</a:t>
            </a:r>
          </a:p>
          <a:p>
            <a:r>
              <a:rPr lang="pl-PL" dirty="0" smtClean="0"/>
              <a:t>Po udanym zapisie przekierować na stronę </a:t>
            </a:r>
            <a:r>
              <a:rPr lang="pl-PL" dirty="0" err="1" smtClean="0"/>
              <a:t>MojeApartamenty</a:t>
            </a:r>
            <a:endParaRPr lang="pl-PL" dirty="0" smtClean="0"/>
          </a:p>
          <a:p>
            <a:r>
              <a:rPr lang="pl-PL" dirty="0" smtClean="0"/>
              <a:t>W przypadku błędu i powrotu do strony </a:t>
            </a:r>
            <a:r>
              <a:rPr lang="pl-PL" dirty="0" err="1" smtClean="0"/>
              <a:t>Create</a:t>
            </a:r>
            <a:r>
              <a:rPr lang="pl-PL" dirty="0" smtClean="0"/>
              <a:t> ponownie wygenerować dla modelu listy udogodnień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37446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/>
              <a:t>Create</a:t>
            </a:r>
            <a:r>
              <a:rPr lang="pl-PL" dirty="0"/>
              <a:t> – Zmiany w kontrolerze (akcja POST)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36817"/>
            <a:ext cx="7467600" cy="40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943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 Edit – Zmiany w kontrolerze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pl-PL" dirty="0" smtClean="0"/>
              <a:t>Zmiany w akcji GET należy dokonać analogicznie jak w przypadku widoku </a:t>
            </a:r>
            <a:r>
              <a:rPr lang="pl-PL" dirty="0" err="1" smtClean="0"/>
              <a:t>Create</a:t>
            </a:r>
            <a:r>
              <a:rPr lang="pl-PL" dirty="0" smtClean="0"/>
              <a:t>. W przypadku akcji POST należy przed dodaniem wybranych udogodnień usunąć te udogodnienia, które wcześniej były zdefiniowane dla apartamentu – pozostałe zmiany należy również przeprowadzić analogicznie jak w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3979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Widoki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smtClean="0"/>
              <a:t>i Edit – Zmiany w widoku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188840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widoku dodano poniższy fragment. Należy pamiętać o odpowiedniej nazwie i id obiektu. Kolejne </a:t>
            </a:r>
            <a:r>
              <a:rPr lang="pl-PL" dirty="0" err="1" smtClean="0"/>
              <a:t>checkboxy</a:t>
            </a:r>
            <a:r>
              <a:rPr lang="pl-PL" dirty="0" smtClean="0"/>
              <a:t> generowane są dla każdego udogodnienia pobranego z bazy. Jeżeli zostanie on znaleziony na liście wybranych, oznaczany jest jako „</a:t>
            </a:r>
            <a:r>
              <a:rPr lang="pl-PL" dirty="0" err="1" smtClean="0"/>
              <a:t>checked</a:t>
            </a:r>
            <a:r>
              <a:rPr lang="pl-PL" dirty="0" smtClean="0"/>
              <a:t>”.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03" y="4024200"/>
            <a:ext cx="7780393" cy="22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368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Widoki </a:t>
            </a:r>
            <a:r>
              <a:rPr lang="pl-PL" dirty="0" err="1" smtClean="0"/>
              <a:t>Create</a:t>
            </a:r>
            <a:r>
              <a:rPr lang="pl-PL" dirty="0" smtClean="0"/>
              <a:t> i Edit – Pozostałe zmiany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Oprócz dodania do widoków listy </a:t>
            </a:r>
            <a:r>
              <a:rPr lang="pl-PL" dirty="0" err="1" smtClean="0"/>
              <a:t>checkboxów</a:t>
            </a:r>
            <a:r>
              <a:rPr lang="pl-PL" dirty="0" smtClean="0"/>
              <a:t>, należy również usunąć z nich pole </a:t>
            </a:r>
            <a:r>
              <a:rPr lang="pl-PL" dirty="0" err="1" smtClean="0"/>
              <a:t>IdWlasciciel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Należy również poprawić ścieżkę dostępu do wszystkich pól – ponieważ apartament nie jest podawany bezpośrednio tylko przez właściwość Apartament. Każde odwołanie </a:t>
            </a:r>
            <a:r>
              <a:rPr lang="pl-PL" dirty="0" err="1" smtClean="0"/>
              <a:t>model.XXX</a:t>
            </a:r>
            <a:r>
              <a:rPr lang="pl-PL" dirty="0" smtClean="0"/>
              <a:t> należy zamienić na </a:t>
            </a:r>
            <a:r>
              <a:rPr lang="pl-PL" dirty="0" err="1" smtClean="0"/>
              <a:t>model.Apartament.XXX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Ponadto w ostatnim divie, zawierającym link ze ścieżką powrotu, należy zmienić ścieżkę z Index na </a:t>
            </a:r>
            <a:r>
              <a:rPr lang="pl-PL" dirty="0" err="1" smtClean="0"/>
              <a:t>MojeApartamenty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4114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 </a:t>
            </a:r>
            <a:r>
              <a:rPr lang="pl-PL" dirty="0" err="1" smtClean="0"/>
              <a:t>Create</a:t>
            </a:r>
            <a:r>
              <a:rPr lang="pl-PL" dirty="0" smtClean="0"/>
              <a:t> – Widok końcowy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0706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719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Widok Edit – Widok końcowy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0706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249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Zarządzanie użytkownikami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wykonywanej aplikacji zarządzanie użytkownikami przebiega w następujący sposób: nowy użytkownik może zarejestrować swoje konto sam, jednak konto takie ma jedynie uprawnienie klienta. Konta z uprawnieniami administratora lub właściciela mogą być zakładane jedynie po zalogowaniu do aplikacji przez innego użytkownika, posiadającego uprawnienia administratora. Aby umożliwić obsługę tego systemu dodano następujące widoki:</a:t>
            </a:r>
          </a:p>
          <a:p>
            <a:r>
              <a:rPr lang="pl-PL" dirty="0" err="1" smtClean="0"/>
              <a:t>UserList</a:t>
            </a:r>
            <a:r>
              <a:rPr lang="pl-PL" dirty="0" smtClean="0"/>
              <a:t> – lista wszystkich użytkowników</a:t>
            </a:r>
          </a:p>
          <a:p>
            <a:r>
              <a:rPr lang="pl-PL" dirty="0" err="1" smtClean="0"/>
              <a:t>Create</a:t>
            </a:r>
            <a:r>
              <a:rPr lang="pl-PL" dirty="0" smtClean="0"/>
              <a:t> – utwórz użytkownika</a:t>
            </a:r>
          </a:p>
          <a:p>
            <a:r>
              <a:rPr lang="pl-PL" dirty="0" smtClean="0"/>
              <a:t>Edit – zmodyfikuj użytkownika</a:t>
            </a:r>
          </a:p>
          <a:p>
            <a:r>
              <a:rPr lang="pl-PL" dirty="0" err="1" smtClean="0"/>
              <a:t>Delete</a:t>
            </a:r>
            <a:r>
              <a:rPr lang="pl-PL" dirty="0" smtClean="0"/>
              <a:t> – usuń użytkownika</a:t>
            </a:r>
          </a:p>
        </p:txBody>
      </p:sp>
    </p:spTree>
    <p:extLst>
      <p:ext uri="{BB962C8B-B14F-4D97-AF65-F5344CB8AC3E}">
        <p14:creationId xmlns:p14="http://schemas.microsoft.com/office/powerpoint/2010/main" val="338740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 - </a:t>
            </a:r>
            <a:r>
              <a:rPr lang="pl-PL" dirty="0" err="1" smtClean="0"/>
              <a:t>Views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3124944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Przy tworzeniu kontrolerów, w folderze </a:t>
            </a:r>
            <a:r>
              <a:rPr lang="pl-PL" dirty="0" err="1" smtClean="0"/>
              <a:t>Views</a:t>
            </a:r>
            <a:r>
              <a:rPr lang="pl-PL" dirty="0" smtClean="0"/>
              <a:t> tworzą się </a:t>
            </a:r>
            <a:r>
              <a:rPr lang="pl-PL" dirty="0" err="1" smtClean="0"/>
              <a:t>podfoldery</a:t>
            </a:r>
            <a:r>
              <a:rPr lang="pl-PL" dirty="0" smtClean="0"/>
              <a:t> o odpowiadającej im nazwie. Zawierają one widoki, które można wyświetlić w aplikacji. Aby wyświetlić widok, należy wywołać właściwą akcję z odpowiednimi parametrami.</a:t>
            </a:r>
          </a:p>
          <a:p>
            <a:pPr marL="36576" indent="0">
              <a:buNone/>
            </a:pPr>
            <a:r>
              <a:rPr lang="pl-PL" dirty="0" smtClean="0"/>
              <a:t>Oprócz </a:t>
            </a:r>
            <a:r>
              <a:rPr lang="pl-PL" dirty="0" err="1" smtClean="0"/>
              <a:t>podfolderów</a:t>
            </a:r>
            <a:r>
              <a:rPr lang="pl-PL" dirty="0" smtClean="0"/>
              <a:t> odpowiadających kontrolerom, istnieje także folder </a:t>
            </a:r>
            <a:r>
              <a:rPr lang="pl-PL" dirty="0" err="1" smtClean="0"/>
              <a:t>Shared</a:t>
            </a:r>
            <a:r>
              <a:rPr lang="pl-PL" dirty="0" smtClean="0"/>
              <a:t>. W nim przechowywana jest zawartość współdzielona, np. wyglądzie strony master. Informacje te przechowywane są w pliku _</a:t>
            </a:r>
            <a:r>
              <a:rPr lang="pl-PL" dirty="0" err="1" smtClean="0"/>
              <a:t>Layout.cshtml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Widoki mają </a:t>
            </a:r>
            <a:r>
              <a:rPr lang="pl-PL" dirty="0" err="1" smtClean="0"/>
              <a:t>fotmat</a:t>
            </a:r>
            <a:r>
              <a:rPr lang="pl-PL" dirty="0" smtClean="0"/>
              <a:t> .</a:t>
            </a:r>
            <a:r>
              <a:rPr lang="pl-PL" dirty="0" err="1" smtClean="0"/>
              <a:t>cshtml</a:t>
            </a:r>
            <a:r>
              <a:rPr lang="pl-PL" dirty="0" smtClean="0"/>
              <a:t>, co jest połączeniem języka C# i HTML. Można tam używać przeplatających się struktur obu języków. Użycie elementu języka C# sygnalizowane jest znakiem @.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600200"/>
            <a:ext cx="2714625" cy="48006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5" y="4725144"/>
            <a:ext cx="2505075" cy="193357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487" y="4768006"/>
            <a:ext cx="21050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720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Zarządzanie użytkownikami – widok </a:t>
            </a:r>
            <a:r>
              <a:rPr lang="pl-PL" dirty="0" err="1" smtClean="0"/>
              <a:t>Create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utworzyć widok </a:t>
            </a:r>
            <a:r>
              <a:rPr lang="pl-PL" dirty="0" err="1" smtClean="0"/>
              <a:t>Create</a:t>
            </a:r>
            <a:r>
              <a:rPr lang="pl-PL" dirty="0" smtClean="0"/>
              <a:t>, należało skopiować widok i akcje Register i przemianować je na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Z akcji POST </a:t>
            </a:r>
            <a:r>
              <a:rPr lang="pl-PL" dirty="0" err="1" smtClean="0"/>
              <a:t>Create</a:t>
            </a:r>
            <a:r>
              <a:rPr lang="pl-PL" dirty="0" smtClean="0"/>
              <a:t> należało usunąć linijkę wywołującą funkcję logowania nowego użytkownika (</a:t>
            </a:r>
            <a:r>
              <a:rPr lang="pl-PL" dirty="0" err="1" smtClean="0"/>
              <a:t>SignInManager.SignInAsync</a:t>
            </a:r>
            <a:r>
              <a:rPr lang="pl-PL" dirty="0" smtClean="0"/>
              <a:t>).</a:t>
            </a:r>
          </a:p>
          <a:p>
            <a:pPr marL="36576" indent="0">
              <a:buNone/>
            </a:pPr>
            <a:r>
              <a:rPr lang="pl-PL" dirty="0" smtClean="0"/>
              <a:t>Z akcji GET Register usunięto tworzenie zawartości listy rozwijanej, a z widoku Register usunięto fragment odpowiadający za jej wyświetlanie. Natomiast w akcji POST Register ustawiono właściwość Uprawnienie sztywno na 3 (zwykły użytkownik).</a:t>
            </a:r>
          </a:p>
        </p:txBody>
      </p:sp>
    </p:spTree>
    <p:extLst>
      <p:ext uri="{BB962C8B-B14F-4D97-AF65-F5344CB8AC3E}">
        <p14:creationId xmlns:p14="http://schemas.microsoft.com/office/powerpoint/2010/main" val="35345171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użytkownikami – widok </a:t>
            </a:r>
            <a:r>
              <a:rPr lang="pl-PL" dirty="0" err="1"/>
              <a:t>Create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789"/>
            <a:ext cx="7467600" cy="45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254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użytkownikami – widok </a:t>
            </a:r>
            <a:r>
              <a:rPr lang="pl-PL" dirty="0" smtClean="0"/>
              <a:t>Register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789"/>
            <a:ext cx="7467600" cy="45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83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Zarządzanie użytkownikami – widok Edit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692896"/>
          </a:xfrm>
        </p:spPr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utworzyć widok Edit, należało skopiować widok i akcje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smtClean="0"/>
              <a:t>i przemianować je na Edit. Ponieważ w wykorzystywanym modelu </a:t>
            </a:r>
            <a:r>
              <a:rPr lang="pl-PL" dirty="0" err="1" smtClean="0"/>
              <a:t>RegisterViewModel</a:t>
            </a:r>
            <a:r>
              <a:rPr lang="pl-PL" dirty="0" smtClean="0"/>
              <a:t> nie ma określonego Id modelu, utworzono nowy model </a:t>
            </a:r>
            <a:r>
              <a:rPr lang="pl-PL" dirty="0" err="1" smtClean="0"/>
              <a:t>EditUserViewModel</a:t>
            </a:r>
            <a:r>
              <a:rPr lang="pl-PL" dirty="0" smtClean="0"/>
              <a:t>, będący kopią poprzedniego modelu, z dodanym polem Id i usuniętymi polami </a:t>
            </a:r>
            <a:r>
              <a:rPr lang="pl-PL" dirty="0" err="1" smtClean="0"/>
              <a:t>Password</a:t>
            </a:r>
            <a:r>
              <a:rPr lang="pl-PL" dirty="0" smtClean="0"/>
              <a:t> i </a:t>
            </a:r>
            <a:r>
              <a:rPr lang="pl-PL" dirty="0" err="1" smtClean="0"/>
              <a:t>ConfirmPassword</a:t>
            </a:r>
            <a:r>
              <a:rPr lang="pl-PL" dirty="0" smtClean="0"/>
              <a:t> (przy edycji nie mogą one być zmieniane). Ten model należało przypisać do widoku i wszystkich akcji Edit. Postać akcji GET przedstawiono poniżej. W akcji POST należało zamienić fragment:</a:t>
            </a:r>
          </a:p>
          <a:p>
            <a:pPr marL="36576" indent="0">
              <a:buNone/>
            </a:pP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};</a:t>
            </a:r>
          </a:p>
          <a:p>
            <a:pPr marL="36576" indent="0">
              <a:buNone/>
            </a:pP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UserManager.CreateAsync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model.Password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76" indent="0">
              <a:buNone/>
            </a:pPr>
            <a:r>
              <a:rPr lang="pl-PL" dirty="0"/>
              <a:t>n</a:t>
            </a:r>
            <a:r>
              <a:rPr lang="pl-PL" dirty="0" smtClean="0"/>
              <a:t>a:</a:t>
            </a:r>
          </a:p>
          <a:p>
            <a:pPr marL="36576" indent="0">
              <a:buNone/>
            </a:pP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UserManager.FindById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model.Id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76" indent="0">
              <a:buNone/>
            </a:pP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user.UserName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model.Email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//przypisania kolejnych pól z modelu do pobranego użytkownika</a:t>
            </a:r>
          </a:p>
          <a:p>
            <a:pPr marL="36576" indent="0">
              <a:buNone/>
            </a:pP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UserManager.UpdateAsync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38" y="4293097"/>
            <a:ext cx="6350324" cy="24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923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użytkownikami – widok Edit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789"/>
            <a:ext cx="7467600" cy="45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131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Zarządzanie użytkownikami – widok </a:t>
            </a:r>
            <a:r>
              <a:rPr lang="pl-PL" dirty="0" err="1" smtClean="0"/>
              <a:t>UserList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l-PL" dirty="0" smtClean="0"/>
              <a:t>Widok </a:t>
            </a:r>
            <a:r>
              <a:rPr lang="pl-PL" dirty="0" err="1" smtClean="0"/>
              <a:t>UserList</a:t>
            </a:r>
            <a:r>
              <a:rPr lang="pl-PL" dirty="0" smtClean="0"/>
              <a:t> jest wygenerowanym automatycznie widokiem typu List z modelem będącym listą obiektów typu </a:t>
            </a:r>
            <a:r>
              <a:rPr lang="pl-PL" dirty="0" err="1" smtClean="0"/>
              <a:t>ApplicationUser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Większość pól wygenerowanych automatycznie zostanie usuniętych i zostaną jedynie: Imię, Nazwisko, Email i Uprawnienie.</a:t>
            </a:r>
          </a:p>
          <a:p>
            <a:pPr marL="36576" indent="0">
              <a:buNone/>
            </a:pPr>
            <a:r>
              <a:rPr lang="pl-PL" dirty="0" smtClean="0"/>
              <a:t>Dodatkowo ponieważ uprawnienie jest obiektem typu </a:t>
            </a:r>
            <a:r>
              <a:rPr lang="pl-PL" dirty="0" err="1" smtClean="0"/>
              <a:t>int</a:t>
            </a:r>
            <a:r>
              <a:rPr lang="pl-PL" dirty="0" smtClean="0"/>
              <a:t>, dodano dodatkową właściwość do klasy </a:t>
            </a:r>
            <a:r>
              <a:rPr lang="pl-PL" dirty="0" err="1" smtClean="0"/>
              <a:t>ApplcationUser</a:t>
            </a:r>
            <a:r>
              <a:rPr lang="pl-PL" dirty="0" smtClean="0"/>
              <a:t>. Właściwość jest tylko do odczytu i zwraca nazwę uprawnienia w zależności od numeru jaki reprezentuje.</a:t>
            </a:r>
          </a:p>
          <a:p>
            <a:pPr marL="36576" indent="0">
              <a:buNone/>
            </a:pPr>
            <a:r>
              <a:rPr lang="pl-PL" dirty="0" smtClean="0"/>
              <a:t>W akcji przekazywana jest do widoku lista użytkowników pobierana za pomocą wyrażenia </a:t>
            </a:r>
            <a:r>
              <a:rPr lang="pl-PL" dirty="0" err="1" smtClean="0"/>
              <a:t>UserManager.Users</a:t>
            </a:r>
            <a:r>
              <a:rPr lang="pl-PL" dirty="0" smtClean="0"/>
              <a:t>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2516733"/>
            <a:ext cx="2351052" cy="269289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94" y="5589240"/>
            <a:ext cx="33718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746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użytkownikami – widok </a:t>
            </a:r>
            <a:r>
              <a:rPr lang="pl-PL" dirty="0" err="1"/>
              <a:t>UserList</a:t>
            </a:r>
            <a:r>
              <a:rPr lang="pl-PL" dirty="0"/>
              <a:t> 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789"/>
            <a:ext cx="7467600" cy="45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479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użytkownikami – widok </a:t>
            </a:r>
            <a:r>
              <a:rPr lang="pl-PL" dirty="0" err="1" smtClean="0"/>
              <a:t>Delete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540767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Widok </a:t>
            </a:r>
            <a:r>
              <a:rPr lang="pl-PL" dirty="0" err="1" smtClean="0"/>
              <a:t>Delete</a:t>
            </a:r>
            <a:r>
              <a:rPr lang="pl-PL" dirty="0" smtClean="0"/>
              <a:t>, podobnie jak </a:t>
            </a:r>
            <a:r>
              <a:rPr lang="pl-PL" dirty="0" err="1" smtClean="0"/>
              <a:t>UserList</a:t>
            </a:r>
            <a:r>
              <a:rPr lang="pl-PL" dirty="0" smtClean="0"/>
              <a:t>, został wygenerowany automatycznie i oczyszczony z nadmiarowych pól. Akcje powiązane z widokiem </a:t>
            </a:r>
            <a:r>
              <a:rPr lang="pl-PL" dirty="0" err="1" smtClean="0"/>
              <a:t>Delete</a:t>
            </a:r>
            <a:r>
              <a:rPr lang="pl-PL" dirty="0" smtClean="0"/>
              <a:t> są skopiowanymi i zmodyfikowanymi akcjami usuwania apartamentów i mają postać: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" y="3317353"/>
            <a:ext cx="4591050" cy="25336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323531"/>
            <a:ext cx="35337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986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użytkownikami – widok </a:t>
            </a:r>
            <a:r>
              <a:rPr lang="pl-PL" dirty="0" err="1"/>
              <a:t>Delete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789"/>
            <a:ext cx="7467600" cy="45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478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view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662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modelu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6382"/>
            <a:ext cx="7467600" cy="339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8936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l-PL" dirty="0" smtClean="0">
                <a:hlinkClick r:id="rId2"/>
              </a:rPr>
              <a:t>www.asp.net/mvc/overview/getting-started/introduction/adding-a-controller</a:t>
            </a:r>
            <a:endParaRPr lang="pl-PL" dirty="0">
              <a:hlinkClick r:id="rId2"/>
            </a:endParaRPr>
          </a:p>
          <a:p>
            <a:r>
              <a:rPr lang="pl-PL" dirty="0" smtClean="0">
                <a:hlinkClick r:id="rId2"/>
              </a:rPr>
              <a:t>www.codeproject.com/Tips/786243/ASP-NET-MVC-CheckBoxList-Basic-Implementation</a:t>
            </a:r>
            <a:endParaRPr lang="pl-PL" dirty="0" smtClean="0"/>
          </a:p>
          <a:p>
            <a:r>
              <a:rPr lang="pl-PL" dirty="0" smtClean="0">
                <a:hlinkClick r:id="rId3"/>
              </a:rPr>
              <a:t>www.asp.net/mvc/overview/getting-started/getting-started-with-ef-using-mvc/creating-a-more-complex-data-model-for-an-asp-net-mvc-application</a:t>
            </a:r>
            <a:endParaRPr lang="pl-PL" dirty="0" smtClean="0"/>
          </a:p>
          <a:p>
            <a:r>
              <a:rPr lang="pl-PL" dirty="0" smtClean="0">
                <a:hlinkClick r:id="rId4"/>
              </a:rPr>
              <a:t>stackoverflow.com/</a:t>
            </a:r>
            <a:r>
              <a:rPr lang="pl-PL" dirty="0" err="1" smtClean="0">
                <a:hlinkClick r:id="rId4"/>
              </a:rPr>
              <a:t>questions</a:t>
            </a:r>
            <a:r>
              <a:rPr lang="pl-PL" dirty="0" smtClean="0">
                <a:hlinkClick r:id="rId4"/>
              </a:rPr>
              <a:t>/19913447/user-in-entity-type-mvc5-ef6</a:t>
            </a:r>
            <a:endParaRPr lang="pl-PL" dirty="0" smtClean="0"/>
          </a:p>
          <a:p>
            <a:r>
              <a:rPr lang="pl-PL" dirty="0" smtClean="0">
                <a:hlinkClick r:id="rId5"/>
              </a:rPr>
              <a:t>www.asp.net/mvc/overview/getting-started/getting-started-with-ef-using-mvc/migrations-and-deployment-with-the-entity-framework-in-an-asp-net-mvc-application</a:t>
            </a:r>
            <a:endParaRPr lang="pl-PL" dirty="0" smtClean="0"/>
          </a:p>
          <a:p>
            <a:r>
              <a:rPr lang="pl-PL" dirty="0" smtClean="0">
                <a:hlinkClick r:id="rId6"/>
              </a:rPr>
              <a:t>stackoverflow.com/</a:t>
            </a:r>
            <a:r>
              <a:rPr lang="pl-PL" dirty="0" err="1" smtClean="0">
                <a:hlinkClick r:id="rId6"/>
              </a:rPr>
              <a:t>questions</a:t>
            </a:r>
            <a:r>
              <a:rPr lang="pl-PL" dirty="0" smtClean="0">
                <a:hlinkClick r:id="rId6"/>
              </a:rPr>
              <a:t>/14612813/entity-framework-code-first-using-one-column-as-primary-key-and-another-as-auto</a:t>
            </a:r>
            <a:endParaRPr lang="pl-PL" dirty="0" smtClean="0"/>
          </a:p>
          <a:p>
            <a:r>
              <a:rPr lang="pl-PL" dirty="0" smtClean="0">
                <a:hlinkClick r:id="rId7"/>
              </a:rPr>
              <a:t>www.asp.net/mvc/overview/getting-started/getting-started-with-ef-using-mvc/creating-an-entity-framework-data-model-for-an-asp-net-mvc-application</a:t>
            </a:r>
            <a:endParaRPr lang="pl-PL" dirty="0" smtClean="0"/>
          </a:p>
          <a:p>
            <a:r>
              <a:rPr lang="pl-PL" dirty="0">
                <a:hlinkClick r:id="rId8"/>
              </a:rPr>
              <a:t>http://</a:t>
            </a:r>
            <a:r>
              <a:rPr lang="pl-PL" dirty="0" smtClean="0">
                <a:hlinkClick r:id="rId8"/>
              </a:rPr>
              <a:t>stackoverflow.com/questions/33906482/asp-net-mvc-5-change-mvc-application-culture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602042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7470648" cy="1143000"/>
          </a:xfrm>
        </p:spPr>
        <p:txBody>
          <a:bodyPr/>
          <a:lstStyle/>
          <a:p>
            <a:r>
              <a:rPr lang="pl-PL" dirty="0" smtClean="0"/>
              <a:t>Dziękuję za uwagę!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568026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zny">
  <a:themeElements>
    <a:clrScheme name="Perspektyw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1211</TotalTime>
  <Words>4222</Words>
  <Application>Microsoft Office PowerPoint</Application>
  <PresentationFormat>Pokaz na ekranie (4:3)</PresentationFormat>
  <Paragraphs>269</Paragraphs>
  <Slides>91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91</vt:i4>
      </vt:variant>
    </vt:vector>
  </HeadingPairs>
  <TitlesOfParts>
    <vt:vector size="96" baseType="lpstr">
      <vt:lpstr>Arial</vt:lpstr>
      <vt:lpstr>Consolas</vt:lpstr>
      <vt:lpstr>Franklin Gothic Book</vt:lpstr>
      <vt:lpstr>Wingdings 2</vt:lpstr>
      <vt:lpstr>Techniczny</vt:lpstr>
      <vt:lpstr>Aplikacje MVC</vt:lpstr>
      <vt:lpstr>Co to jest MVC?</vt:lpstr>
      <vt:lpstr>Tworzenie aplikacji</vt:lpstr>
      <vt:lpstr>Tworzenie aplikacji</vt:lpstr>
      <vt:lpstr>Struktura projektu - Models</vt:lpstr>
      <vt:lpstr>Struktura projektu - Controllers</vt:lpstr>
      <vt:lpstr>Struktura projektu - Akcje</vt:lpstr>
      <vt:lpstr>Struktura projektu - Views</vt:lpstr>
      <vt:lpstr>Dodawanie modelu</vt:lpstr>
      <vt:lpstr>Dodawanie modelu</vt:lpstr>
      <vt:lpstr>Dodawanie modelu</vt:lpstr>
      <vt:lpstr>Dodawanie kontrolera</vt:lpstr>
      <vt:lpstr>Dodawanie kontrolera</vt:lpstr>
      <vt:lpstr>Dodawanie kontrolera</vt:lpstr>
      <vt:lpstr>Dodawanie kontrolera</vt:lpstr>
      <vt:lpstr>Dodawanie widoku</vt:lpstr>
      <vt:lpstr>Dodawanie widoku</vt:lpstr>
      <vt:lpstr>Dodawanie widoku</vt:lpstr>
      <vt:lpstr>Dodawanie widoku</vt:lpstr>
      <vt:lpstr>Akcje z parametrami</vt:lpstr>
      <vt:lpstr>Akcje z parametrami</vt:lpstr>
      <vt:lpstr>Akcje z parametrami</vt:lpstr>
      <vt:lpstr>Akcje z parametrami</vt:lpstr>
      <vt:lpstr>Akcje z parametrami</vt:lpstr>
      <vt:lpstr>Akcje z parametrami</vt:lpstr>
      <vt:lpstr>Nawigacja pomiędzy stronami</vt:lpstr>
      <vt:lpstr>Akcje typu POST i GET</vt:lpstr>
      <vt:lpstr>Akcje typu POST i GET</vt:lpstr>
      <vt:lpstr>Akcje typu POST i GET</vt:lpstr>
      <vt:lpstr>Atrybuty modelu</vt:lpstr>
      <vt:lpstr>Atrybuty modelu</vt:lpstr>
      <vt:lpstr>Ustawienia bazy danych</vt:lpstr>
      <vt:lpstr>Dostosowywanie użytkowników</vt:lpstr>
      <vt:lpstr>Dostosowywanie użytkowników – Dodawanie nowych właściwości</vt:lpstr>
      <vt:lpstr>Dostosowywanie użytkowników - Migracje</vt:lpstr>
      <vt:lpstr>Dostosowywanie użytkowników - Model</vt:lpstr>
      <vt:lpstr>Dostosowywanie użytkowników - Model</vt:lpstr>
      <vt:lpstr>Dostosowywanie użytkowników - Kontroler</vt:lpstr>
      <vt:lpstr>Dostosowywanie użytkowników - Widok</vt:lpstr>
      <vt:lpstr>Dostosowywanie użytkowników - Widok</vt:lpstr>
      <vt:lpstr>Dostosowywanie użytkowników – Rozwijana lista uprawnień</vt:lpstr>
      <vt:lpstr>ViewData i ViewBag</vt:lpstr>
      <vt:lpstr>Dostosowywanie użytkowników – Rozwijana lista uprawnień</vt:lpstr>
      <vt:lpstr>Dostosowywanie użytkowników – Rezultat</vt:lpstr>
      <vt:lpstr>Konfigurowanie bazy danych – Entity Framework</vt:lpstr>
      <vt:lpstr>Konfigurowanie bazy danych– Tworzenie klas</vt:lpstr>
      <vt:lpstr>Konfigurowanie bazy danych– Tworzenie klas</vt:lpstr>
      <vt:lpstr>Konfigurowanie bazy danych– Tworzenie klas</vt:lpstr>
      <vt:lpstr>Tworzenie obiektów w bazie – Tworzenie kontekstu</vt:lpstr>
      <vt:lpstr>Konfigurowanie bazy danych – Tworzenie kontekstu</vt:lpstr>
      <vt:lpstr>Konfigurowanie bazy danych – Wartości początkowe</vt:lpstr>
      <vt:lpstr>Konfigurowanie bazy danych – Wartości początkowe</vt:lpstr>
      <vt:lpstr>Konfigurowanie bazy danych – zmiany w Web.config</vt:lpstr>
      <vt:lpstr>Przykładowe operacje na EntityContext</vt:lpstr>
      <vt:lpstr>Automatyczne generowanie kontrolera i widoków</vt:lpstr>
      <vt:lpstr>Automatyczne generowanie kontrolera i widoków</vt:lpstr>
      <vt:lpstr>Automatyczne generowanie kontrolera i widoków</vt:lpstr>
      <vt:lpstr>Widok MojeApartamenty</vt:lpstr>
      <vt:lpstr>Widok MojeApartamenty – Tworzenie modelu</vt:lpstr>
      <vt:lpstr>Widok MojeApartamenty – Tworzenie modelu</vt:lpstr>
      <vt:lpstr>Widok MojeApartamenty – Zmiany w kontrolerze</vt:lpstr>
      <vt:lpstr>Widok MojeApartamenty – Zmiany w widoku</vt:lpstr>
      <vt:lpstr>Widok MojeApartamenty – Zmiany w widoku</vt:lpstr>
      <vt:lpstr>Widok MojeApartamenty – Widok końcowy</vt:lpstr>
      <vt:lpstr>Widoki Details i Delete</vt:lpstr>
      <vt:lpstr>Widoki Details i Delete - Zmiany</vt:lpstr>
      <vt:lpstr>Widok Details – Widok końcowy</vt:lpstr>
      <vt:lpstr>Widok Delete – Widok końcowy</vt:lpstr>
      <vt:lpstr>Widoki Create i Edit</vt:lpstr>
      <vt:lpstr>Widoki Create i Edit – Tworzenie modelu</vt:lpstr>
      <vt:lpstr>Widok Create – Zmiany w kontrolerze (akcja GET)</vt:lpstr>
      <vt:lpstr>Widok Create – Zmiany w kontrolerze (akcja POST)</vt:lpstr>
      <vt:lpstr>Widok Create – Zmiany w kontrolerze (akcja POST)</vt:lpstr>
      <vt:lpstr>Widok Edit – Zmiany w kontrolerze</vt:lpstr>
      <vt:lpstr>Widoki Create i Edit – Zmiany w widoku</vt:lpstr>
      <vt:lpstr>Widoki Create i Edit – Pozostałe zmiany</vt:lpstr>
      <vt:lpstr>Widok Create – Widok końcowy</vt:lpstr>
      <vt:lpstr>Widok Edit – Widok końcowy</vt:lpstr>
      <vt:lpstr>Zarządzanie użytkownikami</vt:lpstr>
      <vt:lpstr>Zarządzanie użytkownikami – widok Create</vt:lpstr>
      <vt:lpstr>Zarządzanie użytkownikami – widok Create</vt:lpstr>
      <vt:lpstr>Zarządzanie użytkownikami – widok Register</vt:lpstr>
      <vt:lpstr>Zarządzanie użytkownikami – widok Edit</vt:lpstr>
      <vt:lpstr>Zarządzanie użytkownikami – widok Edit</vt:lpstr>
      <vt:lpstr>Zarządzanie użytkownikami – widok UserList </vt:lpstr>
      <vt:lpstr>Zarządzanie użytkownikami – widok UserList </vt:lpstr>
      <vt:lpstr>Zarządzanie użytkownikami – widok Delete</vt:lpstr>
      <vt:lpstr>Zarządzanie użytkownikami – widok Delete</vt:lpstr>
      <vt:lpstr>Partial view</vt:lpstr>
      <vt:lpstr>Bibliografia</vt:lpstr>
      <vt:lpstr>Dziękuję za uwagę!</vt:lpstr>
    </vt:vector>
  </TitlesOfParts>
  <Company>Sil-art Rycho444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Aplikacje MVC</dc:title>
  <dc:creator>WiWLM</dc:creator>
  <cp:lastModifiedBy>PROFERIS - Marta Tyrka</cp:lastModifiedBy>
  <cp:revision>95</cp:revision>
  <dcterms:created xsi:type="dcterms:W3CDTF">2016-10-11T12:21:57Z</dcterms:created>
  <dcterms:modified xsi:type="dcterms:W3CDTF">2016-11-29T11:19:57Z</dcterms:modified>
</cp:coreProperties>
</file>