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15/03/2017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6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15/03/2017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15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15/03/2017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38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15/03/2017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82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15/03/2017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2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15/03/2017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15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15/03/2017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84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15/03/2017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76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15/03/2017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17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15/03/2017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84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15/03/2017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64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2ACDD-568A-4D5B-9A72-61F2F85B1323}" type="datetimeFigureOut">
              <a:rPr lang="fr-FR" smtClean="0"/>
              <a:t>15/03/2017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73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: coins arrondis 15"/>
          <p:cNvSpPr/>
          <p:nvPr/>
        </p:nvSpPr>
        <p:spPr>
          <a:xfrm>
            <a:off x="2009051" y="2283319"/>
            <a:ext cx="7617550" cy="133657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RSP : Robot support package</a:t>
            </a:r>
          </a:p>
          <a:p>
            <a:pPr algn="ctr"/>
            <a:endParaRPr lang="en-US" dirty="0"/>
          </a:p>
          <a:p>
            <a:pPr algn="ctr"/>
            <a:endParaRPr lang="en-US" i="1" dirty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10" name="Rectangle : coins arrondis 9"/>
          <p:cNvSpPr/>
          <p:nvPr/>
        </p:nvSpPr>
        <p:spPr>
          <a:xfrm>
            <a:off x="2009049" y="180153"/>
            <a:ext cx="5207825" cy="198755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BSP : Board support </a:t>
            </a:r>
            <a:r>
              <a:rPr lang="en-US" dirty="0" smtClean="0"/>
              <a:t>package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4" name="Rectangle : coins arrondis 3"/>
          <p:cNvSpPr/>
          <p:nvPr/>
        </p:nvSpPr>
        <p:spPr>
          <a:xfrm>
            <a:off x="2420022" y="865963"/>
            <a:ext cx="2211170" cy="302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FreeRtos</a:t>
            </a:r>
            <a:endParaRPr lang="fr-FR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2420022" y="1221700"/>
            <a:ext cx="4561111" cy="3004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Drivers</a:t>
            </a:r>
          </a:p>
        </p:txBody>
      </p:sp>
      <p:sp>
        <p:nvSpPr>
          <p:cNvPr id="6" name="Rectangle : coins arrondis 5"/>
          <p:cNvSpPr/>
          <p:nvPr/>
        </p:nvSpPr>
        <p:spPr>
          <a:xfrm>
            <a:off x="187272" y="671901"/>
            <a:ext cx="1122505" cy="643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Library</a:t>
            </a:r>
            <a:endParaRPr lang="fr-FR" dirty="0"/>
          </a:p>
        </p:txBody>
      </p:sp>
      <p:sp>
        <p:nvSpPr>
          <p:cNvPr id="9" name="Rectangle : coins arrondis 8"/>
          <p:cNvSpPr/>
          <p:nvPr/>
        </p:nvSpPr>
        <p:spPr>
          <a:xfrm>
            <a:off x="4664086" y="863366"/>
            <a:ext cx="2310714" cy="296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ArduinoCore</a:t>
            </a:r>
            <a:endParaRPr lang="fr-FR" dirty="0"/>
          </a:p>
        </p:txBody>
      </p:sp>
      <p:sp>
        <p:nvSpPr>
          <p:cNvPr id="11" name="Rectangle : coins arrondis 10"/>
          <p:cNvSpPr/>
          <p:nvPr/>
        </p:nvSpPr>
        <p:spPr>
          <a:xfrm>
            <a:off x="2423585" y="2623854"/>
            <a:ext cx="3681912" cy="2424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ArdOs</a:t>
            </a:r>
            <a:endParaRPr lang="fr-FR" dirty="0"/>
          </a:p>
        </p:txBody>
      </p:sp>
      <p:sp>
        <p:nvSpPr>
          <p:cNvPr id="14" name="Rectangle : coins arrondis 13"/>
          <p:cNvSpPr/>
          <p:nvPr/>
        </p:nvSpPr>
        <p:spPr>
          <a:xfrm>
            <a:off x="5535768" y="2973586"/>
            <a:ext cx="1151049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Actuators</a:t>
            </a:r>
            <a:endParaRPr lang="fr-FR" dirty="0"/>
          </a:p>
        </p:txBody>
      </p:sp>
      <p:sp>
        <p:nvSpPr>
          <p:cNvPr id="15" name="Rectangle : coins arrondis 14"/>
          <p:cNvSpPr/>
          <p:nvPr/>
        </p:nvSpPr>
        <p:spPr>
          <a:xfrm>
            <a:off x="6770031" y="2973586"/>
            <a:ext cx="1207115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</a:t>
            </a:r>
            <a:endParaRPr lang="fr-FR" dirty="0"/>
          </a:p>
        </p:txBody>
      </p:sp>
      <p:sp>
        <p:nvSpPr>
          <p:cNvPr id="21" name="Rectangle : coins arrondis 20"/>
          <p:cNvSpPr/>
          <p:nvPr/>
        </p:nvSpPr>
        <p:spPr>
          <a:xfrm>
            <a:off x="181616" y="1354693"/>
            <a:ext cx="1122505" cy="6432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ARD</a:t>
            </a:r>
            <a:endParaRPr lang="fr-FR" dirty="0"/>
          </a:p>
        </p:txBody>
      </p:sp>
      <p:sp>
        <p:nvSpPr>
          <p:cNvPr id="23" name="Rectangle : coins arrondis 22"/>
          <p:cNvSpPr/>
          <p:nvPr/>
        </p:nvSpPr>
        <p:spPr>
          <a:xfrm>
            <a:off x="2009050" y="3765965"/>
            <a:ext cx="7617552" cy="150040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 : Applicative </a:t>
            </a:r>
            <a:r>
              <a:rPr lang="en-US" dirty="0"/>
              <a:t>Layer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24" name="Rectangle : coins arrondis 23"/>
          <p:cNvSpPr/>
          <p:nvPr/>
        </p:nvSpPr>
        <p:spPr>
          <a:xfrm>
            <a:off x="2474531" y="4160346"/>
            <a:ext cx="3240615" cy="3630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Strategies</a:t>
            </a:r>
            <a:endParaRPr lang="fr-FR" dirty="0"/>
          </a:p>
        </p:txBody>
      </p:sp>
      <p:sp>
        <p:nvSpPr>
          <p:cNvPr id="26" name="Rectangle : coins arrondis 25"/>
          <p:cNvSpPr/>
          <p:nvPr/>
        </p:nvSpPr>
        <p:spPr>
          <a:xfrm>
            <a:off x="5769017" y="4160346"/>
            <a:ext cx="3382230" cy="3630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ActuatorsCtrl</a:t>
            </a:r>
            <a:endParaRPr lang="fr-FR" dirty="0"/>
          </a:p>
        </p:txBody>
      </p:sp>
      <p:sp>
        <p:nvSpPr>
          <p:cNvPr id="27" name="Rectangle : coins arrondis 26"/>
          <p:cNvSpPr/>
          <p:nvPr/>
        </p:nvSpPr>
        <p:spPr>
          <a:xfrm>
            <a:off x="2420023" y="2973586"/>
            <a:ext cx="1267936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</a:t>
            </a:r>
            <a:endParaRPr lang="en-US" dirty="0"/>
          </a:p>
          <a:p>
            <a:pPr algn="ctr"/>
            <a:r>
              <a:rPr lang="en-US" dirty="0"/>
              <a:t>Detection</a:t>
            </a:r>
            <a:endParaRPr lang="fr-FR" dirty="0"/>
          </a:p>
        </p:txBody>
      </p:sp>
      <p:sp>
        <p:nvSpPr>
          <p:cNvPr id="29" name="Rectangle : coins arrondis 28"/>
          <p:cNvSpPr/>
          <p:nvPr/>
        </p:nvSpPr>
        <p:spPr>
          <a:xfrm>
            <a:off x="6178550" y="2623854"/>
            <a:ext cx="3200649" cy="2424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ore</a:t>
            </a:r>
            <a:endParaRPr lang="fr-FR" dirty="0"/>
          </a:p>
        </p:txBody>
      </p:sp>
      <p:sp>
        <p:nvSpPr>
          <p:cNvPr id="30" name="Rectangle : coins arrondis 29"/>
          <p:cNvSpPr/>
          <p:nvPr/>
        </p:nvSpPr>
        <p:spPr>
          <a:xfrm>
            <a:off x="8055281" y="2984252"/>
            <a:ext cx="1323918" cy="4726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ComStack</a:t>
            </a:r>
            <a:endParaRPr lang="fr-FR" dirty="0"/>
          </a:p>
        </p:txBody>
      </p:sp>
      <p:sp>
        <p:nvSpPr>
          <p:cNvPr id="31" name="Rectangle : coins arrondis 30"/>
          <p:cNvSpPr/>
          <p:nvPr/>
        </p:nvSpPr>
        <p:spPr>
          <a:xfrm>
            <a:off x="181615" y="2046100"/>
            <a:ext cx="1122505" cy="6432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FSM</a:t>
            </a:r>
          </a:p>
          <a:p>
            <a:pPr algn="ctr"/>
            <a:r>
              <a:rPr lang="en-US" dirty="0" err="1"/>
              <a:t>Yakindu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 flipH="1">
            <a:off x="24569" y="209781"/>
            <a:ext cx="155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 </a:t>
            </a:r>
            <a:endParaRPr lang="fr-FR" dirty="0"/>
          </a:p>
        </p:txBody>
      </p:sp>
      <p:sp>
        <p:nvSpPr>
          <p:cNvPr id="36" name="Rectangle : coins arrondis 35"/>
          <p:cNvSpPr/>
          <p:nvPr/>
        </p:nvSpPr>
        <p:spPr>
          <a:xfrm>
            <a:off x="2470104" y="4578349"/>
            <a:ext cx="6681143" cy="2957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Robot2017</a:t>
            </a:r>
            <a:endParaRPr lang="fr-FR" dirty="0"/>
          </a:p>
        </p:txBody>
      </p:sp>
      <p:sp>
        <p:nvSpPr>
          <p:cNvPr id="25" name="Rectangle : coins arrondis 13"/>
          <p:cNvSpPr/>
          <p:nvPr/>
        </p:nvSpPr>
        <p:spPr>
          <a:xfrm>
            <a:off x="3776429" y="2973586"/>
            <a:ext cx="636821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HMI</a:t>
            </a:r>
            <a:endParaRPr lang="fr-FR" dirty="0"/>
          </a:p>
        </p:txBody>
      </p:sp>
      <p:sp>
        <p:nvSpPr>
          <p:cNvPr id="37" name="Rectangle : coins arrondis 8"/>
          <p:cNvSpPr/>
          <p:nvPr/>
        </p:nvSpPr>
        <p:spPr>
          <a:xfrm>
            <a:off x="2420022" y="514988"/>
            <a:ext cx="4561110" cy="308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CMSIS</a:t>
            </a:r>
            <a:endParaRPr lang="fr-FR" dirty="0"/>
          </a:p>
        </p:txBody>
      </p:sp>
      <p:sp>
        <p:nvSpPr>
          <p:cNvPr id="39" name="Rectangle : coins arrondis 10"/>
          <p:cNvSpPr/>
          <p:nvPr/>
        </p:nvSpPr>
        <p:spPr>
          <a:xfrm>
            <a:off x="2332731" y="1588264"/>
            <a:ext cx="4561110" cy="3354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BSP </a:t>
            </a:r>
            <a:r>
              <a:rPr lang="en-US" dirty="0" err="1" smtClean="0"/>
              <a:t>init</a:t>
            </a:r>
            <a:r>
              <a:rPr lang="en-US" dirty="0" smtClean="0"/>
              <a:t> X</a:t>
            </a:r>
            <a:endParaRPr lang="fr-FR" dirty="0"/>
          </a:p>
        </p:txBody>
      </p:sp>
      <p:sp>
        <p:nvSpPr>
          <p:cNvPr id="40" name="Rectangle : coins arrondis 13"/>
          <p:cNvSpPr/>
          <p:nvPr/>
        </p:nvSpPr>
        <p:spPr>
          <a:xfrm>
            <a:off x="4501721" y="2973586"/>
            <a:ext cx="950833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Sensors</a:t>
            </a:r>
            <a:endParaRPr lang="fr-FR" dirty="0"/>
          </a:p>
        </p:txBody>
      </p:sp>
      <p:sp>
        <p:nvSpPr>
          <p:cNvPr id="42" name="Rectangle : coins arrondis 22"/>
          <p:cNvSpPr/>
          <p:nvPr/>
        </p:nvSpPr>
        <p:spPr>
          <a:xfrm>
            <a:off x="2015399" y="5401315"/>
            <a:ext cx="3520369" cy="99313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RobotX</a:t>
            </a:r>
            <a:r>
              <a:rPr lang="en-US" dirty="0" smtClean="0"/>
              <a:t> : Executable for Robot x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43" name="Rectangle : coins arrondis 22"/>
          <p:cNvSpPr/>
          <p:nvPr/>
        </p:nvSpPr>
        <p:spPr>
          <a:xfrm>
            <a:off x="5647926" y="5401315"/>
            <a:ext cx="3978675" cy="99313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UT_X : Unit Test x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44" name="Rectangle : coins arrondis 35"/>
          <p:cNvSpPr/>
          <p:nvPr/>
        </p:nvSpPr>
        <p:spPr>
          <a:xfrm>
            <a:off x="6761515" y="5853433"/>
            <a:ext cx="1318658" cy="3197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fr-FR" dirty="0"/>
          </a:p>
        </p:txBody>
      </p:sp>
      <p:sp>
        <p:nvSpPr>
          <p:cNvPr id="45" name="Rectangle : coins arrondis 35"/>
          <p:cNvSpPr/>
          <p:nvPr/>
        </p:nvSpPr>
        <p:spPr>
          <a:xfrm>
            <a:off x="3228322" y="5853433"/>
            <a:ext cx="1318658" cy="3384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fr-FR" dirty="0"/>
          </a:p>
        </p:txBody>
      </p:sp>
      <p:sp>
        <p:nvSpPr>
          <p:cNvPr id="46" name="Rectangle : coins arrondis 35"/>
          <p:cNvSpPr/>
          <p:nvPr/>
        </p:nvSpPr>
        <p:spPr>
          <a:xfrm>
            <a:off x="2470105" y="4948250"/>
            <a:ext cx="6681143" cy="243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RemoteControl</a:t>
            </a:r>
            <a:endParaRPr lang="fr-FR" dirty="0"/>
          </a:p>
        </p:txBody>
      </p:sp>
      <p:sp>
        <p:nvSpPr>
          <p:cNvPr id="48" name="Rectangle : coins arrondis 10"/>
          <p:cNvSpPr/>
          <p:nvPr/>
        </p:nvSpPr>
        <p:spPr>
          <a:xfrm>
            <a:off x="2383531" y="1651713"/>
            <a:ext cx="4561110" cy="3354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BSP </a:t>
            </a:r>
            <a:r>
              <a:rPr lang="en-US" dirty="0" err="1" smtClean="0"/>
              <a:t>init</a:t>
            </a:r>
            <a:endParaRPr lang="fr-FR" dirty="0"/>
          </a:p>
        </p:txBody>
      </p:sp>
      <p:sp>
        <p:nvSpPr>
          <p:cNvPr id="49" name="Rectangle : coins arrondis 10"/>
          <p:cNvSpPr/>
          <p:nvPr/>
        </p:nvSpPr>
        <p:spPr>
          <a:xfrm>
            <a:off x="2431128" y="1707800"/>
            <a:ext cx="4561110" cy="3354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BSP </a:t>
            </a:r>
            <a:r>
              <a:rPr lang="en-US" dirty="0" err="1" smtClean="0"/>
              <a:t>init</a:t>
            </a:r>
            <a:endParaRPr lang="fr-FR" dirty="0"/>
          </a:p>
        </p:txBody>
      </p:sp>
      <p:cxnSp>
        <p:nvCxnSpPr>
          <p:cNvPr id="3" name="Connecteur droit 2"/>
          <p:cNvCxnSpPr/>
          <p:nvPr/>
        </p:nvCxnSpPr>
        <p:spPr>
          <a:xfrm>
            <a:off x="1491392" y="4527"/>
            <a:ext cx="21720" cy="287047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0" y="2866295"/>
            <a:ext cx="1516793" cy="8707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 : coins arrondis 9"/>
          <p:cNvSpPr/>
          <p:nvPr/>
        </p:nvSpPr>
        <p:spPr>
          <a:xfrm>
            <a:off x="7286229" y="174718"/>
            <a:ext cx="4677171" cy="199138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 </a:t>
            </a:r>
            <a:r>
              <a:rPr lang="en-US" dirty="0"/>
              <a:t>: Board support </a:t>
            </a:r>
            <a:r>
              <a:rPr lang="en-US" dirty="0" smtClean="0"/>
              <a:t>package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52" name="Rectangle : coins arrondis 15"/>
          <p:cNvSpPr/>
          <p:nvPr/>
        </p:nvSpPr>
        <p:spPr>
          <a:xfrm>
            <a:off x="9779509" y="2278551"/>
            <a:ext cx="2183891" cy="410658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Vizu</a:t>
            </a:r>
            <a:r>
              <a:rPr lang="en-US" dirty="0" smtClean="0"/>
              <a:t> (Python)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53" name="Rectangle : coins arrondis 8"/>
          <p:cNvSpPr/>
          <p:nvPr/>
        </p:nvSpPr>
        <p:spPr>
          <a:xfrm>
            <a:off x="7411452" y="520830"/>
            <a:ext cx="1967747" cy="565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hdlc</a:t>
            </a:r>
            <a:endParaRPr lang="fr-FR" dirty="0"/>
          </a:p>
        </p:txBody>
      </p:sp>
      <p:sp>
        <p:nvSpPr>
          <p:cNvPr id="54" name="Rectangle : coins arrondis 3"/>
          <p:cNvSpPr/>
          <p:nvPr/>
        </p:nvSpPr>
        <p:spPr>
          <a:xfrm>
            <a:off x="7426413" y="1160172"/>
            <a:ext cx="1952786" cy="608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Hdlc</a:t>
            </a:r>
            <a:r>
              <a:rPr lang="en-US" dirty="0" smtClean="0"/>
              <a:t> </a:t>
            </a:r>
            <a:r>
              <a:rPr lang="en-US" dirty="0" err="1" smtClean="0"/>
              <a:t>Py</a:t>
            </a:r>
            <a:r>
              <a:rPr lang="en-US" dirty="0" smtClean="0"/>
              <a:t> binding</a:t>
            </a:r>
            <a:endParaRPr lang="fr-FR" dirty="0"/>
          </a:p>
        </p:txBody>
      </p:sp>
      <p:sp>
        <p:nvSpPr>
          <p:cNvPr id="61" name="Rectangle : coins arrondis 14"/>
          <p:cNvSpPr/>
          <p:nvPr/>
        </p:nvSpPr>
        <p:spPr>
          <a:xfrm>
            <a:off x="10192304" y="3861498"/>
            <a:ext cx="1207115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</a:t>
            </a:r>
            <a:endParaRPr lang="fr-FR" dirty="0"/>
          </a:p>
        </p:txBody>
      </p:sp>
      <p:sp>
        <p:nvSpPr>
          <p:cNvPr id="62" name="Rectangle : coins arrondis 14"/>
          <p:cNvSpPr/>
          <p:nvPr/>
        </p:nvSpPr>
        <p:spPr>
          <a:xfrm>
            <a:off x="10192304" y="3282695"/>
            <a:ext cx="1207115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fr-FR" dirty="0"/>
          </a:p>
        </p:txBody>
      </p:sp>
      <p:sp>
        <p:nvSpPr>
          <p:cNvPr id="63" name="Rectangle : coins arrondis 14"/>
          <p:cNvSpPr/>
          <p:nvPr/>
        </p:nvSpPr>
        <p:spPr>
          <a:xfrm>
            <a:off x="10192304" y="4452319"/>
            <a:ext cx="1207115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gui</a:t>
            </a:r>
            <a:endParaRPr lang="fr-FR" dirty="0"/>
          </a:p>
        </p:txBody>
      </p:sp>
      <p:sp>
        <p:nvSpPr>
          <p:cNvPr id="65" name="Rectangle : coins arrondis 14"/>
          <p:cNvSpPr/>
          <p:nvPr/>
        </p:nvSpPr>
        <p:spPr>
          <a:xfrm>
            <a:off x="10200049" y="5043140"/>
            <a:ext cx="1207115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fr-FR" dirty="0"/>
          </a:p>
        </p:txBody>
      </p:sp>
      <p:sp>
        <p:nvSpPr>
          <p:cNvPr id="74" name="Rectangle : coins arrondis 12"/>
          <p:cNvSpPr/>
          <p:nvPr/>
        </p:nvSpPr>
        <p:spPr>
          <a:xfrm>
            <a:off x="9463170" y="521220"/>
            <a:ext cx="1012170" cy="307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nanopb</a:t>
            </a:r>
            <a:endParaRPr lang="fr-FR" sz="1600" dirty="0"/>
          </a:p>
        </p:txBody>
      </p:sp>
      <p:sp>
        <p:nvSpPr>
          <p:cNvPr id="75" name="Rectangle : coins arrondis 12"/>
          <p:cNvSpPr/>
          <p:nvPr/>
        </p:nvSpPr>
        <p:spPr>
          <a:xfrm>
            <a:off x="10544695" y="515331"/>
            <a:ext cx="1067294" cy="322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protobuf</a:t>
            </a:r>
            <a:endParaRPr lang="fr-FR" sz="1600" dirty="0"/>
          </a:p>
        </p:txBody>
      </p:sp>
      <p:sp>
        <p:nvSpPr>
          <p:cNvPr id="79" name="Rectangle : coins arrondis 12"/>
          <p:cNvSpPr/>
          <p:nvPr/>
        </p:nvSpPr>
        <p:spPr>
          <a:xfrm>
            <a:off x="9463170" y="933733"/>
            <a:ext cx="2148819" cy="2264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msg</a:t>
            </a:r>
            <a:endParaRPr lang="fr-FR" sz="1600" dirty="0"/>
          </a:p>
        </p:txBody>
      </p:sp>
      <p:sp>
        <p:nvSpPr>
          <p:cNvPr id="80" name="Rectangle : coins arrondis 12"/>
          <p:cNvSpPr/>
          <p:nvPr/>
        </p:nvSpPr>
        <p:spPr>
          <a:xfrm>
            <a:off x="9463170" y="1264904"/>
            <a:ext cx="991172" cy="481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 gen code</a:t>
            </a:r>
            <a:endParaRPr lang="fr-FR" sz="1600" dirty="0"/>
          </a:p>
        </p:txBody>
      </p:sp>
      <p:sp>
        <p:nvSpPr>
          <p:cNvPr id="81" name="Rectangle : coins arrondis 12"/>
          <p:cNvSpPr/>
          <p:nvPr/>
        </p:nvSpPr>
        <p:spPr>
          <a:xfrm>
            <a:off x="10544695" y="1264904"/>
            <a:ext cx="1067294" cy="481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</a:t>
            </a:r>
            <a:r>
              <a:rPr lang="en-US" sz="1600" dirty="0" err="1" smtClean="0"/>
              <a:t>y</a:t>
            </a:r>
            <a:r>
              <a:rPr lang="en-US" sz="1600" dirty="0" smtClean="0"/>
              <a:t> gen code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78456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140914"/>
              </p:ext>
            </p:extLst>
          </p:nvPr>
        </p:nvGraphicFramePr>
        <p:xfrm>
          <a:off x="990075" y="290084"/>
          <a:ext cx="9960128" cy="6503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689">
                  <a:extLst>
                    <a:ext uri="{9D8B030D-6E8A-4147-A177-3AD203B41FA5}">
                      <a16:colId xmlns="" xmlns:a16="http://schemas.microsoft.com/office/drawing/2014/main" val="4249046580"/>
                    </a:ext>
                  </a:extLst>
                </a:gridCol>
                <a:gridCol w="7116439">
                  <a:extLst>
                    <a:ext uri="{9D8B030D-6E8A-4147-A177-3AD203B41FA5}">
                      <a16:colId xmlns="" xmlns:a16="http://schemas.microsoft.com/office/drawing/2014/main" val="2166689304"/>
                    </a:ext>
                  </a:extLst>
                </a:gridCol>
              </a:tblGrid>
              <a:tr h="288855">
                <a:tc>
                  <a:txBody>
                    <a:bodyPr/>
                    <a:lstStyle/>
                    <a:p>
                      <a:r>
                        <a:rPr lang="en-US" sz="1400" dirty="0"/>
                        <a:t>Component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Responsibility / description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58262199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/>
                        <a:t>SerialDriver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Provide software access</a:t>
                      </a:r>
                      <a:r>
                        <a:rPr lang="en-US" sz="1400" baseline="0" dirty="0"/>
                        <a:t> to</a:t>
                      </a:r>
                      <a:r>
                        <a:rPr lang="en-US" sz="1400" dirty="0"/>
                        <a:t> the serial bus.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75330181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Spi</a:t>
                      </a:r>
                      <a:r>
                        <a:rPr lang="en-US" sz="1400" dirty="0" smtClean="0"/>
                        <a:t>/SD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Manage </a:t>
                      </a:r>
                      <a:r>
                        <a:rPr lang="en-US" sz="1400" dirty="0" err="1" smtClean="0"/>
                        <a:t>Spi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smtClean="0"/>
                        <a:t>bus, read </a:t>
                      </a:r>
                      <a:r>
                        <a:rPr lang="en-US" sz="1400" dirty="0" smtClean="0"/>
                        <a:t>SD cards, manage filesystem.</a:t>
                      </a:r>
                      <a:endParaRPr lang="fr-FR" sz="1400" dirty="0"/>
                    </a:p>
                  </a:txBody>
                  <a:tcPr/>
                </a:tc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/>
                        <a:t>FreeRtos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Real time safe preemptive operating system.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5727790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/>
                        <a:t>AccStepper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Convert a stepper motor position command into phase signals.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09270051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/>
                        <a:t>Servo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Convert a servo position command into a PWM signal.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61958173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/>
                        <a:t>Gpio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Provide</a:t>
                      </a:r>
                      <a:r>
                        <a:rPr lang="en-US" sz="1400" baseline="0" dirty="0"/>
                        <a:t> software access to the GPIO banks.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53388448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/>
                        <a:t>Nanopb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Enable</a:t>
                      </a:r>
                      <a:r>
                        <a:rPr lang="en-US" sz="1400" baseline="0" dirty="0"/>
                        <a:t> data serialization/deserialization for communication bus.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85920573"/>
                  </a:ext>
                </a:extLst>
              </a:tr>
              <a:tr h="501123">
                <a:tc>
                  <a:txBody>
                    <a:bodyPr/>
                    <a:lstStyle/>
                    <a:p>
                      <a:r>
                        <a:rPr lang="en-US" sz="1400" dirty="0" err="1"/>
                        <a:t>Teleop</a:t>
                      </a:r>
                      <a:r>
                        <a:rPr lang="en-US" sz="1400" dirty="0"/>
                        <a:t> Thread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Listen</a:t>
                      </a:r>
                      <a:r>
                        <a:rPr lang="en-US" sz="1400" baseline="0" dirty="0"/>
                        <a:t> to Dev-PC commands on the programmer serial bus. May be used to manually drive the robot in place of the strategy, or to simulate HW actions.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30744758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/>
                        <a:t>MateCom</a:t>
                      </a:r>
                      <a:r>
                        <a:rPr lang="en-US" sz="1400" dirty="0"/>
                        <a:t> Thread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Listen to the other robot.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54026308"/>
                  </a:ext>
                </a:extLst>
              </a:tr>
              <a:tr h="501123">
                <a:tc>
                  <a:txBody>
                    <a:bodyPr/>
                    <a:lstStyle/>
                    <a:p>
                      <a:r>
                        <a:rPr lang="en-US" sz="1400" dirty="0"/>
                        <a:t>ArdOs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Provide C++ high level OS abstraction (</a:t>
                      </a:r>
                      <a:r>
                        <a:rPr lang="en-US" sz="1400" dirty="0" err="1"/>
                        <a:t>mutex</a:t>
                      </a:r>
                      <a:r>
                        <a:rPr lang="en-US" sz="1400" dirty="0"/>
                        <a:t>, signals, “no </a:t>
                      </a:r>
                      <a:r>
                        <a:rPr lang="en-US" sz="1400" dirty="0" err="1"/>
                        <a:t>malloc</a:t>
                      </a:r>
                      <a:r>
                        <a:rPr lang="en-US" sz="1400" dirty="0"/>
                        <a:t> enforcement”).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59937"/>
                  </a:ext>
                </a:extLst>
              </a:tr>
              <a:tr h="715890">
                <a:tc>
                  <a:txBody>
                    <a:bodyPr/>
                    <a:lstStyle/>
                    <a:p>
                      <a:r>
                        <a:rPr lang="en-US" sz="1400" dirty="0"/>
                        <a:t>Log Thread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Provide</a:t>
                      </a:r>
                      <a:r>
                        <a:rPr lang="en-US" sz="1400" baseline="0" dirty="0"/>
                        <a:t> a logging message queue so that critical </a:t>
                      </a:r>
                      <a:r>
                        <a:rPr lang="en-US" sz="1400" baseline="0" dirty="0" err="1"/>
                        <a:t>deadlined</a:t>
                      </a:r>
                      <a:r>
                        <a:rPr lang="en-US" sz="1400" baseline="0" dirty="0"/>
                        <a:t> tasks are not slowed by any serial/file system access. Allow to duplicate logs on several channels.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89251845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/>
                        <a:t>AccServo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 trapeze motion</a:t>
                      </a:r>
                      <a:r>
                        <a:rPr lang="en-US" sz="1400" baseline="0" dirty="0"/>
                        <a:t> profiles to the Servo component.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00980708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/>
                        <a:t>GpioTools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 filters and LED controls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on</a:t>
                      </a:r>
                      <a:r>
                        <a:rPr lang="en-US" sz="1400" baseline="0" dirty="0"/>
                        <a:t> the </a:t>
                      </a:r>
                      <a:r>
                        <a:rPr lang="en-US" sz="1400" baseline="0" dirty="0" err="1"/>
                        <a:t>Gpio</a:t>
                      </a:r>
                      <a:r>
                        <a:rPr lang="en-US" sz="1400" baseline="0" dirty="0"/>
                        <a:t> component.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06504948"/>
                  </a:ext>
                </a:extLst>
              </a:tr>
              <a:tr h="501123">
                <a:tc>
                  <a:txBody>
                    <a:bodyPr/>
                    <a:lstStyle/>
                    <a:p>
                      <a:r>
                        <a:rPr lang="en-US" sz="1400" smtClean="0"/>
                        <a:t>Robot2017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Assemble</a:t>
                      </a:r>
                      <a:r>
                        <a:rPr lang="en-US" sz="1400" baseline="0" dirty="0"/>
                        <a:t> and build object instances </a:t>
                      </a:r>
                      <a:r>
                        <a:rPr lang="en-US" sz="1400" baseline="0" dirty="0" smtClean="0"/>
                        <a:t>of the 2017 robot. Hold all configurations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86628355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/>
                        <a:t>Strat Thread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Drive the robot</a:t>
                      </a:r>
                      <a:r>
                        <a:rPr lang="en-US" sz="1400" baseline="0" dirty="0"/>
                        <a:t> during the match.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87713246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/>
                        <a:t>Actuators Thread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Drive actuators</a:t>
                      </a:r>
                      <a:r>
                        <a:rPr lang="en-US" sz="1400" baseline="0" dirty="0"/>
                        <a:t> and read captors.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55302253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/>
                        <a:t>Nav</a:t>
                      </a:r>
                      <a:r>
                        <a:rPr lang="en-US" sz="1400" baseline="0" dirty="0"/>
                        <a:t> &amp; Detection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Provide robot</a:t>
                      </a:r>
                      <a:r>
                        <a:rPr lang="en-US" sz="1400" baseline="0" dirty="0"/>
                        <a:t> motion and basic avoidance (anti-collision).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01582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67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: coins arrondis 15"/>
          <p:cNvSpPr/>
          <p:nvPr/>
        </p:nvSpPr>
        <p:spPr>
          <a:xfrm>
            <a:off x="2009050" y="2149578"/>
            <a:ext cx="6179604" cy="178360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level : 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i="1" dirty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10" name="Rectangle : coins arrondis 9"/>
          <p:cNvSpPr/>
          <p:nvPr/>
        </p:nvSpPr>
        <p:spPr>
          <a:xfrm>
            <a:off x="2009051" y="107950"/>
            <a:ext cx="6179604" cy="196858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level :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4" name="Rectangle : coins arrondis 3"/>
          <p:cNvSpPr/>
          <p:nvPr/>
        </p:nvSpPr>
        <p:spPr>
          <a:xfrm>
            <a:off x="3269071" y="730940"/>
            <a:ext cx="1076899" cy="64323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FreeRtos</a:t>
            </a:r>
            <a:endParaRPr lang="fr-FR" dirty="0"/>
          </a:p>
        </p:txBody>
      </p:sp>
      <p:sp>
        <p:nvSpPr>
          <p:cNvPr id="6" name="Rectangle : coins arrondis 5"/>
          <p:cNvSpPr/>
          <p:nvPr/>
        </p:nvSpPr>
        <p:spPr>
          <a:xfrm>
            <a:off x="179291" y="632575"/>
            <a:ext cx="1122505" cy="64323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Proto + generated code</a:t>
            </a:r>
            <a:endParaRPr lang="fr-FR" sz="1200" dirty="0"/>
          </a:p>
        </p:txBody>
      </p:sp>
      <p:sp>
        <p:nvSpPr>
          <p:cNvPr id="11" name="Rectangle : coins arrondis 10"/>
          <p:cNvSpPr/>
          <p:nvPr/>
        </p:nvSpPr>
        <p:spPr>
          <a:xfrm>
            <a:off x="2342490" y="3490002"/>
            <a:ext cx="3486809" cy="31333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ComOnUart.cpp</a:t>
            </a:r>
            <a:endParaRPr lang="fr-FR" dirty="0"/>
          </a:p>
        </p:txBody>
      </p:sp>
      <p:sp>
        <p:nvSpPr>
          <p:cNvPr id="15" name="Rectangle : coins arrondis 14"/>
          <p:cNvSpPr/>
          <p:nvPr/>
        </p:nvSpPr>
        <p:spPr>
          <a:xfrm>
            <a:off x="5943600" y="3204031"/>
            <a:ext cx="1942408" cy="2129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ArdHdlc.py</a:t>
            </a:r>
            <a:endParaRPr lang="fr-FR" dirty="0"/>
          </a:p>
        </p:txBody>
      </p:sp>
      <p:sp>
        <p:nvSpPr>
          <p:cNvPr id="21" name="Rectangle : coins arrondis 20"/>
          <p:cNvSpPr/>
          <p:nvPr/>
        </p:nvSpPr>
        <p:spPr>
          <a:xfrm>
            <a:off x="179291" y="1323523"/>
            <a:ext cx="1122505" cy="64323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</a:t>
            </a:r>
            <a:endParaRPr lang="fr-FR" dirty="0"/>
          </a:p>
        </p:txBody>
      </p:sp>
      <p:sp>
        <p:nvSpPr>
          <p:cNvPr id="23" name="Rectangle : coins arrondis 22"/>
          <p:cNvSpPr/>
          <p:nvPr/>
        </p:nvSpPr>
        <p:spPr>
          <a:xfrm>
            <a:off x="2009050" y="4006226"/>
            <a:ext cx="6179604" cy="224217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Data/Function level :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27" name="Rectangle : coins arrondis 26"/>
          <p:cNvSpPr/>
          <p:nvPr/>
        </p:nvSpPr>
        <p:spPr>
          <a:xfrm>
            <a:off x="5943600" y="1499235"/>
            <a:ext cx="1942409" cy="46125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ArdSerial.py</a:t>
            </a:r>
            <a:endParaRPr lang="fr-FR" dirty="0"/>
          </a:p>
        </p:txBody>
      </p:sp>
      <p:sp>
        <p:nvSpPr>
          <p:cNvPr id="31" name="Rectangle : coins arrondis 30"/>
          <p:cNvSpPr/>
          <p:nvPr/>
        </p:nvSpPr>
        <p:spPr>
          <a:xfrm>
            <a:off x="179290" y="2014471"/>
            <a:ext cx="1122505" cy="64323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 flipH="1">
            <a:off x="87542" y="206093"/>
            <a:ext cx="155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 </a:t>
            </a:r>
            <a:endParaRPr lang="fr-FR" dirty="0"/>
          </a:p>
        </p:txBody>
      </p:sp>
      <p:sp>
        <p:nvSpPr>
          <p:cNvPr id="36" name="Rectangle : coins arrondis 35"/>
          <p:cNvSpPr/>
          <p:nvPr/>
        </p:nvSpPr>
        <p:spPr>
          <a:xfrm>
            <a:off x="5943600" y="5518505"/>
            <a:ext cx="1940433" cy="5034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RemoteControl.py</a:t>
            </a:r>
            <a:endParaRPr lang="fr-FR" dirty="0"/>
          </a:p>
        </p:txBody>
      </p:sp>
      <p:sp>
        <p:nvSpPr>
          <p:cNvPr id="25" name="Rectangle : coins arrondis 13"/>
          <p:cNvSpPr/>
          <p:nvPr/>
        </p:nvSpPr>
        <p:spPr>
          <a:xfrm>
            <a:off x="2342491" y="2919598"/>
            <a:ext cx="3486809" cy="49735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ArdHdlc.cpp</a:t>
            </a:r>
            <a:endParaRPr lang="fr-FR" dirty="0"/>
          </a:p>
        </p:txBody>
      </p:sp>
      <p:sp>
        <p:nvSpPr>
          <p:cNvPr id="34" name="Rectangle : coins arrondis 13"/>
          <p:cNvSpPr/>
          <p:nvPr/>
        </p:nvSpPr>
        <p:spPr>
          <a:xfrm>
            <a:off x="2342491" y="1499236"/>
            <a:ext cx="3486809" cy="4612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ArdSerial</a:t>
            </a:r>
            <a:endParaRPr lang="fr-FR" dirty="0"/>
          </a:p>
        </p:txBody>
      </p:sp>
      <p:sp>
        <p:nvSpPr>
          <p:cNvPr id="37" name="Rectangle : coins arrondis 8"/>
          <p:cNvSpPr/>
          <p:nvPr/>
        </p:nvSpPr>
        <p:spPr>
          <a:xfrm>
            <a:off x="2342491" y="730940"/>
            <a:ext cx="845209" cy="64323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CMSIS</a:t>
            </a:r>
            <a:endParaRPr lang="fr-FR" dirty="0"/>
          </a:p>
        </p:txBody>
      </p:sp>
      <p:sp>
        <p:nvSpPr>
          <p:cNvPr id="39" name="Rectangle : coins arrondis 8"/>
          <p:cNvSpPr/>
          <p:nvPr/>
        </p:nvSpPr>
        <p:spPr>
          <a:xfrm>
            <a:off x="4427341" y="730940"/>
            <a:ext cx="1401959" cy="64323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</a:t>
            </a:r>
            <a:r>
              <a:rPr lang="en-US" dirty="0" err="1" smtClean="0"/>
              <a:t>uffer_tools</a:t>
            </a:r>
            <a:endParaRPr lang="fr-FR" dirty="0"/>
          </a:p>
        </p:txBody>
      </p:sp>
      <p:sp>
        <p:nvSpPr>
          <p:cNvPr id="40" name="Rectangle : coins arrondis 35"/>
          <p:cNvSpPr/>
          <p:nvPr/>
        </p:nvSpPr>
        <p:spPr>
          <a:xfrm>
            <a:off x="2340516" y="5512521"/>
            <a:ext cx="3488784" cy="5034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RemoteControl.cpp</a:t>
            </a:r>
            <a:endParaRPr lang="fr-FR" dirty="0"/>
          </a:p>
        </p:txBody>
      </p:sp>
      <p:sp>
        <p:nvSpPr>
          <p:cNvPr id="43" name="Rectangle : coins arrondis 8"/>
          <p:cNvSpPr/>
          <p:nvPr/>
        </p:nvSpPr>
        <p:spPr>
          <a:xfrm>
            <a:off x="2342491" y="2584639"/>
            <a:ext cx="5543518" cy="2792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hdlc.c</a:t>
            </a:r>
            <a:endParaRPr lang="fr-FR" dirty="0"/>
          </a:p>
        </p:txBody>
      </p:sp>
      <p:sp>
        <p:nvSpPr>
          <p:cNvPr id="44" name="Rectangle : coins arrondis 8"/>
          <p:cNvSpPr/>
          <p:nvPr/>
        </p:nvSpPr>
        <p:spPr>
          <a:xfrm>
            <a:off x="5943600" y="2919599"/>
            <a:ext cx="1942409" cy="2509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python4ardHdlc.c</a:t>
            </a:r>
            <a:endParaRPr lang="fr-FR" dirty="0"/>
          </a:p>
        </p:txBody>
      </p:sp>
      <p:sp>
        <p:nvSpPr>
          <p:cNvPr id="45" name="Rectangle : coins arrondis 26"/>
          <p:cNvSpPr/>
          <p:nvPr/>
        </p:nvSpPr>
        <p:spPr>
          <a:xfrm>
            <a:off x="5943600" y="745501"/>
            <a:ext cx="1942409" cy="64323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QSerialPort</a:t>
            </a:r>
            <a:r>
              <a:rPr lang="en-US" dirty="0" smtClean="0"/>
              <a:t> (QT)</a:t>
            </a:r>
            <a:endParaRPr lang="fr-FR" dirty="0"/>
          </a:p>
        </p:txBody>
      </p:sp>
      <p:sp>
        <p:nvSpPr>
          <p:cNvPr id="24" name="Rectangle : coins arrondis 5"/>
          <p:cNvSpPr/>
          <p:nvPr/>
        </p:nvSpPr>
        <p:spPr>
          <a:xfrm>
            <a:off x="2340517" y="4829319"/>
            <a:ext cx="5543516" cy="2760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CommonMsg.proto</a:t>
            </a:r>
            <a:endParaRPr lang="fr-FR" dirty="0"/>
          </a:p>
        </p:txBody>
      </p:sp>
      <p:sp>
        <p:nvSpPr>
          <p:cNvPr id="26" name="Rectangle : coins arrondis 5"/>
          <p:cNvSpPr/>
          <p:nvPr/>
        </p:nvSpPr>
        <p:spPr>
          <a:xfrm>
            <a:off x="2340516" y="4503469"/>
            <a:ext cx="5543517" cy="27525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Types.proto</a:t>
            </a:r>
            <a:endParaRPr lang="fr-FR" dirty="0"/>
          </a:p>
        </p:txBody>
      </p:sp>
      <p:sp>
        <p:nvSpPr>
          <p:cNvPr id="28" name="Rectangle : coins arrondis 5"/>
          <p:cNvSpPr/>
          <p:nvPr/>
        </p:nvSpPr>
        <p:spPr>
          <a:xfrm>
            <a:off x="2340517" y="5160095"/>
            <a:ext cx="5543516" cy="27938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RemoteControl.proto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1491392" y="4527"/>
            <a:ext cx="21720" cy="287047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>
            <a:off x="0" y="2866295"/>
            <a:ext cx="1516793" cy="8707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5880494" y="3450444"/>
            <a:ext cx="2003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The equivalent of </a:t>
            </a:r>
            <a:r>
              <a:rPr lang="en-US" sz="800" dirty="0" err="1" smtClean="0"/>
              <a:t>ComOnUart</a:t>
            </a:r>
            <a:r>
              <a:rPr lang="en-US" sz="800" dirty="0" smtClean="0"/>
              <a:t> is missing on python side for laziness. It’s included into RemoteControl.py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74932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Interrupts / Threading</a:t>
            </a:r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345377"/>
              </p:ext>
            </p:extLst>
          </p:nvPr>
        </p:nvGraphicFramePr>
        <p:xfrm>
          <a:off x="977900" y="2463799"/>
          <a:ext cx="10541000" cy="392690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11553"/>
                <a:gridCol w="2301597"/>
                <a:gridCol w="2178050"/>
                <a:gridCol w="4749800"/>
              </a:tblGrid>
              <a:tr h="25108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Type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Function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Occurence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Content</a:t>
                      </a:r>
                      <a:endParaRPr lang="fr-FR" sz="1100" dirty="0"/>
                    </a:p>
                  </a:txBody>
                  <a:tcPr/>
                </a:tc>
              </a:tr>
              <a:tr h="25108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IT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veryFast_interrupt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Period :</a:t>
                      </a:r>
                      <a:r>
                        <a:rPr lang="en-US" sz="1100" baseline="0" dirty="0" smtClean="0"/>
                        <a:t> 50 u</a:t>
                      </a:r>
                      <a:r>
                        <a:rPr lang="en-US" sz="1100" dirty="0" smtClean="0"/>
                        <a:t>s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Stepper motor commands.</a:t>
                      </a:r>
                      <a:endParaRPr lang="fr-FR" sz="1100" dirty="0"/>
                    </a:p>
                  </a:txBody>
                  <a:tcPr/>
                </a:tc>
              </a:tr>
              <a:tr h="2510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IT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fast_interrupt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Period : 1 </a:t>
                      </a:r>
                      <a:r>
                        <a:rPr lang="en-US" sz="1100" dirty="0" err="1" smtClean="0"/>
                        <a:t>ms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SW GPIO filters.</a:t>
                      </a:r>
                      <a:endParaRPr lang="fr-FR" sz="1100" dirty="0"/>
                    </a:p>
                  </a:txBody>
                  <a:tcPr/>
                </a:tc>
              </a:tr>
              <a:tr h="43939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IT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ArdUART</a:t>
                      </a:r>
                      <a:r>
                        <a:rPr lang="fr-FR" sz="1100" dirty="0" smtClean="0"/>
                        <a:t>::</a:t>
                      </a:r>
                      <a:r>
                        <a:rPr lang="fr-FR" sz="1100" dirty="0" err="1" smtClean="0"/>
                        <a:t>IrqHandler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Every byte sent</a:t>
                      </a:r>
                    </a:p>
                    <a:p>
                      <a:r>
                        <a:rPr lang="en-US" sz="1100" dirty="0" smtClean="0"/>
                        <a:t>Every byte received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Read/Send UART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data.</a:t>
                      </a:r>
                      <a:endParaRPr lang="fr-FR" sz="1100" dirty="0"/>
                    </a:p>
                  </a:txBody>
                  <a:tcPr/>
                </a:tc>
              </a:tr>
              <a:tr h="25108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IT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Servo_Handler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Period : 1</a:t>
                      </a:r>
                      <a:r>
                        <a:rPr lang="en-US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100" baseline="0" dirty="0" err="1" smtClean="0">
                          <a:solidFill>
                            <a:srgbClr val="FF0000"/>
                          </a:solidFill>
                        </a:rPr>
                        <a:t>ms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Servo commands.</a:t>
                      </a:r>
                      <a:endParaRPr lang="fr-FR" sz="1100" dirty="0"/>
                    </a:p>
                  </a:txBody>
                  <a:tcPr/>
                </a:tc>
              </a:tr>
              <a:tr h="2510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IT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TwoWire</a:t>
                      </a:r>
                      <a:r>
                        <a:rPr lang="fr-F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fr-FR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onService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I2C</a:t>
                      </a:r>
                      <a:r>
                        <a:rPr lang="en-US" sz="1100" baseline="0" dirty="0" smtClean="0"/>
                        <a:t> event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Read/Send I2C data.</a:t>
                      </a:r>
                      <a:endParaRPr lang="fr-FR" sz="1100" dirty="0"/>
                    </a:p>
                  </a:txBody>
                  <a:tcPr/>
                </a:tc>
              </a:tr>
              <a:tr h="290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IT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SysTick_Handler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Period : 1ms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Boot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smtClean="0"/>
                        <a:t>time count</a:t>
                      </a:r>
                      <a:endParaRPr lang="fr-FR" sz="1100" dirty="0"/>
                    </a:p>
                  </a:txBody>
                  <a:tcPr/>
                </a:tc>
              </a:tr>
              <a:tr h="290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Thread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prvIdleTask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When no other</a:t>
                      </a:r>
                      <a:r>
                        <a:rPr lang="en-US" sz="1100" baseline="0" dirty="0" smtClean="0"/>
                        <a:t> thread is running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“Empty”.</a:t>
                      </a:r>
                      <a:endParaRPr lang="fr-FR" sz="1100" dirty="0"/>
                    </a:p>
                  </a:txBody>
                  <a:tcPr/>
                </a:tc>
              </a:tr>
              <a:tr h="31500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Thread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err="1" smtClean="0"/>
                        <a:t>ComOnUart</a:t>
                      </a:r>
                      <a:r>
                        <a:rPr lang="fr-FR" sz="1100" dirty="0" smtClean="0"/>
                        <a:t>::</a:t>
                      </a:r>
                      <a:r>
                        <a:rPr lang="fr-FR" sz="1100" dirty="0" err="1" smtClean="0"/>
                        <a:t>Receiver</a:t>
                      </a:r>
                      <a:r>
                        <a:rPr lang="fr-FR" sz="1100" dirty="0" smtClean="0"/>
                        <a:t>::</a:t>
                      </a:r>
                      <a:r>
                        <a:rPr lang="fr-FR" sz="1100" dirty="0" err="1" smtClean="0"/>
                        <a:t>run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Episodic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Reads what </a:t>
                      </a:r>
                      <a:r>
                        <a:rPr lang="fr-FR" sz="1100" dirty="0" err="1" smtClean="0"/>
                        <a:t>ArdUART</a:t>
                      </a:r>
                      <a:r>
                        <a:rPr lang="fr-FR" sz="1100" dirty="0" smtClean="0"/>
                        <a:t>::</a:t>
                      </a:r>
                      <a:r>
                        <a:rPr lang="fr-FR" sz="1100" dirty="0" err="1" smtClean="0"/>
                        <a:t>IrqHandler</a:t>
                      </a:r>
                      <a:r>
                        <a:rPr lang="fr-FR" sz="1100" dirty="0" smtClean="0"/>
                        <a:t> has </a:t>
                      </a:r>
                      <a:r>
                        <a:rPr lang="fr-FR" sz="1100" dirty="0" err="1" smtClean="0"/>
                        <a:t>provided</a:t>
                      </a:r>
                      <a:r>
                        <a:rPr lang="en-US" sz="1100" dirty="0" smtClean="0"/>
                        <a:t> .</a:t>
                      </a:r>
                      <a:endParaRPr lang="fr-FR" sz="1100" dirty="0"/>
                    </a:p>
                  </a:txBody>
                  <a:tcPr/>
                </a:tc>
              </a:tr>
              <a:tr h="2510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Thread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err="1" smtClean="0"/>
                        <a:t>ComOnUart</a:t>
                      </a:r>
                      <a:r>
                        <a:rPr lang="fr-FR" sz="1100" dirty="0" smtClean="0"/>
                        <a:t>::Sender::</a:t>
                      </a:r>
                      <a:r>
                        <a:rPr lang="fr-FR" sz="1100" dirty="0" err="1" smtClean="0"/>
                        <a:t>run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Episodic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Feeds </a:t>
                      </a:r>
                      <a:r>
                        <a:rPr lang="fr-FR" sz="1100" dirty="0" err="1" smtClean="0"/>
                        <a:t>ArdUART</a:t>
                      </a:r>
                      <a:r>
                        <a:rPr lang="fr-FR" sz="1100" dirty="0" smtClean="0"/>
                        <a:t>::</a:t>
                      </a:r>
                      <a:r>
                        <a:rPr lang="fr-FR" sz="1100" dirty="0" err="1" smtClean="0"/>
                        <a:t>IrqHandler</a:t>
                      </a:r>
                      <a:r>
                        <a:rPr lang="fr-FR" sz="1100" dirty="0" smtClean="0"/>
                        <a:t>.</a:t>
                      </a:r>
                      <a:endParaRPr lang="fr-FR" sz="1100" dirty="0"/>
                    </a:p>
                  </a:txBody>
                  <a:tcPr/>
                </a:tc>
              </a:tr>
              <a:tr h="2510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Thread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HmiThread</a:t>
                      </a:r>
                      <a:r>
                        <a:rPr lang="fr-FR" sz="1100" dirty="0" smtClean="0"/>
                        <a:t>::</a:t>
                      </a:r>
                      <a:r>
                        <a:rPr lang="fr-FR" sz="1100" dirty="0" err="1" smtClean="0"/>
                        <a:t>run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Period : 50 </a:t>
                      </a:r>
                      <a:r>
                        <a:rPr lang="en-US" sz="1100" dirty="0" err="1" smtClean="0"/>
                        <a:t>ms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LEDs</a:t>
                      </a:r>
                      <a:r>
                        <a:rPr lang="en-US" sz="1100" baseline="0" dirty="0" smtClean="0"/>
                        <a:t> commands.</a:t>
                      </a:r>
                      <a:endParaRPr lang="fr-FR" sz="1100" dirty="0"/>
                    </a:p>
                  </a:txBody>
                  <a:tcPr/>
                </a:tc>
              </a:tr>
              <a:tr h="2510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Thread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StrategyThread</a:t>
                      </a:r>
                      <a:r>
                        <a:rPr lang="fr-FR" sz="1100" dirty="0" smtClean="0"/>
                        <a:t>::</a:t>
                      </a:r>
                      <a:r>
                        <a:rPr lang="fr-FR" sz="1100" dirty="0" err="1" smtClean="0"/>
                        <a:t>run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Episodic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Robot</a:t>
                      </a:r>
                      <a:r>
                        <a:rPr lang="en-US" sz="1100" baseline="0" dirty="0" smtClean="0"/>
                        <a:t> artificial intelligence</a:t>
                      </a:r>
                      <a:endParaRPr lang="fr-FR" sz="1100" dirty="0"/>
                    </a:p>
                  </a:txBody>
                  <a:tcPr/>
                </a:tc>
              </a:tr>
              <a:tr h="2510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Thread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PollerThread</a:t>
                      </a:r>
                      <a:r>
                        <a:rPr lang="fr-FR" sz="1100" dirty="0" smtClean="0"/>
                        <a:t>::</a:t>
                      </a:r>
                      <a:r>
                        <a:rPr lang="fr-FR" sz="1100" dirty="0" err="1" smtClean="0"/>
                        <a:t>run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Period : 100 </a:t>
                      </a:r>
                      <a:r>
                        <a:rPr lang="en-US" sz="1100" dirty="0" err="1" smtClean="0"/>
                        <a:t>ms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Actuators/Sensors</a:t>
                      </a:r>
                      <a:r>
                        <a:rPr lang="en-US" sz="1100" baseline="0" dirty="0" smtClean="0"/>
                        <a:t> commands.</a:t>
                      </a:r>
                      <a:endParaRPr lang="fr-FR" sz="1100" dirty="0"/>
                    </a:p>
                  </a:txBody>
                  <a:tcPr/>
                </a:tc>
              </a:tr>
              <a:tr h="2510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Thread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Navigation::</a:t>
                      </a:r>
                      <a:r>
                        <a:rPr lang="fr-FR" sz="1100" dirty="0" err="1" smtClean="0"/>
                        <a:t>run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Period : 20ms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Robot</a:t>
                      </a:r>
                      <a:r>
                        <a:rPr lang="en-US" sz="1100" baseline="0" dirty="0" smtClean="0"/>
                        <a:t> displacement management</a:t>
                      </a:r>
                      <a:endParaRPr lang="fr-FR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977900" y="1457919"/>
            <a:ext cx="1054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err="1" smtClean="0"/>
              <a:t>K_thread_config.h</a:t>
            </a:r>
            <a:r>
              <a:rPr lang="en-US" b="1" dirty="0" smtClean="0"/>
              <a:t> </a:t>
            </a:r>
            <a:r>
              <a:rPr lang="en-US" dirty="0" smtClean="0"/>
              <a:t>file</a:t>
            </a:r>
            <a:r>
              <a:rPr lang="en-US" b="1" dirty="0" smtClean="0"/>
              <a:t> </a:t>
            </a:r>
            <a:r>
              <a:rPr lang="en-US" dirty="0" smtClean="0"/>
              <a:t>contains all the threading/interrupt configuration.</a:t>
            </a:r>
          </a:p>
          <a:p>
            <a:r>
              <a:rPr lang="en-US" dirty="0" smtClean="0"/>
              <a:t>The Robot2017.cpp file contains most of interrupts mapping.</a:t>
            </a:r>
          </a:p>
          <a:p>
            <a:r>
              <a:rPr lang="en-US" dirty="0" smtClean="0"/>
              <a:t>Thread mapping is done in each SW component </a:t>
            </a:r>
            <a:r>
              <a:rPr lang="en-US" dirty="0" err="1" smtClean="0"/>
              <a:t>instanciated</a:t>
            </a:r>
            <a:r>
              <a:rPr lang="en-US" dirty="0" smtClean="0"/>
              <a:t> by the Robot2017 class.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384301" y="6578600"/>
            <a:ext cx="10337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Thread mapping should have been done in Robot2017.cpp to decouple threading and functions. It would also help to have a synthetic view of </a:t>
            </a:r>
            <a:r>
              <a:rPr lang="en-US" sz="900" dirty="0" err="1" smtClean="0"/>
              <a:t>instanciated</a:t>
            </a:r>
            <a:r>
              <a:rPr lang="en-US" sz="900" dirty="0" smtClean="0"/>
              <a:t> threads and prevent the need for </a:t>
            </a:r>
            <a:r>
              <a:rPr lang="en-US" sz="900" dirty="0" err="1" smtClean="0"/>
              <a:t>K_thread_config.h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28469982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571</Words>
  <Application>Microsoft Office PowerPoint</Application>
  <PresentationFormat>Grand écran</PresentationFormat>
  <Paragraphs>199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Interrupts / Threading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wix</dc:creator>
  <cp:lastModifiedBy>wix</cp:lastModifiedBy>
  <cp:revision>45</cp:revision>
  <dcterms:created xsi:type="dcterms:W3CDTF">2016-10-17T23:16:04Z</dcterms:created>
  <dcterms:modified xsi:type="dcterms:W3CDTF">2017-03-15T22:59:04Z</dcterms:modified>
</cp:coreProperties>
</file>