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0" r:id="rId4"/>
    <p:sldId id="261" r:id="rId5"/>
    <p:sldId id="262" r:id="rId6"/>
    <p:sldId id="258" r:id="rId7"/>
    <p:sldId id="263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8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8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DD-568A-4D5B-9A72-61F2F85B1323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document helps to understand the SW architecture. It’s not complete, nor exhaustive, but should allow anyone to navigate into the source tree with ease.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554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1" y="2283319"/>
            <a:ext cx="7617550" cy="133657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RSP : Robot support package</a:t>
            </a:r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49" y="180153"/>
            <a:ext cx="5207825" cy="19875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 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2420022" y="865963"/>
            <a:ext cx="2211170" cy="3025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2420022" y="1221700"/>
            <a:ext cx="4561111" cy="300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Drivers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187272" y="671901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Library</a:t>
            </a:r>
            <a:endParaRPr lang="fr-FR" dirty="0"/>
          </a:p>
        </p:txBody>
      </p:sp>
      <p:sp>
        <p:nvSpPr>
          <p:cNvPr id="9" name="Rectangle : coins arrondis 8"/>
          <p:cNvSpPr/>
          <p:nvPr/>
        </p:nvSpPr>
        <p:spPr>
          <a:xfrm>
            <a:off x="4664086" y="863366"/>
            <a:ext cx="2310714" cy="2968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ArduinoCore</a:t>
            </a:r>
            <a:endParaRPr lang="fr-FR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423585" y="2623854"/>
            <a:ext cx="3681912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ArdOs</a:t>
            </a:r>
            <a:endParaRPr lang="fr-FR" dirty="0"/>
          </a:p>
        </p:txBody>
      </p:sp>
      <p:sp>
        <p:nvSpPr>
          <p:cNvPr id="14" name="Rectangle : coins arrondis 13"/>
          <p:cNvSpPr/>
          <p:nvPr/>
        </p:nvSpPr>
        <p:spPr>
          <a:xfrm>
            <a:off x="5535768" y="2973586"/>
            <a:ext cx="1151049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Actuators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6770031" y="2973586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81616" y="1354693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ARD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3765965"/>
            <a:ext cx="7617552" cy="1500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 : Applicative </a:t>
            </a:r>
            <a:r>
              <a:rPr lang="en-US" dirty="0"/>
              <a:t>Layer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4" name="Rectangle : coins arrondis 23"/>
          <p:cNvSpPr/>
          <p:nvPr/>
        </p:nvSpPr>
        <p:spPr>
          <a:xfrm>
            <a:off x="2474531" y="4160346"/>
            <a:ext cx="3240615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Strategies</a:t>
            </a:r>
            <a:endParaRPr lang="fr-FR" dirty="0"/>
          </a:p>
        </p:txBody>
      </p:sp>
      <p:sp>
        <p:nvSpPr>
          <p:cNvPr id="26" name="Rectangle : coins arrondis 25"/>
          <p:cNvSpPr/>
          <p:nvPr/>
        </p:nvSpPr>
        <p:spPr>
          <a:xfrm>
            <a:off x="5769017" y="4160346"/>
            <a:ext cx="3382230" cy="36308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ActuatorsCtrl</a:t>
            </a:r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2420023" y="2973586"/>
            <a:ext cx="1267936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  <a:p>
            <a:pPr algn="ctr"/>
            <a:r>
              <a:rPr lang="en-US" dirty="0"/>
              <a:t>Detection</a:t>
            </a:r>
            <a:endParaRPr lang="fr-FR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6178550" y="2623854"/>
            <a:ext cx="3200649" cy="242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ore</a:t>
            </a:r>
            <a:endParaRPr lang="fr-FR" dirty="0"/>
          </a:p>
        </p:txBody>
      </p:sp>
      <p:sp>
        <p:nvSpPr>
          <p:cNvPr id="30" name="Rectangle : coins arrondis 29"/>
          <p:cNvSpPr/>
          <p:nvPr/>
        </p:nvSpPr>
        <p:spPr>
          <a:xfrm>
            <a:off x="8055281" y="2984252"/>
            <a:ext cx="1323918" cy="4726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ComStack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81615" y="2046100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FSM</a:t>
            </a:r>
          </a:p>
          <a:p>
            <a:pPr algn="ctr"/>
            <a:r>
              <a:rPr lang="en-US" dirty="0" err="1"/>
              <a:t>Yakindu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24569" y="209781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2470104" y="4578349"/>
            <a:ext cx="6681143" cy="29577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Robot2017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3776429" y="2973586"/>
            <a:ext cx="636821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HMI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420022" y="514988"/>
            <a:ext cx="4561110" cy="308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10"/>
          <p:cNvSpPr/>
          <p:nvPr/>
        </p:nvSpPr>
        <p:spPr>
          <a:xfrm>
            <a:off x="2332731" y="1588264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r>
              <a:rPr lang="en-US" dirty="0" smtClean="0"/>
              <a:t> X</a:t>
            </a:r>
            <a:endParaRPr lang="fr-FR" dirty="0"/>
          </a:p>
        </p:txBody>
      </p:sp>
      <p:sp>
        <p:nvSpPr>
          <p:cNvPr id="40" name="Rectangle : coins arrondis 13"/>
          <p:cNvSpPr/>
          <p:nvPr/>
        </p:nvSpPr>
        <p:spPr>
          <a:xfrm>
            <a:off x="4501721" y="2973586"/>
            <a:ext cx="950833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Sensors</a:t>
            </a:r>
            <a:endParaRPr lang="fr-FR" dirty="0"/>
          </a:p>
        </p:txBody>
      </p:sp>
      <p:sp>
        <p:nvSpPr>
          <p:cNvPr id="42" name="Rectangle : coins arrondis 22"/>
          <p:cNvSpPr/>
          <p:nvPr/>
        </p:nvSpPr>
        <p:spPr>
          <a:xfrm>
            <a:off x="2015399" y="5401315"/>
            <a:ext cx="3520369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RobotX</a:t>
            </a:r>
            <a:r>
              <a:rPr lang="en-US" dirty="0" smtClean="0"/>
              <a:t> : Executable for Robot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3" name="Rectangle : coins arrondis 22"/>
          <p:cNvSpPr/>
          <p:nvPr/>
        </p:nvSpPr>
        <p:spPr>
          <a:xfrm>
            <a:off x="5647926" y="5401315"/>
            <a:ext cx="3978675" cy="9931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UT_X : Unit Test x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4" name="Rectangle : coins arrondis 35"/>
          <p:cNvSpPr/>
          <p:nvPr/>
        </p:nvSpPr>
        <p:spPr>
          <a:xfrm>
            <a:off x="6761515" y="5853433"/>
            <a:ext cx="1318658" cy="3197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5" name="Rectangle : coins arrondis 35"/>
          <p:cNvSpPr/>
          <p:nvPr/>
        </p:nvSpPr>
        <p:spPr>
          <a:xfrm>
            <a:off x="3228322" y="5853433"/>
            <a:ext cx="1318658" cy="3384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46" name="Rectangle : coins arrondis 35"/>
          <p:cNvSpPr/>
          <p:nvPr/>
        </p:nvSpPr>
        <p:spPr>
          <a:xfrm>
            <a:off x="2470105" y="4948250"/>
            <a:ext cx="6681143" cy="243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</a:t>
            </a:r>
            <a:endParaRPr lang="fr-FR" dirty="0"/>
          </a:p>
        </p:txBody>
      </p:sp>
      <p:sp>
        <p:nvSpPr>
          <p:cNvPr id="48" name="Rectangle : coins arrondis 10"/>
          <p:cNvSpPr/>
          <p:nvPr/>
        </p:nvSpPr>
        <p:spPr>
          <a:xfrm>
            <a:off x="2383531" y="1651713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sp>
        <p:nvSpPr>
          <p:cNvPr id="49" name="Rectangle : coins arrondis 10"/>
          <p:cNvSpPr/>
          <p:nvPr/>
        </p:nvSpPr>
        <p:spPr>
          <a:xfrm>
            <a:off x="2431128" y="1707800"/>
            <a:ext cx="4561110" cy="3354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</a:t>
            </a:r>
            <a:r>
              <a:rPr lang="en-US" dirty="0" err="1" smtClean="0"/>
              <a:t>init</a:t>
            </a:r>
            <a:endParaRPr lang="fr-FR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 : coins arrondis 9"/>
          <p:cNvSpPr/>
          <p:nvPr/>
        </p:nvSpPr>
        <p:spPr>
          <a:xfrm>
            <a:off x="7286229" y="174718"/>
            <a:ext cx="4677171" cy="199138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 </a:t>
            </a:r>
            <a:r>
              <a:rPr lang="en-US" dirty="0"/>
              <a:t>: Board support </a:t>
            </a:r>
            <a:r>
              <a:rPr lang="en-US" dirty="0" smtClean="0"/>
              <a:t>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52" name="Rectangle : coins arrondis 15"/>
          <p:cNvSpPr/>
          <p:nvPr/>
        </p:nvSpPr>
        <p:spPr>
          <a:xfrm>
            <a:off x="9779509" y="2278551"/>
            <a:ext cx="2183891" cy="4106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Vizu</a:t>
            </a:r>
            <a:r>
              <a:rPr lang="en-US" dirty="0" smtClean="0"/>
              <a:t> (Python)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3" name="Rectangle : coins arrondis 8"/>
          <p:cNvSpPr/>
          <p:nvPr/>
        </p:nvSpPr>
        <p:spPr>
          <a:xfrm>
            <a:off x="7411452" y="520830"/>
            <a:ext cx="1967747" cy="565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endParaRPr lang="fr-FR" dirty="0"/>
          </a:p>
        </p:txBody>
      </p:sp>
      <p:sp>
        <p:nvSpPr>
          <p:cNvPr id="54" name="Rectangle : coins arrondis 3"/>
          <p:cNvSpPr/>
          <p:nvPr/>
        </p:nvSpPr>
        <p:spPr>
          <a:xfrm>
            <a:off x="7426413" y="1160172"/>
            <a:ext cx="1952786" cy="608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</a:t>
            </a:r>
            <a:r>
              <a:rPr lang="en-US" dirty="0" smtClean="0"/>
              <a:t> </a:t>
            </a:r>
            <a:r>
              <a:rPr lang="en-US" dirty="0" err="1" smtClean="0"/>
              <a:t>Py</a:t>
            </a:r>
            <a:r>
              <a:rPr lang="en-US" dirty="0" smtClean="0"/>
              <a:t> binding</a:t>
            </a:r>
            <a:endParaRPr lang="fr-FR" dirty="0"/>
          </a:p>
        </p:txBody>
      </p:sp>
      <p:sp>
        <p:nvSpPr>
          <p:cNvPr id="61" name="Rectangle : coins arrondis 14"/>
          <p:cNvSpPr/>
          <p:nvPr/>
        </p:nvSpPr>
        <p:spPr>
          <a:xfrm>
            <a:off x="10192304" y="3861498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</a:t>
            </a:r>
            <a:endParaRPr lang="fr-FR" dirty="0"/>
          </a:p>
        </p:txBody>
      </p:sp>
      <p:sp>
        <p:nvSpPr>
          <p:cNvPr id="62" name="Rectangle : coins arrondis 14"/>
          <p:cNvSpPr/>
          <p:nvPr/>
        </p:nvSpPr>
        <p:spPr>
          <a:xfrm>
            <a:off x="10192304" y="3282695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fr-FR" dirty="0"/>
          </a:p>
        </p:txBody>
      </p:sp>
      <p:sp>
        <p:nvSpPr>
          <p:cNvPr id="63" name="Rectangle : coins arrondis 14"/>
          <p:cNvSpPr/>
          <p:nvPr/>
        </p:nvSpPr>
        <p:spPr>
          <a:xfrm>
            <a:off x="10192304" y="4452319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gui</a:t>
            </a:r>
            <a:endParaRPr lang="fr-FR" dirty="0"/>
          </a:p>
        </p:txBody>
      </p:sp>
      <p:sp>
        <p:nvSpPr>
          <p:cNvPr id="65" name="Rectangle : coins arrondis 14"/>
          <p:cNvSpPr/>
          <p:nvPr/>
        </p:nvSpPr>
        <p:spPr>
          <a:xfrm>
            <a:off x="10200049" y="5043140"/>
            <a:ext cx="1207115" cy="48327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fr-FR" dirty="0"/>
          </a:p>
        </p:txBody>
      </p:sp>
      <p:sp>
        <p:nvSpPr>
          <p:cNvPr id="74" name="Rectangle : coins arrondis 12"/>
          <p:cNvSpPr/>
          <p:nvPr/>
        </p:nvSpPr>
        <p:spPr>
          <a:xfrm>
            <a:off x="9463170" y="521220"/>
            <a:ext cx="1012170" cy="307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nanopb</a:t>
            </a:r>
            <a:endParaRPr lang="fr-FR" sz="1600" dirty="0"/>
          </a:p>
        </p:txBody>
      </p:sp>
      <p:sp>
        <p:nvSpPr>
          <p:cNvPr id="75" name="Rectangle : coins arrondis 12"/>
          <p:cNvSpPr/>
          <p:nvPr/>
        </p:nvSpPr>
        <p:spPr>
          <a:xfrm>
            <a:off x="10544695" y="515331"/>
            <a:ext cx="1067294" cy="322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protobuf</a:t>
            </a:r>
            <a:endParaRPr lang="fr-FR" sz="1600" dirty="0"/>
          </a:p>
        </p:txBody>
      </p:sp>
      <p:sp>
        <p:nvSpPr>
          <p:cNvPr id="79" name="Rectangle : coins arrondis 12"/>
          <p:cNvSpPr/>
          <p:nvPr/>
        </p:nvSpPr>
        <p:spPr>
          <a:xfrm>
            <a:off x="9463170" y="933733"/>
            <a:ext cx="2148819" cy="22643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msg</a:t>
            </a:r>
            <a:endParaRPr lang="fr-FR" sz="1600" dirty="0"/>
          </a:p>
        </p:txBody>
      </p:sp>
      <p:sp>
        <p:nvSpPr>
          <p:cNvPr id="80" name="Rectangle : coins arrondis 12"/>
          <p:cNvSpPr/>
          <p:nvPr/>
        </p:nvSpPr>
        <p:spPr>
          <a:xfrm>
            <a:off x="9463170" y="1264904"/>
            <a:ext cx="991172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 gen code</a:t>
            </a:r>
            <a:endParaRPr lang="fr-FR" sz="1600" dirty="0"/>
          </a:p>
        </p:txBody>
      </p:sp>
      <p:sp>
        <p:nvSpPr>
          <p:cNvPr id="81" name="Rectangle : coins arrondis 12"/>
          <p:cNvSpPr/>
          <p:nvPr/>
        </p:nvSpPr>
        <p:spPr>
          <a:xfrm>
            <a:off x="10544695" y="1264904"/>
            <a:ext cx="1067294" cy="481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</a:t>
            </a:r>
            <a:r>
              <a:rPr lang="en-US" sz="1600" dirty="0" err="1" smtClean="0"/>
              <a:t>y</a:t>
            </a:r>
            <a:r>
              <a:rPr lang="en-US" sz="1600" dirty="0" smtClean="0"/>
              <a:t> gen code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845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BSP</a:t>
            </a:r>
            <a:r>
              <a:rPr lang="en-US" dirty="0" smtClean="0"/>
              <a:t> : contains all HW related stuff (drivers), with no intelligence</a:t>
            </a:r>
          </a:p>
          <a:p>
            <a:r>
              <a:rPr lang="en-US" b="1" dirty="0" smtClean="0"/>
              <a:t>Com</a:t>
            </a:r>
            <a:r>
              <a:rPr lang="en-US" dirty="0" smtClean="0"/>
              <a:t> : a shared package between communicating SW to handle the network layer</a:t>
            </a:r>
          </a:p>
          <a:p>
            <a:r>
              <a:rPr lang="en-US" b="1" dirty="0" smtClean="0"/>
              <a:t>RSP</a:t>
            </a:r>
            <a:r>
              <a:rPr lang="en-US" dirty="0" smtClean="0"/>
              <a:t> : provides SW bricks to create a robot</a:t>
            </a:r>
          </a:p>
          <a:p>
            <a:r>
              <a:rPr lang="en-US" b="1" dirty="0" smtClean="0"/>
              <a:t>AL</a:t>
            </a:r>
            <a:r>
              <a:rPr lang="en-US" dirty="0" smtClean="0"/>
              <a:t> : provide robot functionalities and workflows (how/when functionalities are activated)</a:t>
            </a:r>
          </a:p>
          <a:p>
            <a:r>
              <a:rPr lang="en-US" b="1" dirty="0" err="1" smtClean="0"/>
              <a:t>RobotX</a:t>
            </a:r>
            <a:r>
              <a:rPr lang="en-US" dirty="0" smtClean="0"/>
              <a:t> (one for each robot) : assemble and configure robot specific items.</a:t>
            </a:r>
          </a:p>
          <a:p>
            <a:r>
              <a:rPr lang="en-US" b="1" dirty="0" err="1" smtClean="0"/>
              <a:t>Vizu</a:t>
            </a:r>
            <a:r>
              <a:rPr lang="en-US" b="1" dirty="0" smtClean="0"/>
              <a:t> </a:t>
            </a:r>
            <a:r>
              <a:rPr lang="en-US" dirty="0" smtClean="0"/>
              <a:t>: the IT SW providing introspection on the robots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57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on BSP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658771"/>
              </p:ext>
            </p:extLst>
          </p:nvPr>
        </p:nvGraphicFramePr>
        <p:xfrm>
          <a:off x="838200" y="1773419"/>
          <a:ext cx="996012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CMSIS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Microcontroller</a:t>
                      </a:r>
                      <a:r>
                        <a:rPr lang="en-US" sz="1400" baseline="0" dirty="0" smtClean="0"/>
                        <a:t> low level drivers from Atmel (external lib) (see Yellow/Orange parts below).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FreeRtos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Operating system :</a:t>
                      </a:r>
                      <a:r>
                        <a:rPr lang="en-US" sz="1400" baseline="0" dirty="0" smtClean="0"/>
                        <a:t> provides a multiplexed environment so that several execution units may share the CPU </a:t>
                      </a:r>
                      <a:r>
                        <a:rPr lang="en-US" sz="1400" dirty="0" smtClean="0"/>
                        <a:t>(external</a:t>
                      </a:r>
                      <a:r>
                        <a:rPr lang="en-US" sz="1400" baseline="0" dirty="0" smtClean="0"/>
                        <a:t> lib).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ArduinoCore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Arduino framework</a:t>
                      </a:r>
                      <a:r>
                        <a:rPr lang="en-US" sz="1400" baseline="0" dirty="0" smtClean="0"/>
                        <a:t> (external lib with ARD updates).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Drivers for peripherals (see green parts below)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BSP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init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One file for each robot</a:t>
                      </a:r>
                      <a:r>
                        <a:rPr lang="en-US" sz="1400" baseline="0" dirty="0" smtClean="0"/>
                        <a:t> : </a:t>
                      </a:r>
                      <a:r>
                        <a:rPr lang="en-US" sz="1400" baseline="0" dirty="0" err="1" smtClean="0"/>
                        <a:t>instanciate</a:t>
                      </a:r>
                      <a:r>
                        <a:rPr lang="en-US" sz="1400" baseline="0" dirty="0" smtClean="0"/>
                        <a:t> and initiate drivers to fit the </a:t>
                      </a:r>
                      <a:r>
                        <a:rPr lang="en-US" sz="1400" baseline="0" dirty="0" err="1" smtClean="0"/>
                        <a:t>the</a:t>
                      </a:r>
                      <a:r>
                        <a:rPr lang="en-US" sz="1400" baseline="0" dirty="0" smtClean="0"/>
                        <a:t> robot specific HW distribution.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95817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98721" y="4789714"/>
            <a:ext cx="6453050" cy="1759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Board  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8621486" y="4955177"/>
            <a:ext cx="2577736" cy="14935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0350136" y="5349240"/>
            <a:ext cx="696686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9213668" y="5858691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Timers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10206445" y="5858691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793479" y="5349240"/>
            <a:ext cx="840377" cy="426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882143" y="5134791"/>
            <a:ext cx="2214153" cy="10689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Stepper motor</a:t>
            </a:r>
          </a:p>
          <a:p>
            <a:pPr algn="ctr"/>
            <a:r>
              <a:rPr lang="en-US" dirty="0" smtClean="0"/>
              <a:t>(peripheral)</a:t>
            </a:r>
          </a:p>
          <a:p>
            <a:pPr algn="ctr"/>
            <a:endParaRPr lang="fr-FR" dirty="0"/>
          </a:p>
        </p:txBody>
      </p:sp>
      <p:cxnSp>
        <p:nvCxnSpPr>
          <p:cNvPr id="14" name="Connecteur droit 13"/>
          <p:cNvCxnSpPr>
            <a:stCxn id="12" idx="3"/>
            <a:endCxn id="6" idx="1"/>
          </p:cNvCxnSpPr>
          <p:nvPr/>
        </p:nvCxnSpPr>
        <p:spPr>
          <a:xfrm>
            <a:off x="4096296" y="5669280"/>
            <a:ext cx="90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08023" y="5251269"/>
            <a:ext cx="1219200" cy="8207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Pump transistor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756955" y="4345577"/>
            <a:ext cx="675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examples to explain microcontroller/CPU/peripherals concepts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3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on COM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19127"/>
              </p:ext>
            </p:extLst>
          </p:nvPr>
        </p:nvGraphicFramePr>
        <p:xfrm>
          <a:off x="838200" y="1773419"/>
          <a:ext cx="996012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hdlc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Make</a:t>
                      </a:r>
                      <a:r>
                        <a:rPr lang="en-US" sz="1400" baseline="0" dirty="0" smtClean="0"/>
                        <a:t> a byte stream </a:t>
                      </a:r>
                      <a:r>
                        <a:rPr lang="en-US" sz="1400" baseline="0" dirty="0" smtClean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sz="1400" baseline="0" dirty="0" smtClean="0"/>
                        <a:t> message stream conversion (framing). (external lib with </a:t>
                      </a:r>
                      <a:r>
                        <a:rPr lang="en-US" sz="1400" baseline="0" dirty="0" err="1" smtClean="0"/>
                        <a:t>ard</a:t>
                      </a:r>
                      <a:r>
                        <a:rPr lang="en-US" sz="1400" baseline="0" dirty="0" smtClean="0"/>
                        <a:t> updates)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Hdlc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Py</a:t>
                      </a:r>
                      <a:r>
                        <a:rPr lang="en-US" sz="1400" baseline="0" dirty="0" smtClean="0"/>
                        <a:t> Binding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Cpython</a:t>
                      </a:r>
                      <a:r>
                        <a:rPr lang="en-US" sz="1400" dirty="0" smtClean="0"/>
                        <a:t> wrapper so that </a:t>
                      </a:r>
                      <a:r>
                        <a:rPr lang="en-US" sz="1400" dirty="0" err="1" smtClean="0"/>
                        <a:t>hdlc</a:t>
                      </a:r>
                      <a:r>
                        <a:rPr lang="en-US" sz="1400" dirty="0" smtClean="0"/>
                        <a:t> is accessible from python</a:t>
                      </a:r>
                      <a:r>
                        <a:rPr lang="en-US" sz="1400" baseline="0" dirty="0" smtClean="0"/>
                        <a:t> (external lib with </a:t>
                      </a:r>
                      <a:r>
                        <a:rPr lang="en-US" sz="1400" baseline="0" dirty="0" err="1" smtClean="0"/>
                        <a:t>ard</a:t>
                      </a:r>
                      <a:r>
                        <a:rPr lang="en-US" sz="1400" baseline="0" dirty="0" smtClean="0"/>
                        <a:t> updates)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Nanopb</a:t>
                      </a:r>
                      <a:r>
                        <a:rPr lang="en-US" sz="140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</a:t>
                      </a:r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 light compiler for embedded serialization (external lib)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 module</a:t>
                      </a:r>
                      <a:r>
                        <a:rPr lang="en-US" sz="1400" baseline="0" dirty="0" smtClean="0"/>
                        <a:t> for Python (external module)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msg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.proto files describing communication message payloads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gen code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 code generated from </a:t>
                      </a:r>
                      <a:r>
                        <a:rPr lang="en-US" sz="1400" dirty="0" err="1" smtClean="0"/>
                        <a:t>msg</a:t>
                      </a:r>
                      <a:r>
                        <a:rPr lang="en-US" sz="1400" dirty="0" smtClean="0"/>
                        <a:t> folder with </a:t>
                      </a:r>
                      <a:r>
                        <a:rPr lang="en-US" sz="1400" dirty="0" err="1" smtClean="0"/>
                        <a:t>nanopb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Py</a:t>
                      </a:r>
                      <a:r>
                        <a:rPr lang="en-US" sz="1400" dirty="0" smtClean="0"/>
                        <a:t> gen code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Python code generated from </a:t>
                      </a:r>
                      <a:r>
                        <a:rPr lang="en-US" sz="1400" dirty="0" err="1" smtClean="0"/>
                        <a:t>msg</a:t>
                      </a:r>
                      <a:r>
                        <a:rPr lang="en-US" sz="1400" dirty="0" smtClean="0"/>
                        <a:t> folder with </a:t>
                      </a:r>
                      <a:r>
                        <a:rPr lang="en-US" sz="1400" dirty="0" err="1" smtClean="0"/>
                        <a:t>protobuf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016726" y="5155474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next slide for a zoom on communication stack assembly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437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2009050" y="2149578"/>
            <a:ext cx="6179604" cy="17836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Message level : 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2009051" y="107950"/>
            <a:ext cx="6179604" cy="196858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level 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3269071" y="730940"/>
            <a:ext cx="107689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179291" y="632575"/>
            <a:ext cx="1122505" cy="6432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Proto + generated code</a:t>
            </a:r>
            <a:endParaRPr lang="fr-FR" sz="1200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2342490" y="3490002"/>
            <a:ext cx="3486809" cy="31333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ComOnUart.cpp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5943600" y="3204031"/>
            <a:ext cx="1942408" cy="2129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ArdHdlc.py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179291" y="1323523"/>
            <a:ext cx="1122505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2009050" y="4006226"/>
            <a:ext cx="6179604" cy="22421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Data/Function level :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5943600" y="1499235"/>
            <a:ext cx="1942409" cy="46125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ArdSerial.py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179290" y="2014471"/>
            <a:ext cx="1122505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87542" y="206093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5943600" y="5518505"/>
            <a:ext cx="1940433" cy="5034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RemoteControl.py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2342491" y="2919598"/>
            <a:ext cx="3486809" cy="4973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ArdHdlc.cpp</a:t>
            </a:r>
            <a:endParaRPr lang="fr-FR" dirty="0"/>
          </a:p>
        </p:txBody>
      </p:sp>
      <p:sp>
        <p:nvSpPr>
          <p:cNvPr id="34" name="Rectangle : coins arrondis 13"/>
          <p:cNvSpPr/>
          <p:nvPr/>
        </p:nvSpPr>
        <p:spPr>
          <a:xfrm>
            <a:off x="2342491" y="1499236"/>
            <a:ext cx="3486809" cy="4612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ArdSerial</a:t>
            </a:r>
            <a:endParaRPr lang="fr-FR" dirty="0"/>
          </a:p>
        </p:txBody>
      </p:sp>
      <p:sp>
        <p:nvSpPr>
          <p:cNvPr id="37" name="Rectangle : coins arrondis 8"/>
          <p:cNvSpPr/>
          <p:nvPr/>
        </p:nvSpPr>
        <p:spPr>
          <a:xfrm>
            <a:off x="2342491" y="730940"/>
            <a:ext cx="84520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CMSIS</a:t>
            </a:r>
            <a:endParaRPr lang="fr-FR" dirty="0"/>
          </a:p>
        </p:txBody>
      </p:sp>
      <p:sp>
        <p:nvSpPr>
          <p:cNvPr id="39" name="Rectangle : coins arrondis 8"/>
          <p:cNvSpPr/>
          <p:nvPr/>
        </p:nvSpPr>
        <p:spPr>
          <a:xfrm>
            <a:off x="4427341" y="730940"/>
            <a:ext cx="1401959" cy="643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</a:t>
            </a:r>
            <a:r>
              <a:rPr lang="en-US" dirty="0" err="1" smtClean="0"/>
              <a:t>uffer_tools</a:t>
            </a:r>
            <a:endParaRPr lang="fr-FR" dirty="0"/>
          </a:p>
        </p:txBody>
      </p:sp>
      <p:sp>
        <p:nvSpPr>
          <p:cNvPr id="40" name="Rectangle : coins arrondis 35"/>
          <p:cNvSpPr/>
          <p:nvPr/>
        </p:nvSpPr>
        <p:spPr>
          <a:xfrm>
            <a:off x="2340516" y="5512521"/>
            <a:ext cx="3488784" cy="5034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RemoteControl.cpp</a:t>
            </a:r>
            <a:endParaRPr lang="fr-FR" dirty="0"/>
          </a:p>
        </p:txBody>
      </p:sp>
      <p:sp>
        <p:nvSpPr>
          <p:cNvPr id="43" name="Rectangle : coins arrondis 8"/>
          <p:cNvSpPr/>
          <p:nvPr/>
        </p:nvSpPr>
        <p:spPr>
          <a:xfrm>
            <a:off x="2342491" y="2584639"/>
            <a:ext cx="5543518" cy="2792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hdlc.c</a:t>
            </a:r>
            <a:endParaRPr lang="fr-FR" dirty="0"/>
          </a:p>
        </p:txBody>
      </p:sp>
      <p:sp>
        <p:nvSpPr>
          <p:cNvPr id="44" name="Rectangle : coins arrondis 8"/>
          <p:cNvSpPr/>
          <p:nvPr/>
        </p:nvSpPr>
        <p:spPr>
          <a:xfrm>
            <a:off x="5943600" y="2919599"/>
            <a:ext cx="1942409" cy="250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python4ardHdlc.c</a:t>
            </a:r>
            <a:endParaRPr lang="fr-FR" dirty="0"/>
          </a:p>
        </p:txBody>
      </p:sp>
      <p:sp>
        <p:nvSpPr>
          <p:cNvPr id="45" name="Rectangle : coins arrondis 26"/>
          <p:cNvSpPr/>
          <p:nvPr/>
        </p:nvSpPr>
        <p:spPr>
          <a:xfrm>
            <a:off x="5943600" y="745501"/>
            <a:ext cx="1942409" cy="6432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QSerialPort</a:t>
            </a:r>
            <a:r>
              <a:rPr lang="en-US" dirty="0" smtClean="0"/>
              <a:t> (QT)</a:t>
            </a:r>
            <a:endParaRPr lang="fr-FR" dirty="0"/>
          </a:p>
        </p:txBody>
      </p:sp>
      <p:sp>
        <p:nvSpPr>
          <p:cNvPr id="24" name="Rectangle : coins arrondis 5"/>
          <p:cNvSpPr/>
          <p:nvPr/>
        </p:nvSpPr>
        <p:spPr>
          <a:xfrm>
            <a:off x="2340517" y="4829319"/>
            <a:ext cx="5543516" cy="2760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CommonMsg.proto</a:t>
            </a:r>
            <a:endParaRPr lang="fr-FR" dirty="0"/>
          </a:p>
        </p:txBody>
      </p:sp>
      <p:sp>
        <p:nvSpPr>
          <p:cNvPr id="26" name="Rectangle : coins arrondis 5"/>
          <p:cNvSpPr/>
          <p:nvPr/>
        </p:nvSpPr>
        <p:spPr>
          <a:xfrm>
            <a:off x="2340516" y="4503469"/>
            <a:ext cx="5543517" cy="2752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Types.proto</a:t>
            </a:r>
            <a:endParaRPr lang="fr-FR" dirty="0"/>
          </a:p>
        </p:txBody>
      </p:sp>
      <p:sp>
        <p:nvSpPr>
          <p:cNvPr id="28" name="Rectangle : coins arrondis 5"/>
          <p:cNvSpPr/>
          <p:nvPr/>
        </p:nvSpPr>
        <p:spPr>
          <a:xfrm>
            <a:off x="2340517" y="5160095"/>
            <a:ext cx="5543516" cy="2793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RemoteControl.proto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1491392" y="4527"/>
            <a:ext cx="21720" cy="287047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>
            <a:off x="0" y="2866295"/>
            <a:ext cx="1516793" cy="87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5880494" y="3450444"/>
            <a:ext cx="2003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equivalent of </a:t>
            </a:r>
            <a:r>
              <a:rPr lang="en-US" sz="800" dirty="0" err="1" smtClean="0"/>
              <a:t>ComOnUart</a:t>
            </a:r>
            <a:r>
              <a:rPr lang="en-US" sz="800" dirty="0" smtClean="0"/>
              <a:t> is missing on python side for laziness. It’s included into RemoteControl.py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74932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4988" y="-200297"/>
            <a:ext cx="10515600" cy="1325563"/>
          </a:xfrm>
        </p:spPr>
        <p:txBody>
          <a:bodyPr/>
          <a:lstStyle/>
          <a:p>
            <a:r>
              <a:rPr lang="en-US" dirty="0" smtClean="0"/>
              <a:t>Zoom on RSP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857489"/>
              </p:ext>
            </p:extLst>
          </p:nvPr>
        </p:nvGraphicFramePr>
        <p:xfrm>
          <a:off x="724988" y="810192"/>
          <a:ext cx="996012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ArdOS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C++ decorator</a:t>
                      </a:r>
                      <a:r>
                        <a:rPr lang="en-US" sz="1400" baseline="0" dirty="0" smtClean="0"/>
                        <a:t> over </a:t>
                      </a:r>
                      <a:r>
                        <a:rPr lang="en-US" sz="1400" baseline="0" dirty="0" err="1" smtClean="0"/>
                        <a:t>FreeRtos</a:t>
                      </a:r>
                      <a:r>
                        <a:rPr lang="en-US" sz="1400" baseline="0" dirty="0" smtClean="0"/>
                        <a:t> 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Core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Common helpers and</a:t>
                      </a:r>
                      <a:r>
                        <a:rPr lang="en-US" sz="1400" baseline="0" dirty="0" smtClean="0"/>
                        <a:t> mathematical tools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Nav</a:t>
                      </a:r>
                      <a:r>
                        <a:rPr lang="en-US" sz="1400" dirty="0" smtClean="0"/>
                        <a:t>/Detection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Moves/</a:t>
                      </a:r>
                      <a:r>
                        <a:rPr lang="en-US" sz="1400" dirty="0" err="1" smtClean="0"/>
                        <a:t>Localise</a:t>
                      </a:r>
                      <a:r>
                        <a:rPr lang="en-US" sz="1400" baseline="0" dirty="0" smtClean="0"/>
                        <a:t> robot and provide avoidance capability (will need further breaking in smaller parts)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HMI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Drives LEDs, buzzer and monitor key inputs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Sensor</a:t>
                      </a:r>
                      <a:r>
                        <a:rPr lang="en-US" sz="1400" baseline="0" dirty="0" smtClean="0"/>
                        <a:t> driver decorators taking the mechanics into account (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TCS34725 driver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measures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CylinderSensor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fr-FR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cylinder</a:t>
                      </a:r>
                      <a:r>
                        <a:rPr lang="fr-FR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face)</a:t>
                      </a:r>
                      <a:endParaRPr lang="fr-FR" sz="14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 decorators taking the mechanics into account 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 layer for </a:t>
                      </a:r>
                      <a:r>
                        <a:rPr lang="en-US" sz="1400" dirty="0" err="1" smtClean="0"/>
                        <a:t>Sdcard</a:t>
                      </a:r>
                      <a:r>
                        <a:rPr lang="en-US" sz="1400" dirty="0" smtClean="0"/>
                        <a:t> and network diffusion.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ComStack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Communication stack assembly</a:t>
                      </a:r>
                      <a:r>
                        <a:rPr lang="en-US" sz="1400" baseline="0" dirty="0" smtClean="0"/>
                        <a:t> (ex: pick </a:t>
                      </a:r>
                      <a:r>
                        <a:rPr lang="en-US" sz="1400" baseline="0" dirty="0" err="1" smtClean="0"/>
                        <a:t>Uart</a:t>
                      </a:r>
                      <a:r>
                        <a:rPr lang="en-US" sz="1400" baseline="0" dirty="0" smtClean="0"/>
                        <a:t> driver from BSP, </a:t>
                      </a:r>
                      <a:r>
                        <a:rPr lang="en-US" sz="1400" baseline="0" dirty="0" err="1" smtClean="0"/>
                        <a:t>hdlc</a:t>
                      </a:r>
                      <a:r>
                        <a:rPr lang="en-US" sz="1400" baseline="0" dirty="0" smtClean="0"/>
                        <a:t> from Com, …)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724988" y="37399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Zoom on AL</a:t>
            </a:r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385407"/>
              </p:ext>
            </p:extLst>
          </p:nvPr>
        </p:nvGraphicFramePr>
        <p:xfrm>
          <a:off x="724988" y="4716916"/>
          <a:ext cx="996012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="" xmlns:a16="http://schemas.microsoft.com/office/drawing/2014/main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="" xmlns:a16="http://schemas.microsoft.com/office/drawing/2014/main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ActuatorsCtrl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Actuators</a:t>
                      </a:r>
                      <a:r>
                        <a:rPr lang="en-US" sz="1400" baseline="0" dirty="0" smtClean="0"/>
                        <a:t> systems workflows. In general several actuators and sensors are working together to provide a robot feature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Strategies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 AI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Robot2017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Assemble all</a:t>
                      </a:r>
                      <a:r>
                        <a:rPr lang="en-US" sz="1400" baseline="0" dirty="0" smtClean="0"/>
                        <a:t> robot bricks into a unique class to provide a class and deterministic initialization process.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RemoteControl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</a:t>
                      </a:r>
                      <a:r>
                        <a:rPr lang="en-US" sz="1400" baseline="0" dirty="0" smtClean="0"/>
                        <a:t> a network interface to </a:t>
                      </a:r>
                      <a:r>
                        <a:rPr lang="en-US" sz="1400" baseline="0" dirty="0" err="1" smtClean="0"/>
                        <a:t>teleop</a:t>
                      </a:r>
                      <a:r>
                        <a:rPr lang="en-US" sz="1400" baseline="0" dirty="0" smtClean="0"/>
                        <a:t> the robot and to send telemetry messages to </a:t>
                      </a:r>
                      <a:r>
                        <a:rPr lang="en-US" sz="1400" baseline="0" dirty="0" err="1" smtClean="0"/>
                        <a:t>Vizu</a:t>
                      </a:r>
                      <a:r>
                        <a:rPr lang="en-US" sz="1400" baseline="0" dirty="0" smtClean="0"/>
                        <a:t>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0927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2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 / Threading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45377"/>
              </p:ext>
            </p:extLst>
          </p:nvPr>
        </p:nvGraphicFramePr>
        <p:xfrm>
          <a:off x="977900" y="2463799"/>
          <a:ext cx="10541000" cy="392690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11553"/>
                <a:gridCol w="2301597"/>
                <a:gridCol w="2178050"/>
                <a:gridCol w="4749800"/>
              </a:tblGrid>
              <a:tr h="2510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Type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Function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/>
                        <a:t>Occurence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Content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veryFast_interrupt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Period :</a:t>
                      </a:r>
                      <a:r>
                        <a:rPr lang="en-US" sz="1100" baseline="0" dirty="0" smtClean="0"/>
                        <a:t> 50 u</a:t>
                      </a:r>
                      <a:r>
                        <a:rPr lang="en-US" sz="1100" dirty="0" smtClean="0"/>
                        <a:t>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Stepper motor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IT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fast_interrupt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Period : 1 </a:t>
                      </a:r>
                      <a:r>
                        <a:rPr lang="en-US" sz="1100" dirty="0" err="1" smtClean="0"/>
                        <a:t>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SW GPIO filters.</a:t>
                      </a:r>
                      <a:endParaRPr lang="fr-FR" sz="1100" dirty="0"/>
                    </a:p>
                  </a:txBody>
                  <a:tcPr/>
                </a:tc>
              </a:tr>
              <a:tr h="4393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ArdUART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IrqHandler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Every byte sent</a:t>
                      </a:r>
                    </a:p>
                    <a:p>
                      <a:r>
                        <a:rPr lang="en-US" sz="1100" dirty="0" smtClean="0"/>
                        <a:t>Every byte received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Read/Send UART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dirty="0" smtClean="0"/>
                        <a:t>data.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Servo_Handler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Period : 1</a:t>
                      </a:r>
                      <a:r>
                        <a:rPr lang="en-US" sz="11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rgbClr val="FF0000"/>
                          </a:solidFill>
                        </a:rPr>
                        <a:t>ms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Servo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IT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TwoWire</a:t>
                      </a:r>
                      <a:r>
                        <a:rPr lang="fr-F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fr-FR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onService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I2C</a:t>
                      </a:r>
                      <a:r>
                        <a:rPr lang="en-US" sz="1100" baseline="0" dirty="0" smtClean="0"/>
                        <a:t> event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Read/Send I2C data.</a:t>
                      </a:r>
                      <a:endParaRPr lang="fr-FR" sz="1100" dirty="0"/>
                    </a:p>
                  </a:txBody>
                  <a:tcPr/>
                </a:tc>
              </a:tr>
              <a:tr h="290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IT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SysTick_Handler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Period : 1ms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Boot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smtClean="0"/>
                        <a:t>time count</a:t>
                      </a:r>
                      <a:endParaRPr lang="fr-FR" sz="1100" dirty="0"/>
                    </a:p>
                  </a:txBody>
                  <a:tcPr/>
                </a:tc>
              </a:tr>
              <a:tr h="2908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prvIdleTask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When no other</a:t>
                      </a:r>
                      <a:r>
                        <a:rPr lang="en-US" sz="1100" baseline="0" dirty="0" smtClean="0"/>
                        <a:t> thread is running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“Empty”.</a:t>
                      </a:r>
                      <a:endParaRPr lang="fr-FR" sz="1100" dirty="0"/>
                    </a:p>
                  </a:txBody>
                  <a:tcPr/>
                </a:tc>
              </a:tr>
              <a:tr h="31500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Thread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 smtClean="0"/>
                        <a:t>ComOnUart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Receiver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Episodic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Reads what </a:t>
                      </a:r>
                      <a:r>
                        <a:rPr lang="fr-FR" sz="1100" dirty="0" err="1" smtClean="0"/>
                        <a:t>ArdUART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IrqHandler</a:t>
                      </a:r>
                      <a:r>
                        <a:rPr lang="fr-FR" sz="1100" dirty="0" smtClean="0"/>
                        <a:t> has </a:t>
                      </a:r>
                      <a:r>
                        <a:rPr lang="fr-FR" sz="1100" dirty="0" err="1" smtClean="0"/>
                        <a:t>provided</a:t>
                      </a:r>
                      <a:r>
                        <a:rPr lang="en-US" sz="1100" dirty="0" smtClean="0"/>
                        <a:t> 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 smtClean="0"/>
                        <a:t>ComOnUart</a:t>
                      </a:r>
                      <a:r>
                        <a:rPr lang="fr-FR" sz="1100" dirty="0" smtClean="0"/>
                        <a:t>::Sender::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Episodic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Feeds </a:t>
                      </a:r>
                      <a:r>
                        <a:rPr lang="fr-FR" sz="1100" dirty="0" err="1" smtClean="0"/>
                        <a:t>ArdUART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IrqHandler</a:t>
                      </a:r>
                      <a:r>
                        <a:rPr lang="fr-FR" sz="1100" dirty="0" smtClean="0"/>
                        <a:t>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HmiThread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Period : 50 </a:t>
                      </a:r>
                      <a:r>
                        <a:rPr lang="en-US" sz="1100" dirty="0" err="1" smtClean="0"/>
                        <a:t>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LEDs</a:t>
                      </a:r>
                      <a:r>
                        <a:rPr lang="en-US" sz="1100" baseline="0" dirty="0" smtClean="0"/>
                        <a:t>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StrategyThread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Episodic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Robot</a:t>
                      </a:r>
                      <a:r>
                        <a:rPr lang="en-US" sz="1100" baseline="0" dirty="0" smtClean="0"/>
                        <a:t> artificial intelligence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PollerThread</a:t>
                      </a:r>
                      <a:r>
                        <a:rPr lang="fr-FR" sz="1100" dirty="0" smtClean="0"/>
                        <a:t>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Period : 100 </a:t>
                      </a:r>
                      <a:r>
                        <a:rPr lang="en-US" sz="1100" dirty="0" err="1" smtClean="0"/>
                        <a:t>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Actuators/Sensors</a:t>
                      </a:r>
                      <a:r>
                        <a:rPr lang="en-US" sz="1100" baseline="0" dirty="0" smtClean="0"/>
                        <a:t> commands.</a:t>
                      </a:r>
                      <a:endParaRPr lang="fr-FR" sz="1100" dirty="0"/>
                    </a:p>
                  </a:txBody>
                  <a:tcPr/>
                </a:tc>
              </a:tr>
              <a:tr h="2510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Thread</a:t>
                      </a:r>
                      <a:endParaRPr lang="fr-FR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Navigation::</a:t>
                      </a:r>
                      <a:r>
                        <a:rPr lang="fr-FR" sz="1100" dirty="0" err="1" smtClean="0"/>
                        <a:t>run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Period : 20ms</a:t>
                      </a:r>
                      <a:endParaRPr lang="fr-F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Robot</a:t>
                      </a:r>
                      <a:r>
                        <a:rPr lang="en-US" sz="1100" baseline="0" dirty="0" smtClean="0"/>
                        <a:t> displacement management</a:t>
                      </a:r>
                      <a:endParaRPr lang="fr-FR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77900" y="1457919"/>
            <a:ext cx="1054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K_thread_config.h</a:t>
            </a:r>
            <a:r>
              <a:rPr lang="en-US" b="1" dirty="0" smtClean="0"/>
              <a:t> </a:t>
            </a:r>
            <a:r>
              <a:rPr lang="en-US" dirty="0" smtClean="0"/>
              <a:t>file</a:t>
            </a:r>
            <a:r>
              <a:rPr lang="en-US" b="1" dirty="0" smtClean="0"/>
              <a:t> </a:t>
            </a:r>
            <a:r>
              <a:rPr lang="en-US" dirty="0" smtClean="0"/>
              <a:t>contains all the threading/interrupt configuration.</a:t>
            </a:r>
          </a:p>
          <a:p>
            <a:r>
              <a:rPr lang="en-US" dirty="0" smtClean="0"/>
              <a:t>The Robot2017.cpp file contains most of interrupts mapping.</a:t>
            </a:r>
          </a:p>
          <a:p>
            <a:r>
              <a:rPr lang="en-US" dirty="0" smtClean="0"/>
              <a:t>Thread mapping is done in each SW component </a:t>
            </a:r>
            <a:r>
              <a:rPr lang="en-US" dirty="0" err="1" smtClean="0"/>
              <a:t>instanciated</a:t>
            </a:r>
            <a:r>
              <a:rPr lang="en-US" dirty="0" smtClean="0"/>
              <a:t> by the Robot2017 class.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384301" y="6578600"/>
            <a:ext cx="1033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Thread mapping should have been done in Robot2017.cpp to decouple threading and functions. It would also help to have a synthetic view of </a:t>
            </a:r>
            <a:r>
              <a:rPr lang="en-US" sz="900" dirty="0" err="1" smtClean="0"/>
              <a:t>instanciated</a:t>
            </a:r>
            <a:r>
              <a:rPr lang="en-US" sz="900" dirty="0" smtClean="0"/>
              <a:t> threads and prevent the need for </a:t>
            </a:r>
            <a:r>
              <a:rPr lang="en-US" sz="900" dirty="0" err="1" smtClean="0"/>
              <a:t>K_thread_config.h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8469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832</Words>
  <Application>Microsoft Office PowerPoint</Application>
  <PresentationFormat>Grand écran</PresentationFormat>
  <Paragraphs>247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Introduction</vt:lpstr>
      <vt:lpstr>Présentation PowerPoint</vt:lpstr>
      <vt:lpstr>Libraries</vt:lpstr>
      <vt:lpstr>Zoom on BSP</vt:lpstr>
      <vt:lpstr>Zoom on COM</vt:lpstr>
      <vt:lpstr>Présentation PowerPoint</vt:lpstr>
      <vt:lpstr>Zoom on RSP</vt:lpstr>
      <vt:lpstr>Interrupts / Threading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wix</dc:creator>
  <cp:lastModifiedBy>wix</cp:lastModifiedBy>
  <cp:revision>61</cp:revision>
  <dcterms:created xsi:type="dcterms:W3CDTF">2016-10-17T23:16:04Z</dcterms:created>
  <dcterms:modified xsi:type="dcterms:W3CDTF">2017-03-16T21:20:56Z</dcterms:modified>
</cp:coreProperties>
</file>