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61" r:id="rId5"/>
    <p:sldId id="262" r:id="rId6"/>
    <p:sldId id="258" r:id="rId7"/>
    <p:sldId id="263" r:id="rId8"/>
    <p:sldId id="259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01/04/2017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document helps to understand the SW architecture. It’s not complete, nor exhaustive, but should allow anyone to navigate into the source tree with ease.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54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Timers affectation is defined in Robot2017.cpp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32463"/>
              </p:ext>
            </p:extLst>
          </p:nvPr>
        </p:nvGraphicFramePr>
        <p:xfrm>
          <a:off x="977900" y="2463799"/>
          <a:ext cx="8231965" cy="164727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4675406"/>
              </a:tblGrid>
              <a:tr h="20973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Timer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Used</a:t>
                      </a:r>
                      <a:r>
                        <a:rPr lang="en-US" sz="1050" baseline="0" dirty="0" smtClean="0"/>
                        <a:t> in file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Content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FreeRTOS_ARM.c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Get thread CPU usage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1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Servo.cpp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 up to 12 servos</a:t>
                      </a:r>
                      <a:endParaRPr lang="fr-FR" sz="1050" dirty="0"/>
                    </a:p>
                  </a:txBody>
                  <a:tcPr/>
                </a:tc>
              </a:tr>
              <a:tr h="3899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Navigation.cpp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Generates</a:t>
                      </a:r>
                      <a:r>
                        <a:rPr lang="en-US" sz="1050" baseline="0" dirty="0" smtClean="0"/>
                        <a:t> propulsion steppers motors command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GpioTools.cpp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Gpio</a:t>
                      </a:r>
                      <a:r>
                        <a:rPr lang="en-US" sz="1050" dirty="0" smtClean="0"/>
                        <a:t> input filters and </a:t>
                      </a:r>
                      <a:r>
                        <a:rPr lang="en-US" sz="1050" dirty="0" err="1" smtClean="0"/>
                        <a:t>Gpio</a:t>
                      </a:r>
                      <a:r>
                        <a:rPr lang="en-US" sz="1050" dirty="0" smtClean="0"/>
                        <a:t> output PWM</a:t>
                      </a:r>
                      <a:r>
                        <a:rPr lang="en-US" sz="1050" baseline="0" dirty="0" smtClean="0"/>
                        <a:t> generation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4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Buzzer.cpp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Generate a frequency signal for the buzzer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3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Command to Motor :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Step_r</a:t>
            </a:r>
            <a:r>
              <a:rPr lang="en-US" dirty="0" smtClean="0">
                <a:solidFill>
                  <a:schemeClr val="accent1"/>
                </a:solidFill>
              </a:rPr>
              <a:t> = (ds + </a:t>
            </a:r>
            <a:r>
              <a:rPr lang="en-US" dirty="0" err="1" smtClean="0">
                <a:solidFill>
                  <a:schemeClr val="accent1"/>
                </a:solidFill>
              </a:rPr>
              <a:t>E.dh</a:t>
            </a:r>
            <a:r>
              <a:rPr lang="en-US" dirty="0" smtClean="0">
                <a:solidFill>
                  <a:schemeClr val="accent1"/>
                </a:solidFill>
              </a:rPr>
              <a:t>)/</a:t>
            </a:r>
            <a:r>
              <a:rPr lang="en-US" dirty="0" err="1" smtClean="0">
                <a:solidFill>
                  <a:schemeClr val="accent1"/>
                </a:solidFill>
              </a:rPr>
              <a:t>gain_r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Step_l</a:t>
            </a:r>
            <a:r>
              <a:rPr lang="en-US" dirty="0" smtClean="0">
                <a:solidFill>
                  <a:schemeClr val="accent1"/>
                </a:solidFill>
              </a:rPr>
              <a:t> = (ds - </a:t>
            </a:r>
            <a:r>
              <a:rPr lang="en-US" dirty="0" err="1" smtClean="0">
                <a:solidFill>
                  <a:schemeClr val="accent1"/>
                </a:solidFill>
              </a:rPr>
              <a:t>E.dh</a:t>
            </a:r>
            <a:r>
              <a:rPr lang="en-US" dirty="0" smtClean="0">
                <a:solidFill>
                  <a:schemeClr val="accent1"/>
                </a:solidFill>
              </a:rPr>
              <a:t>)/</a:t>
            </a:r>
            <a:r>
              <a:rPr lang="en-US" dirty="0" err="1" smtClean="0">
                <a:solidFill>
                  <a:schemeClr val="accent1"/>
                </a:solidFill>
              </a:rPr>
              <a:t>gain_l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Motor to position :</a:t>
            </a:r>
          </a:p>
          <a:p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s = (</a:t>
            </a:r>
            <a:r>
              <a:rPr lang="en-US" dirty="0" err="1" smtClean="0">
                <a:solidFill>
                  <a:schemeClr val="accent1"/>
                </a:solidFill>
              </a:rPr>
              <a:t>Step_r.gain_r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Step_l.gain_l</a:t>
            </a:r>
            <a:r>
              <a:rPr lang="en-US" dirty="0" smtClean="0">
                <a:solidFill>
                  <a:schemeClr val="accent1"/>
                </a:solidFill>
              </a:rPr>
              <a:t>)/2</a:t>
            </a:r>
          </a:p>
          <a:p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h = (</a:t>
            </a:r>
            <a:r>
              <a:rPr lang="en-US" dirty="0" err="1" smtClean="0">
                <a:solidFill>
                  <a:schemeClr val="accent1"/>
                </a:solidFill>
              </a:rPr>
              <a:t>Step_r.gain_r</a:t>
            </a:r>
            <a:r>
              <a:rPr lang="en-US" dirty="0" smtClean="0">
                <a:solidFill>
                  <a:schemeClr val="accent1"/>
                </a:solidFill>
              </a:rPr>
              <a:t> – </a:t>
            </a:r>
            <a:r>
              <a:rPr lang="en-US" dirty="0" err="1" smtClean="0">
                <a:solidFill>
                  <a:schemeClr val="accent1"/>
                </a:solidFill>
              </a:rPr>
              <a:t>Step_l.gain_l</a:t>
            </a:r>
            <a:r>
              <a:rPr lang="en-US" dirty="0" smtClean="0">
                <a:solidFill>
                  <a:schemeClr val="accent1"/>
                </a:solidFill>
              </a:rPr>
              <a:t>)/(2.E)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gain_x</a:t>
            </a:r>
            <a:r>
              <a:rPr lang="en-US" dirty="0"/>
              <a:t> in mm/steps (includes the wheel diameter)</a:t>
            </a:r>
          </a:p>
          <a:p>
            <a:pPr lvl="1"/>
            <a:r>
              <a:rPr lang="en-US" dirty="0"/>
              <a:t>E space between wheels</a:t>
            </a:r>
          </a:p>
          <a:p>
            <a:pPr lvl="1"/>
            <a:r>
              <a:rPr lang="en-US" dirty="0" err="1"/>
              <a:t>ds,dh</a:t>
            </a:r>
            <a:r>
              <a:rPr lang="en-US" dirty="0"/>
              <a:t> the distance/heading </a:t>
            </a:r>
            <a:r>
              <a:rPr lang="en-US" dirty="0" smtClean="0"/>
              <a:t>change between 2 computations</a:t>
            </a:r>
          </a:p>
          <a:p>
            <a:pPr lvl="1"/>
            <a:r>
              <a:rPr lang="en-US" dirty="0" err="1" smtClean="0"/>
              <a:t>Step_x</a:t>
            </a:r>
            <a:r>
              <a:rPr lang="en-US" dirty="0" smtClean="0"/>
              <a:t> the step count between 2 computations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1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1" y="2283319"/>
            <a:ext cx="7617550" cy="13365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49" y="180153"/>
            <a:ext cx="5207825" cy="1987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420022" y="865963"/>
            <a:ext cx="2211170" cy="30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2420022" y="1221700"/>
            <a:ext cx="4561111" cy="300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CpuIo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uC</a:t>
            </a:r>
            <a:r>
              <a:rPr lang="en-US" dirty="0" smtClean="0"/>
              <a:t> Drivers)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187272" y="671901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Library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4664086" y="863366"/>
            <a:ext cx="2310714" cy="296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423585" y="2623854"/>
            <a:ext cx="3681912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ArdOs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535768" y="2973586"/>
            <a:ext cx="1151049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6770031" y="2973586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81616" y="135469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3765965"/>
            <a:ext cx="7617552" cy="1500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 : Applicative </a:t>
            </a:r>
            <a:r>
              <a:rPr lang="en-US" dirty="0"/>
              <a:t>Layer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2474531" y="4160346"/>
            <a:ext cx="3240615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Strategies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769017" y="4160346"/>
            <a:ext cx="3382230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ActuatorsCtrl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2420023" y="2973586"/>
            <a:ext cx="1267936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6178550" y="2623854"/>
            <a:ext cx="3200649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ore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8055281" y="2984252"/>
            <a:ext cx="1323918" cy="4726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ComStack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81615" y="2046100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24569" y="209781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470104" y="4578349"/>
            <a:ext cx="6681143" cy="295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3776429" y="2973586"/>
            <a:ext cx="636821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420022" y="514988"/>
            <a:ext cx="4561110" cy="30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10"/>
          <p:cNvSpPr/>
          <p:nvPr/>
        </p:nvSpPr>
        <p:spPr>
          <a:xfrm>
            <a:off x="2332731" y="1588264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r>
              <a:rPr lang="en-US" dirty="0" smtClean="0"/>
              <a:t> X</a:t>
            </a:r>
            <a:endParaRPr lang="fr-FR" dirty="0"/>
          </a:p>
        </p:txBody>
      </p:sp>
      <p:sp>
        <p:nvSpPr>
          <p:cNvPr id="40" name="Rectangle : coins arrondis 13"/>
          <p:cNvSpPr/>
          <p:nvPr/>
        </p:nvSpPr>
        <p:spPr>
          <a:xfrm>
            <a:off x="4501721" y="2973586"/>
            <a:ext cx="950833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fr-FR" dirty="0"/>
          </a:p>
        </p:txBody>
      </p:sp>
      <p:sp>
        <p:nvSpPr>
          <p:cNvPr id="42" name="Rectangle : coins arrondis 22"/>
          <p:cNvSpPr/>
          <p:nvPr/>
        </p:nvSpPr>
        <p:spPr>
          <a:xfrm>
            <a:off x="2015399" y="5401315"/>
            <a:ext cx="3520369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 : Executable for Robot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3" name="Rectangle : coins arrondis 22"/>
          <p:cNvSpPr/>
          <p:nvPr/>
        </p:nvSpPr>
        <p:spPr>
          <a:xfrm>
            <a:off x="5647926" y="5401315"/>
            <a:ext cx="3978675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UT_X : Unit Test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4" name="Rectangle : coins arrondis 35"/>
          <p:cNvSpPr/>
          <p:nvPr/>
        </p:nvSpPr>
        <p:spPr>
          <a:xfrm>
            <a:off x="6761515" y="5853433"/>
            <a:ext cx="1318658" cy="319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5" name="Rectangle : coins arrondis 35"/>
          <p:cNvSpPr/>
          <p:nvPr/>
        </p:nvSpPr>
        <p:spPr>
          <a:xfrm>
            <a:off x="3228322" y="5853433"/>
            <a:ext cx="1318658" cy="33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6" name="Rectangle : coins arrondis 35"/>
          <p:cNvSpPr/>
          <p:nvPr/>
        </p:nvSpPr>
        <p:spPr>
          <a:xfrm>
            <a:off x="2470105" y="4948250"/>
            <a:ext cx="6681143" cy="24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</a:t>
            </a:r>
            <a:endParaRPr lang="fr-FR" dirty="0"/>
          </a:p>
        </p:txBody>
      </p:sp>
      <p:sp>
        <p:nvSpPr>
          <p:cNvPr id="48" name="Rectangle : coins arrondis 10"/>
          <p:cNvSpPr/>
          <p:nvPr/>
        </p:nvSpPr>
        <p:spPr>
          <a:xfrm>
            <a:off x="2383531" y="1651713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sp>
        <p:nvSpPr>
          <p:cNvPr id="49" name="Rectangle : coins arrondis 10"/>
          <p:cNvSpPr/>
          <p:nvPr/>
        </p:nvSpPr>
        <p:spPr>
          <a:xfrm>
            <a:off x="2431128" y="1707800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 : coins arrondis 9"/>
          <p:cNvSpPr/>
          <p:nvPr/>
        </p:nvSpPr>
        <p:spPr>
          <a:xfrm>
            <a:off x="7286229" y="174718"/>
            <a:ext cx="4677171" cy="19913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 </a:t>
            </a:r>
            <a:r>
              <a:rPr lang="en-US" dirty="0"/>
              <a:t>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52" name="Rectangle : coins arrondis 15"/>
          <p:cNvSpPr/>
          <p:nvPr/>
        </p:nvSpPr>
        <p:spPr>
          <a:xfrm>
            <a:off x="9779509" y="2278551"/>
            <a:ext cx="2183891" cy="4106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Vizu</a:t>
            </a:r>
            <a:r>
              <a:rPr lang="en-US" dirty="0" smtClean="0"/>
              <a:t> (Python)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3" name="Rectangle : coins arrondis 8"/>
          <p:cNvSpPr/>
          <p:nvPr/>
        </p:nvSpPr>
        <p:spPr>
          <a:xfrm>
            <a:off x="7411452" y="520830"/>
            <a:ext cx="1967747" cy="56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endParaRPr lang="fr-FR" dirty="0"/>
          </a:p>
        </p:txBody>
      </p:sp>
      <p:sp>
        <p:nvSpPr>
          <p:cNvPr id="54" name="Rectangle : coins arrondis 3"/>
          <p:cNvSpPr/>
          <p:nvPr/>
        </p:nvSpPr>
        <p:spPr>
          <a:xfrm>
            <a:off x="7426413" y="1160172"/>
            <a:ext cx="1952786" cy="60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binding</a:t>
            </a:r>
            <a:endParaRPr lang="fr-FR" dirty="0"/>
          </a:p>
        </p:txBody>
      </p:sp>
      <p:sp>
        <p:nvSpPr>
          <p:cNvPr id="61" name="Rectangle : coins arrondis 14"/>
          <p:cNvSpPr/>
          <p:nvPr/>
        </p:nvSpPr>
        <p:spPr>
          <a:xfrm>
            <a:off x="10192304" y="3861498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fr-FR" dirty="0"/>
          </a:p>
        </p:txBody>
      </p:sp>
      <p:sp>
        <p:nvSpPr>
          <p:cNvPr id="62" name="Rectangle : coins arrondis 14"/>
          <p:cNvSpPr/>
          <p:nvPr/>
        </p:nvSpPr>
        <p:spPr>
          <a:xfrm>
            <a:off x="10192304" y="3282695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fr-FR" dirty="0"/>
          </a:p>
        </p:txBody>
      </p:sp>
      <p:sp>
        <p:nvSpPr>
          <p:cNvPr id="63" name="Rectangle : coins arrondis 14"/>
          <p:cNvSpPr/>
          <p:nvPr/>
        </p:nvSpPr>
        <p:spPr>
          <a:xfrm>
            <a:off x="10192304" y="4452319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endParaRPr lang="fr-FR" dirty="0"/>
          </a:p>
        </p:txBody>
      </p:sp>
      <p:sp>
        <p:nvSpPr>
          <p:cNvPr id="65" name="Rectangle : coins arrondis 14"/>
          <p:cNvSpPr/>
          <p:nvPr/>
        </p:nvSpPr>
        <p:spPr>
          <a:xfrm>
            <a:off x="10200049" y="5043140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74" name="Rectangle : coins arrondis 12"/>
          <p:cNvSpPr/>
          <p:nvPr/>
        </p:nvSpPr>
        <p:spPr>
          <a:xfrm>
            <a:off x="9463170" y="521220"/>
            <a:ext cx="1012170" cy="307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nanopb</a:t>
            </a:r>
            <a:endParaRPr lang="fr-FR" sz="1600" dirty="0"/>
          </a:p>
        </p:txBody>
      </p:sp>
      <p:sp>
        <p:nvSpPr>
          <p:cNvPr id="75" name="Rectangle : coins arrondis 12"/>
          <p:cNvSpPr/>
          <p:nvPr/>
        </p:nvSpPr>
        <p:spPr>
          <a:xfrm>
            <a:off x="10544695" y="515331"/>
            <a:ext cx="1067294" cy="32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protobuf</a:t>
            </a:r>
            <a:endParaRPr lang="fr-FR" sz="1600" dirty="0"/>
          </a:p>
        </p:txBody>
      </p:sp>
      <p:sp>
        <p:nvSpPr>
          <p:cNvPr id="79" name="Rectangle : coins arrondis 12"/>
          <p:cNvSpPr/>
          <p:nvPr/>
        </p:nvSpPr>
        <p:spPr>
          <a:xfrm>
            <a:off x="9463170" y="933733"/>
            <a:ext cx="2148819" cy="226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msg</a:t>
            </a:r>
            <a:endParaRPr lang="fr-FR" sz="1600" dirty="0"/>
          </a:p>
        </p:txBody>
      </p:sp>
      <p:sp>
        <p:nvSpPr>
          <p:cNvPr id="80" name="Rectangle : coins arrondis 12"/>
          <p:cNvSpPr/>
          <p:nvPr/>
        </p:nvSpPr>
        <p:spPr>
          <a:xfrm>
            <a:off x="9463170" y="1264904"/>
            <a:ext cx="991172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 gen code</a:t>
            </a:r>
            <a:endParaRPr lang="fr-FR" sz="1600" dirty="0"/>
          </a:p>
        </p:txBody>
      </p:sp>
      <p:sp>
        <p:nvSpPr>
          <p:cNvPr id="81" name="Rectangle : coins arrondis 12"/>
          <p:cNvSpPr/>
          <p:nvPr/>
        </p:nvSpPr>
        <p:spPr>
          <a:xfrm>
            <a:off x="10544695" y="1264904"/>
            <a:ext cx="1067294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y</a:t>
            </a:r>
            <a:r>
              <a:rPr lang="en-US" sz="1600" dirty="0" smtClean="0"/>
              <a:t> gen code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BSP</a:t>
            </a:r>
            <a:r>
              <a:rPr lang="en-US" dirty="0" smtClean="0"/>
              <a:t> : contains all microcontroller drivers </a:t>
            </a:r>
          </a:p>
          <a:p>
            <a:r>
              <a:rPr lang="en-US" b="1" dirty="0" smtClean="0"/>
              <a:t>Com</a:t>
            </a:r>
            <a:r>
              <a:rPr lang="en-US" dirty="0" smtClean="0"/>
              <a:t> : a shared package between communicating SW to handle the network layer</a:t>
            </a:r>
          </a:p>
          <a:p>
            <a:r>
              <a:rPr lang="en-US" b="1" dirty="0" smtClean="0"/>
              <a:t>RSP</a:t>
            </a:r>
            <a:r>
              <a:rPr lang="en-US" dirty="0" smtClean="0"/>
              <a:t> : provides SW bricks to create a robot and board/peripheral drivers</a:t>
            </a:r>
          </a:p>
          <a:p>
            <a:r>
              <a:rPr lang="en-US" b="1" dirty="0" smtClean="0"/>
              <a:t>AL</a:t>
            </a:r>
            <a:r>
              <a:rPr lang="en-US" dirty="0" smtClean="0"/>
              <a:t> : provide robot functionalities and workflows (how/when functionalities are activated)</a:t>
            </a:r>
          </a:p>
          <a:p>
            <a:r>
              <a:rPr lang="en-US" b="1" dirty="0" err="1" smtClean="0"/>
              <a:t>RobotX</a:t>
            </a:r>
            <a:r>
              <a:rPr lang="en-US" dirty="0" smtClean="0"/>
              <a:t> (one for each robot) : assemble and configure robot specific items.</a:t>
            </a:r>
          </a:p>
          <a:p>
            <a:r>
              <a:rPr lang="en-US" b="1" dirty="0" err="1" smtClean="0"/>
              <a:t>Vizu</a:t>
            </a:r>
            <a:r>
              <a:rPr lang="en-US" b="1" dirty="0" smtClean="0"/>
              <a:t> </a:t>
            </a:r>
            <a:r>
              <a:rPr lang="en-US" dirty="0" smtClean="0"/>
              <a:t>: the IT SW providing introspection on the robots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BSP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508238"/>
              </p:ext>
            </p:extLst>
          </p:nvPr>
        </p:nvGraphicFramePr>
        <p:xfrm>
          <a:off x="838200" y="1773419"/>
          <a:ext cx="996012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CMSIS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Microcontroller</a:t>
                      </a:r>
                      <a:r>
                        <a:rPr lang="en-US" sz="1400" baseline="0" dirty="0" smtClean="0"/>
                        <a:t> low level drivers from Atmel (external lib) (see Yellow/Orange parts below).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Operating system :</a:t>
                      </a:r>
                      <a:r>
                        <a:rPr lang="en-US" sz="1400" baseline="0" dirty="0" smtClean="0"/>
                        <a:t> provides a multiplexed environment so that several execution units may share the CPU </a:t>
                      </a:r>
                      <a:r>
                        <a:rPr lang="en-US" sz="1400" dirty="0" smtClean="0"/>
                        <a:t>(external</a:t>
                      </a:r>
                      <a:r>
                        <a:rPr lang="en-US" sz="1400" baseline="0" dirty="0" smtClean="0"/>
                        <a:t> lib).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Arduino framework</a:t>
                      </a:r>
                      <a:r>
                        <a:rPr lang="en-US" sz="1400" baseline="0" dirty="0" smtClean="0"/>
                        <a:t> (external lib with ARD updates).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CpuIo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Drivers for microcontroller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(see yellow/orange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parts below)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BSP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file for each robot</a:t>
                      </a:r>
                      <a:r>
                        <a:rPr lang="en-US" sz="1400" baseline="0" dirty="0" smtClean="0"/>
                        <a:t> : </a:t>
                      </a:r>
                      <a:r>
                        <a:rPr lang="en-US" sz="1400" baseline="0" dirty="0" err="1" smtClean="0"/>
                        <a:t>instanciate</a:t>
                      </a:r>
                      <a:r>
                        <a:rPr lang="en-US" sz="1400" baseline="0" dirty="0" smtClean="0"/>
                        <a:t> and initiate drivers to fit the </a:t>
                      </a:r>
                      <a:r>
                        <a:rPr lang="en-US" sz="1400" baseline="0" dirty="0" err="1" smtClean="0"/>
                        <a:t>the</a:t>
                      </a:r>
                      <a:r>
                        <a:rPr lang="en-US" sz="1400" baseline="0" dirty="0" smtClean="0"/>
                        <a:t> robot specific HW distribution.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8721" y="4789714"/>
            <a:ext cx="6453050" cy="175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621486" y="4955177"/>
            <a:ext cx="2577736" cy="1493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50136" y="5349240"/>
            <a:ext cx="696686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213668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06445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93479" y="5349240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882143" y="5134791"/>
            <a:ext cx="2214153" cy="10689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Stepper motor</a:t>
            </a:r>
          </a:p>
          <a:p>
            <a:pPr algn="ctr"/>
            <a:r>
              <a:rPr lang="en-US" dirty="0" smtClean="0"/>
              <a:t>(peripheral)</a:t>
            </a:r>
          </a:p>
          <a:p>
            <a:pPr algn="ctr"/>
            <a:endParaRPr lang="fr-FR" dirty="0"/>
          </a:p>
        </p:txBody>
      </p:sp>
      <p:cxnSp>
        <p:nvCxnSpPr>
          <p:cNvPr id="14" name="Connecteur droit 13"/>
          <p:cNvCxnSpPr>
            <a:stCxn id="12" idx="3"/>
            <a:endCxn id="6" idx="1"/>
          </p:cNvCxnSpPr>
          <p:nvPr/>
        </p:nvCxnSpPr>
        <p:spPr>
          <a:xfrm>
            <a:off x="4096296" y="5669280"/>
            <a:ext cx="90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08023" y="5251269"/>
            <a:ext cx="1219200" cy="820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 transistor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756955" y="4345577"/>
            <a:ext cx="675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examples to explain microcontroller/CPU/peripherals concepts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COM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19127"/>
              </p:ext>
            </p:extLst>
          </p:nvPr>
        </p:nvGraphicFramePr>
        <p:xfrm>
          <a:off x="838200" y="1773419"/>
          <a:ext cx="996012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</a:t>
                      </a:r>
                      <a:r>
                        <a:rPr lang="en-US" sz="1400" baseline="0" dirty="0" smtClean="0"/>
                        <a:t> a byte stream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sz="1400" baseline="0" dirty="0" smtClean="0"/>
                        <a:t> message stream conversion (framing).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Py</a:t>
                      </a:r>
                      <a:r>
                        <a:rPr lang="en-US" sz="1400" baseline="0" dirty="0" smtClean="0"/>
                        <a:t> Binding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Cpython</a:t>
                      </a:r>
                      <a:r>
                        <a:rPr lang="en-US" sz="1400" dirty="0" smtClean="0"/>
                        <a:t> wrapper so that </a:t>
                      </a:r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is accessible from python</a:t>
                      </a:r>
                      <a:r>
                        <a:rPr lang="en-US" sz="1400" baseline="0" dirty="0" smtClean="0"/>
                        <a:t>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Nanopb</a:t>
                      </a:r>
                      <a:r>
                        <a:rPr lang="en-US" sz="140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</a:t>
                      </a:r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light compiler for embedded serialization (external lib)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module</a:t>
                      </a:r>
                      <a:r>
                        <a:rPr lang="en-US" sz="1400" baseline="0" dirty="0" smtClean="0"/>
                        <a:t> for Python (external module)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msg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.proto files describing communication message payloads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nanopb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Py</a:t>
                      </a:r>
                      <a:r>
                        <a:rPr lang="en-US" sz="1400" dirty="0" smtClean="0"/>
                        <a:t>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16726" y="5155474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next slide for a zoom on communication stack assembly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0" y="2149578"/>
            <a:ext cx="6179604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level : 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51" y="107950"/>
            <a:ext cx="6179604" cy="1968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level 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269071" y="730940"/>
            <a:ext cx="107689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179291" y="632575"/>
            <a:ext cx="1122505" cy="643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 + generated code</a:t>
            </a:r>
            <a:endParaRPr lang="fr-FR" sz="1200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342490" y="3490002"/>
            <a:ext cx="3486809" cy="3133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ComOnUart.cpp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5943600" y="3204031"/>
            <a:ext cx="1942408" cy="212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ArdHdlc.py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79291" y="1323523"/>
            <a:ext cx="1122505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4006226"/>
            <a:ext cx="6179604" cy="22421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Data/Function level 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5943600" y="1499235"/>
            <a:ext cx="1942409" cy="461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ArdSerial.py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79290" y="2014471"/>
            <a:ext cx="1122505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87542" y="206093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5943600" y="5518505"/>
            <a:ext cx="1940433" cy="503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RemoteControl.py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2342491" y="2919598"/>
            <a:ext cx="3486809" cy="497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ArdHdlc.cpp</a:t>
            </a:r>
            <a:endParaRPr lang="fr-FR" dirty="0"/>
          </a:p>
        </p:txBody>
      </p:sp>
      <p:sp>
        <p:nvSpPr>
          <p:cNvPr id="34" name="Rectangle : coins arrondis 13"/>
          <p:cNvSpPr/>
          <p:nvPr/>
        </p:nvSpPr>
        <p:spPr>
          <a:xfrm>
            <a:off x="2342491" y="1499236"/>
            <a:ext cx="3486809" cy="461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ArdSerial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342491" y="730940"/>
            <a:ext cx="84520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8"/>
          <p:cNvSpPr/>
          <p:nvPr/>
        </p:nvSpPr>
        <p:spPr>
          <a:xfrm>
            <a:off x="4427341" y="730940"/>
            <a:ext cx="140195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uffer_tools</a:t>
            </a:r>
            <a:endParaRPr lang="fr-FR" dirty="0"/>
          </a:p>
        </p:txBody>
      </p:sp>
      <p:sp>
        <p:nvSpPr>
          <p:cNvPr id="40" name="Rectangle : coins arrondis 35"/>
          <p:cNvSpPr/>
          <p:nvPr/>
        </p:nvSpPr>
        <p:spPr>
          <a:xfrm>
            <a:off x="2340516" y="5512521"/>
            <a:ext cx="3488784" cy="5034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RemoteControl.cpp</a:t>
            </a:r>
            <a:endParaRPr lang="fr-FR" dirty="0"/>
          </a:p>
        </p:txBody>
      </p:sp>
      <p:sp>
        <p:nvSpPr>
          <p:cNvPr id="43" name="Rectangle : coins arrondis 8"/>
          <p:cNvSpPr/>
          <p:nvPr/>
        </p:nvSpPr>
        <p:spPr>
          <a:xfrm>
            <a:off x="2342491" y="2584639"/>
            <a:ext cx="5543518" cy="279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hdlc.c</a:t>
            </a:r>
            <a:endParaRPr lang="fr-FR" dirty="0"/>
          </a:p>
        </p:txBody>
      </p:sp>
      <p:sp>
        <p:nvSpPr>
          <p:cNvPr id="44" name="Rectangle : coins arrondis 8"/>
          <p:cNvSpPr/>
          <p:nvPr/>
        </p:nvSpPr>
        <p:spPr>
          <a:xfrm>
            <a:off x="5943600" y="2919599"/>
            <a:ext cx="1942409" cy="250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python4ardHdlc.c</a:t>
            </a:r>
            <a:endParaRPr lang="fr-FR" dirty="0"/>
          </a:p>
        </p:txBody>
      </p:sp>
      <p:sp>
        <p:nvSpPr>
          <p:cNvPr id="45" name="Rectangle : coins arrondis 26"/>
          <p:cNvSpPr/>
          <p:nvPr/>
        </p:nvSpPr>
        <p:spPr>
          <a:xfrm>
            <a:off x="5943600" y="745501"/>
            <a:ext cx="1942409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QSerialPort</a:t>
            </a:r>
            <a:r>
              <a:rPr lang="en-US" dirty="0" smtClean="0"/>
              <a:t> (QT)</a:t>
            </a:r>
            <a:endParaRPr lang="fr-FR" dirty="0"/>
          </a:p>
        </p:txBody>
      </p:sp>
      <p:sp>
        <p:nvSpPr>
          <p:cNvPr id="24" name="Rectangle : coins arrondis 5"/>
          <p:cNvSpPr/>
          <p:nvPr/>
        </p:nvSpPr>
        <p:spPr>
          <a:xfrm>
            <a:off x="2340517" y="4829319"/>
            <a:ext cx="5543516" cy="2760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CommonMsg.proto</a:t>
            </a:r>
            <a:endParaRPr lang="fr-FR" dirty="0"/>
          </a:p>
        </p:txBody>
      </p:sp>
      <p:sp>
        <p:nvSpPr>
          <p:cNvPr id="26" name="Rectangle : coins arrondis 5"/>
          <p:cNvSpPr/>
          <p:nvPr/>
        </p:nvSpPr>
        <p:spPr>
          <a:xfrm>
            <a:off x="2340516" y="4503469"/>
            <a:ext cx="5543517" cy="2752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Types.proto</a:t>
            </a:r>
            <a:endParaRPr lang="fr-FR" dirty="0"/>
          </a:p>
        </p:txBody>
      </p:sp>
      <p:sp>
        <p:nvSpPr>
          <p:cNvPr id="28" name="Rectangle : coins arrondis 5"/>
          <p:cNvSpPr/>
          <p:nvPr/>
        </p:nvSpPr>
        <p:spPr>
          <a:xfrm>
            <a:off x="2340517" y="5160095"/>
            <a:ext cx="5543516" cy="279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RemoteControl.proto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80494" y="3450444"/>
            <a:ext cx="200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equivalent of </a:t>
            </a:r>
            <a:r>
              <a:rPr lang="en-US" sz="800" dirty="0" err="1" smtClean="0"/>
              <a:t>ComOnUart</a:t>
            </a:r>
            <a:r>
              <a:rPr lang="en-US" sz="800" dirty="0" smtClean="0"/>
              <a:t> is missing on python side for laziness. It’s included into RemoteControl.py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7493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4988" y="-200297"/>
            <a:ext cx="10515600" cy="1325563"/>
          </a:xfrm>
        </p:spPr>
        <p:txBody>
          <a:bodyPr/>
          <a:lstStyle/>
          <a:p>
            <a:r>
              <a:rPr lang="en-US" dirty="0" smtClean="0"/>
              <a:t>Zoom on RSP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102011"/>
              </p:ext>
            </p:extLst>
          </p:nvPr>
        </p:nvGraphicFramePr>
        <p:xfrm>
          <a:off x="724988" y="810192"/>
          <a:ext cx="996012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C++ decorator</a:t>
                      </a:r>
                      <a:r>
                        <a:rPr lang="en-US" sz="1400" baseline="0" dirty="0" smtClean="0"/>
                        <a:t> over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Common helpers and</a:t>
                      </a:r>
                      <a:r>
                        <a:rPr lang="en-US" sz="1400" baseline="0" dirty="0" smtClean="0"/>
                        <a:t> mathematical tools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Nav</a:t>
                      </a:r>
                      <a:r>
                        <a:rPr lang="en-US" sz="1400" dirty="0" smtClean="0"/>
                        <a:t>/Detection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Moves/</a:t>
                      </a:r>
                      <a:r>
                        <a:rPr lang="en-US" sz="1400" dirty="0" err="1" smtClean="0"/>
                        <a:t>Localise</a:t>
                      </a:r>
                      <a:r>
                        <a:rPr lang="en-US" sz="1400" baseline="0" dirty="0" smtClean="0"/>
                        <a:t> robot and provide avoidance capability (will need further breaking in smaller parts)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HMI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Drives LEDs, buzzer and monitor key inputs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</a:t>
                      </a:r>
                      <a:r>
                        <a:rPr lang="en-US" sz="1400" baseline="0" dirty="0" smtClean="0"/>
                        <a:t> drivers (see green </a:t>
                      </a:r>
                      <a:r>
                        <a:rPr lang="en-US" sz="1400" baseline="0" dirty="0" err="1" smtClean="0"/>
                        <a:t>boxex</a:t>
                      </a:r>
                      <a:r>
                        <a:rPr lang="en-US" sz="1400" baseline="0" dirty="0" smtClean="0"/>
                        <a:t> on BSP slide)</a:t>
                      </a:r>
                      <a:endParaRPr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 drivers </a:t>
                      </a:r>
                      <a:r>
                        <a:rPr lang="en-US" sz="1400" baseline="0" dirty="0" smtClean="0"/>
                        <a:t>(see green </a:t>
                      </a:r>
                      <a:r>
                        <a:rPr lang="en-US" sz="1400" baseline="0" dirty="0" err="1" smtClean="0"/>
                        <a:t>boxex</a:t>
                      </a:r>
                      <a:r>
                        <a:rPr lang="en-US" sz="1400" baseline="0" dirty="0" smtClean="0"/>
                        <a:t> on BSP slide)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 layer for </a:t>
                      </a:r>
                      <a:r>
                        <a:rPr lang="en-US" sz="1400" dirty="0" err="1" smtClean="0"/>
                        <a:t>Sdcard</a:t>
                      </a:r>
                      <a:r>
                        <a:rPr lang="en-US" sz="1400" dirty="0" smtClean="0"/>
                        <a:t> and network diffusion.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ComStack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 stack assembly</a:t>
                      </a:r>
                      <a:r>
                        <a:rPr lang="en-US" sz="1400" baseline="0" dirty="0" smtClean="0"/>
                        <a:t> (ex: pick </a:t>
                      </a:r>
                      <a:r>
                        <a:rPr lang="en-US" sz="1400" baseline="0" dirty="0" err="1" smtClean="0"/>
                        <a:t>Uart</a:t>
                      </a:r>
                      <a:r>
                        <a:rPr lang="en-US" sz="1400" baseline="0" dirty="0" smtClean="0"/>
                        <a:t> driver from BSP, </a:t>
                      </a:r>
                      <a:r>
                        <a:rPr lang="en-US" sz="1400" baseline="0" dirty="0" err="1" smtClean="0"/>
                        <a:t>hdlc</a:t>
                      </a:r>
                      <a:r>
                        <a:rPr lang="en-US" sz="1400" baseline="0" dirty="0" smtClean="0"/>
                        <a:t> from Com, …)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724988" y="3739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on AL</a:t>
            </a:r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385407"/>
              </p:ext>
            </p:extLst>
          </p:nvPr>
        </p:nvGraphicFramePr>
        <p:xfrm>
          <a:off x="724988" y="4716916"/>
          <a:ext cx="99601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ActuatorsCtrl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r>
                        <a:rPr lang="en-US" sz="1400" baseline="0" dirty="0" smtClean="0"/>
                        <a:t> systems workflows. In general several actuators and sensors are working together to provide a robot feature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Strategies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 AI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Assemble all</a:t>
                      </a:r>
                      <a:r>
                        <a:rPr lang="en-US" sz="1400" baseline="0" dirty="0" smtClean="0"/>
                        <a:t> robot bricks into a unique class to provide a class and deterministic initialization process.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RemoteControl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a network interface to </a:t>
                      </a:r>
                      <a:r>
                        <a:rPr lang="en-US" sz="1400" baseline="0" dirty="0" err="1" smtClean="0"/>
                        <a:t>teleop</a:t>
                      </a:r>
                      <a:r>
                        <a:rPr lang="en-US" sz="1400" baseline="0" dirty="0" smtClean="0"/>
                        <a:t> the robot and to send telemetry messages to </a:t>
                      </a:r>
                      <a:r>
                        <a:rPr lang="en-US" sz="1400" baseline="0" dirty="0" err="1" smtClean="0"/>
                        <a:t>Vizu</a:t>
                      </a:r>
                      <a:r>
                        <a:rPr lang="en-US" sz="1400" baseline="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47222"/>
              </p:ext>
            </p:extLst>
          </p:nvPr>
        </p:nvGraphicFramePr>
        <p:xfrm>
          <a:off x="977900" y="2463799"/>
          <a:ext cx="10375901" cy="2956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2143936"/>
                <a:gridCol w="4675406"/>
              </a:tblGrid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Occurence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veryFast_interrupt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</a:t>
                      </a:r>
                      <a:r>
                        <a:rPr lang="en-US" sz="1400" baseline="0" dirty="0" smtClean="0"/>
                        <a:t> 50 u</a:t>
                      </a:r>
                      <a:r>
                        <a:rPr lang="en-US" sz="1400" dirty="0" smtClean="0"/>
                        <a:t>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Stepper motor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fast_interrupt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 1 </a:t>
                      </a:r>
                      <a:r>
                        <a:rPr lang="en-US" sz="1400" dirty="0" err="1" smtClean="0"/>
                        <a:t>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 GPIO filters.</a:t>
                      </a:r>
                      <a:endParaRPr lang="fr-FR" sz="1400" dirty="0"/>
                    </a:p>
                  </a:txBody>
                  <a:tcPr/>
                </a:tc>
              </a:tr>
              <a:tr h="3899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ArdUART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IrqHandler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Every byte sent</a:t>
                      </a:r>
                    </a:p>
                    <a:p>
                      <a:r>
                        <a:rPr lang="en-US" sz="1400" dirty="0" smtClean="0"/>
                        <a:t>Every byte received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Read/Send UART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data.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Servo_Handler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Period : 1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Servo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TwoWire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onService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I2C</a:t>
                      </a:r>
                      <a:r>
                        <a:rPr lang="en-US" sz="1400" baseline="0" dirty="0" smtClean="0"/>
                        <a:t> event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Read/Send I2C data.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SysTick_Handler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 1ms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smtClean="0"/>
                        <a:t>time count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Buzzer_Handler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 period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Buzzer command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I2C_0.onService()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Episodic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I2C0 interrupt</a:t>
                      </a:r>
                      <a:r>
                        <a:rPr lang="en-US" sz="1400" baseline="0" dirty="0" smtClean="0"/>
                        <a:t> handler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interrupt configuration.</a:t>
            </a:r>
          </a:p>
          <a:p>
            <a:r>
              <a:rPr lang="en-US" dirty="0" smtClean="0"/>
              <a:t>The Robot2017.cpp file contains most of interrupts mapping.</a:t>
            </a:r>
          </a:p>
        </p:txBody>
      </p:sp>
    </p:spTree>
    <p:extLst>
      <p:ext uri="{BB962C8B-B14F-4D97-AF65-F5344CB8AC3E}">
        <p14:creationId xmlns:p14="http://schemas.microsoft.com/office/powerpoint/2010/main" val="2846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51710"/>
              </p:ext>
            </p:extLst>
          </p:nvPr>
        </p:nvGraphicFramePr>
        <p:xfrm>
          <a:off x="977900" y="2463799"/>
          <a:ext cx="10375901" cy="2651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2143936"/>
                <a:gridCol w="4675406"/>
              </a:tblGrid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Occurence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prvIdleTask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 no other</a:t>
                      </a:r>
                      <a:r>
                        <a:rPr lang="en-US" sz="1400" baseline="0" dirty="0" smtClean="0"/>
                        <a:t> thread is running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“Empty”.</a:t>
                      </a:r>
                      <a:endParaRPr lang="fr-FR" sz="1400" dirty="0"/>
                    </a:p>
                  </a:txBody>
                  <a:tcPr/>
                </a:tc>
              </a:tr>
              <a:tr h="279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ComOnUart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Receiver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Episodic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Reads what </a:t>
                      </a:r>
                      <a:r>
                        <a:rPr lang="fr-FR" sz="1400" dirty="0" err="1" smtClean="0"/>
                        <a:t>ArdUART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IrqHandler</a:t>
                      </a:r>
                      <a:r>
                        <a:rPr lang="fr-FR" sz="1400" dirty="0" smtClean="0"/>
                        <a:t> has </a:t>
                      </a:r>
                      <a:r>
                        <a:rPr lang="fr-FR" sz="1400" dirty="0" err="1" smtClean="0"/>
                        <a:t>provided</a:t>
                      </a:r>
                      <a:r>
                        <a:rPr lang="en-US" sz="1400" dirty="0" smtClean="0"/>
                        <a:t> 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ComOnUart</a:t>
                      </a:r>
                      <a:r>
                        <a:rPr lang="fr-FR" sz="1400" dirty="0" smtClean="0"/>
                        <a:t>::Sender::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Episodic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Feeds </a:t>
                      </a:r>
                      <a:r>
                        <a:rPr lang="fr-FR" sz="1400" dirty="0" err="1" smtClean="0"/>
                        <a:t>ArdUART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IrqHandler</a:t>
                      </a:r>
                      <a:r>
                        <a:rPr lang="fr-FR" sz="140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HmiThread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 50 </a:t>
                      </a:r>
                      <a:r>
                        <a:rPr lang="en-US" sz="1400" dirty="0" err="1" smtClean="0"/>
                        <a:t>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LEDs</a:t>
                      </a:r>
                      <a:r>
                        <a:rPr lang="en-US" sz="1400" baseline="0" dirty="0" smtClean="0"/>
                        <a:t>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StrategyThread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Episodic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</a:t>
                      </a:r>
                      <a:r>
                        <a:rPr lang="en-US" sz="1400" baseline="0" dirty="0" smtClean="0"/>
                        <a:t> artificial intelligence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PollerThread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Period : 100 </a:t>
                      </a:r>
                      <a:r>
                        <a:rPr lang="en-US" sz="1400" dirty="0" err="1" smtClean="0"/>
                        <a:t>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Actuators/Sensors</a:t>
                      </a:r>
                      <a:r>
                        <a:rPr lang="en-US" sz="1400" baseline="0" dirty="0" smtClean="0"/>
                        <a:t>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Navigation::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Period : 20ms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</a:t>
                      </a:r>
                      <a:r>
                        <a:rPr lang="en-US" sz="1400" baseline="0" dirty="0" smtClean="0"/>
                        <a:t> displacement management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threading configuration.</a:t>
            </a:r>
          </a:p>
          <a:p>
            <a:r>
              <a:rPr lang="en-US" dirty="0" smtClean="0"/>
              <a:t>Thread mapping is done in each SW component </a:t>
            </a:r>
            <a:r>
              <a:rPr lang="en-US" dirty="0" err="1" smtClean="0"/>
              <a:t>instanciated</a:t>
            </a:r>
            <a:r>
              <a:rPr lang="en-US" dirty="0" smtClean="0"/>
              <a:t> by the Robot2017 class.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8200" y="5359692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mapping should have been done in Robot2017.cpp </a:t>
            </a:r>
            <a:r>
              <a:rPr lang="en-US" dirty="0"/>
              <a:t>to decouple threading and functions. It would also help to have a synthetic view of </a:t>
            </a:r>
            <a:r>
              <a:rPr lang="en-US" dirty="0" err="1"/>
              <a:t>instanciated</a:t>
            </a:r>
            <a:r>
              <a:rPr lang="en-US" dirty="0"/>
              <a:t> threads and prevent the need for </a:t>
            </a:r>
            <a:r>
              <a:rPr lang="en-US" dirty="0" err="1"/>
              <a:t>K_thread_config.h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9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969</Words>
  <Application>Microsoft Office PowerPoint</Application>
  <PresentationFormat>Grand écran</PresentationFormat>
  <Paragraphs>295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Introduction</vt:lpstr>
      <vt:lpstr>Présentation PowerPoint</vt:lpstr>
      <vt:lpstr>Libraries</vt:lpstr>
      <vt:lpstr>Zoom on BSP</vt:lpstr>
      <vt:lpstr>Zoom on COM</vt:lpstr>
      <vt:lpstr>Présentation PowerPoint</vt:lpstr>
      <vt:lpstr>Zoom on RSP</vt:lpstr>
      <vt:lpstr>Interrupt</vt:lpstr>
      <vt:lpstr>Threading</vt:lpstr>
      <vt:lpstr>Timers</vt:lpstr>
      <vt:lpstr>Equations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79</cp:revision>
  <dcterms:created xsi:type="dcterms:W3CDTF">2016-10-17T23:16:04Z</dcterms:created>
  <dcterms:modified xsi:type="dcterms:W3CDTF">2017-04-01T11:11:38Z</dcterms:modified>
</cp:coreProperties>
</file>