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8"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F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39" autoAdjust="0"/>
  </p:normalViewPr>
  <p:slideViewPr>
    <p:cSldViewPr>
      <p:cViewPr>
        <p:scale>
          <a:sx n="93" d="100"/>
          <a:sy n="93" d="100"/>
        </p:scale>
        <p:origin x="-504" y="-4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BF5F4F-697F-43B3-B1E8-36FE58395A44}"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328382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F5F4F-697F-43B3-B1E8-36FE58395A44}"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165924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F5F4F-697F-43B3-B1E8-36FE58395A44}"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410631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F5F4F-697F-43B3-B1E8-36FE58395A44}"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274864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F5F4F-697F-43B3-B1E8-36FE58395A44}"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302347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BF5F4F-697F-43B3-B1E8-36FE58395A44}"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426973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BF5F4F-697F-43B3-B1E8-36FE58395A44}" type="datetimeFigureOut">
              <a:rPr lang="en-US" smtClean="0"/>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14905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F5F4F-697F-43B3-B1E8-36FE58395A44}" type="datetimeFigureOut">
              <a:rPr lang="en-US" smtClean="0"/>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296113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F5F4F-697F-43B3-B1E8-36FE58395A44}" type="datetimeFigureOut">
              <a:rPr lang="en-US" smtClean="0"/>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25614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F5F4F-697F-43B3-B1E8-36FE58395A44}"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31991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F5F4F-697F-43B3-B1E8-36FE58395A44}"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8DEA0-1788-480D-AB33-753412E2BCB2}" type="slidenum">
              <a:rPr lang="en-US" smtClean="0"/>
              <a:t>‹#›</a:t>
            </a:fld>
            <a:endParaRPr lang="en-US"/>
          </a:p>
        </p:txBody>
      </p:sp>
    </p:spTree>
    <p:extLst>
      <p:ext uri="{BB962C8B-B14F-4D97-AF65-F5344CB8AC3E}">
        <p14:creationId xmlns:p14="http://schemas.microsoft.com/office/powerpoint/2010/main" val="90940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F5F4F-697F-43B3-B1E8-36FE58395A44}" type="datetimeFigureOut">
              <a:rPr lang="en-US" smtClean="0"/>
              <a:t>7/31/2017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8DEA0-1788-480D-AB33-753412E2BCB2}" type="slidenum">
              <a:rPr lang="en-US" smtClean="0"/>
              <a:t>‹#›</a:t>
            </a:fld>
            <a:endParaRPr lang="en-US"/>
          </a:p>
        </p:txBody>
      </p:sp>
    </p:spTree>
    <p:extLst>
      <p:ext uri="{BB962C8B-B14F-4D97-AF65-F5344CB8AC3E}">
        <p14:creationId xmlns:p14="http://schemas.microsoft.com/office/powerpoint/2010/main" val="139500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FFFF00"/>
                </a:solidFill>
                <a:latin typeface="Algerian" panose="04020705040A02060702" pitchFamily="82" charset="0"/>
              </a:rPr>
              <a:t>Name - </a:t>
            </a:r>
            <a:r>
              <a:rPr lang="en-US" sz="6600" dirty="0" err="1" smtClean="0">
                <a:solidFill>
                  <a:srgbClr val="FFFF00"/>
                </a:solidFill>
                <a:latin typeface="Algerian" panose="04020705040A02060702" pitchFamily="82" charset="0"/>
              </a:rPr>
              <a:t>Nitesh</a:t>
            </a:r>
            <a:endParaRPr lang="en-US" sz="6600" dirty="0">
              <a:solidFill>
                <a:srgbClr val="FFFF00"/>
              </a:solidFill>
              <a:latin typeface="Algerian" panose="04020705040A02060702" pitchFamily="82" charset="0"/>
            </a:endParaRPr>
          </a:p>
        </p:txBody>
      </p:sp>
      <p:sp>
        <p:nvSpPr>
          <p:cNvPr id="3" name="Subtitle 2"/>
          <p:cNvSpPr>
            <a:spLocks noGrp="1"/>
          </p:cNvSpPr>
          <p:nvPr>
            <p:ph type="subTitle" idx="1"/>
          </p:nvPr>
        </p:nvSpPr>
        <p:spPr/>
        <p:txBody>
          <a:bodyPr/>
          <a:lstStyle/>
          <a:p>
            <a:endParaRPr lang="en-US" dirty="0" smtClean="0"/>
          </a:p>
          <a:p>
            <a:r>
              <a:rPr lang="en-US" sz="4400" dirty="0">
                <a:solidFill>
                  <a:srgbClr val="FF0000"/>
                </a:solidFill>
                <a:latin typeface="Algerian" panose="04020705040A02060702" pitchFamily="82" charset="0"/>
              </a:rPr>
              <a:t>S</a:t>
            </a:r>
            <a:r>
              <a:rPr lang="en-US" sz="4400" dirty="0" smtClean="0">
                <a:solidFill>
                  <a:srgbClr val="FF0000"/>
                </a:solidFill>
                <a:latin typeface="Algerian" panose="04020705040A02060702" pitchFamily="82" charset="0"/>
              </a:rPr>
              <a:t>oftware - Free dos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35" y="6015037"/>
            <a:ext cx="842963" cy="842963"/>
          </a:xfrm>
          <a:prstGeom prst="rect">
            <a:avLst/>
          </a:prstGeom>
        </p:spPr>
      </p:pic>
    </p:spTree>
    <p:extLst>
      <p:ext uri="{BB962C8B-B14F-4D97-AF65-F5344CB8AC3E}">
        <p14:creationId xmlns:p14="http://schemas.microsoft.com/office/powerpoint/2010/main" val="38259854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lgerian" panose="04020705040A02060702" pitchFamily="82" charset="0"/>
              </a:rPr>
              <a:t>popularity</a:t>
            </a:r>
            <a:r>
              <a:rPr lang="en-US" dirty="0">
                <a:latin typeface="Algerian" panose="04020705040A02060702" pitchFamily="82" charset="0"/>
              </a:rPr>
              <a:t> </a:t>
            </a:r>
            <a:r>
              <a:rPr lang="en-US" dirty="0">
                <a:solidFill>
                  <a:srgbClr val="FFFF00"/>
                </a:solidFill>
                <a:latin typeface="Algerian" panose="04020705040A02060702" pitchFamily="82" charset="0"/>
              </a:rPr>
              <a:t>of </a:t>
            </a:r>
            <a:r>
              <a:rPr lang="en-US" dirty="0">
                <a:solidFill>
                  <a:srgbClr val="00B050"/>
                </a:solidFill>
                <a:latin typeface="Algerian" panose="04020705040A02060702" pitchFamily="82" charset="0"/>
              </a:rPr>
              <a:t>free dos</a:t>
            </a:r>
            <a:br>
              <a:rPr lang="en-US" dirty="0">
                <a:solidFill>
                  <a:srgbClr val="00B050"/>
                </a:solidFill>
                <a:latin typeface="Algerian" panose="04020705040A02060702" pitchFamily="82" charset="0"/>
              </a:rPr>
            </a:br>
            <a:endParaRPr lang="en-US" dirty="0">
              <a:solidFill>
                <a:srgbClr val="00B050"/>
              </a:solidFill>
            </a:endParaRP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803" t="19159" r="37605" b="23362"/>
          <a:stretch/>
        </p:blipFill>
        <p:spPr bwMode="auto">
          <a:xfrm>
            <a:off x="1524000" y="1066800"/>
            <a:ext cx="6196173" cy="468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4428" y="6015037"/>
            <a:ext cx="842963" cy="842963"/>
          </a:xfrm>
          <a:prstGeom prst="rect">
            <a:avLst/>
          </a:prstGeom>
        </p:spPr>
      </p:pic>
    </p:spTree>
    <p:extLst>
      <p:ext uri="{BB962C8B-B14F-4D97-AF65-F5344CB8AC3E}">
        <p14:creationId xmlns:p14="http://schemas.microsoft.com/office/powerpoint/2010/main" val="13723430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solidFill>
                  <a:srgbClr val="FF0000"/>
                </a:solidFill>
              </a:rPr>
              <a:t>Impact</a:t>
            </a:r>
            <a:r>
              <a:rPr lang="en-US" dirty="0" smtClean="0"/>
              <a:t> </a:t>
            </a:r>
            <a:r>
              <a:rPr lang="en-US" dirty="0" smtClean="0">
                <a:solidFill>
                  <a:srgbClr val="FFFF00"/>
                </a:solidFill>
              </a:rPr>
              <a:t>of free </a:t>
            </a:r>
            <a:r>
              <a:rPr lang="en-US" dirty="0" smtClean="0">
                <a:solidFill>
                  <a:srgbClr val="00B050"/>
                </a:solidFill>
              </a:rPr>
              <a:t>dos</a:t>
            </a:r>
            <a:endParaRPr lang="en-US" dirty="0">
              <a:solidFill>
                <a:srgbClr val="00B050"/>
              </a:solidFill>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solidFill>
                  <a:srgbClr val="FF0000"/>
                </a:solidFill>
              </a:rPr>
              <a:t>free-DOS </a:t>
            </a:r>
            <a:r>
              <a:rPr lang="en-US" dirty="0">
                <a:solidFill>
                  <a:srgbClr val="FF0000"/>
                </a:solidFill>
              </a:rPr>
              <a:t>(shorthand for Microsoft Disk Operating System) is a single tasking, single user, non-graphical command line operating system. </a:t>
            </a:r>
            <a:endParaRPr lang="en-US" dirty="0" smtClean="0">
              <a:solidFill>
                <a:srgbClr val="FF0000"/>
              </a:solidFill>
            </a:endParaRPr>
          </a:p>
          <a:p>
            <a:pPr>
              <a:buFont typeface="Wingdings" panose="05000000000000000000" pitchFamily="2" charset="2"/>
              <a:buChar char="Ø"/>
            </a:pPr>
            <a:r>
              <a:rPr lang="en-US" dirty="0" smtClean="0">
                <a:solidFill>
                  <a:srgbClr val="FFFF00"/>
                </a:solidFill>
              </a:rPr>
              <a:t>Originally </a:t>
            </a:r>
            <a:r>
              <a:rPr lang="en-US" dirty="0">
                <a:solidFill>
                  <a:srgbClr val="FFFF00"/>
                </a:solidFill>
              </a:rPr>
              <a:t>developed for use with IBM's earliest line of personal home computers, </a:t>
            </a:r>
            <a:r>
              <a:rPr lang="en-US" dirty="0" smtClean="0">
                <a:solidFill>
                  <a:srgbClr val="FFFF00"/>
                </a:solidFill>
              </a:rPr>
              <a:t>free-DOS </a:t>
            </a:r>
            <a:r>
              <a:rPr lang="en-US" dirty="0">
                <a:solidFill>
                  <a:srgbClr val="FFFF00"/>
                </a:solidFill>
              </a:rPr>
              <a:t>is one of the most successful operating systems of its kind</a:t>
            </a:r>
            <a:r>
              <a:rPr lang="en-US" dirty="0" smtClean="0">
                <a:solidFill>
                  <a:srgbClr val="FFFF00"/>
                </a:solidFill>
              </a:rPr>
              <a:t>.</a:t>
            </a:r>
          </a:p>
          <a:p>
            <a:pPr>
              <a:buFont typeface="Wingdings" panose="05000000000000000000" pitchFamily="2" charset="2"/>
              <a:buChar char="Ø"/>
            </a:pPr>
            <a:r>
              <a:rPr lang="en-US" dirty="0" smtClean="0">
                <a:solidFill>
                  <a:srgbClr val="FFFF00"/>
                </a:solidFill>
              </a:rPr>
              <a:t> </a:t>
            </a:r>
            <a:r>
              <a:rPr lang="en-US" dirty="0">
                <a:solidFill>
                  <a:srgbClr val="FFFF00"/>
                </a:solidFill>
              </a:rPr>
              <a:t>As an operating system, DOS is simple, compact, and remarkably robust; especially considering its </a:t>
            </a:r>
            <a:r>
              <a:rPr lang="en-US" dirty="0" smtClean="0">
                <a:solidFill>
                  <a:srgbClr val="FFFF00"/>
                </a:solidFill>
              </a:rPr>
              <a:t>age.</a:t>
            </a:r>
          </a:p>
          <a:p>
            <a:pPr>
              <a:buFont typeface="Wingdings" panose="05000000000000000000" pitchFamily="2" charset="2"/>
              <a:buChar char="Ø"/>
            </a:pPr>
            <a:r>
              <a:rPr lang="en-US" dirty="0" smtClean="0">
                <a:solidFill>
                  <a:srgbClr val="00B050"/>
                </a:solidFill>
              </a:rPr>
              <a:t> While it may have been surpassed by the newer, and more user friendly, graphical user interface (GUI) operating systems, </a:t>
            </a:r>
            <a:r>
              <a:rPr lang="en-US" dirty="0" smtClean="0">
                <a:solidFill>
                  <a:srgbClr val="00B050"/>
                </a:solidFill>
              </a:rPr>
              <a:t>free </a:t>
            </a:r>
            <a:r>
              <a:rPr lang="en-US" dirty="0" smtClean="0">
                <a:solidFill>
                  <a:srgbClr val="00B050"/>
                </a:solidFill>
              </a:rPr>
              <a:t>-DOS </a:t>
            </a:r>
            <a:r>
              <a:rPr lang="en-US" dirty="0" smtClean="0">
                <a:solidFill>
                  <a:srgbClr val="00B050"/>
                </a:solidFill>
              </a:rPr>
              <a:t>remains in widespread use by businesses and independent programmers throughout </a:t>
            </a:r>
            <a:r>
              <a:rPr lang="en-US" dirty="0">
                <a:solidFill>
                  <a:srgbClr val="00B050"/>
                </a:solidFill>
              </a:rPr>
              <a:t>the </a:t>
            </a:r>
            <a:r>
              <a:rPr lang="en-US" dirty="0" smtClean="0">
                <a:solidFill>
                  <a:srgbClr val="00B050"/>
                </a:solidFill>
              </a:rPr>
              <a:t>world.</a:t>
            </a:r>
            <a:endParaRPr lang="en-US"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9291" y="6012709"/>
            <a:ext cx="842963" cy="842963"/>
          </a:xfrm>
          <a:prstGeom prst="rect">
            <a:avLst/>
          </a:prstGeom>
        </p:spPr>
      </p:pic>
    </p:spTree>
    <p:extLst>
      <p:ext uri="{BB962C8B-B14F-4D97-AF65-F5344CB8AC3E}">
        <p14:creationId xmlns:p14="http://schemas.microsoft.com/office/powerpoint/2010/main" val="188971375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rgbClr val="FF0000"/>
                </a:solidFill>
                <a:latin typeface="Algerian" panose="04020705040A02060702" pitchFamily="82" charset="0"/>
              </a:rPr>
              <a:t>Thank</a:t>
            </a:r>
            <a:r>
              <a:rPr lang="en-US" sz="9600" dirty="0">
                <a:solidFill>
                  <a:srgbClr val="FF0000"/>
                </a:solidFill>
                <a:latin typeface="Algerian" panose="04020705040A02060702" pitchFamily="82" charset="0"/>
              </a:rPr>
              <a:t/>
            </a:r>
            <a:br>
              <a:rPr lang="en-US" sz="9600" dirty="0">
                <a:solidFill>
                  <a:srgbClr val="FF0000"/>
                </a:solidFill>
                <a:latin typeface="Algerian" panose="04020705040A02060702" pitchFamily="82" charset="0"/>
              </a:rPr>
            </a:br>
            <a:r>
              <a:rPr lang="en-US" sz="6000" dirty="0" smtClean="0">
                <a:solidFill>
                  <a:srgbClr val="FFFF00"/>
                </a:solidFill>
                <a:latin typeface="Algerian" panose="04020705040A02060702" pitchFamily="82" charset="0"/>
              </a:rPr>
              <a:t>y   u  f   r</a:t>
            </a:r>
            <a:endParaRPr lang="en-US" sz="6000" dirty="0">
              <a:solidFill>
                <a:srgbClr val="FFFF00"/>
              </a:solidFill>
              <a:latin typeface="Algerian" panose="04020705040A02060702" pitchFamily="82" charset="0"/>
            </a:endParaRPr>
          </a:p>
        </p:txBody>
      </p:sp>
      <p:sp>
        <p:nvSpPr>
          <p:cNvPr id="3" name="Subtitle 2"/>
          <p:cNvSpPr>
            <a:spLocks noGrp="1"/>
          </p:cNvSpPr>
          <p:nvPr>
            <p:ph type="subTitle" idx="1"/>
          </p:nvPr>
        </p:nvSpPr>
        <p:spPr/>
        <p:txBody>
          <a:bodyPr>
            <a:normAutofit/>
          </a:bodyPr>
          <a:lstStyle/>
          <a:p>
            <a:r>
              <a:rPr lang="en-US" sz="6000" dirty="0" smtClean="0">
                <a:solidFill>
                  <a:srgbClr val="00B050"/>
                </a:solidFill>
                <a:latin typeface="Algerian" panose="04020705040A02060702" pitchFamily="82" charset="0"/>
              </a:rPr>
              <a:t>watching</a:t>
            </a:r>
            <a:endParaRPr lang="en-US" sz="6000" dirty="0">
              <a:solidFill>
                <a:srgbClr val="00B050"/>
              </a:solidFill>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154" y="6007572"/>
            <a:ext cx="842963" cy="8429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3117976"/>
            <a:ext cx="608868" cy="60301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3118963"/>
            <a:ext cx="609600" cy="603739"/>
          </a:xfrm>
          <a:prstGeom prst="rect">
            <a:avLst/>
          </a:prstGeom>
        </p:spPr>
      </p:pic>
    </p:spTree>
    <p:extLst>
      <p:ext uri="{BB962C8B-B14F-4D97-AF65-F5344CB8AC3E}">
        <p14:creationId xmlns:p14="http://schemas.microsoft.com/office/powerpoint/2010/main" val="12672578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5400" dirty="0" smtClean="0">
                <a:solidFill>
                  <a:srgbClr val="FF0000"/>
                </a:solidFill>
                <a:latin typeface="Algerian" panose="04020705040A02060702" pitchFamily="82" charset="0"/>
              </a:rPr>
              <a:t>Jim hall</a:t>
            </a:r>
            <a:endParaRPr lang="en-US" sz="5400" dirty="0">
              <a:solidFill>
                <a:srgbClr val="FF0000"/>
              </a:solidFill>
              <a:latin typeface="Algerian" panose="04020705040A02060702" pitchFamily="82" charset="0"/>
            </a:endParaRPr>
          </a:p>
        </p:txBody>
      </p:sp>
      <p:sp>
        <p:nvSpPr>
          <p:cNvPr id="4" name="Text Placeholder 3"/>
          <p:cNvSpPr>
            <a:spLocks noGrp="1"/>
          </p:cNvSpPr>
          <p:nvPr>
            <p:ph type="body" sz="half" idx="2"/>
          </p:nvPr>
        </p:nvSpPr>
        <p:spPr/>
        <p:txBody>
          <a:bodyPr>
            <a:normAutofit/>
          </a:bodyPr>
          <a:lstStyle/>
          <a:p>
            <a:r>
              <a:rPr lang="en-US" sz="2400" dirty="0" smtClean="0">
                <a:solidFill>
                  <a:srgbClr val="FF0000"/>
                </a:solidFill>
                <a:latin typeface="Algerian" panose="04020705040A02060702" pitchFamily="82" charset="0"/>
              </a:rPr>
              <a:t>     He is </a:t>
            </a:r>
            <a:r>
              <a:rPr lang="en-US" sz="2400" dirty="0" smtClean="0">
                <a:solidFill>
                  <a:srgbClr val="FFFF00"/>
                </a:solidFill>
                <a:latin typeface="Algerian" panose="04020705040A02060702" pitchFamily="82" charset="0"/>
              </a:rPr>
              <a:t>developer </a:t>
            </a:r>
            <a:r>
              <a:rPr lang="en-US" sz="2400" dirty="0" smtClean="0">
                <a:solidFill>
                  <a:srgbClr val="FF0000"/>
                </a:solidFill>
                <a:latin typeface="Algerian" panose="04020705040A02060702" pitchFamily="82" charset="0"/>
              </a:rPr>
              <a:t> </a:t>
            </a:r>
            <a:r>
              <a:rPr lang="en-US" sz="2400" dirty="0" smtClean="0">
                <a:solidFill>
                  <a:srgbClr val="00B050"/>
                </a:solidFill>
                <a:latin typeface="Algerian" panose="04020705040A02060702" pitchFamily="82" charset="0"/>
              </a:rPr>
              <a:t>of software</a:t>
            </a:r>
            <a:endParaRPr lang="en-US" sz="2400" dirty="0">
              <a:solidFill>
                <a:srgbClr val="00B050"/>
              </a:solidFill>
              <a:latin typeface="Algerian" panose="04020705040A02060702" pitchFamily="82"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2500" b="12500"/>
          <a:stretch>
            <a:fillRect/>
          </a:stretch>
        </p:blipFill>
        <p:spPr>
          <a:xfrm>
            <a:off x="2362200" y="762000"/>
            <a:ext cx="4191000" cy="37338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1036" y="5943600"/>
            <a:ext cx="842963" cy="842963"/>
          </a:xfrm>
          <a:prstGeom prst="rect">
            <a:avLst/>
          </a:prstGeom>
        </p:spPr>
      </p:pic>
    </p:spTree>
    <p:extLst>
      <p:ext uri="{BB962C8B-B14F-4D97-AF65-F5344CB8AC3E}">
        <p14:creationId xmlns:p14="http://schemas.microsoft.com/office/powerpoint/2010/main" val="1475473032"/>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latin typeface="Algerian" panose="04020705040A02060702" pitchFamily="82" charset="0"/>
              </a:rPr>
              <a:t>What </a:t>
            </a:r>
            <a:r>
              <a:rPr lang="en-US" sz="4800" dirty="0" smtClean="0">
                <a:solidFill>
                  <a:srgbClr val="FFFF00"/>
                </a:solidFill>
                <a:latin typeface="Algerian" panose="04020705040A02060702" pitchFamily="82" charset="0"/>
              </a:rPr>
              <a:t>is free </a:t>
            </a:r>
            <a:r>
              <a:rPr lang="en-US" sz="4800" dirty="0" smtClean="0">
                <a:solidFill>
                  <a:srgbClr val="00B050"/>
                </a:solidFill>
                <a:latin typeface="Algerian" panose="04020705040A02060702" pitchFamily="82" charset="0"/>
              </a:rPr>
              <a:t>dos </a:t>
            </a:r>
            <a:endParaRPr lang="en-US" sz="4800" dirty="0">
              <a:solidFill>
                <a:srgbClr val="00B05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b="1" dirty="0" smtClean="0">
                <a:solidFill>
                  <a:srgbClr val="FF0000"/>
                </a:solidFill>
                <a:latin typeface="Algerian" panose="04020705040A02060702" pitchFamily="82" charset="0"/>
              </a:rPr>
              <a:t>Free DOS</a:t>
            </a:r>
            <a:r>
              <a:rPr lang="en-US" sz="2800" dirty="0" smtClean="0">
                <a:solidFill>
                  <a:srgbClr val="FF0000"/>
                </a:solidFill>
                <a:latin typeface="Algerian" panose="04020705040A02060702" pitchFamily="82" charset="0"/>
              </a:rPr>
              <a:t> (formerly </a:t>
            </a:r>
            <a:r>
              <a:rPr lang="en-US" sz="2800" b="1" dirty="0" smtClean="0">
                <a:solidFill>
                  <a:srgbClr val="FF0000"/>
                </a:solidFill>
                <a:latin typeface="Algerian" panose="04020705040A02060702" pitchFamily="82" charset="0"/>
              </a:rPr>
              <a:t>Free-DOS</a:t>
            </a:r>
            <a:r>
              <a:rPr lang="en-US" sz="2800" dirty="0" smtClean="0">
                <a:solidFill>
                  <a:srgbClr val="FF0000"/>
                </a:solidFill>
                <a:latin typeface="Algerian" panose="04020705040A02060702" pitchFamily="82" charset="0"/>
              </a:rPr>
              <a:t> and PD-DOS) is a free operating system for IBM PC compatible computers.</a:t>
            </a:r>
          </a:p>
          <a:p>
            <a:pPr>
              <a:buFont typeface="Wingdings" panose="05000000000000000000" pitchFamily="2" charset="2"/>
              <a:buChar char="Ø"/>
            </a:pPr>
            <a:r>
              <a:rPr lang="en-US" sz="2800" dirty="0" smtClean="0">
                <a:solidFill>
                  <a:srgbClr val="FFFF00"/>
                </a:solidFill>
                <a:latin typeface="Algerian" panose="04020705040A02060702" pitchFamily="82" charset="0"/>
              </a:rPr>
              <a:t>It intends to provide a complete DOS-compatible environment for running legacy software and supporting embedded systems.</a:t>
            </a:r>
          </a:p>
          <a:p>
            <a:pPr>
              <a:buFont typeface="Wingdings" panose="05000000000000000000" pitchFamily="2" charset="2"/>
              <a:buChar char="Ø"/>
            </a:pPr>
            <a:r>
              <a:rPr lang="en-US" sz="2800" dirty="0" smtClean="0">
                <a:solidFill>
                  <a:srgbClr val="00B050"/>
                </a:solidFill>
                <a:latin typeface="Algerian" panose="04020705040A02060702" pitchFamily="82" charset="0"/>
              </a:rPr>
              <a:t> </a:t>
            </a:r>
            <a:r>
              <a:rPr lang="en-US" sz="2800" b="1" dirty="0" smtClean="0">
                <a:solidFill>
                  <a:srgbClr val="00B050"/>
                </a:solidFill>
                <a:latin typeface="Algerian" panose="04020705040A02060702" pitchFamily="82" charset="0"/>
              </a:rPr>
              <a:t>Free DOS</a:t>
            </a:r>
            <a:r>
              <a:rPr lang="en-US" sz="2800" dirty="0" smtClean="0">
                <a:solidFill>
                  <a:srgbClr val="00B050"/>
                </a:solidFill>
                <a:latin typeface="Algerian" panose="04020705040A02060702" pitchFamily="82" charset="0"/>
              </a:rPr>
              <a:t> can be booted from a floppy disk or USB flash drive.</a:t>
            </a:r>
            <a:endParaRPr lang="en-US" sz="2800" dirty="0">
              <a:solidFill>
                <a:srgbClr val="00B050"/>
              </a:solidFill>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37" y="5983358"/>
            <a:ext cx="842963" cy="842963"/>
          </a:xfrm>
          <a:prstGeom prst="rect">
            <a:avLst/>
          </a:prstGeom>
        </p:spPr>
      </p:pic>
    </p:spTree>
    <p:extLst>
      <p:ext uri="{BB962C8B-B14F-4D97-AF65-F5344CB8AC3E}">
        <p14:creationId xmlns:p14="http://schemas.microsoft.com/office/powerpoint/2010/main" val="37010450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Algerian" panose="04020705040A02060702" pitchFamily="82" charset="0"/>
              </a:rPr>
              <a:t>Ideas </a:t>
            </a:r>
            <a:r>
              <a:rPr lang="en-US" dirty="0" smtClean="0">
                <a:solidFill>
                  <a:srgbClr val="FFFF00"/>
                </a:solidFill>
                <a:latin typeface="Algerian" panose="04020705040A02060702" pitchFamily="82" charset="0"/>
              </a:rPr>
              <a:t>behind making</a:t>
            </a:r>
            <a:r>
              <a:rPr lang="en-US" dirty="0" smtClean="0">
                <a:solidFill>
                  <a:srgbClr val="FF0000"/>
                </a:solidFill>
                <a:latin typeface="Algerian" panose="04020705040A02060702" pitchFamily="82" charset="0"/>
              </a:rPr>
              <a:t> </a:t>
            </a:r>
            <a:r>
              <a:rPr lang="en-US" dirty="0" smtClean="0">
                <a:solidFill>
                  <a:srgbClr val="00B050"/>
                </a:solidFill>
                <a:latin typeface="Algerian" panose="04020705040A02060702" pitchFamily="82" charset="0"/>
              </a:rPr>
              <a:t>free dos</a:t>
            </a:r>
            <a:r>
              <a:rPr lang="en-US" dirty="0" smtClean="0">
                <a:solidFill>
                  <a:srgbClr val="FF0000"/>
                </a:solidFill>
                <a:latin typeface="Algerian" panose="04020705040A02060702" pitchFamily="82" charset="0"/>
              </a:rPr>
              <a:t/>
            </a:r>
            <a:br>
              <a:rPr lang="en-US" dirty="0" smtClean="0">
                <a:solidFill>
                  <a:srgbClr val="FF0000"/>
                </a:solidFill>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a:buClr>
                <a:srgbClr val="FF0000"/>
              </a:buClr>
              <a:buSzPct val="101000"/>
              <a:buFont typeface="Wingdings" panose="05000000000000000000" pitchFamily="2" charset="2"/>
              <a:buChar char="Ø"/>
            </a:pPr>
            <a:r>
              <a:rPr lang="en-US" sz="4000" dirty="0" smtClean="0">
                <a:solidFill>
                  <a:srgbClr val="FF0000"/>
                </a:solidFill>
                <a:latin typeface="Algerian" panose="04020705040A02060702" pitchFamily="82" charset="0"/>
              </a:rPr>
              <a:t> </a:t>
            </a:r>
            <a:r>
              <a:rPr lang="en-US" sz="4000" b="1" dirty="0" smtClean="0">
                <a:solidFill>
                  <a:srgbClr val="FF0000"/>
                </a:solidFill>
                <a:latin typeface="Algerian" panose="04020705040A02060702" pitchFamily="82" charset="0"/>
              </a:rPr>
              <a:t>classic DOS games</a:t>
            </a:r>
            <a:endParaRPr lang="en-US" sz="4000" dirty="0" smtClean="0">
              <a:solidFill>
                <a:srgbClr val="FF0000"/>
              </a:solidFill>
              <a:latin typeface="Algerian" panose="04020705040A02060702" pitchFamily="82" charset="0"/>
            </a:endParaRPr>
          </a:p>
          <a:p>
            <a:pPr>
              <a:buClr>
                <a:srgbClr val="FFFF00"/>
              </a:buClr>
              <a:buSzPct val="101000"/>
              <a:buFont typeface="Wingdings" panose="05000000000000000000" pitchFamily="2" charset="2"/>
              <a:buChar char="Ø"/>
            </a:pPr>
            <a:r>
              <a:rPr lang="en-US" sz="4000" b="1" dirty="0" smtClean="0">
                <a:solidFill>
                  <a:srgbClr val="FFFF00"/>
                </a:solidFill>
                <a:latin typeface="Algerian" panose="04020705040A02060702" pitchFamily="82" charset="0"/>
              </a:rPr>
              <a:t>Run legacy business applications</a:t>
            </a:r>
            <a:endParaRPr lang="en-US" sz="4000" dirty="0">
              <a:solidFill>
                <a:srgbClr val="FFFF00"/>
              </a:solidFill>
              <a:latin typeface="Algerian" panose="04020705040A02060702" pitchFamily="82" charset="0"/>
            </a:endParaRPr>
          </a:p>
          <a:p>
            <a:pPr>
              <a:buClr>
                <a:srgbClr val="FFFF00"/>
              </a:buClr>
              <a:buSzPct val="101000"/>
              <a:buFont typeface="Wingdings" panose="05000000000000000000" pitchFamily="2" charset="2"/>
              <a:buChar char="Ø"/>
            </a:pPr>
            <a:r>
              <a:rPr lang="en-US" sz="4000" b="1" dirty="0" smtClean="0">
                <a:solidFill>
                  <a:srgbClr val="FFFF00"/>
                </a:solidFill>
                <a:latin typeface="Algerian" panose="04020705040A02060702" pitchFamily="82" charset="0"/>
              </a:rPr>
              <a:t>develop embedded systems</a:t>
            </a:r>
          </a:p>
          <a:p>
            <a:pPr>
              <a:buClr>
                <a:srgbClr val="00B050"/>
              </a:buClr>
              <a:buSzPct val="101000"/>
              <a:buFont typeface="Wingdings" panose="05000000000000000000" pitchFamily="2" charset="2"/>
              <a:buChar char="Ø"/>
            </a:pPr>
            <a:r>
              <a:rPr lang="en-US" sz="4000" b="1" dirty="0" smtClean="0">
                <a:solidFill>
                  <a:srgbClr val="00B050"/>
                </a:solidFill>
                <a:latin typeface="Algerian" panose="04020705040A02060702" pitchFamily="82" charset="0"/>
              </a:rPr>
              <a:t>In this software  we can run </a:t>
            </a:r>
            <a:r>
              <a:rPr lang="en-US" sz="4000" b="1" dirty="0" err="1" smtClean="0">
                <a:solidFill>
                  <a:srgbClr val="00B050"/>
                </a:solidFill>
                <a:latin typeface="Algerian" panose="04020705040A02060702" pitchFamily="82" charset="0"/>
              </a:rPr>
              <a:t>ms</a:t>
            </a:r>
            <a:r>
              <a:rPr lang="en-US" sz="4000" b="1" dirty="0" smtClean="0">
                <a:solidFill>
                  <a:srgbClr val="00B050"/>
                </a:solidFill>
                <a:latin typeface="Algerian" panose="04020705040A02060702" pitchFamily="82" charset="0"/>
              </a:rPr>
              <a:t> - dos file also</a:t>
            </a:r>
            <a:endParaRPr lang="en-US" sz="4000" dirty="0" smtClean="0">
              <a:solidFill>
                <a:srgbClr val="00B050"/>
              </a:solidFill>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37" y="6015037"/>
            <a:ext cx="842963" cy="842963"/>
          </a:xfrm>
          <a:prstGeom prst="rect">
            <a:avLst/>
          </a:prstGeom>
        </p:spPr>
      </p:pic>
    </p:spTree>
    <p:extLst>
      <p:ext uri="{BB962C8B-B14F-4D97-AF65-F5344CB8AC3E}">
        <p14:creationId xmlns:p14="http://schemas.microsoft.com/office/powerpoint/2010/main" val="38174934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solidFill>
                  <a:srgbClr val="FF0000"/>
                </a:solidFill>
                <a:latin typeface="Algerian" panose="04020705040A02060702" pitchFamily="82" charset="0"/>
              </a:rPr>
              <a:t>What</a:t>
            </a:r>
            <a:r>
              <a:rPr lang="en-US" dirty="0" smtClean="0">
                <a:solidFill>
                  <a:srgbClr val="3BF808"/>
                </a:solidFill>
                <a:latin typeface="Algerian" panose="04020705040A02060702" pitchFamily="82" charset="0"/>
              </a:rPr>
              <a:t> </a:t>
            </a:r>
            <a:r>
              <a:rPr lang="en-US" dirty="0" smtClean="0">
                <a:solidFill>
                  <a:srgbClr val="FFFF00"/>
                </a:solidFill>
                <a:latin typeface="Algerian" panose="04020705040A02060702" pitchFamily="82" charset="0"/>
              </a:rPr>
              <a:t>problem does</a:t>
            </a:r>
            <a:r>
              <a:rPr lang="en-US" dirty="0" smtClean="0">
                <a:solidFill>
                  <a:srgbClr val="3BF808"/>
                </a:solidFill>
                <a:latin typeface="Algerian" panose="04020705040A02060702" pitchFamily="82" charset="0"/>
              </a:rPr>
              <a:t> </a:t>
            </a:r>
            <a:r>
              <a:rPr lang="en-US" dirty="0" smtClean="0">
                <a:solidFill>
                  <a:srgbClr val="00B050"/>
                </a:solidFill>
                <a:latin typeface="Algerian" panose="04020705040A02060702" pitchFamily="82" charset="0"/>
              </a:rPr>
              <a:t>it solve</a:t>
            </a:r>
            <a:endParaRPr lang="en-US" dirty="0">
              <a:solidFill>
                <a:srgbClr val="00B050"/>
              </a:solidFill>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sz="4400" dirty="0" smtClean="0">
                <a:solidFill>
                  <a:srgbClr val="FF0000"/>
                </a:solidFill>
                <a:latin typeface="Algerian" panose="04020705040A02060702" pitchFamily="82" charset="0"/>
              </a:rPr>
              <a:t>Free dos make easy to Playing classic dos games</a:t>
            </a:r>
          </a:p>
          <a:p>
            <a:pPr>
              <a:buFont typeface="Wingdings" panose="05000000000000000000" pitchFamily="2" charset="2"/>
              <a:buChar char="Ø"/>
            </a:pPr>
            <a:r>
              <a:rPr lang="en-US" sz="4400" dirty="0">
                <a:solidFill>
                  <a:srgbClr val="FFFF00"/>
                </a:solidFill>
                <a:latin typeface="Algerian" panose="04020705040A02060702" pitchFamily="82" charset="0"/>
              </a:rPr>
              <a:t>Solve legacy </a:t>
            </a:r>
            <a:r>
              <a:rPr lang="en-US" sz="4400" dirty="0" smtClean="0">
                <a:solidFill>
                  <a:srgbClr val="FFFF00"/>
                </a:solidFill>
                <a:latin typeface="Algerian" panose="04020705040A02060702" pitchFamily="82" charset="0"/>
              </a:rPr>
              <a:t>software problem</a:t>
            </a:r>
          </a:p>
          <a:p>
            <a:pPr>
              <a:buFont typeface="Wingdings" panose="05000000000000000000" pitchFamily="2" charset="2"/>
              <a:buChar char="Ø"/>
            </a:pPr>
            <a:r>
              <a:rPr lang="en-US" sz="4400" dirty="0" smtClean="0">
                <a:solidFill>
                  <a:srgbClr val="00B050"/>
                </a:solidFill>
                <a:latin typeface="Algerian" panose="04020705040A02060702" pitchFamily="82" charset="0"/>
              </a:rPr>
              <a:t>It makes to Develop embedded system</a:t>
            </a:r>
            <a:endParaRPr lang="en-US" sz="4400" dirty="0">
              <a:solidFill>
                <a:srgbClr val="00B050"/>
              </a:solidFill>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37" y="6015037"/>
            <a:ext cx="842963" cy="842963"/>
          </a:xfrm>
          <a:prstGeom prst="rect">
            <a:avLst/>
          </a:prstGeom>
        </p:spPr>
      </p:pic>
    </p:spTree>
    <p:extLst>
      <p:ext uri="{BB962C8B-B14F-4D97-AF65-F5344CB8AC3E}">
        <p14:creationId xmlns:p14="http://schemas.microsoft.com/office/powerpoint/2010/main" val="14183155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Licensing</a:t>
            </a:r>
            <a:r>
              <a:rPr lang="en-US" dirty="0" smtClean="0"/>
              <a:t> </a:t>
            </a:r>
            <a:r>
              <a:rPr lang="en-US" dirty="0" smtClean="0">
                <a:solidFill>
                  <a:srgbClr val="FFFF00"/>
                </a:solidFill>
              </a:rPr>
              <a:t>model of </a:t>
            </a:r>
            <a:r>
              <a:rPr lang="en-US" dirty="0" smtClean="0">
                <a:solidFill>
                  <a:srgbClr val="00B050"/>
                </a:solidFill>
              </a:rPr>
              <a:t>free dos</a:t>
            </a:r>
            <a:endParaRPr lang="en-US" dirty="0">
              <a:solidFill>
                <a:srgbClr val="00B050"/>
              </a:solidFill>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a:solidFill>
                  <a:srgbClr val="FF0000"/>
                </a:solidFill>
                <a:latin typeface="Algerian" panose="04020705040A02060702" pitchFamily="82" charset="0"/>
              </a:rPr>
              <a:t>Developer :- </a:t>
            </a:r>
            <a:r>
              <a:rPr lang="en-US" dirty="0" err="1">
                <a:solidFill>
                  <a:srgbClr val="FF0000"/>
                </a:solidFill>
                <a:latin typeface="Algerian" panose="04020705040A02060702" pitchFamily="82" charset="0"/>
              </a:rPr>
              <a:t>jim</a:t>
            </a:r>
            <a:r>
              <a:rPr lang="en-US" dirty="0">
                <a:solidFill>
                  <a:srgbClr val="FF0000"/>
                </a:solidFill>
                <a:latin typeface="Algerian" panose="04020705040A02060702" pitchFamily="82" charset="0"/>
              </a:rPr>
              <a:t> hall </a:t>
            </a:r>
          </a:p>
          <a:p>
            <a:pPr>
              <a:buFont typeface="Wingdings" panose="05000000000000000000" pitchFamily="2" charset="2"/>
              <a:buChar char="Ø"/>
            </a:pPr>
            <a:r>
              <a:rPr lang="en-US" dirty="0" err="1" smtClean="0">
                <a:solidFill>
                  <a:srgbClr val="FF0000"/>
                </a:solidFill>
                <a:latin typeface="Algerian" panose="04020705040A02060702" pitchFamily="82" charset="0"/>
              </a:rPr>
              <a:t>Os</a:t>
            </a:r>
            <a:r>
              <a:rPr lang="en-US" dirty="0" smtClean="0">
                <a:solidFill>
                  <a:srgbClr val="FF0000"/>
                </a:solidFill>
                <a:latin typeface="Algerian" panose="04020705040A02060702" pitchFamily="82" charset="0"/>
              </a:rPr>
              <a:t> family :- dos</a:t>
            </a:r>
          </a:p>
          <a:p>
            <a:pPr>
              <a:buFont typeface="Wingdings" panose="05000000000000000000" pitchFamily="2" charset="2"/>
              <a:buChar char="Ø"/>
            </a:pPr>
            <a:r>
              <a:rPr lang="en-US" dirty="0" smtClean="0">
                <a:solidFill>
                  <a:srgbClr val="FF0000"/>
                </a:solidFill>
                <a:latin typeface="Algerian" panose="04020705040A02060702" pitchFamily="82" charset="0"/>
              </a:rPr>
              <a:t>Source model :- open source</a:t>
            </a:r>
          </a:p>
          <a:p>
            <a:pPr>
              <a:buFont typeface="Wingdings" panose="05000000000000000000" pitchFamily="2" charset="2"/>
              <a:buChar char="Ø"/>
            </a:pPr>
            <a:r>
              <a:rPr lang="en-US" dirty="0" smtClean="0">
                <a:solidFill>
                  <a:srgbClr val="FFFF00"/>
                </a:solidFill>
                <a:latin typeface="Algerian" panose="04020705040A02060702" pitchFamily="82" charset="0"/>
              </a:rPr>
              <a:t>Available :-   </a:t>
            </a:r>
            <a:r>
              <a:rPr lang="en-US" dirty="0">
                <a:solidFill>
                  <a:srgbClr val="FFFF00"/>
                </a:solidFill>
                <a:latin typeface="Algerian" panose="04020705040A02060702" pitchFamily="82" charset="0"/>
              </a:rPr>
              <a:t>E</a:t>
            </a:r>
            <a:r>
              <a:rPr lang="en-US" dirty="0" smtClean="0">
                <a:solidFill>
                  <a:srgbClr val="FFFF00"/>
                </a:solidFill>
                <a:latin typeface="Algerian" panose="04020705040A02060702" pitchFamily="82" charset="0"/>
              </a:rPr>
              <a:t>nglish , </a:t>
            </a:r>
            <a:r>
              <a:rPr lang="en-US" dirty="0">
                <a:solidFill>
                  <a:srgbClr val="FFFF00"/>
                </a:solidFill>
                <a:latin typeface="Algerian" panose="04020705040A02060702" pitchFamily="82" charset="0"/>
              </a:rPr>
              <a:t>G</a:t>
            </a:r>
            <a:r>
              <a:rPr lang="en-US" dirty="0" smtClean="0">
                <a:solidFill>
                  <a:srgbClr val="FFFF00"/>
                </a:solidFill>
                <a:latin typeface="Algerian" panose="04020705040A02060702" pitchFamily="82" charset="0"/>
              </a:rPr>
              <a:t>erman, </a:t>
            </a:r>
            <a:r>
              <a:rPr lang="en-US" dirty="0" err="1" smtClean="0">
                <a:solidFill>
                  <a:srgbClr val="FFFF00"/>
                </a:solidFill>
                <a:latin typeface="Algerian" panose="04020705040A02060702" pitchFamily="82" charset="0"/>
              </a:rPr>
              <a:t>Dutuch</a:t>
            </a:r>
            <a:endParaRPr lang="en-US" dirty="0" smtClean="0">
              <a:solidFill>
                <a:srgbClr val="FFFF00"/>
              </a:solidFill>
              <a:latin typeface="Algerian" panose="04020705040A02060702" pitchFamily="82" charset="0"/>
            </a:endParaRPr>
          </a:p>
          <a:p>
            <a:pPr>
              <a:buFont typeface="Wingdings" panose="05000000000000000000" pitchFamily="2" charset="2"/>
              <a:buChar char="Ø"/>
            </a:pPr>
            <a:r>
              <a:rPr lang="en-US" dirty="0" smtClean="0">
                <a:solidFill>
                  <a:srgbClr val="FFFF00"/>
                </a:solidFill>
                <a:latin typeface="Algerian" panose="04020705040A02060702" pitchFamily="82" charset="0"/>
              </a:rPr>
              <a:t>Platforms :- 32 bit or 64 bit</a:t>
            </a:r>
          </a:p>
          <a:p>
            <a:pPr>
              <a:buFont typeface="Wingdings" panose="05000000000000000000" pitchFamily="2" charset="2"/>
              <a:buChar char="Ø"/>
            </a:pPr>
            <a:r>
              <a:rPr lang="en-US" dirty="0" err="1">
                <a:solidFill>
                  <a:srgbClr val="00B050"/>
                </a:solidFill>
                <a:latin typeface="Algerian" panose="04020705040A02060702" pitchFamily="82" charset="0"/>
              </a:rPr>
              <a:t>K</a:t>
            </a:r>
            <a:r>
              <a:rPr lang="en-US" dirty="0" err="1" smtClean="0">
                <a:solidFill>
                  <a:srgbClr val="00B050"/>
                </a:solidFill>
                <a:latin typeface="Algerian" panose="04020705040A02060702" pitchFamily="82" charset="0"/>
              </a:rPr>
              <a:t>ernal</a:t>
            </a:r>
            <a:r>
              <a:rPr lang="en-US" dirty="0" smtClean="0">
                <a:solidFill>
                  <a:srgbClr val="00B050"/>
                </a:solidFill>
                <a:latin typeface="Algerian" panose="04020705040A02060702" pitchFamily="82" charset="0"/>
              </a:rPr>
              <a:t> type :- monolithic  </a:t>
            </a:r>
            <a:r>
              <a:rPr lang="en-US" dirty="0" err="1">
                <a:solidFill>
                  <a:srgbClr val="00B050"/>
                </a:solidFill>
                <a:latin typeface="Algerian" panose="04020705040A02060702" pitchFamily="82" charset="0"/>
              </a:rPr>
              <a:t>K</a:t>
            </a:r>
            <a:r>
              <a:rPr lang="en-US" dirty="0" err="1" smtClean="0">
                <a:solidFill>
                  <a:srgbClr val="00B050"/>
                </a:solidFill>
                <a:latin typeface="Algerian" panose="04020705040A02060702" pitchFamily="82" charset="0"/>
              </a:rPr>
              <a:t>ernal</a:t>
            </a:r>
            <a:endParaRPr lang="en-US" dirty="0" smtClean="0">
              <a:solidFill>
                <a:srgbClr val="00B050"/>
              </a:solidFill>
              <a:latin typeface="Algerian" panose="04020705040A02060702" pitchFamily="82" charset="0"/>
            </a:endParaRPr>
          </a:p>
          <a:p>
            <a:pPr>
              <a:buFont typeface="Wingdings" panose="05000000000000000000" pitchFamily="2" charset="2"/>
              <a:buChar char="Ø"/>
            </a:pPr>
            <a:r>
              <a:rPr lang="en-US" dirty="0" smtClean="0">
                <a:solidFill>
                  <a:srgbClr val="00B050"/>
                </a:solidFill>
                <a:latin typeface="Algerian" panose="04020705040A02060702" pitchFamily="82" charset="0"/>
              </a:rPr>
              <a:t>License :- </a:t>
            </a:r>
            <a:r>
              <a:rPr lang="en-US" dirty="0" err="1">
                <a:solidFill>
                  <a:srgbClr val="00B050"/>
                </a:solidFill>
                <a:latin typeface="Algerian" panose="04020705040A02060702" pitchFamily="82" charset="0"/>
              </a:rPr>
              <a:t>G</a:t>
            </a:r>
            <a:r>
              <a:rPr lang="en-US" dirty="0" err="1" smtClean="0">
                <a:solidFill>
                  <a:srgbClr val="00B050"/>
                </a:solidFill>
                <a:latin typeface="Algerian" panose="04020705040A02060702" pitchFamily="82" charset="0"/>
              </a:rPr>
              <a:t>pl</a:t>
            </a:r>
            <a:r>
              <a:rPr lang="en-US" dirty="0" smtClean="0">
                <a:solidFill>
                  <a:srgbClr val="00B050"/>
                </a:solidFill>
                <a:latin typeface="Algerian" panose="04020705040A02060702" pitchFamily="82" charset="0"/>
              </a:rPr>
              <a:t> with various different    licenses  for utilities  </a:t>
            </a:r>
            <a:endParaRPr lang="en-US"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2695845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solidFill>
                  <a:srgbClr val="FF0000"/>
                </a:solidFill>
                <a:latin typeface="Algerian" panose="04020705040A02060702" pitchFamily="82" charset="0"/>
              </a:rPr>
              <a:t>Intended behind </a:t>
            </a:r>
            <a:br>
              <a:rPr lang="en-US" dirty="0" smtClean="0">
                <a:solidFill>
                  <a:srgbClr val="FF0000"/>
                </a:solidFill>
                <a:latin typeface="Algerian" panose="04020705040A02060702" pitchFamily="82" charset="0"/>
              </a:rPr>
            </a:br>
            <a:r>
              <a:rPr lang="en-US" dirty="0" smtClean="0">
                <a:solidFill>
                  <a:srgbClr val="FFFF00"/>
                </a:solidFill>
                <a:latin typeface="Algerian" panose="04020705040A02060702" pitchFamily="82" charset="0"/>
              </a:rPr>
              <a:t>making it</a:t>
            </a:r>
            <a:r>
              <a:rPr lang="en-US" dirty="0" smtClean="0">
                <a:latin typeface="Algerian" panose="04020705040A02060702" pitchFamily="82" charset="0"/>
              </a:rPr>
              <a:t/>
            </a:r>
            <a:br>
              <a:rPr lang="en-US" dirty="0" smtClean="0">
                <a:latin typeface="Algerian" panose="04020705040A02060702" pitchFamily="82" charset="0"/>
              </a:rPr>
            </a:br>
            <a:r>
              <a:rPr lang="en-US" dirty="0" smtClean="0">
                <a:solidFill>
                  <a:srgbClr val="00B050"/>
                </a:solidFill>
                <a:latin typeface="Algerian" panose="04020705040A02060702" pitchFamily="82" charset="0"/>
              </a:rPr>
              <a:t> open source</a:t>
            </a:r>
            <a:endParaRPr lang="en-US" dirty="0">
              <a:solidFill>
                <a:srgbClr val="00B050"/>
              </a:solidFill>
              <a:latin typeface="Algerian" panose="04020705040A02060702" pitchFamily="82"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800" b="1" dirty="0">
                <a:solidFill>
                  <a:srgbClr val="FF0000"/>
                </a:solidFill>
              </a:rPr>
              <a:t>People who play classic DOS games.</a:t>
            </a:r>
            <a:r>
              <a:rPr lang="en-US" sz="1800" dirty="0">
                <a:solidFill>
                  <a:srgbClr val="FF0000"/>
                </a:solidFill>
              </a:rPr>
              <a:t> Sure, you can play DOS games in something like DOS Box, and some classic games have been ported to Linux (for example, DOOM) but there are a large number of us who still like to play DOS games on a DOS system. That's often how I play some of the old DOS games I loved</a:t>
            </a:r>
            <a:r>
              <a:rPr lang="en-US" sz="1800" dirty="0"/>
              <a:t>.</a:t>
            </a:r>
          </a:p>
          <a:p>
            <a:pPr>
              <a:buFont typeface="Wingdings" panose="05000000000000000000" pitchFamily="2" charset="2"/>
              <a:buChar char="Ø"/>
            </a:pPr>
            <a:r>
              <a:rPr lang="en-US" sz="1800" b="1" dirty="0">
                <a:solidFill>
                  <a:srgbClr val="FFFF00"/>
                </a:solidFill>
              </a:rPr>
              <a:t>People who develop embedded systems.</a:t>
            </a:r>
            <a:r>
              <a:rPr lang="en-US" sz="1800" dirty="0">
                <a:solidFill>
                  <a:srgbClr val="FFFF00"/>
                </a:solidFill>
              </a:rPr>
              <a:t> DOS used to be a very popular platform to run embedded systems. So if you support an older embedded system, you might be running DOS. And </a:t>
            </a:r>
            <a:r>
              <a:rPr lang="en-US" sz="1800" dirty="0" err="1">
                <a:solidFill>
                  <a:srgbClr val="FFFF00"/>
                </a:solidFill>
              </a:rPr>
              <a:t>FreeDOS</a:t>
            </a:r>
            <a:r>
              <a:rPr lang="en-US" sz="1800" dirty="0">
                <a:solidFill>
                  <a:srgbClr val="FFFF00"/>
                </a:solidFill>
              </a:rPr>
              <a:t> can fit in very well. At least one developer contacted me a few years ago to say the embedded system he writes for is running on Free DOS. I thought that was great!</a:t>
            </a:r>
          </a:p>
          <a:p>
            <a:pPr>
              <a:buFont typeface="Wingdings" panose="05000000000000000000" pitchFamily="2" charset="2"/>
              <a:buChar char="Ø"/>
            </a:pPr>
            <a:r>
              <a:rPr lang="en-US" sz="1800" b="1" dirty="0">
                <a:solidFill>
                  <a:srgbClr val="00B050"/>
                </a:solidFill>
              </a:rPr>
              <a:t>People who run legacy business applications. </a:t>
            </a:r>
            <a:r>
              <a:rPr lang="en-US" sz="1800" dirty="0">
                <a:solidFill>
                  <a:srgbClr val="00B050"/>
                </a:solidFill>
              </a:rPr>
              <a:t>There may not be as many of these people in 2016, but they're still there! We don't know if these are Free DOS or some other DOS, but there's the car company that uses an old Compaq laptop running DOS software to service luxury McLaren F1 cars and the South Australian Government is still running their electronic health records on a DOS-based system. Probably my favorite example is author George R.R. Martin (author of the 'Game of Thrones' series) writes all his books and manuscripts on a DOS computer, </a:t>
            </a:r>
            <a:br>
              <a:rPr lang="en-US" sz="1800" dirty="0">
                <a:solidFill>
                  <a:srgbClr val="00B050"/>
                </a:solidFill>
              </a:rPr>
            </a:br>
            <a:r>
              <a:rPr lang="en-US" sz="1800" dirty="0">
                <a:solidFill>
                  <a:srgbClr val="00B050"/>
                </a:solidFill>
              </a:rPr>
              <a:t> </a:t>
            </a:r>
            <a:endParaRPr lang="en-US" sz="1800" b="1" dirty="0">
              <a:solidFill>
                <a:srgbClr val="00B050"/>
              </a:solidFill>
              <a:latin typeface="Algerian" panose="04020705040A02060702" pitchFamily="82" charset="0"/>
            </a:endParaRPr>
          </a:p>
          <a:p>
            <a:pPr>
              <a:buFont typeface="Wingdings" panose="05000000000000000000" pitchFamily="2" charset="2"/>
              <a:buChar char="Ø"/>
            </a:pPr>
            <a:endParaRPr lang="en-US" sz="1800" b="1"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1945989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Algerian" panose="04020705040A02060702" pitchFamily="82" charset="0"/>
              </a:rPr>
              <a:t>Monetization</a:t>
            </a:r>
            <a:r>
              <a:rPr lang="en-US" sz="3600" dirty="0" smtClean="0">
                <a:latin typeface="Algerian" panose="04020705040A02060702" pitchFamily="82" charset="0"/>
              </a:rPr>
              <a:t> </a:t>
            </a:r>
            <a:r>
              <a:rPr lang="en-US" sz="3600" dirty="0" smtClean="0">
                <a:solidFill>
                  <a:srgbClr val="FFFF00"/>
                </a:solidFill>
                <a:latin typeface="Algerian" panose="04020705040A02060702" pitchFamily="82" charset="0"/>
              </a:rPr>
              <a:t>model of </a:t>
            </a:r>
            <a:r>
              <a:rPr lang="en-US" sz="3600" dirty="0" smtClean="0">
                <a:solidFill>
                  <a:srgbClr val="00B050"/>
                </a:solidFill>
                <a:latin typeface="Algerian" panose="04020705040A02060702" pitchFamily="82" charset="0"/>
              </a:rPr>
              <a:t>free dos</a:t>
            </a:r>
            <a:endParaRPr lang="en-US" sz="3600" dirty="0">
              <a:solidFill>
                <a:srgbClr val="00B05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4800" dirty="0">
                <a:solidFill>
                  <a:srgbClr val="FF0000"/>
                </a:solidFill>
                <a:latin typeface="Algerian" panose="04020705040A02060702" pitchFamily="82" charset="0"/>
              </a:rPr>
              <a:t>Advertising costs </a:t>
            </a:r>
            <a:r>
              <a:rPr lang="en-US" sz="4800" dirty="0" smtClean="0">
                <a:solidFill>
                  <a:srgbClr val="FF0000"/>
                </a:solidFill>
                <a:latin typeface="Algerian" panose="04020705040A02060702" pitchFamily="82" charset="0"/>
              </a:rPr>
              <a:t>money</a:t>
            </a:r>
          </a:p>
          <a:p>
            <a:pPr>
              <a:buFont typeface="Wingdings" panose="05000000000000000000" pitchFamily="2" charset="2"/>
              <a:buChar char="Ø"/>
            </a:pPr>
            <a:r>
              <a:rPr lang="en-US" sz="4800" dirty="0" smtClean="0">
                <a:solidFill>
                  <a:srgbClr val="FFFF00"/>
                </a:solidFill>
                <a:latin typeface="Algerian" panose="04020705040A02060702" pitchFamily="82" charset="0"/>
              </a:rPr>
              <a:t>Viewing and download</a:t>
            </a:r>
            <a:endParaRPr lang="en-US" sz="4800" dirty="0">
              <a:solidFill>
                <a:srgbClr val="FFFF00"/>
              </a:solidFill>
              <a:latin typeface="Algerian" panose="04020705040A02060702" pitchFamily="82" charset="0"/>
            </a:endParaRPr>
          </a:p>
          <a:p>
            <a:pPr>
              <a:buFont typeface="Wingdings" panose="05000000000000000000" pitchFamily="2" charset="2"/>
              <a:buChar char="Ø"/>
            </a:pPr>
            <a:endParaRPr lang="en-US" sz="4800" dirty="0">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37" y="5979934"/>
            <a:ext cx="842963" cy="842963"/>
          </a:xfrm>
          <a:prstGeom prst="rect">
            <a:avLst/>
          </a:prstGeom>
        </p:spPr>
      </p:pic>
    </p:spTree>
    <p:extLst>
      <p:ext uri="{BB962C8B-B14F-4D97-AF65-F5344CB8AC3E}">
        <p14:creationId xmlns:p14="http://schemas.microsoft.com/office/powerpoint/2010/main" val="42668598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lgerian" panose="04020705040A02060702" pitchFamily="82" charset="0"/>
              </a:rPr>
              <a:t>popularity</a:t>
            </a:r>
            <a:r>
              <a:rPr lang="en-US" dirty="0">
                <a:latin typeface="Algerian" panose="04020705040A02060702" pitchFamily="82" charset="0"/>
              </a:rPr>
              <a:t> </a:t>
            </a:r>
            <a:r>
              <a:rPr lang="en-US" dirty="0" smtClean="0">
                <a:solidFill>
                  <a:srgbClr val="FFFF00"/>
                </a:solidFill>
                <a:latin typeface="Algerian" panose="04020705040A02060702" pitchFamily="82" charset="0"/>
              </a:rPr>
              <a:t>of </a:t>
            </a:r>
            <a:r>
              <a:rPr lang="en-US" dirty="0" smtClean="0">
                <a:solidFill>
                  <a:srgbClr val="00B050"/>
                </a:solidFill>
                <a:latin typeface="Algerian" panose="04020705040A02060702" pitchFamily="82" charset="0"/>
              </a:rPr>
              <a:t>free dos</a:t>
            </a:r>
            <a:r>
              <a:rPr lang="en-US" dirty="0" smtClean="0">
                <a:solidFill>
                  <a:srgbClr val="3BF808"/>
                </a:solidFill>
                <a:latin typeface="Algerian" panose="04020705040A02060702" pitchFamily="82" charset="0"/>
              </a:rPr>
              <a:t/>
            </a:r>
            <a:br>
              <a:rPr lang="en-US" dirty="0" smtClean="0">
                <a:solidFill>
                  <a:srgbClr val="3BF808"/>
                </a:solidFill>
                <a:latin typeface="Algerian" panose="04020705040A02060702" pitchFamily="82" charset="0"/>
              </a:rPr>
            </a:br>
            <a:endParaRPr lang="en-US" dirty="0">
              <a:solidFill>
                <a:srgbClr val="3BF808"/>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3600" dirty="0" smtClean="0">
                <a:solidFill>
                  <a:srgbClr val="FF0000"/>
                </a:solidFill>
                <a:latin typeface="Algerian" panose="04020705040A02060702" pitchFamily="82" charset="0"/>
              </a:rPr>
              <a:t>It get popular in  1955 </a:t>
            </a:r>
          </a:p>
          <a:p>
            <a:pPr>
              <a:buFont typeface="Wingdings" panose="05000000000000000000" pitchFamily="2" charset="2"/>
              <a:buChar char="Ø"/>
            </a:pPr>
            <a:r>
              <a:rPr lang="en-US" sz="3600" dirty="0" smtClean="0">
                <a:solidFill>
                  <a:srgbClr val="FFFF00"/>
                </a:solidFill>
                <a:latin typeface="Algerian" panose="04020705040A02060702" pitchFamily="82" charset="0"/>
              </a:rPr>
              <a:t>Then it get less use because </a:t>
            </a:r>
            <a:r>
              <a:rPr lang="en-US" sz="3600" dirty="0" err="1" smtClean="0">
                <a:solidFill>
                  <a:srgbClr val="FFFF00"/>
                </a:solidFill>
                <a:latin typeface="Algerian" panose="04020705040A02060702" pitchFamily="82" charset="0"/>
              </a:rPr>
              <a:t>linux</a:t>
            </a:r>
            <a:r>
              <a:rPr lang="en-US" sz="3600" dirty="0">
                <a:solidFill>
                  <a:srgbClr val="FFFF00"/>
                </a:solidFill>
                <a:latin typeface="Algerian" panose="04020705040A02060702" pitchFamily="82" charset="0"/>
              </a:rPr>
              <a:t> take place </a:t>
            </a:r>
            <a:r>
              <a:rPr lang="en-US" sz="3600" dirty="0" smtClean="0">
                <a:solidFill>
                  <a:srgbClr val="FFFF00"/>
                </a:solidFill>
                <a:latin typeface="Algerian" panose="04020705040A02060702" pitchFamily="82" charset="0"/>
              </a:rPr>
              <a:t>of it.</a:t>
            </a:r>
            <a:endParaRPr lang="en-US" sz="3600" dirty="0" smtClean="0">
              <a:solidFill>
                <a:srgbClr val="FFFF00"/>
              </a:solidFill>
              <a:latin typeface="Algerian" panose="04020705040A02060702" pitchFamily="82" charset="0"/>
            </a:endParaRPr>
          </a:p>
          <a:p>
            <a:pPr>
              <a:buFont typeface="Wingdings" panose="05000000000000000000" pitchFamily="2" charset="2"/>
              <a:buChar char="Ø"/>
            </a:pPr>
            <a:r>
              <a:rPr lang="en-US" sz="3600" dirty="0" smtClean="0">
                <a:solidFill>
                  <a:srgbClr val="FFFF00"/>
                </a:solidFill>
                <a:latin typeface="Algerian" panose="04020705040A02060702" pitchFamily="82" charset="0"/>
              </a:rPr>
              <a:t>Now day this software is not using that much because of modern system</a:t>
            </a:r>
          </a:p>
          <a:p>
            <a:pPr>
              <a:buFont typeface="Wingdings" panose="05000000000000000000" pitchFamily="2" charset="2"/>
              <a:buChar char="Ø"/>
            </a:pPr>
            <a:r>
              <a:rPr lang="en-US" sz="3600" dirty="0" smtClean="0">
                <a:solidFill>
                  <a:srgbClr val="00B050"/>
                </a:solidFill>
                <a:latin typeface="Algerian" panose="04020705040A02060702" pitchFamily="82" charset="0"/>
              </a:rPr>
              <a:t>But in </a:t>
            </a:r>
            <a:r>
              <a:rPr lang="en-US" sz="3600" dirty="0">
                <a:solidFill>
                  <a:srgbClr val="00B050"/>
                </a:solidFill>
                <a:latin typeface="Algerian" panose="04020705040A02060702" pitchFamily="82" charset="0"/>
              </a:rPr>
              <a:t>south </a:t>
            </a:r>
            <a:r>
              <a:rPr lang="en-US" sz="3600" dirty="0" err="1" smtClean="0">
                <a:solidFill>
                  <a:srgbClr val="00B050"/>
                </a:solidFill>
                <a:latin typeface="Algerian" panose="04020705040A02060702" pitchFamily="82" charset="0"/>
              </a:rPr>
              <a:t>australia</a:t>
            </a:r>
            <a:r>
              <a:rPr lang="en-US" sz="3600" dirty="0" smtClean="0">
                <a:solidFill>
                  <a:srgbClr val="00B050"/>
                </a:solidFill>
                <a:latin typeface="Algerian" panose="04020705040A02060702" pitchFamily="82" charset="0"/>
              </a:rPr>
              <a:t> is very much used </a:t>
            </a:r>
            <a:endParaRPr lang="en-US" sz="3600" dirty="0">
              <a:solidFill>
                <a:srgbClr val="00B050"/>
              </a:solidFill>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37" y="5867400"/>
            <a:ext cx="842963" cy="842963"/>
          </a:xfrm>
          <a:prstGeom prst="rect">
            <a:avLst/>
          </a:prstGeom>
        </p:spPr>
      </p:pic>
    </p:spTree>
    <p:extLst>
      <p:ext uri="{BB962C8B-B14F-4D97-AF65-F5344CB8AC3E}">
        <p14:creationId xmlns:p14="http://schemas.microsoft.com/office/powerpoint/2010/main" val="321847876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TotalTime>
  <Words>559</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Name - Nitesh</vt:lpstr>
      <vt:lpstr>                         Jim hall</vt:lpstr>
      <vt:lpstr>What is free dos </vt:lpstr>
      <vt:lpstr>Ideas behind making free dos </vt:lpstr>
      <vt:lpstr>What problem does it solve</vt:lpstr>
      <vt:lpstr>Licensing model of free dos</vt:lpstr>
      <vt:lpstr>Intended behind  making it  open source</vt:lpstr>
      <vt:lpstr>Monetization model of free dos</vt:lpstr>
      <vt:lpstr>popularity of free dos </vt:lpstr>
      <vt:lpstr>popularity of free dos </vt:lpstr>
      <vt:lpstr>Impact of free dos</vt:lpstr>
      <vt:lpstr>Thank y   u  f   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Nitesh</dc:title>
  <dc:creator>m</dc:creator>
  <cp:lastModifiedBy>m</cp:lastModifiedBy>
  <cp:revision>29</cp:revision>
  <dcterms:created xsi:type="dcterms:W3CDTF">2017-07-28T14:32:11Z</dcterms:created>
  <dcterms:modified xsi:type="dcterms:W3CDTF">2017-07-31T16:34:13Z</dcterms:modified>
</cp:coreProperties>
</file>