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9CE65-FD90-458D-A115-06AFA79CA8F3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4CE-F164-4B98-BBAD-98D4DBC004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0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fld id="{BBB88EDF-CD01-4B63-A2D1-B25B6CD83DDA}" type="slidenum">
              <a:rPr lang="es-ES" smtClean="0">
                <a:latin typeface="Times New Roman" pitchFamily="18" charset="0"/>
              </a:rPr>
              <a:pPr/>
              <a:t>4</a:t>
            </a:fld>
            <a:endParaRPr lang="es-E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Sugerir investigar sobre cómo funcionaban las cajas registradoras antiguas, la regla de cálculo y algún otro dispositivo analógico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fld id="{69EFAA83-6D3C-4143-AEE0-2CF3C0D3F483}" type="slidenum">
              <a:rPr lang="es-ES" smtClean="0">
                <a:latin typeface="Times New Roman" pitchFamily="18" charset="0"/>
              </a:rPr>
              <a:pPr/>
              <a:t>6</a:t>
            </a:fld>
            <a:endParaRPr lang="es-E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Sugerir investigar sobre cómo funcionaban las cajas registradoras antiguas, la regla de cálculo y algún otro dispositivo analógico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5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3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8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6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6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8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8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5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7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3C0E-7229-4E35-9281-C028A301734F}" type="datetimeFigureOut">
              <a:rPr lang="es-CO" smtClean="0"/>
              <a:t>25/05/2012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03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BÁSICOS DE PROGRAMACIÓN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La Información y su representación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Decimal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Binario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 descr="Bi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013325"/>
            <a:ext cx="14049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Decimal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013325"/>
            <a:ext cx="12954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211638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4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15384" r="12852" b="8098"/>
          <a:stretch>
            <a:fillRect/>
          </a:stretch>
        </p:blipFill>
        <p:spPr bwMode="auto">
          <a:xfrm>
            <a:off x="6408738" y="4689128"/>
            <a:ext cx="136683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38835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Para convertir un numero decimal al sistema binario; basta con realizar divisiones sucesivas entre 2 y colocar los restos obtenidos, en cada una de ellas. Para formar el número binario tomaremos los restos en orden inverso al que han sido obtenidos. </a:t>
            </a: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Ejemplo : Convertir el numero 77 en Binario.</a:t>
            </a: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1.- Dividir 77 entre 2</a:t>
            </a: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   Resto : 1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948488" y="4302125"/>
            <a:ext cx="7556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 smtClean="0"/>
              <a:t>38</a:t>
            </a:r>
            <a:endParaRPr lang="es-ES" sz="3000" dirty="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985000" y="5445224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7308850" y="5445224"/>
            <a:ext cx="395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>
                <a:solidFill>
                  <a:srgbClr val="00CC00"/>
                </a:solidFill>
              </a:rPr>
              <a:t>7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7200900" y="5912197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7019925" y="5877272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3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9750" y="453434"/>
            <a:ext cx="8388350" cy="66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2.- Dividir 38 entre 2</a:t>
            </a: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   Resto : 0</a:t>
            </a: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19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: 2  = 9 Resto 1</a:t>
            </a: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9 : 2 = 4 Resto 1</a:t>
            </a: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4 : 2 = 2 Resto 0</a:t>
            </a: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2 : 2 = 1 Resto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0  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1 : 2 = 0 Resto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Para formar el número binario tomaremos los restos en orden inverso al que han sido obtenidos 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1011001 </a:t>
            </a:r>
            <a:r>
              <a:rPr lang="es-E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1001101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quedando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.  77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= 1001101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eaLnBrk="1" hangingPunct="1"/>
            <a:endParaRPr lang="es-ES" sz="3400" dirty="0">
              <a:latin typeface="Baby Face" pitchFamily="2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543550" y="809625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1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581650" y="1952625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832475" y="800100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9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905500" y="1952625"/>
            <a:ext cx="395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8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5795963" y="2403475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5651500" y="2376488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7086" r="11499" b="14331"/>
          <a:stretch>
            <a:fillRect/>
          </a:stretch>
        </p:blipFill>
        <p:spPr bwMode="auto">
          <a:xfrm>
            <a:off x="5040313" y="1268413"/>
            <a:ext cx="13319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95535" y="728663"/>
            <a:ext cx="82926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3200" b="1" dirty="0" smtClean="0">
                <a:latin typeface="Arial" pitchFamily="34" charset="0"/>
                <a:cs typeface="Arial" pitchFamily="34" charset="0"/>
              </a:rPr>
              <a:t>Ejemplo </a:t>
            </a:r>
            <a:r>
              <a:rPr lang="es-MX" sz="3200" b="1" dirty="0">
                <a:latin typeface="Arial" pitchFamily="34" charset="0"/>
                <a:cs typeface="Arial" pitchFamily="34" charset="0"/>
              </a:rPr>
              <a:t>de Conversión Decimal a Binario</a:t>
            </a:r>
            <a:endParaRPr lang="es-E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184775" y="1233488"/>
            <a:ext cx="3865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s-MX" sz="2800" dirty="0">
                <a:latin typeface="Arial" pitchFamily="34" charset="0"/>
                <a:cs typeface="Arial" pitchFamily="34" charset="0"/>
              </a:rPr>
              <a:t>Convertir 249 a Binario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43325" y="6165850"/>
            <a:ext cx="5192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3000">
                <a:latin typeface="Baby Face" pitchFamily="2" charset="0"/>
              </a:rPr>
              <a:t>249</a:t>
            </a:r>
            <a:r>
              <a:rPr lang="es-MX" sz="3000" baseline="-25000">
                <a:latin typeface="Baby Face" pitchFamily="2" charset="0"/>
              </a:rPr>
              <a:t>10 </a:t>
            </a:r>
            <a:r>
              <a:rPr lang="es-MX" sz="3000">
                <a:latin typeface="Baby Face" pitchFamily="2" charset="0"/>
              </a:rPr>
              <a:t>= 11111001</a:t>
            </a:r>
            <a:r>
              <a:rPr lang="es-MX" sz="3000" baseline="-25000">
                <a:latin typeface="Baby Face" pitchFamily="2" charset="0"/>
              </a:rPr>
              <a:t>2</a:t>
            </a:r>
            <a:endParaRPr lang="es-ES" sz="3000" baseline="-25000">
              <a:latin typeface="Baby Face" pitchFamily="2" charset="0"/>
            </a:endParaRPr>
          </a:p>
        </p:txBody>
      </p:sp>
      <p:grpSp>
        <p:nvGrpSpPr>
          <p:cNvPr id="13317" name="Group 79"/>
          <p:cNvGrpSpPr>
            <a:grpSpLocks/>
          </p:cNvGrpSpPr>
          <p:nvPr/>
        </p:nvGrpSpPr>
        <p:grpSpPr bwMode="auto">
          <a:xfrm>
            <a:off x="2016125" y="1501775"/>
            <a:ext cx="5400675" cy="4051300"/>
            <a:chOff x="1406" y="946"/>
            <a:chExt cx="3266" cy="2555"/>
          </a:xfrm>
        </p:grpSpPr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1563" y="946"/>
              <a:ext cx="3109" cy="2475"/>
              <a:chOff x="2544" y="1325"/>
              <a:chExt cx="2832" cy="2135"/>
            </a:xfrm>
          </p:grpSpPr>
          <p:sp>
            <p:nvSpPr>
              <p:cNvPr id="13321" name="Text Box 6"/>
              <p:cNvSpPr txBox="1">
                <a:spLocks noChangeArrowheads="1"/>
              </p:cNvSpPr>
              <p:nvPr/>
            </p:nvSpPr>
            <p:spPr bwMode="auto">
              <a:xfrm>
                <a:off x="2544" y="1325"/>
                <a:ext cx="35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249</a:t>
                </a:r>
                <a:endParaRPr lang="es-ES" sz="2000"/>
              </a:p>
            </p:txBody>
          </p:sp>
          <p:grpSp>
            <p:nvGrpSpPr>
              <p:cNvPr id="13322" name="Group 7"/>
              <p:cNvGrpSpPr>
                <a:grpSpLocks/>
              </p:cNvGrpSpPr>
              <p:nvPr/>
            </p:nvGrpSpPr>
            <p:grpSpPr bwMode="auto">
              <a:xfrm>
                <a:off x="2928" y="1325"/>
                <a:ext cx="432" cy="307"/>
                <a:chOff x="768" y="1277"/>
                <a:chExt cx="432" cy="307"/>
              </a:xfrm>
            </p:grpSpPr>
            <p:sp>
              <p:nvSpPr>
                <p:cNvPr id="1337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75" name="Group 9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7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7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23" name="Text Box 12"/>
              <p:cNvSpPr txBox="1">
                <a:spLocks noChangeArrowheads="1"/>
              </p:cNvSpPr>
              <p:nvPr/>
            </p:nvSpPr>
            <p:spPr bwMode="auto">
              <a:xfrm>
                <a:off x="2908" y="1565"/>
                <a:ext cx="33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124</a:t>
                </a:r>
                <a:endParaRPr lang="es-ES" sz="2000"/>
              </a:p>
            </p:txBody>
          </p:sp>
          <p:grpSp>
            <p:nvGrpSpPr>
              <p:cNvPr id="13324" name="Group 13"/>
              <p:cNvGrpSpPr>
                <a:grpSpLocks/>
              </p:cNvGrpSpPr>
              <p:nvPr/>
            </p:nvGrpSpPr>
            <p:grpSpPr bwMode="auto">
              <a:xfrm>
                <a:off x="3312" y="1565"/>
                <a:ext cx="432" cy="307"/>
                <a:chOff x="768" y="1277"/>
                <a:chExt cx="432" cy="307"/>
              </a:xfrm>
            </p:grpSpPr>
            <p:sp>
              <p:nvSpPr>
                <p:cNvPr id="133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71" name="Group 15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7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25" name="Text Box 18"/>
              <p:cNvSpPr txBox="1">
                <a:spLocks noChangeArrowheads="1"/>
              </p:cNvSpPr>
              <p:nvPr/>
            </p:nvSpPr>
            <p:spPr bwMode="auto">
              <a:xfrm>
                <a:off x="3292" y="1805"/>
                <a:ext cx="27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62</a:t>
                </a:r>
                <a:endParaRPr lang="es-ES" sz="2000"/>
              </a:p>
            </p:txBody>
          </p:sp>
          <p:grpSp>
            <p:nvGrpSpPr>
              <p:cNvPr id="13326" name="Group 19"/>
              <p:cNvGrpSpPr>
                <a:grpSpLocks/>
              </p:cNvGrpSpPr>
              <p:nvPr/>
            </p:nvGrpSpPr>
            <p:grpSpPr bwMode="auto">
              <a:xfrm>
                <a:off x="3600" y="1805"/>
                <a:ext cx="432" cy="307"/>
                <a:chOff x="768" y="1277"/>
                <a:chExt cx="432" cy="307"/>
              </a:xfrm>
            </p:grpSpPr>
            <p:sp>
              <p:nvSpPr>
                <p:cNvPr id="1336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67" name="Group 21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6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6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27" name="Text Box 24"/>
              <p:cNvSpPr txBox="1">
                <a:spLocks noChangeArrowheads="1"/>
              </p:cNvSpPr>
              <p:nvPr/>
            </p:nvSpPr>
            <p:spPr bwMode="auto">
              <a:xfrm>
                <a:off x="3600" y="2045"/>
                <a:ext cx="25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31</a:t>
                </a:r>
                <a:endParaRPr lang="es-ES" sz="2000"/>
              </a:p>
            </p:txBody>
          </p:sp>
          <p:grpSp>
            <p:nvGrpSpPr>
              <p:cNvPr id="13328" name="Group 25"/>
              <p:cNvGrpSpPr>
                <a:grpSpLocks/>
              </p:cNvGrpSpPr>
              <p:nvPr/>
            </p:nvGrpSpPr>
            <p:grpSpPr bwMode="auto">
              <a:xfrm>
                <a:off x="3888" y="2046"/>
                <a:ext cx="432" cy="306"/>
                <a:chOff x="768" y="1278"/>
                <a:chExt cx="432" cy="306"/>
              </a:xfrm>
            </p:grpSpPr>
            <p:sp>
              <p:nvSpPr>
                <p:cNvPr id="133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06" y="1278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63" name="Group 27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6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29" name="Text Box 30"/>
              <p:cNvSpPr txBox="1">
                <a:spLocks noChangeArrowheads="1"/>
              </p:cNvSpPr>
              <p:nvPr/>
            </p:nvSpPr>
            <p:spPr bwMode="auto">
              <a:xfrm>
                <a:off x="3868" y="2285"/>
                <a:ext cx="25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15</a:t>
                </a:r>
                <a:endParaRPr lang="es-ES" sz="2000"/>
              </a:p>
            </p:txBody>
          </p:sp>
          <p:grpSp>
            <p:nvGrpSpPr>
              <p:cNvPr id="13330" name="Group 31"/>
              <p:cNvGrpSpPr>
                <a:grpSpLocks/>
              </p:cNvGrpSpPr>
              <p:nvPr/>
            </p:nvGrpSpPr>
            <p:grpSpPr bwMode="auto">
              <a:xfrm>
                <a:off x="4176" y="2285"/>
                <a:ext cx="432" cy="307"/>
                <a:chOff x="768" y="1277"/>
                <a:chExt cx="432" cy="307"/>
              </a:xfrm>
            </p:grpSpPr>
            <p:sp>
              <p:nvSpPr>
                <p:cNvPr id="133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59" name="Group 33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6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6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3331" name="Group 36"/>
              <p:cNvGrpSpPr>
                <a:grpSpLocks/>
              </p:cNvGrpSpPr>
              <p:nvPr/>
            </p:nvGrpSpPr>
            <p:grpSpPr bwMode="auto">
              <a:xfrm>
                <a:off x="4416" y="2525"/>
                <a:ext cx="432" cy="307"/>
                <a:chOff x="768" y="1277"/>
                <a:chExt cx="432" cy="307"/>
              </a:xfrm>
            </p:grpSpPr>
            <p:sp>
              <p:nvSpPr>
                <p:cNvPr id="1335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55" name="Group 38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5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5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32" name="Text Box 41"/>
              <p:cNvSpPr txBox="1">
                <a:spLocks noChangeArrowheads="1"/>
              </p:cNvSpPr>
              <p:nvPr/>
            </p:nvSpPr>
            <p:spPr bwMode="auto">
              <a:xfrm>
                <a:off x="4176" y="252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7</a:t>
                </a:r>
                <a:endParaRPr lang="es-ES" sz="2000"/>
              </a:p>
            </p:txBody>
          </p:sp>
          <p:sp>
            <p:nvSpPr>
              <p:cNvPr id="13333" name="Text Box 42"/>
              <p:cNvSpPr txBox="1">
                <a:spLocks noChangeArrowheads="1"/>
              </p:cNvSpPr>
              <p:nvPr/>
            </p:nvSpPr>
            <p:spPr bwMode="auto">
              <a:xfrm>
                <a:off x="4444" y="276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3</a:t>
                </a:r>
                <a:endParaRPr lang="es-ES" sz="2000"/>
              </a:p>
            </p:txBody>
          </p:sp>
          <p:grpSp>
            <p:nvGrpSpPr>
              <p:cNvPr id="13334" name="Group 43"/>
              <p:cNvGrpSpPr>
                <a:grpSpLocks/>
              </p:cNvGrpSpPr>
              <p:nvPr/>
            </p:nvGrpSpPr>
            <p:grpSpPr bwMode="auto">
              <a:xfrm>
                <a:off x="4704" y="2765"/>
                <a:ext cx="432" cy="307"/>
                <a:chOff x="768" y="1277"/>
                <a:chExt cx="432" cy="307"/>
              </a:xfrm>
            </p:grpSpPr>
            <p:sp>
              <p:nvSpPr>
                <p:cNvPr id="1335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51" name="Group 45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5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5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35" name="Text Box 48"/>
              <p:cNvSpPr txBox="1">
                <a:spLocks noChangeArrowheads="1"/>
              </p:cNvSpPr>
              <p:nvPr/>
            </p:nvSpPr>
            <p:spPr bwMode="auto">
              <a:xfrm>
                <a:off x="4732" y="3005"/>
                <a:ext cx="16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1</a:t>
                </a:r>
                <a:endParaRPr lang="es-ES" sz="2000"/>
              </a:p>
            </p:txBody>
          </p:sp>
          <p:grpSp>
            <p:nvGrpSpPr>
              <p:cNvPr id="13336" name="Group 49"/>
              <p:cNvGrpSpPr>
                <a:grpSpLocks/>
              </p:cNvGrpSpPr>
              <p:nvPr/>
            </p:nvGrpSpPr>
            <p:grpSpPr bwMode="auto">
              <a:xfrm>
                <a:off x="4944" y="3005"/>
                <a:ext cx="432" cy="307"/>
                <a:chOff x="768" y="1277"/>
                <a:chExt cx="432" cy="307"/>
              </a:xfrm>
            </p:grpSpPr>
            <p:sp>
              <p:nvSpPr>
                <p:cNvPr id="133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06" y="1277"/>
                  <a:ext cx="187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2</a:t>
                  </a:r>
                  <a:endParaRPr lang="es-ES" sz="2000"/>
                </a:p>
              </p:txBody>
            </p:sp>
            <p:grpSp>
              <p:nvGrpSpPr>
                <p:cNvPr id="13347" name="Group 51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334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34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3337" name="Text Box 54"/>
              <p:cNvSpPr txBox="1">
                <a:spLocks noChangeArrowheads="1"/>
              </p:cNvSpPr>
              <p:nvPr/>
            </p:nvSpPr>
            <p:spPr bwMode="auto">
              <a:xfrm>
                <a:off x="4992" y="3244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0</a:t>
                </a:r>
                <a:endParaRPr lang="es-ES" sz="2000"/>
              </a:p>
            </p:txBody>
          </p:sp>
          <p:sp>
            <p:nvSpPr>
              <p:cNvPr id="13338" name="Text Box 55"/>
              <p:cNvSpPr txBox="1">
                <a:spLocks noChangeArrowheads="1"/>
              </p:cNvSpPr>
              <p:nvPr/>
            </p:nvSpPr>
            <p:spPr bwMode="auto">
              <a:xfrm>
                <a:off x="2640" y="156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39" name="Text Box 56"/>
              <p:cNvSpPr txBox="1">
                <a:spLocks noChangeArrowheads="1"/>
              </p:cNvSpPr>
              <p:nvPr/>
            </p:nvSpPr>
            <p:spPr bwMode="auto">
              <a:xfrm>
                <a:off x="2976" y="180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0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0" name="Text Box 57"/>
              <p:cNvSpPr txBox="1">
                <a:spLocks noChangeArrowheads="1"/>
              </p:cNvSpPr>
              <p:nvPr/>
            </p:nvSpPr>
            <p:spPr bwMode="auto">
              <a:xfrm>
                <a:off x="3312" y="2044"/>
                <a:ext cx="18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0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1" name="Text Box 58"/>
              <p:cNvSpPr txBox="1">
                <a:spLocks noChangeArrowheads="1"/>
              </p:cNvSpPr>
              <p:nvPr/>
            </p:nvSpPr>
            <p:spPr bwMode="auto">
              <a:xfrm>
                <a:off x="3600" y="228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2" name="Text Box 59"/>
              <p:cNvSpPr txBox="1">
                <a:spLocks noChangeArrowheads="1"/>
              </p:cNvSpPr>
              <p:nvPr/>
            </p:nvSpPr>
            <p:spPr bwMode="auto">
              <a:xfrm>
                <a:off x="3888" y="252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3" name="Text Box 60"/>
              <p:cNvSpPr txBox="1">
                <a:spLocks noChangeArrowheads="1"/>
              </p:cNvSpPr>
              <p:nvPr/>
            </p:nvSpPr>
            <p:spPr bwMode="auto">
              <a:xfrm>
                <a:off x="4176" y="276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4" name="Text Box 61"/>
              <p:cNvSpPr txBox="1">
                <a:spLocks noChangeArrowheads="1"/>
              </p:cNvSpPr>
              <p:nvPr/>
            </p:nvSpPr>
            <p:spPr bwMode="auto">
              <a:xfrm>
                <a:off x="4416" y="3005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3345" name="Text Box 62"/>
              <p:cNvSpPr txBox="1">
                <a:spLocks noChangeArrowheads="1"/>
              </p:cNvSpPr>
              <p:nvPr/>
            </p:nvSpPr>
            <p:spPr bwMode="auto">
              <a:xfrm>
                <a:off x="4704" y="3244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13319" name="Line 73"/>
            <p:cNvSpPr>
              <a:spLocks noChangeShapeType="1"/>
            </p:cNvSpPr>
            <p:nvPr/>
          </p:nvSpPr>
          <p:spPr bwMode="auto">
            <a:xfrm flipH="1" flipV="1">
              <a:off x="1406" y="1275"/>
              <a:ext cx="2477" cy="2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" name="WordArt 78"/>
            <p:cNvSpPr>
              <a:spLocks noChangeArrowheads="1" noChangeShapeType="1" noTextEdit="1"/>
            </p:cNvSpPr>
            <p:nvPr/>
          </p:nvSpPr>
          <p:spPr bwMode="auto">
            <a:xfrm rot="3417085">
              <a:off x="1528" y="2056"/>
              <a:ext cx="1390" cy="484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71431"/>
                </a:avLst>
              </a:prstTxWarp>
            </a:bodyPr>
            <a:lstStyle/>
            <a:p>
              <a:pPr algn="ctr"/>
              <a:r>
                <a:rPr lang="es-CO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Decimal a Binario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Binario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es-MX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Decimal</a:t>
            </a:r>
            <a:endParaRPr lang="es-ES" sz="4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9" name="Picture 3" descr="Bi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5013325"/>
            <a:ext cx="14049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Decimal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976813"/>
            <a:ext cx="12954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284663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77825" y="663796"/>
            <a:ext cx="838835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3000" dirty="0">
                <a:latin typeface="Arial" pitchFamily="34" charset="0"/>
                <a:cs typeface="Arial" pitchFamily="34" charset="0"/>
              </a:rPr>
              <a:t>Para convertir un número binario a decimal; hay que tener en cuenta que el valor de cada dígito está asociado a una potencia de 2, cuyo exponente es 0 en el BIT situado más a la derecha, y se incrementa de 1 en 1 según vamos avanzando posiciones hacia la izquierda.</a:t>
            </a:r>
          </a:p>
          <a:p>
            <a:pPr algn="just" eaLnBrk="1" hangingPunct="1"/>
            <a:endParaRPr lang="es-ES" sz="12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3000" dirty="0">
                <a:latin typeface="Arial" pitchFamily="34" charset="0"/>
                <a:cs typeface="Arial" pitchFamily="34" charset="0"/>
              </a:rPr>
              <a:t>Ejemplo : Convertir el numero 1010011 en Decimal.</a:t>
            </a: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03429" y="4605559"/>
            <a:ext cx="8229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1010011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0.2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0.2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0.2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1.2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                   64  + 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0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16   +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0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  0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  2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+  1</a:t>
            </a: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2480686" y="5695267"/>
            <a:ext cx="4789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1010011</a:t>
            </a:r>
            <a:r>
              <a:rPr lang="es-ES" sz="28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 83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54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Decimal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octal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4" descr="Decim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013325"/>
            <a:ext cx="12954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4211638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6389" name="Picture 6" descr="Octal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4797425"/>
            <a:ext cx="18732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600798"/>
            <a:ext cx="18002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3883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En el sistema octal, los números se representan mediante ocho dígitos diferentes: 0, 1, 2, 3, 4, 5, 6 y 7. El valor de cada una de las posiciones viene determinado por las potencias de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base 8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. La conversión de un número decimal a octal, se realiza del mismo que la conversión a binario, la diferencia es que se emplea como base el número 8 en lugar del 2, colocando los restos obtenidos en orden inverso. </a:t>
            </a:r>
          </a:p>
          <a:p>
            <a:pPr algn="just" eaLnBrk="1" hangingPunct="1"/>
            <a:endParaRPr lang="es-ES" sz="1200" dirty="0">
              <a:latin typeface="Baby Face" pitchFamily="2" charset="0"/>
            </a:endParaRPr>
          </a:p>
          <a:p>
            <a:pPr algn="just" eaLnBrk="1" hangingPunct="1"/>
            <a:endParaRPr lang="es-ES" sz="3000" dirty="0">
              <a:latin typeface="Baby Face" pitchFamily="2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08850" y="4427538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45363" y="5400005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>
                <a:solidFill>
                  <a:srgbClr val="00CC00"/>
                </a:solidFill>
              </a:rPr>
              <a:t>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561263" y="4437063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5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69213" y="5400005"/>
            <a:ext cx="395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561263" y="6011564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415213" y="5949652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84213" y="4365104"/>
            <a:ext cx="54006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Ejemplo : Convertir el numero decimal 122 a Octal.</a:t>
            </a:r>
          </a:p>
          <a:p>
            <a:pPr algn="just"/>
            <a:endParaRPr lang="es-ES" sz="28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1.- Dividir 122 entre 8 = 15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Resto : 2</a:t>
            </a:r>
          </a:p>
        </p:txBody>
      </p:sp>
    </p:spTree>
    <p:extLst>
      <p:ext uri="{BB962C8B-B14F-4D97-AF65-F5344CB8AC3E}">
        <p14:creationId xmlns:p14="http://schemas.microsoft.com/office/powerpoint/2010/main" val="34371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117600"/>
            <a:ext cx="15843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38835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2.- Dividir 15 entre 8 = 1</a:t>
            </a: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   Resto : 7</a:t>
            </a: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3.- Dividir 1 entre 8 = 0</a:t>
            </a:r>
          </a:p>
          <a:p>
            <a:pPr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     Resto : 1</a:t>
            </a:r>
          </a:p>
          <a:p>
            <a:pPr algn="just" eaLnBrk="1" hangingPunct="1"/>
            <a:endParaRPr lang="es-ES" sz="3000" dirty="0">
              <a:latin typeface="Baby Face" pitchFamily="2" charset="0"/>
            </a:endParaRPr>
          </a:p>
          <a:p>
            <a:pPr algn="just" eaLnBrk="1" hangingPunct="1"/>
            <a:endParaRPr lang="es-ES" dirty="0">
              <a:solidFill>
                <a:srgbClr val="FF0000"/>
              </a:solidFill>
            </a:endParaRPr>
          </a:p>
          <a:p>
            <a:pPr algn="just" eaLnBrk="1" hangingPunct="1"/>
            <a:endParaRPr lang="es-ES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Para formar el número octal tomaremos los restos en orden inverso al que han sido obtenidos quedando.  122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= 172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8</a:t>
            </a:r>
          </a:p>
          <a:p>
            <a:pPr eaLnBrk="1" hangingPunct="1"/>
            <a:endParaRPr lang="es-ES" sz="3400" dirty="0">
              <a:latin typeface="Baby Face" pitchFamily="2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407150" y="728663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1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335713" y="1979613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8438" name="Oval 8"/>
          <p:cNvSpPr>
            <a:spLocks noChangeArrowheads="1"/>
          </p:cNvSpPr>
          <p:nvPr/>
        </p:nvSpPr>
        <p:spPr bwMode="auto">
          <a:xfrm>
            <a:off x="6191250" y="1952625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184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40075"/>
            <a:ext cx="158273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5580063" y="2600325"/>
            <a:ext cx="395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0</a:t>
            </a:r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5616575" y="4030663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5435600" y="4003675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1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66622" y="728663"/>
            <a:ext cx="80185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</a:t>
            </a:r>
            <a:r>
              <a:rPr lang="es-MX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Conversión Decimal a Octal</a:t>
            </a:r>
            <a:endParaRPr lang="es-E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39400" y="1327726"/>
            <a:ext cx="3583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s-MX" sz="2800" dirty="0">
                <a:latin typeface="Arial" pitchFamily="34" charset="0"/>
                <a:cs typeface="Arial" pitchFamily="34" charset="0"/>
              </a:rPr>
              <a:t>Convertir 249 a Octal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779838" y="5661025"/>
            <a:ext cx="519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2800" dirty="0">
                <a:latin typeface="Arial" pitchFamily="34" charset="0"/>
                <a:cs typeface="Arial" pitchFamily="34" charset="0"/>
              </a:rPr>
              <a:t>249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10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= 371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8</a:t>
            </a:r>
            <a:endParaRPr lang="es-ES" sz="28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1" name="Group 67"/>
          <p:cNvGrpSpPr>
            <a:grpSpLocks/>
          </p:cNvGrpSpPr>
          <p:nvPr/>
        </p:nvGrpSpPr>
        <p:grpSpPr bwMode="auto">
          <a:xfrm>
            <a:off x="2771775" y="1989138"/>
            <a:ext cx="4321175" cy="3492500"/>
            <a:chOff x="2054" y="1926"/>
            <a:chExt cx="1824" cy="1215"/>
          </a:xfrm>
        </p:grpSpPr>
        <p:grpSp>
          <p:nvGrpSpPr>
            <p:cNvPr id="19462" name="Group 68"/>
            <p:cNvGrpSpPr>
              <a:grpSpLocks/>
            </p:cNvGrpSpPr>
            <p:nvPr/>
          </p:nvGrpSpPr>
          <p:grpSpPr bwMode="auto">
            <a:xfrm>
              <a:off x="2390" y="1926"/>
              <a:ext cx="1488" cy="858"/>
              <a:chOff x="912" y="1377"/>
              <a:chExt cx="1488" cy="858"/>
            </a:xfrm>
          </p:grpSpPr>
          <p:sp>
            <p:nvSpPr>
              <p:cNvPr id="19474" name="Text Box 69"/>
              <p:cNvSpPr txBox="1">
                <a:spLocks noChangeArrowheads="1"/>
              </p:cNvSpPr>
              <p:nvPr/>
            </p:nvSpPr>
            <p:spPr bwMode="auto">
              <a:xfrm>
                <a:off x="912" y="1377"/>
                <a:ext cx="275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249</a:t>
                </a:r>
                <a:endParaRPr lang="es-ES" sz="2000"/>
              </a:p>
            </p:txBody>
          </p:sp>
          <p:grpSp>
            <p:nvGrpSpPr>
              <p:cNvPr id="19475" name="Group 70"/>
              <p:cNvGrpSpPr>
                <a:grpSpLocks/>
              </p:cNvGrpSpPr>
              <p:nvPr/>
            </p:nvGrpSpPr>
            <p:grpSpPr bwMode="auto">
              <a:xfrm>
                <a:off x="1296" y="1377"/>
                <a:ext cx="432" cy="303"/>
                <a:chOff x="768" y="1281"/>
                <a:chExt cx="432" cy="303"/>
              </a:xfrm>
            </p:grpSpPr>
            <p:sp>
              <p:nvSpPr>
                <p:cNvPr id="1949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06" y="1281"/>
                  <a:ext cx="144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8</a:t>
                  </a:r>
                  <a:endParaRPr lang="es-ES" sz="2000"/>
                </a:p>
              </p:txBody>
            </p:sp>
            <p:grpSp>
              <p:nvGrpSpPr>
                <p:cNvPr id="19493" name="Group 72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949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949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9476" name="Text Box 75"/>
              <p:cNvSpPr txBox="1">
                <a:spLocks noChangeArrowheads="1"/>
              </p:cNvSpPr>
              <p:nvPr/>
            </p:nvSpPr>
            <p:spPr bwMode="auto">
              <a:xfrm>
                <a:off x="1276" y="1617"/>
                <a:ext cx="19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31</a:t>
                </a:r>
                <a:endParaRPr lang="es-ES" sz="2000"/>
              </a:p>
            </p:txBody>
          </p:sp>
          <p:grpSp>
            <p:nvGrpSpPr>
              <p:cNvPr id="19477" name="Group 76"/>
              <p:cNvGrpSpPr>
                <a:grpSpLocks/>
              </p:cNvGrpSpPr>
              <p:nvPr/>
            </p:nvGrpSpPr>
            <p:grpSpPr bwMode="auto">
              <a:xfrm>
                <a:off x="1680" y="1617"/>
                <a:ext cx="432" cy="303"/>
                <a:chOff x="768" y="1281"/>
                <a:chExt cx="432" cy="303"/>
              </a:xfrm>
            </p:grpSpPr>
            <p:sp>
              <p:nvSpPr>
                <p:cNvPr id="1948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806" y="1281"/>
                  <a:ext cx="144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8</a:t>
                  </a:r>
                  <a:endParaRPr lang="es-ES" sz="2000"/>
                </a:p>
              </p:txBody>
            </p:sp>
            <p:grpSp>
              <p:nvGrpSpPr>
                <p:cNvPr id="19489" name="Group 78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949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9491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9478" name="Text Box 81"/>
              <p:cNvSpPr txBox="1">
                <a:spLocks noChangeArrowheads="1"/>
              </p:cNvSpPr>
              <p:nvPr/>
            </p:nvSpPr>
            <p:spPr bwMode="auto">
              <a:xfrm>
                <a:off x="1708" y="1857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3</a:t>
                </a:r>
                <a:endParaRPr lang="es-ES" sz="2000"/>
              </a:p>
            </p:txBody>
          </p:sp>
          <p:grpSp>
            <p:nvGrpSpPr>
              <p:cNvPr id="19479" name="Group 82"/>
              <p:cNvGrpSpPr>
                <a:grpSpLocks/>
              </p:cNvGrpSpPr>
              <p:nvPr/>
            </p:nvGrpSpPr>
            <p:grpSpPr bwMode="auto">
              <a:xfrm>
                <a:off x="1968" y="1857"/>
                <a:ext cx="432" cy="303"/>
                <a:chOff x="768" y="1281"/>
                <a:chExt cx="432" cy="303"/>
              </a:xfrm>
            </p:grpSpPr>
            <p:sp>
              <p:nvSpPr>
                <p:cNvPr id="194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06" y="1281"/>
                  <a:ext cx="144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000"/>
                    <a:t>8</a:t>
                  </a:r>
                  <a:endParaRPr lang="es-ES" sz="2000"/>
                </a:p>
              </p:txBody>
            </p:sp>
            <p:grpSp>
              <p:nvGrpSpPr>
                <p:cNvPr id="19485" name="Group 84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194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948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19480" name="Text Box 87"/>
              <p:cNvSpPr txBox="1">
                <a:spLocks noChangeArrowheads="1"/>
              </p:cNvSpPr>
              <p:nvPr/>
            </p:nvSpPr>
            <p:spPr bwMode="auto">
              <a:xfrm>
                <a:off x="1996" y="2097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0</a:t>
                </a:r>
                <a:endParaRPr lang="es-ES" sz="2000"/>
              </a:p>
            </p:txBody>
          </p:sp>
          <p:sp>
            <p:nvSpPr>
              <p:cNvPr id="19481" name="Text Box 88"/>
              <p:cNvSpPr txBox="1">
                <a:spLocks noChangeArrowheads="1"/>
              </p:cNvSpPr>
              <p:nvPr/>
            </p:nvSpPr>
            <p:spPr bwMode="auto">
              <a:xfrm>
                <a:off x="1008" y="1617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1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9482" name="Text Box 89"/>
              <p:cNvSpPr txBox="1">
                <a:spLocks noChangeArrowheads="1"/>
              </p:cNvSpPr>
              <p:nvPr/>
            </p:nvSpPr>
            <p:spPr bwMode="auto">
              <a:xfrm>
                <a:off x="1344" y="1857"/>
                <a:ext cx="144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7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19483" name="Text Box 90"/>
              <p:cNvSpPr txBox="1">
                <a:spLocks noChangeArrowheads="1"/>
              </p:cNvSpPr>
              <p:nvPr/>
            </p:nvSpPr>
            <p:spPr bwMode="auto">
              <a:xfrm>
                <a:off x="1728" y="2097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3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19463" name="Group 91"/>
            <p:cNvGrpSpPr>
              <a:grpSpLocks/>
            </p:cNvGrpSpPr>
            <p:nvPr/>
          </p:nvGrpSpPr>
          <p:grpSpPr bwMode="auto">
            <a:xfrm>
              <a:off x="2102" y="2118"/>
              <a:ext cx="432" cy="138"/>
              <a:chOff x="4416" y="3249"/>
              <a:chExt cx="432" cy="138"/>
            </a:xfrm>
          </p:grpSpPr>
          <p:sp>
            <p:nvSpPr>
              <p:cNvPr id="19472" name="Text Box 92"/>
              <p:cNvSpPr txBox="1">
                <a:spLocks noChangeArrowheads="1"/>
              </p:cNvSpPr>
              <p:nvPr/>
            </p:nvSpPr>
            <p:spPr bwMode="auto">
              <a:xfrm>
                <a:off x="4416" y="3249"/>
                <a:ext cx="175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a</a:t>
                </a:r>
                <a:r>
                  <a:rPr lang="es-MX" sz="2000" baseline="-25000"/>
                  <a:t>0</a:t>
                </a:r>
                <a:endParaRPr lang="es-ES" sz="2000" baseline="-25000"/>
              </a:p>
            </p:txBody>
          </p:sp>
          <p:sp>
            <p:nvSpPr>
              <p:cNvPr id="19473" name="Line 93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9464" name="Group 94"/>
            <p:cNvGrpSpPr>
              <a:grpSpLocks/>
            </p:cNvGrpSpPr>
            <p:nvPr/>
          </p:nvGrpSpPr>
          <p:grpSpPr bwMode="auto">
            <a:xfrm>
              <a:off x="2438" y="2358"/>
              <a:ext cx="432" cy="159"/>
              <a:chOff x="4224" y="3057"/>
              <a:chExt cx="432" cy="159"/>
            </a:xfrm>
          </p:grpSpPr>
          <p:sp>
            <p:nvSpPr>
              <p:cNvPr id="19470" name="Text Box 95"/>
              <p:cNvSpPr txBox="1">
                <a:spLocks noChangeArrowheads="1"/>
              </p:cNvSpPr>
              <p:nvPr/>
            </p:nvSpPr>
            <p:spPr bwMode="auto">
              <a:xfrm>
                <a:off x="4224" y="3057"/>
                <a:ext cx="164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a</a:t>
                </a:r>
                <a:r>
                  <a:rPr lang="es-MX" sz="2000" baseline="-25000"/>
                  <a:t>1</a:t>
                </a:r>
                <a:endParaRPr lang="es-ES" sz="2000" baseline="-25000"/>
              </a:p>
            </p:txBody>
          </p:sp>
          <p:sp>
            <p:nvSpPr>
              <p:cNvPr id="19471" name="Line 96"/>
              <p:cNvSpPr>
                <a:spLocks noChangeShapeType="1"/>
              </p:cNvSpPr>
              <p:nvPr/>
            </p:nvSpPr>
            <p:spPr bwMode="auto">
              <a:xfrm>
                <a:off x="4464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9465" name="Group 97"/>
            <p:cNvGrpSpPr>
              <a:grpSpLocks/>
            </p:cNvGrpSpPr>
            <p:nvPr/>
          </p:nvGrpSpPr>
          <p:grpSpPr bwMode="auto">
            <a:xfrm>
              <a:off x="2774" y="2598"/>
              <a:ext cx="432" cy="159"/>
              <a:chOff x="4224" y="3057"/>
              <a:chExt cx="432" cy="159"/>
            </a:xfrm>
          </p:grpSpPr>
          <p:sp>
            <p:nvSpPr>
              <p:cNvPr id="19468" name="Text Box 98"/>
              <p:cNvSpPr txBox="1">
                <a:spLocks noChangeArrowheads="1"/>
              </p:cNvSpPr>
              <p:nvPr/>
            </p:nvSpPr>
            <p:spPr bwMode="auto">
              <a:xfrm>
                <a:off x="4224" y="3057"/>
                <a:ext cx="175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/>
                  <a:t>a</a:t>
                </a:r>
                <a:r>
                  <a:rPr lang="es-MX" sz="2000" baseline="-25000"/>
                  <a:t>2</a:t>
                </a:r>
                <a:endParaRPr lang="es-ES" sz="2000" baseline="-25000"/>
              </a:p>
            </p:txBody>
          </p:sp>
          <p:sp>
            <p:nvSpPr>
              <p:cNvPr id="19469" name="Line 99"/>
              <p:cNvSpPr>
                <a:spLocks noChangeShapeType="1"/>
              </p:cNvSpPr>
              <p:nvPr/>
            </p:nvSpPr>
            <p:spPr bwMode="auto">
              <a:xfrm>
                <a:off x="4464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19466" name="Line 100"/>
            <p:cNvSpPr>
              <a:spLocks noChangeShapeType="1"/>
            </p:cNvSpPr>
            <p:nvPr/>
          </p:nvSpPr>
          <p:spPr bwMode="auto">
            <a:xfrm flipH="1" flipV="1">
              <a:off x="2054" y="230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9467" name="WordArt 101"/>
            <p:cNvSpPr>
              <a:spLocks noChangeArrowheads="1" noChangeShapeType="1" noTextEdit="1"/>
            </p:cNvSpPr>
            <p:nvPr/>
          </p:nvSpPr>
          <p:spPr bwMode="auto">
            <a:xfrm rot="3297126">
              <a:off x="1893" y="2500"/>
              <a:ext cx="883" cy="399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71431"/>
                </a:avLst>
              </a:prstTxWarp>
            </a:bodyPr>
            <a:lstStyle/>
            <a:p>
              <a:pPr algn="ctr"/>
              <a:r>
                <a:rPr lang="es-CO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Decimal a Octal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6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3528" y="1307882"/>
            <a:ext cx="8568952" cy="471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sistema decimal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sistema binario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sistema octal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sistema hexadecimal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Conversiones entre los sistemas de numeración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en coma o punto fijo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en coma flotante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interna de datos: codificación alfanumérica</a:t>
            </a:r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376363"/>
            <a:ext cx="8099425" cy="3132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hangingPunct="1">
              <a:lnSpc>
                <a:spcPct val="8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octal</a:t>
            </a:r>
          </a:p>
          <a:p>
            <a:pPr eaLnBrk="1" hangingPunct="1">
              <a:lnSpc>
                <a:spcPct val="80000"/>
              </a:lnSpc>
            </a:pPr>
            <a:r>
              <a:rPr lang="es-E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Decimal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4" descr="Decim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976813"/>
            <a:ext cx="12954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4284663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20485" name="Picture 7" descr="Octal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797425"/>
            <a:ext cx="18732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8" y="657225"/>
            <a:ext cx="849788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Para convertir un número octal a decimal; hay que tener en cuenta que el valor de cada dígito está asociado a una potencia de 8, cuyo exponente es 0 en el BIT situado más a la derecha, y se incrementa de 1 en 1 según vamos avanzando posiciones hacia la izquierda.</a:t>
            </a: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Ejemplo : Convertir el numero 237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8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en Decimal.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84438" y="4149725"/>
            <a:ext cx="53641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237</a:t>
            </a:r>
            <a:r>
              <a:rPr lang="es-ES" sz="28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2.8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3.8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7.8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       128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 24  +  7   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            = 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159</a:t>
            </a: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455988" y="5661025"/>
            <a:ext cx="4789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237</a:t>
            </a:r>
            <a:r>
              <a:rPr lang="es-ES" sz="2800" b="1" baseline="-25000" dirty="0">
                <a:latin typeface="Arial" pitchFamily="34" charset="0"/>
                <a:cs typeface="Arial" pitchFamily="34" charset="0"/>
              </a:rPr>
              <a:t>8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 159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09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DE OCTAL A DECIMAL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699792" y="3140968"/>
            <a:ext cx="3816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45</a:t>
            </a:r>
            <a:r>
              <a:rPr lang="es-ES" sz="2800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4.8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5.8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0</a:t>
            </a:r>
            <a:endParaRPr lang="es-ES" sz="2800" baseline="300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 32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5   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=   37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38159" y="1484784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45</a:t>
            </a:r>
            <a:r>
              <a:rPr lang="es-ES" sz="3200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=37</a:t>
            </a:r>
            <a:r>
              <a:rPr lang="es-ES" sz="32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s-ES" sz="3200" baseline="-25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Decimal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hexadecimal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1" name="Picture 3" descr="Decim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013325"/>
            <a:ext cx="12954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211638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22533" name="Picture 6" descr="Hexadeci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4905375"/>
            <a:ext cx="14398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1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3883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En este sistema, los números se representan con dieciséis símbolos: </a:t>
            </a:r>
            <a:r>
              <a:rPr lang="es-E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0, 1, 2, 3, 4, 5, 6, 7, 8, 9, A, B, C, D, E y F.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Se utilizan los caracteres </a:t>
            </a:r>
            <a:r>
              <a:rPr lang="es-E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A, B, C, D, E y F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representando las cantidades decimales </a:t>
            </a:r>
            <a:r>
              <a:rPr lang="es-E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10, 11, 12, 13, 14 y 15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respectivamente, porque no hay dígitos mayores que 9 en el sistema decimal. El valor de cada uno de estos símbolos depende, como es lógico, de su posición, que se calcula mediante potencias de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base 16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/>
            <a:endParaRPr lang="es-ES" sz="1200" dirty="0">
              <a:latin typeface="Baby Face" pitchFamily="2" charset="0"/>
            </a:endParaRPr>
          </a:p>
          <a:p>
            <a:pPr algn="just" eaLnBrk="1" hangingPunct="1"/>
            <a:endParaRPr lang="es-ES" sz="3000" dirty="0">
              <a:latin typeface="Baby Fa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429000"/>
            <a:ext cx="2757487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792163" y="944563"/>
            <a:ext cx="79565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Ejemplo : Convertir el numero decimal 1735 a hexadecimal.</a:t>
            </a:r>
          </a:p>
          <a:p>
            <a:pPr algn="just"/>
            <a:endParaRPr lang="es-ES" sz="28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1.- Dividir 1735 entre 16 = 108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Resto : 7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283075" y="3095625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1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4283075" y="4337050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535488" y="3105150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0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4572000" y="4337050"/>
            <a:ext cx="395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3</a:t>
            </a: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4824413" y="5408613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4678363" y="5346700"/>
            <a:ext cx="720725" cy="6477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4822825" y="3105150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8</a:t>
            </a:r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4318000" y="4832350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4608513" y="4832350"/>
            <a:ext cx="395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3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4968875" y="4859338"/>
            <a:ext cx="395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00CC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1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2960688"/>
            <a:ext cx="16938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73125"/>
            <a:ext cx="229235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92163" y="1160463"/>
            <a:ext cx="79565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2.- Dividir 108 entre 16 = 6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Resto : 12 = C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920038" y="549275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6</a:t>
            </a:r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7775575" y="1989138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7667625" y="1844675"/>
            <a:ext cx="900113" cy="82867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8027988" y="1989138"/>
            <a:ext cx="36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609" name="Rectangle 18"/>
          <p:cNvSpPr>
            <a:spLocks noChangeArrowheads="1"/>
          </p:cNvSpPr>
          <p:nvPr/>
        </p:nvSpPr>
        <p:spPr bwMode="auto">
          <a:xfrm>
            <a:off x="792163" y="2528888"/>
            <a:ext cx="79565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3.- Dividir 6 entre 16 = 0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     Resto : 6</a:t>
            </a:r>
          </a:p>
        </p:txBody>
      </p:sp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6694488" y="2527300"/>
            <a:ext cx="39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 dirty="0"/>
              <a:t>0</a:t>
            </a:r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6804025" y="3932238"/>
            <a:ext cx="360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612" name="Oval 21"/>
          <p:cNvSpPr>
            <a:spLocks noChangeArrowheads="1"/>
          </p:cNvSpPr>
          <p:nvPr/>
        </p:nvSpPr>
        <p:spPr bwMode="auto">
          <a:xfrm>
            <a:off x="6586538" y="3787775"/>
            <a:ext cx="900112" cy="82867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5613" name="Rectangle 24"/>
          <p:cNvSpPr>
            <a:spLocks noChangeArrowheads="1"/>
          </p:cNvSpPr>
          <p:nvPr/>
        </p:nvSpPr>
        <p:spPr bwMode="auto">
          <a:xfrm>
            <a:off x="215900" y="4751388"/>
            <a:ext cx="86772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Para formar el número hexadecimal tomaremos los restos en orden inverso al que han sido obtenidos quedando.  1735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= 6C7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234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997200" y="5511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2800" dirty="0">
                <a:latin typeface="Arial" pitchFamily="34" charset="0"/>
                <a:cs typeface="Arial" pitchFamily="34" charset="0"/>
              </a:rPr>
              <a:t>249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10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=  F9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16</a:t>
            </a:r>
            <a:endParaRPr lang="es-ES" sz="28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2376488" y="2173288"/>
            <a:ext cx="3567112" cy="2635250"/>
            <a:chOff x="672" y="2498"/>
            <a:chExt cx="1824" cy="1000"/>
          </a:xfrm>
        </p:grpSpPr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1296" y="2498"/>
              <a:ext cx="1200" cy="654"/>
              <a:chOff x="480" y="2354"/>
              <a:chExt cx="1200" cy="654"/>
            </a:xfrm>
          </p:grpSpPr>
          <p:sp>
            <p:nvSpPr>
              <p:cNvPr id="26639" name="Text Box 7"/>
              <p:cNvSpPr txBox="1">
                <a:spLocks noChangeArrowheads="1"/>
              </p:cNvSpPr>
              <p:nvPr/>
            </p:nvSpPr>
            <p:spPr bwMode="auto">
              <a:xfrm>
                <a:off x="480" y="2354"/>
                <a:ext cx="3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/>
                  <a:t>249</a:t>
                </a:r>
                <a:endParaRPr lang="es-ES" sz="2400"/>
              </a:p>
            </p:txBody>
          </p:sp>
          <p:grpSp>
            <p:nvGrpSpPr>
              <p:cNvPr id="26640" name="Group 8"/>
              <p:cNvGrpSpPr>
                <a:grpSpLocks/>
              </p:cNvGrpSpPr>
              <p:nvPr/>
            </p:nvGrpSpPr>
            <p:grpSpPr bwMode="auto">
              <a:xfrm>
                <a:off x="864" y="2354"/>
                <a:ext cx="432" cy="334"/>
                <a:chOff x="768" y="1250"/>
                <a:chExt cx="432" cy="334"/>
              </a:xfrm>
            </p:grpSpPr>
            <p:sp>
              <p:nvSpPr>
                <p:cNvPr id="2665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06" y="1250"/>
                  <a:ext cx="25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400"/>
                    <a:t>16</a:t>
                  </a:r>
                  <a:endParaRPr lang="es-ES" sz="2400"/>
                </a:p>
              </p:txBody>
            </p:sp>
            <p:grpSp>
              <p:nvGrpSpPr>
                <p:cNvPr id="26651" name="Group 10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2665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2665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26641" name="Text Box 13"/>
              <p:cNvSpPr txBox="1">
                <a:spLocks noChangeArrowheads="1"/>
              </p:cNvSpPr>
              <p:nvPr/>
            </p:nvSpPr>
            <p:spPr bwMode="auto">
              <a:xfrm>
                <a:off x="844" y="2594"/>
                <a:ext cx="2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/>
                  <a:t>15</a:t>
                </a:r>
                <a:endParaRPr lang="es-ES" sz="2400"/>
              </a:p>
            </p:txBody>
          </p:sp>
          <p:grpSp>
            <p:nvGrpSpPr>
              <p:cNvPr id="26642" name="Group 14"/>
              <p:cNvGrpSpPr>
                <a:grpSpLocks/>
              </p:cNvGrpSpPr>
              <p:nvPr/>
            </p:nvGrpSpPr>
            <p:grpSpPr bwMode="auto">
              <a:xfrm>
                <a:off x="1248" y="2594"/>
                <a:ext cx="432" cy="334"/>
                <a:chOff x="768" y="1250"/>
                <a:chExt cx="432" cy="334"/>
              </a:xfrm>
            </p:grpSpPr>
            <p:sp>
              <p:nvSpPr>
                <p:cNvPr id="266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06" y="1250"/>
                  <a:ext cx="25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s-MX" sz="2400"/>
                    <a:t>16</a:t>
                  </a:r>
                  <a:endParaRPr lang="es-ES" sz="2400"/>
                </a:p>
              </p:txBody>
            </p:sp>
            <p:grpSp>
              <p:nvGrpSpPr>
                <p:cNvPr id="26647" name="Group 16"/>
                <p:cNvGrpSpPr>
                  <a:grpSpLocks/>
                </p:cNvGrpSpPr>
                <p:nvPr/>
              </p:nvGrpSpPr>
              <p:grpSpPr bwMode="auto">
                <a:xfrm>
                  <a:off x="768" y="1296"/>
                  <a:ext cx="432" cy="288"/>
                  <a:chOff x="768" y="1728"/>
                  <a:chExt cx="432" cy="288"/>
                </a:xfrm>
              </p:grpSpPr>
              <p:sp>
                <p:nvSpPr>
                  <p:cNvPr id="2664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2664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9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sp>
            <p:nvSpPr>
              <p:cNvPr id="26643" name="Text Box 19"/>
              <p:cNvSpPr txBox="1">
                <a:spLocks noChangeArrowheads="1"/>
              </p:cNvSpPr>
              <p:nvPr/>
            </p:nvSpPr>
            <p:spPr bwMode="auto">
              <a:xfrm>
                <a:off x="1276" y="2834"/>
                <a:ext cx="1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/>
                  <a:t>0</a:t>
                </a:r>
                <a:endParaRPr lang="es-ES" sz="2400"/>
              </a:p>
            </p:txBody>
          </p:sp>
          <p:sp>
            <p:nvSpPr>
              <p:cNvPr id="26644" name="Text Box 20"/>
              <p:cNvSpPr txBox="1">
                <a:spLocks noChangeArrowheads="1"/>
              </p:cNvSpPr>
              <p:nvPr/>
            </p:nvSpPr>
            <p:spPr bwMode="auto">
              <a:xfrm>
                <a:off x="576" y="2594"/>
                <a:ext cx="18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 b="1">
                    <a:solidFill>
                      <a:srgbClr val="FF6600"/>
                    </a:solidFill>
                  </a:rPr>
                  <a:t>9</a:t>
                </a:r>
                <a:endParaRPr lang="es-ES" sz="2400" b="1">
                  <a:solidFill>
                    <a:srgbClr val="FF6600"/>
                  </a:solidFill>
                </a:endParaRPr>
              </a:p>
            </p:txBody>
          </p:sp>
          <p:sp>
            <p:nvSpPr>
              <p:cNvPr id="26645" name="Text Box 21"/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23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000" b="1">
                    <a:solidFill>
                      <a:srgbClr val="FF6600"/>
                    </a:solidFill>
                  </a:rPr>
                  <a:t>F</a:t>
                </a:r>
                <a:endParaRPr lang="es-ES" sz="2000" b="1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26631" name="Group 22"/>
            <p:cNvGrpSpPr>
              <a:grpSpLocks/>
            </p:cNvGrpSpPr>
            <p:nvPr/>
          </p:nvGrpSpPr>
          <p:grpSpPr bwMode="auto">
            <a:xfrm>
              <a:off x="960" y="2690"/>
              <a:ext cx="432" cy="174"/>
              <a:chOff x="4416" y="3218"/>
              <a:chExt cx="432" cy="174"/>
            </a:xfrm>
          </p:grpSpPr>
          <p:sp>
            <p:nvSpPr>
              <p:cNvPr id="26637" name="Text Box 23"/>
              <p:cNvSpPr txBox="1">
                <a:spLocks noChangeArrowheads="1"/>
              </p:cNvSpPr>
              <p:nvPr/>
            </p:nvSpPr>
            <p:spPr bwMode="auto">
              <a:xfrm>
                <a:off x="4416" y="3218"/>
                <a:ext cx="23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/>
                  <a:t>a</a:t>
                </a:r>
                <a:r>
                  <a:rPr lang="es-MX" sz="2400" baseline="-25000"/>
                  <a:t>0</a:t>
                </a:r>
                <a:endParaRPr lang="es-ES" sz="2400" baseline="-25000"/>
              </a:p>
            </p:txBody>
          </p:sp>
          <p:sp>
            <p:nvSpPr>
              <p:cNvPr id="26638" name="Line 24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26632" name="Group 25"/>
            <p:cNvGrpSpPr>
              <a:grpSpLocks/>
            </p:cNvGrpSpPr>
            <p:nvPr/>
          </p:nvGrpSpPr>
          <p:grpSpPr bwMode="auto">
            <a:xfrm>
              <a:off x="1296" y="2930"/>
              <a:ext cx="432" cy="190"/>
              <a:chOff x="4128" y="2930"/>
              <a:chExt cx="432" cy="190"/>
            </a:xfrm>
          </p:grpSpPr>
          <p:sp>
            <p:nvSpPr>
              <p:cNvPr id="26635" name="Text Box 26"/>
              <p:cNvSpPr txBox="1">
                <a:spLocks noChangeArrowheads="1"/>
              </p:cNvSpPr>
              <p:nvPr/>
            </p:nvSpPr>
            <p:spPr bwMode="auto">
              <a:xfrm>
                <a:off x="4128" y="2930"/>
                <a:ext cx="22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sz="2400"/>
                  <a:t>a</a:t>
                </a:r>
                <a:r>
                  <a:rPr lang="es-MX" sz="2400" baseline="-25000"/>
                  <a:t>1</a:t>
                </a:r>
                <a:endParaRPr lang="es-ES" sz="2400" baseline="-25000"/>
              </a:p>
            </p:txBody>
          </p:sp>
          <p:sp>
            <p:nvSpPr>
              <p:cNvPr id="26636" name="Line 27"/>
              <p:cNvSpPr>
                <a:spLocks noChangeShapeType="1"/>
              </p:cNvSpPr>
              <p:nvPr/>
            </p:nvSpPr>
            <p:spPr bwMode="auto">
              <a:xfrm>
                <a:off x="4368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26633" name="Line 28"/>
            <p:cNvSpPr>
              <a:spLocks noChangeShapeType="1"/>
            </p:cNvSpPr>
            <p:nvPr/>
          </p:nvSpPr>
          <p:spPr bwMode="auto">
            <a:xfrm flipH="1" flipV="1">
              <a:off x="912" y="2832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634" name="WordArt 29"/>
            <p:cNvSpPr>
              <a:spLocks noChangeArrowheads="1" noChangeShapeType="1" noTextEdit="1"/>
            </p:cNvSpPr>
            <p:nvPr/>
          </p:nvSpPr>
          <p:spPr bwMode="auto">
            <a:xfrm rot="4590619">
              <a:off x="671" y="2929"/>
              <a:ext cx="570" cy="567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0468"/>
                </a:avLst>
              </a:prstTxWarp>
            </a:bodyPr>
            <a:lstStyle/>
            <a:p>
              <a:pPr algn="ctr"/>
              <a:r>
                <a:rPr lang="es-CO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Decimal a</a:t>
              </a:r>
            </a:p>
            <a:p>
              <a:pPr algn="ctr"/>
              <a:r>
                <a:rPr lang="es-CO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Hexadecimal</a:t>
              </a:r>
            </a:p>
          </p:txBody>
        </p:sp>
      </p:grpSp>
      <p:sp>
        <p:nvSpPr>
          <p:cNvPr id="26628" name="Text Box 30"/>
          <p:cNvSpPr txBox="1">
            <a:spLocks noChangeArrowheads="1"/>
          </p:cNvSpPr>
          <p:nvPr/>
        </p:nvSpPr>
        <p:spPr bwMode="auto">
          <a:xfrm>
            <a:off x="2177692" y="407566"/>
            <a:ext cx="49664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/>
            <a:r>
              <a:rPr lang="es-MX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de </a:t>
            </a:r>
            <a:r>
              <a:rPr lang="es-MX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 </a:t>
            </a:r>
            <a:endParaRPr lang="es-MX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s-MX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Decimal </a:t>
            </a:r>
            <a:r>
              <a:rPr lang="es-MX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Hexadecimal</a:t>
            </a:r>
            <a:endParaRPr lang="es-E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Text Box 31"/>
          <p:cNvSpPr txBox="1">
            <a:spLocks noChangeArrowheads="1"/>
          </p:cNvSpPr>
          <p:nvPr/>
        </p:nvSpPr>
        <p:spPr bwMode="auto">
          <a:xfrm>
            <a:off x="2015958" y="1412776"/>
            <a:ext cx="5456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s-MX" sz="2800" dirty="0">
                <a:latin typeface="Arial" pitchFamily="34" charset="0"/>
                <a:cs typeface="Arial" pitchFamily="34" charset="0"/>
              </a:rPr>
              <a:t>Convertir 249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 a Hexadecimal </a:t>
            </a:r>
            <a:r>
              <a:rPr lang="es-MX" sz="2800" baseline="-25000" dirty="0">
                <a:latin typeface="Arial" pitchFamily="34" charset="0"/>
                <a:cs typeface="Arial" pitchFamily="34" charset="0"/>
              </a:rPr>
              <a:t>16</a:t>
            </a:r>
            <a:endParaRPr lang="es-ES" sz="28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65188" y="1376363"/>
            <a:ext cx="8099425" cy="3132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Conversión:</a:t>
            </a:r>
          </a:p>
          <a:p>
            <a:pPr eaLnBrk="1" hangingPunct="1">
              <a:lnSpc>
                <a:spcPct val="8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hexadecimal</a:t>
            </a:r>
          </a:p>
          <a:p>
            <a:pPr eaLnBrk="1" hangingPunct="1">
              <a:lnSpc>
                <a:spcPct val="80000"/>
              </a:lnSpc>
            </a:pPr>
            <a:r>
              <a:rPr lang="es-E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Decimal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 descr="Decim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976813"/>
            <a:ext cx="12954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284663" y="5229225"/>
            <a:ext cx="792162" cy="576263"/>
          </a:xfrm>
          <a:prstGeom prst="rightArrow">
            <a:avLst>
              <a:gd name="adj1" fmla="val 49861"/>
              <a:gd name="adj2" fmla="val 6529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27653" name="Picture 6" descr="Hexadeci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941888"/>
            <a:ext cx="14398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3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657225"/>
            <a:ext cx="849788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Para convertir un número hexadecimal a decimal; hay que tener en cuenta que el valor de cada dígito está asociado a una potencia de 16, cuyo exponente es 0 en el BIT situado más a la derecha, y se incrementa de 1 en 1 según vamos avanzando posiciones hacia la izquierda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Ejemplo : Convertir el numero 1A3F</a:t>
            </a:r>
            <a:r>
              <a:rPr lang="es-ES" sz="2800" baseline="-25000" dirty="0">
                <a:latin typeface="Arial" pitchFamily="34" charset="0"/>
                <a:cs typeface="Arial" pitchFamily="34" charset="0"/>
              </a:rPr>
              <a:t>16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en Decimal.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39750" y="4365625"/>
            <a:ext cx="8245475" cy="302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1A3F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1.16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.16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3.16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1   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F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.16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1A3F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1.4096 +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 256 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+ 3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16   + F   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1A3F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1.4096 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 10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256   + 3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16   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15</a:t>
            </a:r>
          </a:p>
          <a:p>
            <a:r>
              <a:rPr lang="es-ES" sz="2800" b="1" dirty="0">
                <a:latin typeface="Arial" pitchFamily="34" charset="0"/>
                <a:cs typeface="Arial" pitchFamily="34" charset="0"/>
              </a:rPr>
              <a:t>1A3F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 4096  +  2560   + 48   + 15 = 6719  </a:t>
            </a:r>
          </a:p>
          <a:p>
            <a:r>
              <a:rPr lang="es-ES" sz="2800" dirty="0" smtClean="0">
                <a:latin typeface="Baby Face" pitchFamily="2" charset="0"/>
              </a:rPr>
              <a:t>  </a:t>
            </a:r>
            <a:endParaRPr lang="es-ES" sz="2800" dirty="0">
              <a:latin typeface="Baby Face" pitchFamily="2" charset="0"/>
            </a:endParaRPr>
          </a:p>
          <a:p>
            <a:endParaRPr lang="es-ES" sz="2800" dirty="0">
              <a:latin typeface="Baby Face" pitchFamily="2" charset="0"/>
            </a:endParaRPr>
          </a:p>
          <a:p>
            <a:endParaRPr lang="es-ES" sz="2800" baseline="30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773238"/>
            <a:ext cx="7920037" cy="19796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</a:t>
            </a:r>
            <a:r>
              <a:rPr lang="es-MX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ásicos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Sistema de Numer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968750"/>
            <a:ext cx="2160588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conversión </a:t>
            </a:r>
            <a:b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hexadecimal a Decimal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24775" y="2567226"/>
            <a:ext cx="8388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3B7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3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.16</a:t>
            </a:r>
            <a:r>
              <a:rPr lang="es-ES" sz="28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+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B.16</a:t>
            </a:r>
            <a:r>
              <a:rPr lang="es-ES" sz="2800" baseline="30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    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.16</a:t>
            </a:r>
            <a:r>
              <a:rPr lang="es-ES" sz="28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lvl="0"/>
            <a:r>
              <a:rPr lang="es-E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3B7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 3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256   + B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16   +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   </a:t>
            </a:r>
            <a:endParaRPr lang="es-E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3B7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 3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256   +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16 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+ 7</a:t>
            </a:r>
            <a:endParaRPr lang="es-E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3B7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    768     +  176      </a:t>
            </a:r>
            <a:r>
              <a:rPr lang="es-E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  = 951  </a:t>
            </a:r>
            <a:endParaRPr lang="es-E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984064" y="1628800"/>
            <a:ext cx="2481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3B7</a:t>
            </a:r>
            <a:r>
              <a:rPr lang="es-ES" sz="28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16 =              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6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539553" y="765175"/>
            <a:ext cx="8210748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 sistema de </a:t>
            </a:r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numeración </a:t>
            </a:r>
          </a:p>
          <a:p>
            <a:pPr algn="just"/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800" dirty="0" smtClean="0">
                <a:latin typeface="Arial" pitchFamily="34" charset="0"/>
                <a:cs typeface="Arial" pitchFamily="34" charset="0"/>
              </a:rPr>
              <a:t>Conjunto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ordenado de símbolos, denominados dígitos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, cuyas reglas permiten representar datos numéricos. 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CO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28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norma principal en un sistema de numeración posicional es que un mismo símbolo tiene distinto valor según la posición que ocupe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CO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2800" dirty="0">
                <a:latin typeface="Arial" pitchFamily="34" charset="0"/>
                <a:cs typeface="Arial" pitchFamily="34" charset="0"/>
              </a:rPr>
              <a:t>Los sistemas de uso común en el diseño de sistemas digitales son: el decimal, el binario, el octal y el hexadecimal.</a:t>
            </a:r>
          </a:p>
          <a:p>
            <a:pPr algn="just"/>
            <a:endParaRPr lang="es-CO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408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Numeración: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Decimal</a:t>
            </a:r>
          </a:p>
          <a:p>
            <a:pPr eaLnBrk="1" hangingPunct="1">
              <a:lnSpc>
                <a:spcPct val="90000"/>
              </a:lnSpc>
            </a:pPr>
            <a:endParaRPr lang="es-MX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Base(10)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4" descr="Decim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45719">
            <a:off x="6192838" y="3968750"/>
            <a:ext cx="22320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971550" y="765175"/>
            <a:ext cx="7885113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dirty="0">
                <a:latin typeface="Arial" pitchFamily="34" charset="0"/>
                <a:cs typeface="Arial" pitchFamily="34" charset="0"/>
              </a:rPr>
              <a:t>Sistema de numeración que se compone de diez símbolos o dígitos (0, 1, 2, 3, 4, 5, 6, 7, 8 y 9) a los que otorga un valor dependiendo de la posición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que ocupen en la cifra: unidades, decenas, centenas, millares, etc. Donde la Base a que usa es la 10.</a:t>
            </a:r>
          </a:p>
          <a:p>
            <a:pPr algn="ctr"/>
            <a:endParaRPr lang="es-ES" sz="28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Por ejemplo el numero 528 significa :</a:t>
            </a:r>
          </a:p>
          <a:p>
            <a:pPr algn="ctr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5 centenas + 2 decenas + 8 unidades</a:t>
            </a:r>
          </a:p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500 + 20 + 8 o, lo que es lo mismo</a:t>
            </a:r>
          </a:p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5⋅10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+ 2⋅10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" sz="28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+ 8⋅10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8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 528</a:t>
            </a:r>
          </a:p>
        </p:txBody>
      </p:sp>
    </p:spTree>
    <p:extLst>
      <p:ext uri="{BB962C8B-B14F-4D97-AF65-F5344CB8AC3E}">
        <p14:creationId xmlns:p14="http://schemas.microsoft.com/office/powerpoint/2010/main" val="27875493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376363"/>
            <a:ext cx="7920038" cy="19796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</a:t>
            </a: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Numeración: </a:t>
            </a:r>
            <a:endParaRPr lang="es-MX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binario</a:t>
            </a:r>
          </a:p>
          <a:p>
            <a:pPr eaLnBrk="1" hangingPunct="1">
              <a:lnSpc>
                <a:spcPct val="90000"/>
              </a:lnSpc>
            </a:pPr>
            <a:endParaRPr lang="es-MX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Base(2)</a:t>
            </a:r>
            <a:endParaRPr lang="es-ES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4" descr="Bi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18332">
            <a:off x="5508625" y="4041775"/>
            <a:ext cx="2763838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468313" y="692696"/>
            <a:ext cx="8351837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just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Sistema de numeración que utiliza sólo dos dígitos, el cero (0) y el uno (1), donde estos tienen distinto valor dependiendo de la posición que ocupen. Usando la potencia de base 2. </a:t>
            </a: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ES" sz="2800" dirty="0">
                <a:latin typeface="Arial" pitchFamily="34" charset="0"/>
                <a:cs typeface="Arial" pitchFamily="34" charset="0"/>
              </a:rPr>
              <a:t>Por ejemplo el numero binario 1011 tiene un valor en decimal que se calcula así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       1⋅2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+ 0⋅2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+ 1⋅2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+ 1⋅2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= 8  + 0 + 2 + 1</a:t>
            </a:r>
          </a:p>
          <a:p>
            <a:pPr algn="ctr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=11</a:t>
            </a:r>
          </a:p>
          <a:p>
            <a:pPr algn="ctr" eaLnBrk="1" hangingPunct="1"/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s-ES" sz="2800" dirty="0" smtClean="0">
                <a:latin typeface="Arial" pitchFamily="34" charset="0"/>
                <a:cs typeface="Arial" pitchFamily="34" charset="0"/>
              </a:rPr>
              <a:t>y lo escribimos así: 1011</a:t>
            </a:r>
            <a:r>
              <a:rPr lang="es-E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=11</a:t>
            </a:r>
            <a:r>
              <a:rPr lang="es-ES" sz="2800" baseline="-25000" dirty="0" smtClean="0">
                <a:latin typeface="Arial" pitchFamily="34" charset="0"/>
                <a:cs typeface="Arial" pitchFamily="34" charset="0"/>
              </a:rPr>
              <a:t>10</a:t>
            </a:r>
            <a:endParaRPr lang="es-ES" sz="28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971600" y="2924944"/>
            <a:ext cx="7398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 1⋅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+ 0⋅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+ 1⋅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+ 1⋅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+0⋅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+ 1⋅2</a:t>
            </a:r>
            <a:r>
              <a:rPr lang="es-ES" sz="28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800" baseline="300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800" baseline="30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32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+ 0 +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8 +4+0+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r>
              <a:rPr lang="es-ES" sz="2800" dirty="0" smtClean="0">
                <a:latin typeface="Arial" pitchFamily="34" charset="0"/>
                <a:cs typeface="Arial" pitchFamily="34" charset="0"/>
              </a:rPr>
              <a:t>=45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800" dirty="0">
                <a:latin typeface="Arial" pitchFamily="34" charset="0"/>
                <a:cs typeface="Arial" pitchFamily="34" charset="0"/>
              </a:rPr>
              <a:t>y lo escribimos así: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101101</a:t>
            </a:r>
            <a:r>
              <a:rPr lang="es-E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=45</a:t>
            </a:r>
            <a:r>
              <a:rPr lang="es-ES" sz="2800" baseline="-25000" dirty="0" smtClean="0">
                <a:latin typeface="Arial" pitchFamily="34" charset="0"/>
                <a:cs typeface="Arial" pitchFamily="34" charset="0"/>
              </a:rPr>
              <a:t>10</a:t>
            </a:r>
            <a:endParaRPr lang="es-CO" sz="2800" dirty="0"/>
          </a:p>
        </p:txBody>
      </p:sp>
      <p:sp>
        <p:nvSpPr>
          <p:cNvPr id="9" name="8 Rectángulo"/>
          <p:cNvSpPr/>
          <p:nvPr/>
        </p:nvSpPr>
        <p:spPr>
          <a:xfrm>
            <a:off x="2699792" y="1484784"/>
            <a:ext cx="3469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101101</a:t>
            </a:r>
            <a:r>
              <a:rPr lang="es-ES" sz="3200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          </a:t>
            </a:r>
            <a:r>
              <a:rPr lang="es-ES" sz="3200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s-ES" sz="3200" baseline="-25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1412</Words>
  <Application>Microsoft Office PowerPoint</Application>
  <PresentationFormat>Presentación en pantalla (4:3)</PresentationFormat>
  <Paragraphs>239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CONCEPTOS BÁSICOS DE PROGRAMACIÓN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DE OCTAL A DECIMAL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conversión  hexadecimal a Decimal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PROGRAMACIÓN</dc:title>
  <dc:creator>Usuario</dc:creator>
  <cp:lastModifiedBy>Usuario</cp:lastModifiedBy>
  <cp:revision>19</cp:revision>
  <dcterms:created xsi:type="dcterms:W3CDTF">2012-05-19T17:24:27Z</dcterms:created>
  <dcterms:modified xsi:type="dcterms:W3CDTF">2012-05-26T01:42:21Z</dcterms:modified>
</cp:coreProperties>
</file>