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24B5F-1B20-477D-8D9D-8AB73B620936}" type="datetimeFigureOut">
              <a:rPr lang="es-CO" smtClean="0"/>
              <a:t>01/06/2012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F6AA0-5AEA-43B3-B62E-F408C8EB4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020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B366-3F76-4287-9AAC-36FEABFFD2A3}" type="datetimeFigureOut">
              <a:rPr lang="es-CO" smtClean="0"/>
              <a:t>01/06/2012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CE5A8-1793-4465-96BB-3486ED139E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744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6943-B572-4BDC-991B-F01263ED2C7E}" type="datetime1">
              <a:rPr lang="es-CO" smtClean="0"/>
              <a:t>01/06/2012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405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81C-9D23-4A68-9FCF-DDFFB7D29BD5}" type="datetime1">
              <a:rPr lang="es-CO" smtClean="0"/>
              <a:t>01/06/2012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59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E21A-07DA-41DD-B993-FD4DC7E67797}" type="datetime1">
              <a:rPr lang="es-CO" smtClean="0"/>
              <a:t>01/06/2012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1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37C2-CE98-4CD1-9C44-72549674F4E1}" type="datetime1">
              <a:rPr lang="es-CO" smtClean="0"/>
              <a:t>01/06/2012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85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A130-9D1D-4746-9608-A63D2F786567}" type="datetime1">
              <a:rPr lang="es-CO" smtClean="0"/>
              <a:t>01/06/2012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32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6158-88AB-40C0-94D0-BAD91F8C275D}" type="datetime1">
              <a:rPr lang="es-CO" smtClean="0"/>
              <a:t>01/06/2012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5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6E9-2698-4A5E-A064-2683CBDA201A}" type="datetime1">
              <a:rPr lang="es-CO" smtClean="0"/>
              <a:t>01/06/2012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69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DC04-AB5E-4201-9718-E9BEF64E6C22}" type="datetime1">
              <a:rPr lang="es-CO" smtClean="0"/>
              <a:t>01/06/2012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65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FF45-55F0-483D-8C29-E5D275C0625E}" type="datetime1">
              <a:rPr lang="es-CO" smtClean="0"/>
              <a:t>01/06/2012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55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38C5-6820-4E4C-BA44-FF9CA0FAC36C}" type="datetime1">
              <a:rPr lang="es-CO" smtClean="0"/>
              <a:t>01/06/2012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063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633B-BAAD-4883-8609-5688C600E44C}" type="datetime1">
              <a:rPr lang="es-CO" smtClean="0"/>
              <a:t>01/06/2012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7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6DE3-6C21-454C-937A-B58911AEF6EC}" type="datetime1">
              <a:rPr lang="es-CO" smtClean="0"/>
              <a:t>01/06/2012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61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CONCEPTOS BÁSICOS DE PROGRAMACIÓN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 programación de </a:t>
            </a:r>
            <a:r>
              <a:rPr lang="es-CO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computadoras(1)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Codificación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Entrada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Documento de diseño del software</a:t>
            </a:r>
          </a:p>
          <a:p>
            <a:pPr marL="0" indent="0" eaLnBrk="1" hangingPunct="1"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Actividades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Creación del código fuente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Pruebas de unidades</a:t>
            </a:r>
          </a:p>
          <a:p>
            <a:pPr marL="0" indent="0" eaLnBrk="1" hangingPunct="1"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Salida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Código de módulos, probado</a:t>
            </a:r>
          </a:p>
          <a:p>
            <a:pPr eaLnBrk="1" hangingPunct="1"/>
            <a:endParaRPr lang="es-GT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Integración. Validación</a:t>
            </a:r>
            <a:endParaRPr lang="es-GT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Entrada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Código de módulos, probado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Documento de requerimientos del software (validación)</a:t>
            </a:r>
          </a:p>
          <a:p>
            <a:pPr marL="0" indent="0" eaLnBrk="1" hangingPunct="1"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Actividades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Pruebas de integración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Pruebas de validación</a:t>
            </a:r>
          </a:p>
          <a:p>
            <a:pPr marL="0" indent="0" eaLnBrk="1" hangingPunct="1"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Salida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Aplicación completa, lista para usar</a:t>
            </a:r>
            <a:endParaRPr lang="es-GT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GT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Mantenimiento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507288" cy="45259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GT" sz="2800" b="1" dirty="0" smtClean="0">
                <a:latin typeface="Arial" pitchFamily="34" charset="0"/>
                <a:cs typeface="Arial" pitchFamily="34" charset="0"/>
              </a:rPr>
              <a:t>Entrada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Software listo para usar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GT" sz="2800" b="1" dirty="0" smtClean="0">
                <a:latin typeface="Arial" pitchFamily="34" charset="0"/>
                <a:cs typeface="Arial" pitchFamily="34" charset="0"/>
              </a:rPr>
              <a:t>Actividades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Instalación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Uso en paralelo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Implementación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Nuevos requerimientos, correcciones y modificaciones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Soporte de usuarios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GT" sz="2800" b="1" dirty="0" smtClean="0">
                <a:latin typeface="Arial" pitchFamily="34" charset="0"/>
                <a:cs typeface="Arial" pitchFamily="34" charset="0"/>
              </a:rPr>
              <a:t>Salida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Aplicación respondiendo a las necesidades actuales</a:t>
            </a:r>
          </a:p>
        </p:txBody>
      </p:sp>
    </p:spTree>
    <p:extLst>
      <p:ext uri="{BB962C8B-B14F-4D97-AF65-F5344CB8AC3E}">
        <p14:creationId xmlns:p14="http://schemas.microsoft.com/office/powerpoint/2010/main" val="19844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GT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Concepto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sz="2800" dirty="0" smtClean="0">
                <a:latin typeface="Arial" pitchFamily="34" charset="0"/>
                <a:cs typeface="Arial" pitchFamily="34" charset="0"/>
              </a:rPr>
              <a:t>El software nace, crece y muere</a:t>
            </a:r>
          </a:p>
          <a:p>
            <a:pPr lvl="1" eaLnBrk="1" hangingPunct="1"/>
            <a:r>
              <a:rPr lang="es-GT" dirty="0" smtClean="0">
                <a:latin typeface="Arial" pitchFamily="34" charset="0"/>
                <a:cs typeface="Arial" pitchFamily="34" charset="0"/>
              </a:rPr>
              <a:t>Es su ciclo de vida</a:t>
            </a:r>
          </a:p>
          <a:p>
            <a:pPr lvl="1" eaLnBrk="1" hangingPunct="1"/>
            <a:r>
              <a:rPr lang="es-GT" dirty="0" smtClean="0">
                <a:latin typeface="Arial" pitchFamily="34" charset="0"/>
                <a:cs typeface="Arial" pitchFamily="34" charset="0"/>
              </a:rPr>
              <a:t>Nace con sus requerimientos y diseño</a:t>
            </a:r>
          </a:p>
          <a:p>
            <a:pPr lvl="1" eaLnBrk="1" hangingPunct="1"/>
            <a:r>
              <a:rPr lang="es-GT" dirty="0" smtClean="0">
                <a:latin typeface="Arial" pitchFamily="34" charset="0"/>
                <a:cs typeface="Arial" pitchFamily="34" charset="0"/>
              </a:rPr>
              <a:t>Crece con su desarrollo y mantenimiento</a:t>
            </a:r>
          </a:p>
          <a:p>
            <a:pPr lvl="1" eaLnBrk="1" hangingPunct="1"/>
            <a:r>
              <a:rPr lang="es-GT" dirty="0" smtClean="0">
                <a:latin typeface="Arial" pitchFamily="34" charset="0"/>
                <a:cs typeface="Arial" pitchFamily="34" charset="0"/>
              </a:rPr>
              <a:t>Muere cuando se reemplaza por otro</a:t>
            </a:r>
          </a:p>
          <a:p>
            <a:pPr eaLnBrk="1" hangingPunct="1"/>
            <a:r>
              <a:rPr lang="es-GT" sz="2800" dirty="0" smtClean="0">
                <a:latin typeface="Arial" pitchFamily="34" charset="0"/>
                <a:cs typeface="Arial" pitchFamily="34" charset="0"/>
              </a:rPr>
              <a:t>Software obsoleto</a:t>
            </a:r>
          </a:p>
        </p:txBody>
      </p:sp>
    </p:spTree>
    <p:extLst>
      <p:ext uri="{BB962C8B-B14F-4D97-AF65-F5344CB8AC3E}">
        <p14:creationId xmlns:p14="http://schemas.microsoft.com/office/powerpoint/2010/main" val="3219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Software Obsoleto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GT" sz="2800" b="1" dirty="0" smtClean="0">
                <a:latin typeface="Arial" pitchFamily="34" charset="0"/>
                <a:cs typeface="Arial" pitchFamily="34" charset="0"/>
              </a:rPr>
              <a:t>Razones</a:t>
            </a:r>
          </a:p>
          <a:p>
            <a:pPr lvl="1" eaLnBrk="1" hangingPunct="1"/>
            <a:r>
              <a:rPr lang="es-GT" dirty="0" smtClean="0">
                <a:latin typeface="Arial" pitchFamily="34" charset="0"/>
                <a:cs typeface="Arial" pitchFamily="34" charset="0"/>
              </a:rPr>
              <a:t>Crecimiento de la empresa</a:t>
            </a:r>
          </a:p>
          <a:p>
            <a:pPr lvl="2" eaLnBrk="1" hangingPunct="1"/>
            <a:r>
              <a:rPr lang="es-GT" sz="2800" dirty="0" smtClean="0">
                <a:latin typeface="Arial" pitchFamily="34" charset="0"/>
                <a:cs typeface="Arial" pitchFamily="34" charset="0"/>
              </a:rPr>
              <a:t>Cambio de los requerimientos originales</a:t>
            </a:r>
          </a:p>
          <a:p>
            <a:pPr lvl="3" eaLnBrk="1" hangingPunct="1"/>
            <a:r>
              <a:rPr lang="es-GT" sz="2800" dirty="0" smtClean="0">
                <a:latin typeface="Arial" pitchFamily="34" charset="0"/>
                <a:cs typeface="Arial" pitchFamily="34" charset="0"/>
              </a:rPr>
              <a:t>Número de usuarios</a:t>
            </a:r>
          </a:p>
          <a:p>
            <a:pPr lvl="3" eaLnBrk="1" hangingPunct="1"/>
            <a:r>
              <a:rPr lang="es-GT" sz="2800" dirty="0" smtClean="0">
                <a:latin typeface="Arial" pitchFamily="34" charset="0"/>
                <a:cs typeface="Arial" pitchFamily="34" charset="0"/>
              </a:rPr>
              <a:t>Número de transacciones</a:t>
            </a:r>
          </a:p>
          <a:p>
            <a:pPr lvl="2" eaLnBrk="1" hangingPunct="1"/>
            <a:r>
              <a:rPr lang="es-GT" sz="2800" dirty="0" smtClean="0">
                <a:latin typeface="Arial" pitchFamily="34" charset="0"/>
                <a:cs typeface="Arial" pitchFamily="34" charset="0"/>
              </a:rPr>
              <a:t>Distribución del software</a:t>
            </a:r>
          </a:p>
          <a:p>
            <a:pPr lvl="1" eaLnBrk="1" hangingPunct="1"/>
            <a:r>
              <a:rPr lang="es-GT" dirty="0" smtClean="0">
                <a:latin typeface="Arial" pitchFamily="34" charset="0"/>
                <a:cs typeface="Arial" pitchFamily="34" charset="0"/>
              </a:rPr>
              <a:t>Cambio de operaciones</a:t>
            </a:r>
          </a:p>
          <a:p>
            <a:pPr lvl="2" eaLnBrk="1" hangingPunct="1"/>
            <a:r>
              <a:rPr lang="es-GT" sz="2800" dirty="0" smtClean="0">
                <a:latin typeface="Arial" pitchFamily="34" charset="0"/>
                <a:cs typeface="Arial" pitchFamily="34" charset="0"/>
              </a:rPr>
              <a:t>Ampliación</a:t>
            </a:r>
          </a:p>
          <a:p>
            <a:pPr lvl="2" eaLnBrk="1" hangingPunct="1"/>
            <a:r>
              <a:rPr lang="es-GT" sz="2800" dirty="0" smtClean="0">
                <a:latin typeface="Arial" pitchFamily="34" charset="0"/>
                <a:cs typeface="Arial" pitchFamily="34" charset="0"/>
              </a:rPr>
              <a:t>Integración con otros sistemas</a:t>
            </a:r>
          </a:p>
        </p:txBody>
      </p:sp>
    </p:spTree>
    <p:extLst>
      <p:ext uri="{BB962C8B-B14F-4D97-AF65-F5344CB8AC3E}">
        <p14:creationId xmlns:p14="http://schemas.microsoft.com/office/powerpoint/2010/main" val="18272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GT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Definición Formal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s-GT" sz="2800" b="1" dirty="0" smtClean="0">
                <a:latin typeface="Arial" pitchFamily="34" charset="0"/>
                <a:cs typeface="Arial" pitchFamily="34" charset="0"/>
              </a:rPr>
              <a:t>ISO/IEC </a:t>
            </a:r>
            <a:r>
              <a:rPr lang="es-GT" sz="2800" b="1" dirty="0" smtClean="0">
                <a:latin typeface="Arial" pitchFamily="34" charset="0"/>
                <a:cs typeface="Arial" pitchFamily="34" charset="0"/>
              </a:rPr>
              <a:t>12207</a:t>
            </a:r>
          </a:p>
          <a:p>
            <a:pPr marL="0" indent="0" eaLnBrk="1" hangingPunct="1">
              <a:buNone/>
            </a:pPr>
            <a:r>
              <a:rPr lang="es-GT" sz="2800" dirty="0" smtClean="0">
                <a:latin typeface="Arial" pitchFamily="34" charset="0"/>
                <a:cs typeface="Arial" pitchFamily="34" charset="0"/>
              </a:rPr>
              <a:t>Estándar 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para los procesos de ciclo de vida del 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software</a:t>
            </a:r>
          </a:p>
          <a:p>
            <a:pPr marL="0" indent="0" eaLnBrk="1" hangingPunct="1">
              <a:buNone/>
            </a:pPr>
            <a:endParaRPr lang="es-GT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buNone/>
            </a:pPr>
            <a:r>
              <a:rPr lang="es-GT" sz="2800" dirty="0" smtClean="0">
                <a:latin typeface="Arial" pitchFamily="34" charset="0"/>
                <a:cs typeface="Arial" pitchFamily="34" charset="0"/>
              </a:rPr>
              <a:t>“Un marco de referencia que contiene los procesos, las actividades y las tareas involucradas en el desarrollo, la explotación y el mantenimiento de un producto de software, abarcando la vida del sistema desde la definición de los requisitos hasta la finalización de su uso”.</a:t>
            </a:r>
          </a:p>
        </p:txBody>
      </p:sp>
    </p:spTree>
    <p:extLst>
      <p:ext uri="{BB962C8B-B14F-4D97-AF65-F5344CB8AC3E}">
        <p14:creationId xmlns:p14="http://schemas.microsoft.com/office/powerpoint/2010/main" val="9649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GT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Actividades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s-GT" sz="2800" b="1" dirty="0" smtClean="0">
                <a:latin typeface="Arial" pitchFamily="34" charset="0"/>
                <a:cs typeface="Arial" pitchFamily="34" charset="0"/>
              </a:rPr>
              <a:t>Modelo en cascada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19812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 dirty="0">
                <a:solidFill>
                  <a:schemeClr val="bg1"/>
                </a:solidFill>
                <a:latin typeface="Arial" charset="0"/>
              </a:rPr>
              <a:t>Análisis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743200" y="3187080"/>
            <a:ext cx="19812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 dirty="0">
                <a:solidFill>
                  <a:schemeClr val="bg1"/>
                </a:solidFill>
                <a:latin typeface="Arial" charset="0"/>
              </a:rPr>
              <a:t>Diseño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886200" y="4025280"/>
            <a:ext cx="19812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bg1"/>
                </a:solidFill>
                <a:latin typeface="Arial" charset="0"/>
              </a:rPr>
              <a:t>Codificación</a:t>
            </a:r>
            <a:endParaRPr lang="es-ES_tradnl" sz="2000">
              <a:latin typeface="Arial" charset="0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5029200" y="4863480"/>
            <a:ext cx="19812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bg1"/>
                </a:solidFill>
                <a:latin typeface="Arial" charset="0"/>
              </a:rPr>
              <a:t>Integración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172200" y="5701680"/>
            <a:ext cx="1981200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60000"/>
              <a:buFont typeface="Monotype Sorts" pitchFamily="2" charset="2"/>
              <a:buNone/>
            </a:pPr>
            <a:r>
              <a:rPr lang="es-ES_tradnl" sz="2000">
                <a:solidFill>
                  <a:schemeClr val="bg1"/>
                </a:solidFill>
                <a:latin typeface="Arial" charset="0"/>
              </a:rPr>
              <a:t>Mantenimiento</a:t>
            </a:r>
          </a:p>
        </p:txBody>
      </p:sp>
      <p:cxnSp>
        <p:nvCxnSpPr>
          <p:cNvPr id="70665" name="AutoShape 9"/>
          <p:cNvCxnSpPr>
            <a:cxnSpLocks noChangeShapeType="1"/>
          </p:cNvCxnSpPr>
          <p:nvPr/>
        </p:nvCxnSpPr>
        <p:spPr bwMode="auto">
          <a:xfrm>
            <a:off x="3505200" y="2577480"/>
            <a:ext cx="381000" cy="6572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6" name="AutoShape 10"/>
          <p:cNvCxnSpPr>
            <a:cxnSpLocks noChangeShapeType="1"/>
          </p:cNvCxnSpPr>
          <p:nvPr/>
        </p:nvCxnSpPr>
        <p:spPr bwMode="auto">
          <a:xfrm>
            <a:off x="4724400" y="3415680"/>
            <a:ext cx="381000" cy="6572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7" name="AutoShape 11"/>
          <p:cNvCxnSpPr>
            <a:cxnSpLocks noChangeShapeType="1"/>
          </p:cNvCxnSpPr>
          <p:nvPr/>
        </p:nvCxnSpPr>
        <p:spPr bwMode="auto">
          <a:xfrm>
            <a:off x="5867400" y="4253880"/>
            <a:ext cx="381000" cy="6572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8" name="AutoShape 12"/>
          <p:cNvCxnSpPr>
            <a:cxnSpLocks noChangeShapeType="1"/>
          </p:cNvCxnSpPr>
          <p:nvPr/>
        </p:nvCxnSpPr>
        <p:spPr bwMode="auto">
          <a:xfrm>
            <a:off x="7010400" y="5092080"/>
            <a:ext cx="381000" cy="6572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9" name="AutoShape 13"/>
          <p:cNvCxnSpPr>
            <a:cxnSpLocks noChangeShapeType="1"/>
            <a:stCxn id="70661" idx="1"/>
          </p:cNvCxnSpPr>
          <p:nvPr/>
        </p:nvCxnSpPr>
        <p:spPr bwMode="auto">
          <a:xfrm rot="10800000">
            <a:off x="2286000" y="2729880"/>
            <a:ext cx="457200" cy="66198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0" name="AutoShape 14"/>
          <p:cNvCxnSpPr>
            <a:cxnSpLocks noChangeShapeType="1"/>
          </p:cNvCxnSpPr>
          <p:nvPr/>
        </p:nvCxnSpPr>
        <p:spPr bwMode="auto">
          <a:xfrm rot="10800000">
            <a:off x="3429000" y="3568080"/>
            <a:ext cx="457200" cy="66198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1" name="AutoShape 15"/>
          <p:cNvCxnSpPr>
            <a:cxnSpLocks noChangeShapeType="1"/>
          </p:cNvCxnSpPr>
          <p:nvPr/>
        </p:nvCxnSpPr>
        <p:spPr bwMode="auto">
          <a:xfrm rot="10800000">
            <a:off x="4572000" y="4406280"/>
            <a:ext cx="457200" cy="66198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2" name="AutoShape 16"/>
          <p:cNvCxnSpPr>
            <a:cxnSpLocks noChangeShapeType="1"/>
          </p:cNvCxnSpPr>
          <p:nvPr/>
        </p:nvCxnSpPr>
        <p:spPr bwMode="auto">
          <a:xfrm rot="10800000">
            <a:off x="5715000" y="5244480"/>
            <a:ext cx="457200" cy="66198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3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 autoUpdateAnimBg="0"/>
      <p:bldP spid="70661" grpId="0" animBg="1" autoUpdateAnimBg="0"/>
      <p:bldP spid="70662" grpId="0" animBg="1" autoUpdateAnimBg="0"/>
      <p:bldP spid="70663" grpId="0" animBg="1" autoUpdateAnimBg="0"/>
      <p:bldP spid="7066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Modelo en Cascada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GT" sz="2800" dirty="0" smtClean="0">
                <a:latin typeface="Arial" pitchFamily="34" charset="0"/>
                <a:cs typeface="Arial" pitchFamily="34" charset="0"/>
              </a:rPr>
              <a:t>Inconveniencias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Rígido, difícil de rectificar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Documentación inicial se vuelve obsoleta</a:t>
            </a:r>
          </a:p>
          <a:p>
            <a:pPr eaLnBrk="1" hangingPunct="1">
              <a:lnSpc>
                <a:spcPct val="90000"/>
              </a:lnSpc>
            </a:pPr>
            <a:r>
              <a:rPr lang="es-GT" sz="2800" dirty="0" smtClean="0">
                <a:latin typeface="Arial" pitchFamily="34" charset="0"/>
                <a:cs typeface="Arial" pitchFamily="34" charset="0"/>
              </a:rPr>
              <a:t>Desarrollo evolutivo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Ciclo de vida en espiral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Uso de prototipos (de diversa fidelidad)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Extreme </a:t>
            </a:r>
            <a:r>
              <a:rPr lang="es-GT" dirty="0" err="1" smtClean="0">
                <a:latin typeface="Arial" pitchFamily="34" charset="0"/>
                <a:cs typeface="Arial" pitchFamily="34" charset="0"/>
              </a:rPr>
              <a:t>Programming</a:t>
            </a:r>
            <a:endParaRPr lang="es-GT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RAD (</a:t>
            </a:r>
            <a:r>
              <a:rPr lang="es-GT" dirty="0" err="1" smtClean="0">
                <a:latin typeface="Arial" pitchFamily="34" charset="0"/>
                <a:cs typeface="Arial" pitchFamily="34" charset="0"/>
              </a:rPr>
              <a:t>Rappid</a:t>
            </a:r>
            <a:r>
              <a:rPr lang="es-G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GT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es-G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GT" dirty="0" err="1" smtClean="0">
                <a:latin typeface="Arial" pitchFamily="34" charset="0"/>
                <a:cs typeface="Arial" pitchFamily="34" charset="0"/>
              </a:rPr>
              <a:t>Development</a:t>
            </a:r>
            <a:r>
              <a:rPr lang="es-GT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s-GT" sz="2800" dirty="0" smtClean="0">
                <a:latin typeface="Arial" pitchFamily="34" charset="0"/>
                <a:cs typeface="Arial" pitchFamily="34" charset="0"/>
              </a:rPr>
              <a:t>Cambia el proceso pero no las actividades</a:t>
            </a:r>
          </a:p>
        </p:txBody>
      </p:sp>
    </p:spTree>
    <p:extLst>
      <p:ext uri="{BB962C8B-B14F-4D97-AF65-F5344CB8AC3E}">
        <p14:creationId xmlns:p14="http://schemas.microsoft.com/office/powerpoint/2010/main" val="11484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71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GT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Diseño Centrado en el Usuario</a:t>
            </a:r>
          </a:p>
        </p:txBody>
      </p:sp>
      <p:pic>
        <p:nvPicPr>
          <p:cNvPr id="10243" name="Picture 4" descr="u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2045"/>
            <a:ext cx="7560840" cy="568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0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GT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Análisis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Entrada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Conocimiento del dominio de la aplicación, actividades de los usuarios, mercado, etc.</a:t>
            </a:r>
          </a:p>
          <a:p>
            <a:pPr marL="0" indent="0" eaLnBrk="1" hangingPunct="1"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Actividades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Identificar las necesidades del usuario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Análisis de viabilidad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Determinar los requerimientos de la aplicación</a:t>
            </a:r>
          </a:p>
          <a:p>
            <a:pPr marL="0" indent="0" eaLnBrk="1" hangingPunct="1"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Salida</a:t>
            </a:r>
          </a:p>
          <a:p>
            <a:pPr lvl="1" eaLnBrk="1" hangingPunct="1"/>
            <a:r>
              <a:rPr lang="es-ES_tradnl" dirty="0" smtClean="0">
                <a:latin typeface="Arial" pitchFamily="34" charset="0"/>
                <a:cs typeface="Arial" pitchFamily="34" charset="0"/>
              </a:rPr>
              <a:t>Documento de requerimientos del software</a:t>
            </a:r>
            <a:endParaRPr lang="es-GT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GT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Diseño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Entrada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>
                <a:latin typeface="Arial" pitchFamily="34" charset="0"/>
                <a:cs typeface="Arial" pitchFamily="34" charset="0"/>
              </a:rPr>
              <a:t>Documento de requerimientos del software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Actividades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>
                <a:latin typeface="Arial" pitchFamily="34" charset="0"/>
                <a:cs typeface="Arial" pitchFamily="34" charset="0"/>
              </a:rPr>
              <a:t>Establecer estrategia de solución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>
                <a:latin typeface="Arial" pitchFamily="34" charset="0"/>
                <a:cs typeface="Arial" pitchFamily="34" charset="0"/>
              </a:rPr>
              <a:t>Análisis de alternativas. Formalizar la solución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>
                <a:latin typeface="Arial" pitchFamily="34" charset="0"/>
                <a:cs typeface="Arial" pitchFamily="34" charset="0"/>
              </a:rPr>
              <a:t>Descomponer y organizar la aplicación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>
                <a:latin typeface="Arial" pitchFamily="34" charset="0"/>
                <a:cs typeface="Arial" pitchFamily="34" charset="0"/>
              </a:rPr>
              <a:t>Fijar descripciones de cada módulo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Salida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>
                <a:latin typeface="Arial" pitchFamily="34" charset="0"/>
                <a:cs typeface="Arial" pitchFamily="34" charset="0"/>
              </a:rPr>
              <a:t>Documento de diseño del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s-GT" dirty="0" smtClean="0">
                <a:latin typeface="Arial" pitchFamily="34" charset="0"/>
                <a:cs typeface="Arial" pitchFamily="34" charset="0"/>
              </a:rPr>
              <a:t>UML (Universal </a:t>
            </a:r>
            <a:r>
              <a:rPr lang="es-GT" dirty="0" err="1" smtClean="0">
                <a:latin typeface="Arial" pitchFamily="34" charset="0"/>
                <a:cs typeface="Arial" pitchFamily="34" charset="0"/>
              </a:rPr>
              <a:t>Modeling</a:t>
            </a:r>
            <a:r>
              <a:rPr lang="es-G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GT" dirty="0" err="1" smtClean="0">
                <a:latin typeface="Arial" pitchFamily="34" charset="0"/>
                <a:cs typeface="Arial" pitchFamily="34" charset="0"/>
              </a:rPr>
              <a:t>Language</a:t>
            </a:r>
            <a:r>
              <a:rPr lang="es-GT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0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ml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</Template>
  <TotalTime>146</TotalTime>
  <Words>352</Words>
  <Application>Microsoft Office PowerPoint</Application>
  <PresentationFormat>Presentación en pantalla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html5</vt:lpstr>
      <vt:lpstr>CONCEPTOS BÁSICOS DE PROGRAMACIÓN</vt:lpstr>
      <vt:lpstr>Concepto</vt:lpstr>
      <vt:lpstr>Software Obsoleto</vt:lpstr>
      <vt:lpstr>Definición Formal</vt:lpstr>
      <vt:lpstr>Actividades</vt:lpstr>
      <vt:lpstr>Modelo en Cascada</vt:lpstr>
      <vt:lpstr>Diseño Centrado en el Usuario</vt:lpstr>
      <vt:lpstr>Análisis</vt:lpstr>
      <vt:lpstr>Diseño</vt:lpstr>
      <vt:lpstr>Codificación</vt:lpstr>
      <vt:lpstr>Integración. Validación</vt:lpstr>
      <vt:lpstr>Mantenimiento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13</cp:revision>
  <dcterms:created xsi:type="dcterms:W3CDTF">2012-05-19T16:31:24Z</dcterms:created>
  <dcterms:modified xsi:type="dcterms:W3CDTF">2012-06-01T15:34:06Z</dcterms:modified>
</cp:coreProperties>
</file>